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sldIdLst>
    <p:sldId id="256" r:id="rId2"/>
    <p:sldId id="257" r:id="rId3"/>
    <p:sldId id="258" r:id="rId4"/>
    <p:sldId id="259" r:id="rId5"/>
    <p:sldId id="262" r:id="rId6"/>
    <p:sldId id="261" r:id="rId7"/>
    <p:sldId id="263"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1"/>
    <p:restoredTop sz="96471"/>
  </p:normalViewPr>
  <p:slideViewPr>
    <p:cSldViewPr snapToGrid="0" snapToObjects="1">
      <p:cViewPr>
        <p:scale>
          <a:sx n="113" d="100"/>
          <a:sy n="113" d="100"/>
        </p:scale>
        <p:origin x="136" y="62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2T19:37:21.707"/>
    </inkml:context>
    <inkml:brush xml:id="br0">
      <inkml:brushProperty name="width" value="0.05" units="cm"/>
      <inkml:brushProperty name="height" value="0.05" units="cm"/>
    </inkml:brush>
  </inkml:definitions>
  <inkml:trace contextRef="#ctx0" brushRef="#br0">1 1 24575,'3'2'0,"-1"3"0,1-4 0,-1 1 0,0 0 0,1-1 0,-1 4 0,2-5 0,0 5 0,-1-2 0,0 0 0,1 2 0,-1-5 0,1 5 0,0-4 0,-1 3 0,0-3 0,1 4 0,0-5 0,-1 5 0,0-4 0,1 1 0,0 0 0,-1-1 0,1 1 0,-1 1 0,1-3 0,2 5 0,-2-4 0,1 4 0,0-4 0,-1 3 0,1-1 0,1 0 0,-2 2 0,4-4 0,-4 3 0,3-3 0,-1 4 0,2-2 0,0 1 0,-2 1 0,3-2 0,-2 0 0,3 3 0,-2-3 0,0 3 0,0 0 0,2 0 0,-2 0 0,4 0 0,-1 1 0,-1 1 0,3-1 0,-2 5 0,1-5 0,-1 5 0,1-5 0,-3 4 0,3-4 0,-3 4 0,1-4 0,-2 4 0,2-4 0,-2 2 0,1 0 0,-2-3 0,-1 6 0,2-6 0,0 5 0,3-2 0,-2 3 0,2-3 0,-3 3 0,0-6 0,-1 3 0,1-1 0,2 2 0,-1-1 0,4 3 0,-5-2 0,4 0 0,-3 1 0,3-1 0,-2 2 0,4 1 0,-2 0 0,-1 0 0,1 0 0,-1-1 0,2 1 0,-2 3 0,2-2 0,-2 2 0,1-3 0,0 2 0,4 4 0,-4 2 0,2-2 0,-1-3 0,-5-4 0,2 1 0,0-1 0,-1 0 0,1 0 0,-2 0 0,0 0 0,0 0 0,0 0 0,-2 0 0,1-1 0,-1-1 0,2 1 0,-2-2 0,1 0 0,0 2 0,-1-1 0,1-1 0,1 7 0,-1-5 0,2 3 0,-5-2 0,3-3 0,0 0 0,-1 2 0,1-1 0,-1 1 0,2 1 0,1 3 0,-1-2 0,0 2 0,0-3 0,0 0 0,0 3 0,0-2 0,0 2 0,0 1 0,0-4 0,1 7 0,-2-6 0,2 2 0,-3 0 0,5 3 0,-4-2 0,3 5 0,-3-8 0,-1 2 0,2-3 0,-2 3 0,2-2 0,-2 5 0,2-5 0,-1 2 0,1 0 0,-2-2 0,3 6 0,-4-7 0,3 7 0,-1-6 0,2 5 0,-1-2 0,0 0 0,-2 3 0,2-3 0,-1 3 0,0 1 0,4 4 0,-5-3 0,4 1 0,-4-4 0,-2-5 0,2 2 0,-2 0 0,0-2 0,0 2 0,0-3 0,2 0 0,-2 0 0,2 3 0,-2-2 0,0 2 0,0-3 0,0-1 0,0 1 0,-1-3 0,1 2 0,0-2 0,0 3 0,2 5 0,-2-3 0,2 3 0,-2-5 0,0-1 0,0 1 0,0 0 0,0 3 0,-1-2 0,2 2 0,-1 0 0,0-2 0,0 2 0,0-3 0,0 3 0,-2-2 0,2 2 0,-2 1 0,2-4 0,-1 7 0,0-6 0,0 5 0,1-5 0,-2 6 0,3 2 0,-2 0 0,1 4 0,0-9 0,-2 3 0,2-3 0,-1 3 0,1 1 0,-2-1 0,2 1 0,0-1 0,-1-3 0,1 3 0,-2-3 0,1 0 0,1 3 0,-2-3 0,2 0 0,-2 3 0,2-3 0,-2 3 0,3 1 0,-1-4 0,-2 2 0,4 7 0,-3-7 0,2 9 0,-3-11 0,2 0 0,-2 3 0,3-3 0,-1 4 0,-1-4 0,0 2 0,0-1 0,1 2 0,-2 0 0,2 1 0,-2-4 0,1 2 0,0-2 0,0 4 0,1-4 0,-2 2 0,2-2 0,-2 0 0,1 3 0,0-6 0,-2 6 0,2-7 0,-1 12 0,0-6 0,2 3 0,-2-2 0,0-7 0,2 7 0,-4-3 0,4 4 0,-2-4 0,1 2 0,0-2 0,0 4 0,1-4 0,-1 3 0,0-3 0,-2 0 0,3 3 0,-2-3 0,0 0 0,2 2 0,-2 4 0,3-1 0,-1 3 0,-1-8 0,1 3 0,-3-6 0,3 5 0,-1-5 0,0 6 0,0-7 0,1 7 0,0-6 0,-1 5 0,0-5 0,0 6 0,1-3 0,0 0 0,-2 3 0,2-7 0,-2 7 0,0-6 0,0 2 0,0 0 0,-2-2 0,4 6 0,-2-7 0,3 12 0,-3-6 0,1 6 0,-2-4 0,3-1 0,-4-3 0,4 3 0,-4-3 0,4 0 0,-4 0 0,4-1 0,-3-3 0,2 4 0,-1-4 0,1-1 0,0 1 0,-2 0 0,2 0 0,-2 0 0,2 0 0,-2 0 0,2-1 0,-1 1 0,0 0 0,4 5 0,-5-4 0,4 5 0,-5-7 0,4 1 0,-2 0 0,0 0 0,2 0 0,-2 3 0,0-2 0,2 2 0,-2 0 0,2-2 0,-1 2 0,0-3 0,-1 0 0,2-3 0,-2 2 0,1-5 0,-2 5 0,0-5 0,1 2 0,-2 1 0,4-3 0,-4 7 0,3-3 0,-2 1 0,2 0 0,-2-2 0,2 3 0,-2-3 0,1 2 0,-1-2 0,0 3 0,1 0 0,-1 0 0,0-3 0,0 2 0,1-2 0,-1 0 0,0 2 0,1-2 0,-1 0 0,0 2 0,1-2 0,-1 0 0,2 5 0,-1-5 0,0 2 0,2 1 0,-4-3 0,4 2 0,-2 1 0,0 0 0,1-3 0,0 2 0,-1-2 0,1 3 0,-3 0 0,4 0 0,-2 0 0,0 0 0,0-1 0,0 1 0,-2 4 0,2-7 0,-2 6 0,0-6 0,0 3 0,2 0 0,-2 0 0,2-1 0,-2 4 0,0-3 0,0 2 0,0-5 0,0 2 0,0-2 0,0 0 0,0 2 0,0-4 0,0 1 0,0-3 0,0 3 0,0-2 0,0 3 0,0-4 0,0 0 0,0 1 0,0-1 0,1 3 0,0 1 0,2 0 0,-2 2 0,4 4 0,-2 1 0,1 2 0,-1-6 0,-3-1 0,4-2 0,-4 3 0,4-3 0,-4-1 0,4-2 0,-4-1 0,1 0 0,1 1 0,-2-1 0,2 0 0,-2 1 0,0-1 0,0 0 0,1 1 0,0-1 0,0 0 0,-1 1 0,0-1 0,0 1 0,0 4 0,0-3 0,0 3 0,0-4 0,2-1 0,-2 0 0,2 4 0,-1 0 0,0 2 0,2-2 0,-3 3 0,2-3 0,0 0 0,-2-1 0,2-3 0,0 1 0,-2-1 0,2 0 0,-1-2 0,-2-1 0,-1-2 0,-1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2T19:37:21.707"/>
    </inkml:context>
    <inkml:brush xml:id="br0">
      <inkml:brushProperty name="width" value="0.05" units="cm"/>
      <inkml:brushProperty name="height" value="0.05" units="cm"/>
    </inkml:brush>
  </inkml:definitions>
  <inkml:trace contextRef="#ctx0" brushRef="#br0">1 1 24575,'3'2'0,"-1"3"0,1-4 0,-1 1 0,0 0 0,1-1 0,-1 4 0,2-5 0,0 5 0,-1-2 0,0 0 0,1 2 0,-1-5 0,1 5 0,0-4 0,-1 3 0,0-3 0,1 4 0,0-5 0,-1 5 0,0-4 0,1 1 0,0 0 0,-1-1 0,1 1 0,-1 1 0,1-3 0,2 5 0,-2-4 0,1 4 0,0-4 0,-1 3 0,1-1 0,1 0 0,-2 2 0,4-4 0,-4 3 0,3-3 0,-1 4 0,2-2 0,0 1 0,-2 1 0,3-2 0,-2 0 0,3 3 0,-2-3 0,0 3 0,0 0 0,2 0 0,-2 0 0,4 0 0,-1 1 0,-1 1 0,3-1 0,-2 5 0,1-5 0,-1 5 0,1-5 0,-3 4 0,3-4 0,-3 4 0,1-4 0,-2 4 0,2-4 0,-2 2 0,1 0 0,-2-3 0,-1 6 0,2-6 0,0 5 0,3-2 0,-2 3 0,2-3 0,-3 3 0,0-6 0,-1 3 0,1-1 0,2 2 0,-1-1 0,4 3 0,-5-2 0,4 0 0,-3 1 0,3-1 0,-2 2 0,4 1 0,-2 0 0,-1 0 0,1 0 0,-1-1 0,2 1 0,-2 3 0,2-2 0,-2 2 0,1-3 0,0 2 0,4 4 0,-4 2 0,2-2 0,-1-3 0,-5-4 0,2 1 0,0-1 0,-1 0 0,1 0 0,-2 0 0,0 0 0,0 0 0,0 0 0,-2 0 0,1-1 0,-1-1 0,2 1 0,-2-2 0,1 0 0,0 2 0,-1-1 0,1-1 0,1 7 0,-1-5 0,2 3 0,-5-2 0,3-3 0,0 0 0,-1 2 0,1-1 0,-1 1 0,2 1 0,1 3 0,-1-2 0,0 2 0,0-3 0,0 0 0,0 3 0,0-2 0,0 2 0,0 1 0,0-4 0,1 7 0,-2-6 0,2 2 0,-3 0 0,5 3 0,-4-2 0,3 5 0,-3-8 0,-1 2 0,2-3 0,-2 3 0,2-2 0,-2 5 0,2-5 0,-1 2 0,1 0 0,-2-2 0,3 6 0,-4-7 0,3 7 0,-1-6 0,2 5 0,-1-2 0,0 0 0,-2 3 0,2-3 0,-1 3 0,0 1 0,4 4 0,-5-3 0,4 1 0,-4-4 0,-2-5 0,2 2 0,-2 0 0,0-2 0,0 2 0,0-3 0,2 0 0,-2 0 0,2 3 0,-2-2 0,0 2 0,0-3 0,0-1 0,0 1 0,-1-3 0,1 2 0,0-2 0,0 3 0,2 5 0,-2-3 0,2 3 0,-2-5 0,0-1 0,0 1 0,0 0 0,0 3 0,-1-2 0,2 2 0,-1 0 0,0-2 0,0 2 0,0-3 0,0 3 0,-2-2 0,2 2 0,-2 1 0,2-4 0,-1 7 0,0-6 0,0 5 0,1-5 0,-2 6 0,3 2 0,-2 0 0,1 4 0,0-9 0,-2 3 0,2-3 0,-1 3 0,1 1 0,-2-1 0,2 1 0,0-1 0,-1-3 0,1 3 0,-2-3 0,1 0 0,1 3 0,-2-3 0,2 0 0,-2 3 0,2-3 0,-2 3 0,3 1 0,-1-4 0,-2 2 0,4 7 0,-3-7 0,2 9 0,-3-11 0,2 0 0,-2 3 0,3-3 0,-1 4 0,-1-4 0,0 2 0,0-1 0,1 2 0,-2 0 0,2 1 0,-2-4 0,1 2 0,0-2 0,0 4 0,1-4 0,-2 2 0,2-2 0,-2 0 0,1 3 0,0-6 0,-2 6 0,2-7 0,-1 12 0,0-6 0,2 3 0,-2-2 0,0-7 0,2 7 0,-4-3 0,4 4 0,-2-4 0,1 2 0,0-2 0,0 4 0,1-4 0,-1 3 0,0-3 0,-2 0 0,3 3 0,-2-3 0,0 0 0,2 2 0,-2 4 0,3-1 0,-1 3 0,-1-8 0,1 3 0,-3-6 0,3 5 0,-1-5 0,0 6 0,0-7 0,1 7 0,0-6 0,-1 5 0,0-5 0,0 6 0,1-3 0,0 0 0,-2 3 0,2-7 0,-2 7 0,0-6 0,0 2 0,0 0 0,-2-2 0,4 6 0,-2-7 0,3 12 0,-3-6 0,1 6 0,-2-4 0,3-1 0,-4-3 0,4 3 0,-4-3 0,4 0 0,-4 0 0,4-1 0,-3-3 0,2 4 0,-1-4 0,1-1 0,0 1 0,-2 0 0,2 0 0,-2 0 0,2 0 0,-2 0 0,2-1 0,-1 1 0,0 0 0,4 5 0,-5-4 0,4 5 0,-5-7 0,4 1 0,-2 0 0,0 0 0,2 0 0,-2 3 0,0-2 0,2 2 0,-2 0 0,2-2 0,-1 2 0,0-3 0,-1 0 0,2-3 0,-2 2 0,1-5 0,-2 5 0,0-5 0,1 2 0,-2 1 0,4-3 0,-4 7 0,3-3 0,-2 1 0,2 0 0,-2-2 0,2 3 0,-2-3 0,1 2 0,-1-2 0,0 3 0,1 0 0,-1 0 0,0-3 0,0 2 0,1-2 0,-1 0 0,0 2 0,1-2 0,-1 0 0,0 2 0,1-2 0,-1 0 0,2 5 0,-1-5 0,0 2 0,2 1 0,-4-3 0,4 2 0,-2 1 0,0 0 0,1-3 0,0 2 0,-1-2 0,1 3 0,-3 0 0,4 0 0,-2 0 0,0 0 0,0-1 0,0 1 0,-2 4 0,2-7 0,-2 6 0,0-6 0,0 3 0,2 0 0,-2 0 0,2-1 0,-2 4 0,0-3 0,0 2 0,0-5 0,0 2 0,0-2 0,0 0 0,0 2 0,0-4 0,0 1 0,0-3 0,0 3 0,0-2 0,0 3 0,0-4 0,0 0 0,0 1 0,0-1 0,1 3 0,0 1 0,2 0 0,-2 2 0,4 4 0,-2 1 0,1 2 0,-1-6 0,-3-1 0,4-2 0,-4 3 0,4-3 0,-4-1 0,4-2 0,-4-1 0,1 0 0,1 1 0,-2-1 0,2 0 0,-2 1 0,0-1 0,0 0 0,1 1 0,0-1 0,0 0 0,-1 1 0,0-1 0,0 1 0,0 4 0,0-3 0,0 3 0,0-4 0,2-1 0,-2 0 0,2 4 0,-1 0 0,0 2 0,2-2 0,-3 3 0,2-3 0,0 0 0,-2-1 0,2-3 0,0 1 0,-2-1 0,2 0 0,-1-2 0,-2-1 0,-1-2 0,-1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2T19:51:36.927"/>
    </inkml:context>
    <inkml:brush xml:id="br0">
      <inkml:brushProperty name="width" value="0.025" units="cm"/>
      <inkml:brushProperty name="height" value="0.025" units="cm"/>
    </inkml:brush>
  </inkml:definitions>
  <inkml:trace contextRef="#ctx0" brushRef="#br0">1 1 24575,'0'4'0,"0"0"0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2T19:52:08.851"/>
    </inkml:context>
    <inkml:brush xml:id="br0">
      <inkml:brushProperty name="width" value="0.07056" units="cm"/>
      <inkml:brushProperty name="height" value="0.07056" units="cm"/>
    </inkml:brush>
  </inkml:definitions>
  <inkml:trace contextRef="#ctx0" brushRef="#br0">1 0 24575,'7'0'0,"1"0"0,0 0 0,0 0 0,0 0 0,0 0 0,0 0 0,0 0 0,0 0 0,0 0 0,0 0 0,0 0 0,0 0 0,0 0 0,0 0 0,0 0 0,0 0 0,1 0 0,-1 0 0,0 0 0,0 0 0,0 0 0,0 0 0,0 0 0,0 0 0,0 0 0,0 4 0,0-3 0,1 3 0,-1-4 0,0 0 0,0 0 0,0 3 0,0-2 0,0 3 0,0-4 0,0 0 0,0 0 0,0 3 0,0-2 0,0 3 0,0-4 0,0 0 0,1 3 0,-1-2 0,0 3 0,0-4 0,-1 0 0,2 0 0,-1 0 0,0 0 0,0 0 0,0 3 0,0-2 0,0 3 0,0-4 0,0 0 0,0 0 0,1 4 0,3-4 0,-3 4 0,4-4 0,-1 0 0,-3 4 0,4-3 0,-1 2 0,-3 1 0,8-3 0,-8 2 0,8-3 0,-8 4 0,8-3 0,-3 2 0,4-3 0,-5 0 0,4 0 0,-3 0 0,-1 0 0,4 4 0,-8-3 0,8 3 0,-8-4 0,8 0 0,-8 0 0,8 0 0,-8 0 0,4 0 0,-1 0 0,-3 4 0,4-3 0,-5 2 0,4-3 0,-2 0 0,2 0 0,-4 0 0,0 0 0,0 4 0,5-3 0,0 2 0,9-3 0,-3 0 0,2 0 0,-3 0 0,0 0 0,0 0 0,0 0 0,0 4 0,-5-3 0,4 3 0,-8-4 0,8 0 0,-8 0 0,8 0 0,-8 0 0,4 0 0,-1 0 0,-2 4 0,2-3 0,0 2 0,6-3 0,-4 0 0,2 0 0,-3 0 0,-4 0 0,8 0 0,-4 0 0,1 0 0,3 0 0,-4 0 0,1 4 0,3-3 0,-4 3 0,5-4 0,0 0 0,0 0 0,0 0 0,0 4 0,0-3 0,5 3 0,-4-4 0,4 0 0,-9 0 0,2 4 0,-2-3 0,4 3 0,8-4 0,-6 0 0,6 0 0,-13 3 0,4-2 0,-4 3 0,5-4 0,0 0 0,0 0 0,0 0 0,-4 0 0,3 0 0,-4 0 0,10 0 0,-8 0 0,12 0 0,-12 0 0,8 0 0,-9 0 0,2 4 0,-2-3 0,4 3 0,3-4 0,-2 4 0,3-3 0,-9 3 0,4-4 0,-3 4 0,-1-3 0,4 2 0,-8-3 0,8 4 0,-3-3 0,4 3 0,-1-4 0,1 0 0,0 0 0,0 0 0,5 5 0,-4-4 0,4 3 0,-5-4 0,5 0 0,-3 4 0,3-3 0,-5 7 0,0-7 0,-5 3 0,4-4 0,-4 4 0,1-3 0,3 3 0,-8 0 0,8-3 0,-8 2 0,8-3 0,-8 4 0,8-3 0,-8 6 0,4-6 0,-1 2 0,-3 1 0,4-3 0,-5 6 0,0-6 0,4 7 0,-2-7 0,2 3 0,-4-1 0,0-2 0,5 3 0,-4-1 0,3-2 0,-4 3 0,5 0 0,-4-3 0,8 7 0,-4-7 0,1 3 0,3 0 0,-4-3 0,5 7 0,0-7 0,0 7 0,0-7 0,5 7 0,-4-3 0,4 0 0,-5 3 0,5-2 0,-3-1 0,3 3 0,-5-7 0,-1 7 0,1-7 0,0 7 0,-4-7 0,3 3 0,4 0 0,-1 1 0,2 0 0,-6 3 0,-6-7 0,7 7 0,-8-7 0,8 7 0,-8-7 0,3 6 0,-4-6 0,5 3 0,-4 0 0,3 0 0,-4 1 0,1 2 0,3-6 0,-3 6 0,8-2 0,-8-1 0,8 4 0,-8-3 0,4 3 0,-5-3 0,4 2 0,-3-6 0,4 7 0,-1-3 0,-2-1 0,6 4 0,-6-3 0,6 4 0,-6-1 0,6 1 0,-2-5 0,0 4 0,2-3 0,-2 4 0,-1-1 0,4 1 0,-3-4 0,4 3 0,-5-4 0,4 5 0,-3 0 0,4-4 0,0 2 0,7 2 0,-5 1 0,6 3 0,-8-8 0,0 3 0,0-3 0,0 4 0,0 0 0,0-4 0,0 3 0,0-7 0,-5 7 0,4-3 0,-3-1 0,3 4 0,1-7 0,0 7 0,0-3 0,0 0 0,0 3 0,0-3 0,-5 0 0,4 3 0,-3-7 0,-1 7 0,4-8 0,-8 8 0,4-7 0,-1 2 0,-2 1 0,2-3 0,-4 2 0,0 1 0,0-3 0,0 2 0,0-3 0,1 4 0,-1-3 0,0 2 0,0 1 0,0-3 0,0 2 0,0 1 0,0-3 0,0 6 0,0-6 0,1 3 0,-1-1 0,0-2 0,0 3 0,0-1 0,0-2 0,0 3 0,0-1 0,0 2 0,0-1 0,0 0 0,5 0 0,-4-3 0,8 7 0,-8-7 0,4 7 0,-5-8 0,4 8 0,-3-7 0,4 7 0,-1-3 0,-3-1 0,4 4 0,-1-3 0,-2-1 0,2 4 0,0-3 0,-2-1 0,10 8 0,-10-7 0,6 4 0,-8-2 0,0-3 0,0 1 0,1 2 0,-1-2 0,0 3 0,4-4 0,-3 3 0,4-2 0,-5 3 0,0 0 0,5 1 0,-4-1 0,8 1 0,-8-1 0,8 1 0,-8-1 0,8 1 0,-8-1 0,3 0 0,1 1 0,-4-1 0,3 1 0,1-1 0,-4 0 0,3 1 0,1-1 0,-4 0 0,4 1 0,-1 3 0,-3-3 0,8 4 0,-7 0 0,7-3 0,-8 2 0,8-3 0,-8-1 0,4 1 0,-5-1 0,0 0 0,0 0 0,0 0 0,0 0 0,5 1 0,-4-1 0,3 1 0,-4-1 0,0 0 0,5 0 0,-4 0 0,3 1 0,1-1 0,-4 1 0,4-1 0,-5 0 0,0 0 0,4 1 0,-3-5 0,4 4 0,-5-4 0,0 4 0,0 1 0,0-5 0,0 3 0,0-2 0,1-1 0,-1 3 0,0-2 0,0 3 0,4 0 0,-4 0 0,1 0 0,-2-3 0,-3 2 0,4-2 0,-3 3 0,2-4 0,-6 3 0,6-6 0,-6 6 0,6-2 0,-2-1 0,3 4 0,-4-4 0,4 1 0,-4 2 0,1-3 0,2 4 0,-3 0 0,4 1 0,0-1 0,0 0 0,0 0 0,0-1 0,0 2 0,5 3 0,-4-3 0,4 8 0,-1-3 0,-2-1 0,7 4 0,-8-3 0,8 0 0,-7 2 0,7-6 0,-7 7 0,7-3 0,-7 0 0,7 3 0,-4-4 0,5 5 0,0 0 0,0 0 0,0 5 0,6-3 0,-4 3 0,4 1 0,2 3 0,-6-2 0,6 1 0,-8-8 0,-4 0 0,-1-4 0,-1 2 0,-2-6 0,2 6 0,-3-6 0,0 6 0,3-6 0,-2 7 0,7-3 0,-7 4 0,7 0 0,-7 5 0,7-4 0,-7 0 0,7-3 0,-8-6 0,8 6 0,-8-6 0,4 6 0,0-2 0,-4 0 0,8 2 0,-7-2 0,7 4 0,-4 0 0,6 5 0,-1-4 0,1 4 0,5 1 0,2 2 0,6 6 0,-5-1 0,3 1 0,-4-7 0,6 6 0,-3-10 0,-3 4 0,-3-7 0,-5-4 0,-5-1 0,4 0 0,-8-4 0,4 3 0,-5-4 0,1 5 0,-1-4 0,1 8 0,-1-8 0,1 8 0,-1-8 0,1 8 0,-1-8 0,0 4 0,1-1 0,-1-3 0,0 4 0,1-5 0,-1 4 0,0-3 0,1 8 0,0-3 0,0 4 0,0 0 0,0 0 0,0 0 0,3-1 0,-2 1 0,3-4 0,-4 3 0,3-8 0,-2 8 0,7-4 0,-8 1 0,3 2 0,1-7 0,-4 4 0,8-4 0,-8-1 0,4 1 0,-5-1 0,4 0 0,-2 5 0,7-3 0,-7 7 0,7-7 0,-4 6 0,5-2 0,1 9 0,0 2 0,1 4 0,5 2 0,-4-1 0,5 6 0,-1-4 0,-8 4 0,15 2 0,-19-11 0,9 4 0,-9-17 0,-3 3 0,2-8 0,-3 4 0,-5-5 0,3 0 0,-6 0 0,6-4 0,-6 3 0,6-6 0,-6 6 0,3-3 0,-1 4 0,2 0 0,-1 0 0,3 1 0,-6-2 0,6 1 0,-6 0 0,6 0 0,-3-1 0,0 1 0,3-4 0,-6 3 0,6-6 0,-7 6 0,7-3 0,-3 4 0,0 0 0,0-1 0,-4 1 0,0-1 0,0 11 0,0 2 0,0 22 0,0-23 0,0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2T19:53:22.204"/>
    </inkml:context>
    <inkml:brush xml:id="br0">
      <inkml:brushProperty name="width" value="0.07056" units="cm"/>
      <inkml:brushProperty name="height" value="0.07056" units="cm"/>
    </inkml:brush>
  </inkml:definitions>
  <inkml:trace contextRef="#ctx0" brushRef="#br0">1 4348 24575,'0'-8'0,"0"1"0,3 3 0,-2-4 0,6 4 0,-6-4 0,6 4 0,-2-3 0,-1 2 0,3 1 0,-6-3 0,6 2 0,-6-3 0,6 4 0,-6-4 0,6 4 0,-6-4 0,6 0 0,-2 0 0,3 0 0,-4 0 0,3 0 0,-2 0 0,-1 0 0,4 0 0,-8-1 0,8 1 0,-4 0 0,4 0 0,-3 0 0,2 0 0,-3 0 0,4 0 0,0 4 0,-3-3 0,2 6 0,-3-7 0,1 4 0,2-1 0,-6-2 0,6 6 0,-2-6 0,-1 3 0,3-1 0,-6-2 0,6 6 0,-6-6 0,7 6 0,-4-6 0,0 2 0,4-3 0,-7 0 0,6 0 0,-3 4 0,1-4 0,2 4 0,-3-4 0,1 0 0,2 3 0,-2-2 0,3 3 0,0-1 0,-4-2 0,3 6 0,-2-6 0,2 3 0,2-4 0,-5 0 0,3 0 0,-2 0 0,3 0 0,0-1 0,0 1 0,-4 0 0,3 0 0,-2 0 0,3 0 0,-3 0 0,2 0 0,-3 3 0,1-2 0,2 3 0,-3-4 0,4 0 0,0 0 0,-3 0 0,2 0 0,-3 3 0,1-2 0,2 2 0,-2-3 0,-1 0 0,3 0 0,-6 0 0,6 0 0,-2 0 0,-1 0 0,4 0 0,-4 0 0,1 0 0,2-5 0,-2 4 0,0-4 0,2 5 0,-3 0 0,4 0 0,1-4 0,-1 2 0,1-2 0,-1 4 0,0 0 0,0-5 0,0 4 0,1-3 0,-5-1 0,3 4 0,-2-3 0,3 4 0,4-9 0,-6 3 0,5-3 0,-7 4 0,4 5 0,1 0 0,-1 0 0,0 0 0,-4-4 0,3 2 0,-2-2 0,3 4 0,-4 0 0,4 0 0,-7 0 0,6-1 0,-6 1 0,6 0 0,-6 0 0,6 0 0,-6 0 0,6 0 0,-6 0 0,7-5 0,-4 1 0,1-2 0,2 3 0,-6 2 0,7-3 0,-7 3 0,6-4 0,-2 5 0,-1 0 0,4-4 0,-7 3 0,6-4 0,-6 1 0,6 2 0,-2-2 0,-1 4 0,4 0 0,-7 0 0,6 0 0,-6-1 0,6 1 0,-3 0 0,4 0 0,-3 1 0,2-2 0,-6 1 0,6 0 0,-3 0 0,1 0 0,2 0 0,-6 0 0,6 0 0,-2 0 0,-1 0 0,3 0 0,-6-1 0,6 1 0,-2 0 0,-1 0 0,0 0 0,0 0 0,0 0 0,0 0 0,3 4 0,-6-4 0,6 4 0,-6-4 0,3 0 0,0 3 0,-4-2 0,8 3 0,-7-4 0,6 3 0,-3-2 0,1 2 0,2-3 0,-6 0 0,6 0 0,-3 0 0,1 0 0,2 0 0,-2 0 0,-1-5 0,3 4 0,-2-3 0,-1 4 0,4-1 0,-4-3 0,1 3 0,3-4 0,-4 5 0,5-4 0,-1 3 0,1-8 0,-1 3 0,1 1 0,0-4 0,-1 3 0,1 1 0,0-4 0,-1 8 0,-3-8 0,2 8 0,-3-4 0,4 5 0,1 0 0,-5 0 0,3 0 0,-2 0 0,-1 0 0,3 0 0,-2-1 0,-1 1 0,4 0 0,-7 0 0,9-4 0,-4 4 0,2-4 0,-1 4 0,-6 0 0,6 3 0,-2-2 0,-1 2 0,3-3 0,-6 0 0,6 0 0,-2 0 0,-1 0 0,3 0 0,-6-4 0,6 3 0,-6-4 0,6 5 0,-2 0 0,3 0 0,-4 0 0,4-5 0,-3 4 0,3-3 0,-3 4 0,2 0 0,-6-1 0,6 1 0,-6 0 0,6 0 0,-3 0 0,4 0 0,-3 0 0,2 0 0,-2 0 0,3 0 0,-4 0 0,3 0 0,-2 3 0,-1-2 0,3 6 0,-6-6 0,6 3 0,-2-1 0,-1-2 0,3 2 0,-3-2 0,4-1 0,0 0 0,0 4 0,-4-3 0,3 2 0,-2-3 0,2 0 0,1 1 0,0-1 0,0 0 0,0 0 0,-1 1 0,1-1 0,-4 0 0,3 0 0,-2 0 0,-1 0 0,3 0 0,-3 0 0,1 0 0,2 4 0,-2-4 0,-1 4 0,3-4 0,-2 0 0,3 0 0,0 0 0,0 0 0,0-1 0,1-3 0,-1 3 0,1-8 0,-1 8 0,1-8 0,3 7 0,-2-7 0,3 8 0,-5-4 0,5 5 0,-4 0 0,4-5 0,-5 4 0,1-4 0,-1 5 0,0 0 0,0 0 0,0 0 0,0 0 0,0 0 0,0 3 0,-3-2 0,2 2 0,-3 1 0,1-3 0,2 2 0,-6-3 0,6 4 0,-2-3 0,3 2 0,-4-3 0,3 0 0,-3 0 0,4 0 0,0 4 0,-3-3 0,2 6 0,-7-6 0,8 6 0,-7-6 0,6 3 0,-3-4 0,3 0 0,1 1 0,0-1 0,-1 0 0,1 1 0,-4-1 0,3 4 0,-6-3 0,6 6 0,-3-6 0,1 3 0,2-1 0,-6-2 0,6 6 0,-6-6 0,6 6 0,-6-6 0,6 6 0,-2-6 0,3 2 0,0 1 0,0-3 0,-4 2 0,4-3 0,-4 0 0,4 3 0,0-2 0,0 3 0,0-4 0,1 3 0,-5-2 0,3 6 0,-2-6 0,3 6 0,-4-6 0,4 6 0,-8-6 0,8 6 0,-4-6 0,4 6 0,0-7 0,0 8 0,0-8 0,0 7 0,0-6 0,0 3 0,0-1 0,5-2 0,-4 2 0,8-4 0,-3 5 0,3-4 0,-3 3 0,3-4 0,-8 1 0,8-1 0,-4 5 0,1-4 0,3 3 0,-8 1 0,3-4 0,1 3 0,-4 1 0,3-4 0,-3 7 0,3-7 0,-3 7 0,4-6 0,-5 6 0,0-6 0,0 6 0,0-6 0,0 2 0,0 1 0,0-3 0,0 6 0,1-3 0,-1 0 0,0 4 0,0-4 0,-4 0 0,3 3 0,-2-2 0,-1-1 0,3 3 0,-2-2 0,-1-1 0,3 3 0,-2-5 0,3 5 0,-4-6 0,3 6 0,-3-3 0,1 1 0,2 2 0,-2-3 0,3 1 0,0 2 0,0-6 0,0 2 0,0 1 0,0-4 0,0 7 0,0-2 0,0-1 0,0 3 0,1-2 0,-1-1 0,0 3 0,-4-6 0,3 6 0,-2-6 0,3 6 0,0-6 0,0 6 0,0-6 0,0 6 0,4-10 0,-3 9 0,3-8 0,-4 5 0,4 1 0,-3-4 0,4 7 0,-5-6 0,0 6 0,0-6 0,0 6 0,0-6 0,1 3 0,-1-1 0,0-2 0,0 6 0,0-6 0,0 6 0,0-6 0,0 6 0,0-6 0,0 6 0,0-2 0,-4-1 0,3 3 0,-2-3 0,3 4 0,-4-3 0,3 2 0,-2-3 0,3 4 0,0-3 0,-1 2 0,2-3 0,-1 4 0,0-3 0,0 2 0,0-3 0,0 1 0,0 2 0,0-7 0,0 8 0,0-8 0,1 7 0,-1-6 0,4 6 0,-3-2 0,4-1 0,-5 3 0,0-6 0,0 6 0,0-6 0,0 6 0,0-6 0,0 6 0,0-3 0,1 1 0,-1 2 0,0-3 0,0 1 0,0 2 0,0-3 0,0 1 0,0 2 0,0-6 0,0 6 0,-4-7 0,3 8 0,-3-7 0,4 6 0,0-6 0,0 6 0,0-3 0,0 4 0,0-3 0,0 2 0,1-7 0,-1 8 0,0-4 0,0 0 0,0 3 0,0-2 0,0-1 0,0 4 0,0-4 0,0 4 0,-3-3 0,2 2 0,-3-3 0,1 1 0,2 2 0,-3-3 0,4 0 0,0 4 0,0-8 0,0 7 0,0-6 0,0 6 0,0-6 0,0 6 0,0-2 0,-4-1 0,3 4 0,-2-4 0,3 0 0,-1 3 0,1-2 0,-4-1 0,3 3 0,-2-2 0,3 3 0,-4-4 0,3 3 0,-2-2 0,3 3 0,0 0 0,-1-4 0,2 3 0,-2-2 0,1-1 0,0 4 0,0-8 0,0 4 0,0 0 0,0-3 0,0 6 0,0-3 0,0 4 0,0-3 0,0 2 0,0-3 0,-4 1 0,3 2 0,-3-3 0,4 4 0,0-3 0,0 2 0,-1-2 0,1 3 0,0 0 0,-1 0 0,1 0 0,-1 0 0,4 0 0,2 0 0,3 0 0,-2 0 0,3-4 0,-4 3 0,1-7 0,2 3 0,-6 1 0,6-4 0,-2 3 0,4 0 0,0-3 0,-5 7 0,4-7 0,-3 3 0,4 0 0,0-3 0,-5 3 0,4-4 0,-3-3 0,-1 6 0,4-6 0,-3 7 0,-1-4 0,4 0 0,-3 1 0,-1 3 0,0-3 0,-1 7 0,-3-2 0,4-1 0,-5 3 0,0-2 0,0 3 0,0-4 0,0 3 0,0-6 0,0 6 0,0-5 0,0 5 0,0-6 0,0 6 0,0-2 0,0 3 0,-4-4 0,3 3 0,-2-3 0,3 4 0,0 0 0,0 0 0,0-3 0,0 2 0,0-3 0,0 4 0,1-3 0,-1 2 0,0-3 0,0 1 0,0 2 0,0-3 0,0 4 0,0-3 0,0 2 0,0-3 0,0 1 0,5 2 0,-4-3 0,4 4 0,-5-4 0,0 4 0,0-8 0,0 7 0,0-6 0,0 6 0,0-2 0,0-1 0,0 3 0,0-2 0,1-1 0,-1 3 0,0-2 0,0 3 0,4-4 0,-3 3 0,4-3 0,-1 4 0,-2-4 0,2 3 0,-4-2 0,0 3 0,0 0 0,4 0 0,-3-4 0,3 3 0,-4-3 0,0 4 0,0 0 0,0 0 0,-1 0 0,2 0 0,-2-3 0,1 2 0,0-2 0,0 3 0,0 0 0,-1 0 0,1 0 0,0 0 0,-1 0 0,1 0 0,0-4 0,0 3 0,-1-5 0,1 5 0,0-6 0,0 6 0,-1-2 0,-3-1 0,3 3 0,-2-2 0,3 3 0,0-4 0,0 3 0,0-2 0,-1 3 0,1-4 0,0 3 0,0-2 0,0 0 0,-1 2 0,1-3 0,0 4 0,0 0 0,-1 0 0,1 0 0,0 0 0,0-3 0,0 2 0,-1-6 0,1 6 0,0-2 0,-1 3 0,1-3 0,0 2 0,-1-3 0,1 4 0,0 0 0,0 0 0,-1 0 0,1 0 0,0 0 0,0 0 0,0 0 0,0 0 0,-1 0 0,1 0 0,0 0 0,0 0 0,0 0 0,-1 0 0,1 0 0,0 0 0,0 0 0,0 0 0,0 0 0,0 0 0,-1 0 0,1 0 0,0 0 0,0 0 0,0 0 0,0 0 0,0 0 0,0 0 0,0 0 0,0 0 0,0 0 0,0 0 0,0 0 0,-1 0 0,1 0 0,0 0 0,-1 0 0,1 0 0,0 0 0,-1 0 0,1 0 0,0 0 0,0 0 0,0 0 0,-1 0 0,1 0 0,0 0 0,0 0 0,0 0 0,0 0 0,-1 0 0,1 0 0,-1 0 0,1 0 0,-1 0 0,1 0 0,-1 0 0,-3-3 0,3 2 0,-3-2 0,4 3 0,0 0 0,-4-4 0,3 3 0,-3-2 0,4-1 0,-1 3 0,1-2 0,0 3 0,0 0 0,0 0 0,0 0 0,-3-4 0,2 4 0,-3-4 0,4 4 0,0 0 0,-1 0 0,1-3 0,-1 2 0,1-2 0,-1 3 0,1 0 0,-1 0 0,1 0 0,0 0 0,-1 0 0,1 0 0,-4-4 0,3 3 0,-3-3 0,4 4 0,0 0 0,0 0 0,0 0 0,1 0 0,-1 0 0,0 0 0,4 0 0,-3 0 0,4 0 0,-5 0 0,0 0 0,0 0 0,0 0 0,0 0 0,0 0 0,0 0 0,0 0 0,0 0 0,-1 0 0,1-3 0,0 2 0,-1-2 0,1 3 0,-1 0 0,1 0 0,0 0 0,-1 0 0,1 0 0,0 0 0,-1 0 0,1 0 0,0 0 0,-1 0 0,1 0 0,0 0 0,0-4 0,-1 3 0,1-2 0,0 3 0,0 0 0,0 0 0,0 0 0,-4-4 0,3 3 0,-3-2 0,4 3 0,-4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2T19:51:36.927"/>
    </inkml:context>
    <inkml:brush xml:id="br0">
      <inkml:brushProperty name="width" value="0.025" units="cm"/>
      <inkml:brushProperty name="height" value="0.025" units="cm"/>
    </inkml:brush>
  </inkml:definitions>
  <inkml:trace contextRef="#ctx0" brushRef="#br0">1 1 24575,'0'4'0,"0"0"0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2T19:52:08.851"/>
    </inkml:context>
    <inkml:brush xml:id="br0">
      <inkml:brushProperty name="width" value="0.07056" units="cm"/>
      <inkml:brushProperty name="height" value="0.07056" units="cm"/>
    </inkml:brush>
  </inkml:definitions>
  <inkml:trace contextRef="#ctx0" brushRef="#br0">1 0 24575,'7'0'0,"1"0"0,0 0 0,0 0 0,0 0 0,0 0 0,0 0 0,0 0 0,0 0 0,0 0 0,0 0 0,0 0 0,0 0 0,0 0 0,0 0 0,0 0 0,0 0 0,1 0 0,-1 0 0,0 0 0,0 0 0,0 0 0,0 0 0,0 0 0,0 0 0,0 0 0,0 4 0,0-3 0,1 3 0,-1-4 0,0 0 0,0 0 0,0 3 0,0-2 0,0 3 0,0-4 0,0 0 0,0 0 0,0 3 0,0-2 0,0 3 0,0-4 0,0 0 0,1 3 0,-1-2 0,0 3 0,0-4 0,-1 0 0,2 0 0,-1 0 0,0 0 0,0 0 0,0 3 0,0-2 0,0 3 0,0-4 0,0 0 0,0 0 0,1 4 0,3-4 0,-3 4 0,4-4 0,-1 0 0,-3 4 0,4-3 0,-1 2 0,-3 1 0,8-3 0,-8 2 0,8-3 0,-8 4 0,8-3 0,-3 2 0,4-3 0,-5 0 0,4 0 0,-3 0 0,-1 0 0,4 4 0,-8-3 0,8 3 0,-8-4 0,8 0 0,-8 0 0,8 0 0,-8 0 0,4 0 0,-1 0 0,-3 4 0,4-3 0,-5 2 0,4-3 0,-2 0 0,2 0 0,-4 0 0,0 0 0,0 4 0,5-3 0,0 2 0,9-3 0,-3 0 0,2 0 0,-3 0 0,0 0 0,0 0 0,0 0 0,0 4 0,-5-3 0,4 3 0,-8-4 0,8 0 0,-8 0 0,8 0 0,-8 0 0,4 0 0,-1 0 0,-2 4 0,2-3 0,0 2 0,6-3 0,-4 0 0,2 0 0,-3 0 0,-4 0 0,8 0 0,-4 0 0,1 0 0,3 0 0,-4 0 0,1 4 0,3-3 0,-4 3 0,5-4 0,0 0 0,0 0 0,0 0 0,0 4 0,0-3 0,5 3 0,-4-4 0,4 0 0,-9 0 0,2 4 0,-2-3 0,4 3 0,8-4 0,-6 0 0,6 0 0,-13 3 0,4-2 0,-4 3 0,5-4 0,0 0 0,0 0 0,0 0 0,-4 0 0,3 0 0,-4 0 0,10 0 0,-8 0 0,12 0 0,-12 0 0,8 0 0,-9 0 0,2 4 0,-2-3 0,4 3 0,3-4 0,-2 4 0,3-3 0,-9 3 0,4-4 0,-3 4 0,-1-3 0,4 2 0,-8-3 0,8 4 0,-3-3 0,4 3 0,-1-4 0,1 0 0,0 0 0,0 0 0,5 5 0,-4-4 0,4 3 0,-5-4 0,5 0 0,-3 4 0,3-3 0,-5 7 0,0-7 0,-5 3 0,4-4 0,-4 4 0,1-3 0,3 3 0,-8 0 0,8-3 0,-8 2 0,8-3 0,-8 4 0,8-3 0,-8 6 0,4-6 0,-1 2 0,-3 1 0,4-3 0,-5 6 0,0-6 0,4 7 0,-2-7 0,2 3 0,-4-1 0,0-2 0,5 3 0,-4-1 0,3-2 0,-4 3 0,5 0 0,-4-3 0,8 7 0,-4-7 0,1 3 0,3 0 0,-4-3 0,5 7 0,0-7 0,0 7 0,0-7 0,5 7 0,-4-3 0,4 0 0,-5 3 0,5-2 0,-3-1 0,3 3 0,-5-7 0,-1 7 0,1-7 0,0 7 0,-4-7 0,3 3 0,4 0 0,-1 1 0,2 0 0,-6 3 0,-6-7 0,7 7 0,-8-7 0,8 7 0,-8-7 0,3 6 0,-4-6 0,5 3 0,-4 0 0,3 0 0,-4 1 0,1 2 0,3-6 0,-3 6 0,8-2 0,-8-1 0,8 4 0,-8-3 0,4 3 0,-5-3 0,4 2 0,-3-6 0,4 7 0,-1-3 0,-2-1 0,6 4 0,-6-3 0,6 4 0,-6-1 0,6 1 0,-2-5 0,0 4 0,2-3 0,-2 4 0,-1-1 0,4 1 0,-3-4 0,4 3 0,-5-4 0,4 5 0,-3 0 0,4-4 0,0 2 0,7 2 0,-5 1 0,6 3 0,-8-8 0,0 3 0,0-3 0,0 4 0,0 0 0,0-4 0,0 3 0,0-7 0,-5 7 0,4-3 0,-3-1 0,3 4 0,1-7 0,0 7 0,0-3 0,0 0 0,0 3 0,0-3 0,-5 0 0,4 3 0,-3-7 0,-1 7 0,4-8 0,-8 8 0,4-7 0,-1 2 0,-2 1 0,2-3 0,-4 2 0,0 1 0,0-3 0,0 2 0,0-3 0,1 4 0,-1-3 0,0 2 0,0 1 0,0-3 0,0 2 0,0 1 0,0-3 0,0 6 0,0-6 0,1 3 0,-1-1 0,0-2 0,0 3 0,0-1 0,0-2 0,0 3 0,0-1 0,0 2 0,0-1 0,0 0 0,5 0 0,-4-3 0,8 7 0,-8-7 0,4 7 0,-5-8 0,4 8 0,-3-7 0,4 7 0,-1-3 0,-3-1 0,4 4 0,-1-3 0,-2-1 0,2 4 0,0-3 0,-2-1 0,10 8 0,-10-7 0,6 4 0,-8-2 0,0-3 0,0 1 0,1 2 0,-1-2 0,0 3 0,4-4 0,-3 3 0,4-2 0,-5 3 0,0 0 0,5 1 0,-4-1 0,8 1 0,-8-1 0,8 1 0,-8-1 0,8 1 0,-8-1 0,3 0 0,1 1 0,-4-1 0,3 1 0,1-1 0,-4 0 0,3 1 0,1-1 0,-4 0 0,4 1 0,-1 3 0,-3-3 0,8 4 0,-7 0 0,7-3 0,-8 2 0,8-3 0,-8-1 0,4 1 0,-5-1 0,0 0 0,0 0 0,0 0 0,0 0 0,5 1 0,-4-1 0,3 1 0,-4-1 0,0 0 0,5 0 0,-4 0 0,3 1 0,1-1 0,-4 1 0,4-1 0,-5 0 0,0 0 0,4 1 0,-3-5 0,4 4 0,-5-4 0,0 4 0,0 1 0,0-5 0,0 3 0,0-2 0,1-1 0,-1 3 0,0-2 0,0 3 0,4 0 0,-4 0 0,1 0 0,-2-3 0,-3 2 0,4-2 0,-3 3 0,2-4 0,-6 3 0,6-6 0,-6 6 0,6-2 0,-2-1 0,3 4 0,-4-4 0,4 1 0,-4 2 0,1-3 0,2 4 0,-3 0 0,4 1 0,0-1 0,0 0 0,0 0 0,0-1 0,0 2 0,5 3 0,-4-3 0,4 8 0,-1-3 0,-2-1 0,7 4 0,-8-3 0,8 0 0,-7 2 0,7-6 0,-7 7 0,7-3 0,-7 0 0,7 3 0,-4-4 0,5 5 0,0 0 0,0 0 0,0 5 0,6-3 0,-4 3 0,4 1 0,2 3 0,-6-2 0,6 1 0,-8-8 0,-4 0 0,-1-4 0,-1 2 0,-2-6 0,2 6 0,-3-6 0,0 6 0,3-6 0,-2 7 0,7-3 0,-7 4 0,7 0 0,-7 5 0,7-4 0,-7 0 0,7-3 0,-8-6 0,8 6 0,-8-6 0,4 6 0,0-2 0,-4 0 0,8 2 0,-7-2 0,7 4 0,-4 0 0,6 5 0,-1-4 0,1 4 0,5 1 0,2 2 0,6 6 0,-5-1 0,3 1 0,-4-7 0,6 6 0,-3-10 0,-3 4 0,-3-7 0,-5-4 0,-5-1 0,4 0 0,-8-4 0,4 3 0,-5-4 0,1 5 0,-1-4 0,1 8 0,-1-8 0,1 8 0,-1-8 0,1 8 0,-1-8 0,0 4 0,1-1 0,-1-3 0,0 4 0,1-5 0,-1 4 0,0-3 0,1 8 0,0-3 0,0 4 0,0 0 0,0 0 0,0 0 0,3-1 0,-2 1 0,3-4 0,-4 3 0,3-8 0,-2 8 0,7-4 0,-8 1 0,3 2 0,1-7 0,-4 4 0,8-4 0,-8-1 0,4 1 0,-5-1 0,4 0 0,-2 5 0,7-3 0,-7 7 0,7-7 0,-4 6 0,5-2 0,1 9 0,0 2 0,1 4 0,5 2 0,-4-1 0,5 6 0,-1-4 0,-8 4 0,15 2 0,-19-11 0,9 4 0,-9-17 0,-3 3 0,2-8 0,-3 4 0,-5-5 0,3 0 0,-6 0 0,6-4 0,-6 3 0,6-6 0,-6 6 0,3-3 0,-1 4 0,2 0 0,-1 0 0,3 1 0,-6-2 0,6 1 0,-6 0 0,6 0 0,-3-1 0,0 1 0,3-4 0,-6 3 0,6-6 0,-7 6 0,7-3 0,-3 4 0,0 0 0,0-1 0,-4 1 0,0-1 0,0 11 0,0 2 0,0 22 0,0-23 0,0 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2T19:53:22.204"/>
    </inkml:context>
    <inkml:brush xml:id="br0">
      <inkml:brushProperty name="width" value="0.07056" units="cm"/>
      <inkml:brushProperty name="height" value="0.07056" units="cm"/>
    </inkml:brush>
  </inkml:definitions>
  <inkml:trace contextRef="#ctx0" brushRef="#br0">1 4348 24575,'0'-8'0,"0"1"0,3 3 0,-2-4 0,6 4 0,-6-4 0,6 4 0,-2-3 0,-1 2 0,3 1 0,-6-3 0,6 2 0,-6-3 0,6 4 0,-6-4 0,6 4 0,-6-4 0,6 0 0,-2 0 0,3 0 0,-4 0 0,3 0 0,-2 0 0,-1 0 0,4 0 0,-8-1 0,8 1 0,-4 0 0,4 0 0,-3 0 0,2 0 0,-3 0 0,4 0 0,0 4 0,-3-3 0,2 6 0,-3-7 0,1 4 0,2-1 0,-6-2 0,6 6 0,-2-6 0,-1 3 0,3-1 0,-6-2 0,6 6 0,-6-6 0,7 6 0,-4-6 0,0 2 0,4-3 0,-7 0 0,6 0 0,-3 4 0,1-4 0,2 4 0,-3-4 0,1 0 0,2 3 0,-2-2 0,3 3 0,0-1 0,-4-2 0,3 6 0,-2-6 0,2 3 0,2-4 0,-5 0 0,3 0 0,-2 0 0,3 0 0,0-1 0,0 1 0,-4 0 0,3 0 0,-2 0 0,3 0 0,-3 0 0,2 0 0,-3 3 0,1-2 0,2 3 0,-3-4 0,4 0 0,0 0 0,-3 0 0,2 0 0,-3 3 0,1-2 0,2 2 0,-2-3 0,-1 0 0,3 0 0,-6 0 0,6 0 0,-2 0 0,-1 0 0,4 0 0,-4 0 0,1 0 0,2-5 0,-2 4 0,0-4 0,2 5 0,-3 0 0,4 0 0,1-4 0,-1 2 0,1-2 0,-1 4 0,0 0 0,0-5 0,0 4 0,1-3 0,-5-1 0,3 4 0,-2-3 0,3 4 0,4-9 0,-6 3 0,5-3 0,-7 4 0,4 5 0,1 0 0,-1 0 0,0 0 0,-4-4 0,3 2 0,-2-2 0,3 4 0,-4 0 0,4 0 0,-7 0 0,6-1 0,-6 1 0,6 0 0,-6 0 0,6 0 0,-6 0 0,6 0 0,-6 0 0,7-5 0,-4 1 0,1-2 0,2 3 0,-6 2 0,7-3 0,-7 3 0,6-4 0,-2 5 0,-1 0 0,4-4 0,-7 3 0,6-4 0,-6 1 0,6 2 0,-2-2 0,-1 4 0,4 0 0,-7 0 0,6 0 0,-6-1 0,6 1 0,-3 0 0,4 0 0,-3 1 0,2-2 0,-6 1 0,6 0 0,-3 0 0,1 0 0,2 0 0,-6 0 0,6 0 0,-2 0 0,-1 0 0,3 0 0,-6-1 0,6 1 0,-2 0 0,-1 0 0,0 0 0,0 0 0,0 0 0,0 0 0,3 4 0,-6-4 0,6 4 0,-6-4 0,3 0 0,0 3 0,-4-2 0,8 3 0,-7-4 0,6 3 0,-3-2 0,1 2 0,2-3 0,-6 0 0,6 0 0,-3 0 0,1 0 0,2 0 0,-2 0 0,-1-5 0,3 4 0,-2-3 0,-1 4 0,4-1 0,-4-3 0,1 3 0,3-4 0,-4 5 0,5-4 0,-1 3 0,1-8 0,-1 3 0,1 1 0,0-4 0,-1 3 0,1 1 0,0-4 0,-1 8 0,-3-8 0,2 8 0,-3-4 0,4 5 0,1 0 0,-5 0 0,3 0 0,-2 0 0,-1 0 0,3 0 0,-2-1 0,-1 1 0,4 0 0,-7 0 0,9-4 0,-4 4 0,2-4 0,-1 4 0,-6 0 0,6 3 0,-2-2 0,-1 2 0,3-3 0,-6 0 0,6 0 0,-2 0 0,-1 0 0,3 0 0,-6-4 0,6 3 0,-6-4 0,6 5 0,-2 0 0,3 0 0,-4 0 0,4-5 0,-3 4 0,3-3 0,-3 4 0,2 0 0,-6-1 0,6 1 0,-6 0 0,6 0 0,-3 0 0,4 0 0,-3 0 0,2 0 0,-2 0 0,3 0 0,-4 0 0,3 0 0,-2 3 0,-1-2 0,3 6 0,-6-6 0,6 3 0,-2-1 0,-1-2 0,3 2 0,-3-2 0,4-1 0,0 0 0,0 4 0,-4-3 0,3 2 0,-2-3 0,2 0 0,1 1 0,0-1 0,0 0 0,0 0 0,-1 1 0,1-1 0,-4 0 0,3 0 0,-2 0 0,-1 0 0,3 0 0,-3 0 0,1 0 0,2 4 0,-2-4 0,-1 4 0,3-4 0,-2 0 0,3 0 0,0 0 0,0 0 0,0-1 0,1-3 0,-1 3 0,1-8 0,-1 8 0,1-8 0,3 7 0,-2-7 0,3 8 0,-5-4 0,5 5 0,-4 0 0,4-5 0,-5 4 0,1-4 0,-1 5 0,0 0 0,0 0 0,0 0 0,0 0 0,0 0 0,0 3 0,-3-2 0,2 2 0,-3 1 0,1-3 0,2 2 0,-6-3 0,6 4 0,-2-3 0,3 2 0,-4-3 0,3 0 0,-3 0 0,4 0 0,0 4 0,-3-3 0,2 6 0,-7-6 0,8 6 0,-7-6 0,6 3 0,-3-4 0,3 0 0,1 1 0,0-1 0,-1 0 0,1 1 0,-4-1 0,3 4 0,-6-3 0,6 6 0,-3-6 0,1 3 0,2-1 0,-6-2 0,6 6 0,-6-6 0,6 6 0,-6-6 0,6 6 0,-2-6 0,3 2 0,0 1 0,0-3 0,-4 2 0,4-3 0,-4 0 0,4 3 0,0-2 0,0 3 0,0-4 0,1 3 0,-5-2 0,3 6 0,-2-6 0,3 6 0,-4-6 0,4 6 0,-8-6 0,8 6 0,-4-6 0,4 6 0,0-7 0,0 8 0,0-8 0,0 7 0,0-6 0,0 3 0,0-1 0,5-2 0,-4 2 0,8-4 0,-3 5 0,3-4 0,-3 3 0,3-4 0,-8 1 0,8-1 0,-4 5 0,1-4 0,3 3 0,-8 1 0,3-4 0,1 3 0,-4 1 0,3-4 0,-3 7 0,3-7 0,-3 7 0,4-6 0,-5 6 0,0-6 0,0 6 0,0-6 0,0 2 0,0 1 0,0-3 0,0 6 0,1-3 0,-1 0 0,0 4 0,0-4 0,-4 0 0,3 3 0,-2-2 0,-1-1 0,3 3 0,-2-2 0,-1-1 0,3 3 0,-2-5 0,3 5 0,-4-6 0,3 6 0,-3-3 0,1 1 0,2 2 0,-2-3 0,3 1 0,0 2 0,0-6 0,0 2 0,0 1 0,0-4 0,0 7 0,0-2 0,0-1 0,0 3 0,1-2 0,-1-1 0,0 3 0,-4-6 0,3 6 0,-2-6 0,3 6 0,0-6 0,0 6 0,0-6 0,0 6 0,4-10 0,-3 9 0,3-8 0,-4 5 0,4 1 0,-3-4 0,4 7 0,-5-6 0,0 6 0,0-6 0,0 6 0,0-6 0,1 3 0,-1-1 0,0-2 0,0 6 0,0-6 0,0 6 0,0-6 0,0 6 0,0-6 0,0 6 0,0-2 0,-4-1 0,3 3 0,-2-3 0,3 4 0,-4-3 0,3 2 0,-2-3 0,3 4 0,0-3 0,-1 2 0,2-3 0,-1 4 0,0-3 0,0 2 0,0-3 0,0 1 0,0 2 0,0-7 0,0 8 0,0-8 0,1 7 0,-1-6 0,4 6 0,-3-2 0,4-1 0,-5 3 0,0-6 0,0 6 0,0-6 0,0 6 0,0-6 0,0 6 0,0-3 0,1 1 0,-1 2 0,0-3 0,0 1 0,0 2 0,0-3 0,0 1 0,0 2 0,0-6 0,0 6 0,-4-7 0,3 8 0,-3-7 0,4 6 0,0-6 0,0 6 0,0-3 0,0 4 0,0-3 0,0 2 0,1-7 0,-1 8 0,0-4 0,0 0 0,0 3 0,0-2 0,0-1 0,0 4 0,0-4 0,0 4 0,-3-3 0,2 2 0,-3-3 0,1 1 0,2 2 0,-3-3 0,4 0 0,0 4 0,0-8 0,0 7 0,0-6 0,0 6 0,0-6 0,0 6 0,0-2 0,-4-1 0,3 4 0,-2-4 0,3 0 0,-1 3 0,1-2 0,-4-1 0,3 3 0,-2-2 0,3 3 0,-4-4 0,3 3 0,-2-2 0,3 3 0,0 0 0,-1-4 0,2 3 0,-2-2 0,1-1 0,0 4 0,0-8 0,0 4 0,0 0 0,0-3 0,0 6 0,0-3 0,0 4 0,0-3 0,0 2 0,0-3 0,-4 1 0,3 2 0,-3-3 0,4 4 0,0-3 0,0 2 0,-1-2 0,1 3 0,0 0 0,-1 0 0,1 0 0,-1 0 0,4 0 0,2 0 0,3 0 0,-2 0 0,3-4 0,-4 3 0,1-7 0,2 3 0,-6 1 0,6-4 0,-2 3 0,4 0 0,0-3 0,-5 7 0,4-7 0,-3 3 0,4 0 0,0-3 0,-5 3 0,4-4 0,-3-3 0,-1 6 0,4-6 0,-3 7 0,-1-4 0,4 0 0,-3 1 0,-1 3 0,0-3 0,-1 7 0,-3-2 0,4-1 0,-5 3 0,0-2 0,0 3 0,0-4 0,0 3 0,0-6 0,0 6 0,0-5 0,0 5 0,0-6 0,0 6 0,0-2 0,0 3 0,-4-4 0,3 3 0,-2-3 0,3 4 0,0 0 0,0 0 0,0-3 0,0 2 0,0-3 0,0 4 0,1-3 0,-1 2 0,0-3 0,0 1 0,0 2 0,0-3 0,0 4 0,0-3 0,0 2 0,0-3 0,0 1 0,5 2 0,-4-3 0,4 4 0,-5-4 0,0 4 0,0-8 0,0 7 0,0-6 0,0 6 0,0-2 0,0-1 0,0 3 0,0-2 0,1-1 0,-1 3 0,0-2 0,0 3 0,4-4 0,-3 3 0,4-3 0,-1 4 0,-2-4 0,2 3 0,-4-2 0,0 3 0,0 0 0,4 0 0,-3-4 0,3 3 0,-4-3 0,0 4 0,0 0 0,0 0 0,-1 0 0,2 0 0,-2-3 0,1 2 0,0-2 0,0 3 0,0 0 0,-1 0 0,1 0 0,0 0 0,-1 0 0,1 0 0,0-4 0,0 3 0,-1-5 0,1 5 0,0-6 0,0 6 0,-1-2 0,-3-1 0,3 3 0,-2-2 0,3 3 0,0-4 0,0 3 0,0-2 0,-1 3 0,1-4 0,0 3 0,0-2 0,0 0 0,-1 2 0,1-3 0,0 4 0,0 0 0,-1 0 0,1 0 0,0 0 0,0-3 0,0 2 0,-1-6 0,1 6 0,0-2 0,-1 3 0,1-3 0,0 2 0,-1-3 0,1 4 0,0 0 0,0 0 0,-1 0 0,1 0 0,0 0 0,0 0 0,0 0 0,0 0 0,-1 0 0,1 0 0,0 0 0,0 0 0,0 0 0,-1 0 0,1 0 0,0 0 0,0 0 0,0 0 0,0 0 0,0 0 0,-1 0 0,1 0 0,0 0 0,0 0 0,0 0 0,0 0 0,0 0 0,0 0 0,0 0 0,0 0 0,0 0 0,0 0 0,0 0 0,-1 0 0,1 0 0,0 0 0,-1 0 0,1 0 0,0 0 0,-1 0 0,1 0 0,0 0 0,0 0 0,0 0 0,-1 0 0,1 0 0,0 0 0,0 0 0,0 0 0,0 0 0,-1 0 0,1 0 0,-1 0 0,1 0 0,-1 0 0,1 0 0,-1 0 0,-3-3 0,3 2 0,-3-2 0,4 3 0,0 0 0,-4-4 0,3 3 0,-3-2 0,4-1 0,-1 3 0,1-2 0,0 3 0,0 0 0,0 0 0,0 0 0,-3-4 0,2 4 0,-3-4 0,4 4 0,0 0 0,-1 0 0,1-3 0,-1 2 0,1-2 0,-1 3 0,1 0 0,-1 0 0,1 0 0,0 0 0,-1 0 0,1 0 0,-4-4 0,3 3 0,-3-3 0,4 4 0,0 0 0,0 0 0,0 0 0,1 0 0,-1 0 0,0 0 0,4 0 0,-3 0 0,4 0 0,-5 0 0,0 0 0,0 0 0,0 0 0,0 0 0,0 0 0,0 0 0,0 0 0,0 0 0,-1 0 0,1-3 0,0 2 0,-1-2 0,1 3 0,-1 0 0,1 0 0,0 0 0,-1 0 0,1 0 0,0 0 0,-1 0 0,1 0 0,0 0 0,-1 0 0,1 0 0,0 0 0,0-4 0,-1 3 0,1-2 0,0 3 0,0 0 0,0 0 0,0 0 0,-4-4 0,3 3 0,-3-2 0,4 3 0,-4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85E31-D38E-4547-BBCB-C597C4DB329A}" type="datetimeFigureOut">
              <a:rPr lang="en-US" smtClean="0"/>
              <a:t>5/22/22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816CF-D5FA-6B45-A6A9-CE510B9EE09A}" type="slidenum">
              <a:rPr lang="en-US" smtClean="0"/>
              <a:t>‹#›</a:t>
            </a:fld>
            <a:endParaRPr lang="en-US"/>
          </a:p>
        </p:txBody>
      </p:sp>
    </p:spTree>
    <p:extLst>
      <p:ext uri="{BB962C8B-B14F-4D97-AF65-F5344CB8AC3E}">
        <p14:creationId xmlns:p14="http://schemas.microsoft.com/office/powerpoint/2010/main" val="206925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I’m standing up here talking about</a:t>
            </a:r>
            <a:r>
              <a:rPr lang="en-US" baseline="0" dirty="0"/>
              <a:t> all the complexity and uncertainty related to integrating laboratory constraints on  rheology and how that affects the forces resisting subduction. But today I’m going to turn my attention to the driving forces, and in particular the thermal structure: affects thermal buoyancy, but also impacts driving forces related to phase transitions and feeds back into resisting forces through temperature-dependence of viscosity in the slab.</a:t>
            </a:r>
            <a:endParaRPr lang="en-US" dirty="0"/>
          </a:p>
        </p:txBody>
      </p:sp>
      <p:sp>
        <p:nvSpPr>
          <p:cNvPr id="4" name="Slide Number Placeholder 3"/>
          <p:cNvSpPr>
            <a:spLocks noGrp="1"/>
          </p:cNvSpPr>
          <p:nvPr>
            <p:ph type="sldNum" sz="quarter" idx="5"/>
          </p:nvPr>
        </p:nvSpPr>
        <p:spPr/>
        <p:txBody>
          <a:bodyPr/>
          <a:lstStyle/>
          <a:p>
            <a:fld id="{959816CF-D5FA-6B45-A6A9-CE510B9EE09A}" type="slidenum">
              <a:rPr lang="en-US" smtClean="0"/>
              <a:t>2</a:t>
            </a:fld>
            <a:endParaRPr lang="en-US"/>
          </a:p>
        </p:txBody>
      </p:sp>
    </p:spTree>
    <p:extLst>
      <p:ext uri="{BB962C8B-B14F-4D97-AF65-F5344CB8AC3E}">
        <p14:creationId xmlns:p14="http://schemas.microsoft.com/office/powerpoint/2010/main" val="247351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 challenge is that we want something that doesn’t require pre-running models, but also something is does a better job of producing a physically consistent temperature structure</a:t>
            </a:r>
            <a:endParaRPr lang="en-US" dirty="0"/>
          </a:p>
        </p:txBody>
      </p:sp>
      <p:sp>
        <p:nvSpPr>
          <p:cNvPr id="4" name="Slide Number Placeholder 3"/>
          <p:cNvSpPr>
            <a:spLocks noGrp="1"/>
          </p:cNvSpPr>
          <p:nvPr>
            <p:ph type="sldNum" sz="quarter" idx="5"/>
          </p:nvPr>
        </p:nvSpPr>
        <p:spPr/>
        <p:txBody>
          <a:bodyPr/>
          <a:lstStyle/>
          <a:p>
            <a:fld id="{959816CF-D5FA-6B45-A6A9-CE510B9EE09A}" type="slidenum">
              <a:rPr lang="en-US" smtClean="0"/>
              <a:t>3</a:t>
            </a:fld>
            <a:endParaRPr lang="en-US"/>
          </a:p>
        </p:txBody>
      </p:sp>
    </p:spTree>
    <p:extLst>
      <p:ext uri="{BB962C8B-B14F-4D97-AF65-F5344CB8AC3E}">
        <p14:creationId xmlns:p14="http://schemas.microsoft.com/office/powerpoint/2010/main" val="129176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I’m standing up here talking about</a:t>
            </a:r>
            <a:r>
              <a:rPr lang="en-US" baseline="0" dirty="0"/>
              <a:t> all the complexity and uncertainty related to integrating laboratory constraints on  rheology and how that affects the forces resisting subduction. But today I’m going to turn my attention to the driving forces, and in particular the thermal structure: affects thermal buoyancy, but also impacts driving forces related to phase transitions and feeds back into resisting forces through temperature-dependence of viscosity in the slab.</a:t>
            </a:r>
            <a:endParaRPr lang="en-US" dirty="0"/>
          </a:p>
        </p:txBody>
      </p:sp>
      <p:sp>
        <p:nvSpPr>
          <p:cNvPr id="4" name="Slide Number Placeholder 3"/>
          <p:cNvSpPr>
            <a:spLocks noGrp="1"/>
          </p:cNvSpPr>
          <p:nvPr>
            <p:ph type="sldNum" sz="quarter" idx="5"/>
          </p:nvPr>
        </p:nvSpPr>
        <p:spPr/>
        <p:txBody>
          <a:bodyPr/>
          <a:lstStyle/>
          <a:p>
            <a:fld id="{959816CF-D5FA-6B45-A6A9-CE510B9EE09A}" type="slidenum">
              <a:rPr lang="en-US" smtClean="0"/>
              <a:t>8</a:t>
            </a:fld>
            <a:endParaRPr lang="en-US"/>
          </a:p>
        </p:txBody>
      </p:sp>
    </p:spTree>
    <p:extLst>
      <p:ext uri="{BB962C8B-B14F-4D97-AF65-F5344CB8AC3E}">
        <p14:creationId xmlns:p14="http://schemas.microsoft.com/office/powerpoint/2010/main" val="3908549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344C91-08F8-5841-8526-A8F7DBCD10DD}" type="datetimeFigureOut">
              <a:rPr lang="en-US" smtClean="0"/>
              <a:t>5/22/22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263137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344C91-08F8-5841-8526-A8F7DBCD10DD}" type="datetimeFigureOut">
              <a:rPr lang="en-US" smtClean="0"/>
              <a:t>5/22/22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242671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344C91-08F8-5841-8526-A8F7DBCD10DD}" type="datetimeFigureOut">
              <a:rPr lang="en-US" smtClean="0"/>
              <a:t>5/22/22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A7E47D-D5BA-FB42-A22D-15A1EBCA2D4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7152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2344C91-08F8-5841-8526-A8F7DBCD10DD}" type="datetimeFigureOut">
              <a:rPr lang="en-US" smtClean="0"/>
              <a:t>5/22/22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3077535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2344C91-08F8-5841-8526-A8F7DBCD10DD}" type="datetimeFigureOut">
              <a:rPr lang="en-US" smtClean="0"/>
              <a:t>5/22/22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A7E47D-D5BA-FB42-A22D-15A1EBCA2D4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75936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2344C91-08F8-5841-8526-A8F7DBCD10DD}" type="datetimeFigureOut">
              <a:rPr lang="en-US" smtClean="0"/>
              <a:t>5/22/22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80679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344C91-08F8-5841-8526-A8F7DBCD10DD}" type="datetimeFigureOut">
              <a:rPr lang="en-US" smtClean="0"/>
              <a:t>5/22/22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395182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344C91-08F8-5841-8526-A8F7DBCD10DD}" type="datetimeFigureOut">
              <a:rPr lang="en-US" smtClean="0"/>
              <a:t>5/22/22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332123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344C91-08F8-5841-8526-A8F7DBCD10DD}" type="datetimeFigureOut">
              <a:rPr lang="en-US" smtClean="0"/>
              <a:t>5/22/22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108820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344C91-08F8-5841-8526-A8F7DBCD10DD}" type="datetimeFigureOut">
              <a:rPr lang="en-US" smtClean="0"/>
              <a:t>5/22/22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279853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344C91-08F8-5841-8526-A8F7DBCD10DD}" type="datetimeFigureOut">
              <a:rPr lang="en-US" smtClean="0"/>
              <a:t>5/22/22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2213190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344C91-08F8-5841-8526-A8F7DBCD10DD}" type="datetimeFigureOut">
              <a:rPr lang="en-US" smtClean="0"/>
              <a:t>5/22/22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95506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344C91-08F8-5841-8526-A8F7DBCD10DD}" type="datetimeFigureOut">
              <a:rPr lang="en-US" smtClean="0"/>
              <a:t>5/22/22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18427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44C91-08F8-5841-8526-A8F7DBCD10DD}" type="datetimeFigureOut">
              <a:rPr lang="en-US" smtClean="0"/>
              <a:t>5/22/22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65947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344C91-08F8-5841-8526-A8F7DBCD10DD}" type="datetimeFigureOut">
              <a:rPr lang="en-US" smtClean="0"/>
              <a:t>5/22/22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3993495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344C91-08F8-5841-8526-A8F7DBCD10DD}" type="datetimeFigureOut">
              <a:rPr lang="en-US" smtClean="0"/>
              <a:t>5/22/22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A7E47D-D5BA-FB42-A22D-15A1EBCA2D41}" type="slidenum">
              <a:rPr lang="en-US" smtClean="0"/>
              <a:t>‹#›</a:t>
            </a:fld>
            <a:endParaRPr lang="en-US"/>
          </a:p>
        </p:txBody>
      </p:sp>
    </p:spTree>
    <p:extLst>
      <p:ext uri="{BB962C8B-B14F-4D97-AF65-F5344CB8AC3E}">
        <p14:creationId xmlns:p14="http://schemas.microsoft.com/office/powerpoint/2010/main" val="1970219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2344C91-08F8-5841-8526-A8F7DBCD10DD}" type="datetimeFigureOut">
              <a:rPr lang="en-US" smtClean="0"/>
              <a:t>5/22/22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1A7E47D-D5BA-FB42-A22D-15A1EBCA2D41}" type="slidenum">
              <a:rPr lang="en-US" smtClean="0"/>
              <a:t>‹#›</a:t>
            </a:fld>
            <a:endParaRPr lang="en-US"/>
          </a:p>
        </p:txBody>
      </p:sp>
    </p:spTree>
    <p:extLst>
      <p:ext uri="{BB962C8B-B14F-4D97-AF65-F5344CB8AC3E}">
        <p14:creationId xmlns:p14="http://schemas.microsoft.com/office/powerpoint/2010/main" val="3516939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customXml" Target="../ink/ink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customXml" Target="../ink/ink4.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customXml" Target="../ink/ink6.xml"/><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customXml" Target="../ink/ink7.xml"/><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7CC3-B9F7-A9CD-04AD-9C341CA7E236}"/>
              </a:ext>
            </a:extLst>
          </p:cNvPr>
          <p:cNvSpPr>
            <a:spLocks noGrp="1"/>
          </p:cNvSpPr>
          <p:nvPr>
            <p:ph type="ctrTitle"/>
          </p:nvPr>
        </p:nvSpPr>
        <p:spPr>
          <a:xfrm>
            <a:off x="2099036" y="173737"/>
            <a:ext cx="9728529" cy="1244200"/>
          </a:xfrm>
        </p:spPr>
        <p:txBody>
          <a:bodyPr>
            <a:normAutofit/>
          </a:bodyPr>
          <a:lstStyle/>
          <a:p>
            <a:r>
              <a:rPr lang="en-US" sz="3600" dirty="0"/>
              <a:t>Mass-conserving thermal structure for slabs </a:t>
            </a:r>
            <a:br>
              <a:rPr lang="en-US" sz="3600" dirty="0"/>
            </a:br>
            <a:r>
              <a:rPr lang="en-US" sz="3600" dirty="0"/>
              <a:t>in Instantaneous Models of Subduction </a:t>
            </a:r>
          </a:p>
        </p:txBody>
      </p:sp>
      <p:sp>
        <p:nvSpPr>
          <p:cNvPr id="3" name="Subtitle 2">
            <a:extLst>
              <a:ext uri="{FF2B5EF4-FFF2-40B4-BE49-F238E27FC236}">
                <a16:creationId xmlns:a16="http://schemas.microsoft.com/office/drawing/2014/main" id="{BED8F3B1-0D88-4508-49F5-254AEC74FBE6}"/>
              </a:ext>
            </a:extLst>
          </p:cNvPr>
          <p:cNvSpPr>
            <a:spLocks noGrp="1"/>
          </p:cNvSpPr>
          <p:nvPr>
            <p:ph type="subTitle" idx="1"/>
          </p:nvPr>
        </p:nvSpPr>
        <p:spPr>
          <a:xfrm>
            <a:off x="9273371" y="4825605"/>
            <a:ext cx="2348948" cy="1059414"/>
          </a:xfrm>
        </p:spPr>
        <p:txBody>
          <a:bodyPr>
            <a:normAutofit/>
          </a:bodyPr>
          <a:lstStyle/>
          <a:p>
            <a:pPr algn="r"/>
            <a:r>
              <a:rPr lang="en-US" dirty="0"/>
              <a:t>Magali I. </a:t>
            </a:r>
            <a:r>
              <a:rPr lang="en-US" dirty="0" err="1"/>
              <a:t>Billen</a:t>
            </a:r>
            <a:endParaRPr lang="en-US" dirty="0"/>
          </a:p>
          <a:p>
            <a:pPr algn="r"/>
            <a:r>
              <a:rPr lang="en-US" dirty="0"/>
              <a:t>Menno R.T. Fraters</a:t>
            </a:r>
          </a:p>
        </p:txBody>
      </p:sp>
      <p:pic>
        <p:nvPicPr>
          <p:cNvPr id="4" name="Picture 3" descr="EarthPlanetarySciences_wordmarkCMYK.png">
            <a:extLst>
              <a:ext uri="{FF2B5EF4-FFF2-40B4-BE49-F238E27FC236}">
                <a16:creationId xmlns:a16="http://schemas.microsoft.com/office/drawing/2014/main" id="{469E8DF1-D960-184C-97E5-A3376CEBF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602" y="5976583"/>
            <a:ext cx="2477717" cy="707680"/>
          </a:xfrm>
          <a:prstGeom prst="rect">
            <a:avLst/>
          </a:prstGeom>
        </p:spPr>
      </p:pic>
      <p:pic>
        <p:nvPicPr>
          <p:cNvPr id="5" name="Picture 4">
            <a:extLst>
              <a:ext uri="{FF2B5EF4-FFF2-40B4-BE49-F238E27FC236}">
                <a16:creationId xmlns:a16="http://schemas.microsoft.com/office/drawing/2014/main" id="{0370E187-2199-6D5F-579B-50D6FA0033BC}"/>
              </a:ext>
            </a:extLst>
          </p:cNvPr>
          <p:cNvPicPr>
            <a:picLocks noChangeAspect="1"/>
          </p:cNvPicPr>
          <p:nvPr/>
        </p:nvPicPr>
        <p:blipFill>
          <a:blip r:embed="rId3"/>
          <a:stretch>
            <a:fillRect/>
          </a:stretch>
        </p:blipFill>
        <p:spPr>
          <a:xfrm>
            <a:off x="1576978" y="5885019"/>
            <a:ext cx="886515" cy="890808"/>
          </a:xfrm>
          <a:prstGeom prst="rect">
            <a:avLst/>
          </a:prstGeom>
        </p:spPr>
      </p:pic>
      <p:pic>
        <p:nvPicPr>
          <p:cNvPr id="6" name="Content Placeholder 16" descr="A picture containing diagram&#10;&#10;Description automatically generated">
            <a:extLst>
              <a:ext uri="{FF2B5EF4-FFF2-40B4-BE49-F238E27FC236}">
                <a16:creationId xmlns:a16="http://schemas.microsoft.com/office/drawing/2014/main" id="{BC5C40C0-27F7-E9EE-93D0-A9F92AD86F9E}"/>
              </a:ext>
            </a:extLst>
          </p:cNvPr>
          <p:cNvPicPr>
            <a:picLocks noChangeAspect="1"/>
          </p:cNvPicPr>
          <p:nvPr/>
        </p:nvPicPr>
        <p:blipFill>
          <a:blip r:embed="rId4"/>
          <a:stretch>
            <a:fillRect/>
          </a:stretch>
        </p:blipFill>
        <p:spPr>
          <a:xfrm>
            <a:off x="5015683" y="5745140"/>
            <a:ext cx="2488392" cy="110182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BAE580C-E523-C7BF-51FC-D206F8533270}"/>
              </a:ext>
            </a:extLst>
          </p:cNvPr>
          <p:cNvPicPr>
            <a:picLocks noChangeAspect="1"/>
          </p:cNvPicPr>
          <p:nvPr/>
        </p:nvPicPr>
        <p:blipFill>
          <a:blip r:embed="rId5"/>
          <a:stretch>
            <a:fillRect/>
          </a:stretch>
        </p:blipFill>
        <p:spPr>
          <a:xfrm>
            <a:off x="2847448" y="1726878"/>
            <a:ext cx="6334437" cy="3477879"/>
          </a:xfrm>
          <a:prstGeom prst="rect">
            <a:avLst/>
          </a:prstGeom>
        </p:spPr>
      </p:pic>
    </p:spTree>
    <p:extLst>
      <p:ext uri="{BB962C8B-B14F-4D97-AF65-F5344CB8AC3E}">
        <p14:creationId xmlns:p14="http://schemas.microsoft.com/office/powerpoint/2010/main" val="3052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A050-8764-5F42-F50C-0F6C1D553A43}"/>
              </a:ext>
            </a:extLst>
          </p:cNvPr>
          <p:cNvSpPr>
            <a:spLocks noGrp="1"/>
          </p:cNvSpPr>
          <p:nvPr>
            <p:ph type="title"/>
          </p:nvPr>
        </p:nvSpPr>
        <p:spPr>
          <a:xfrm>
            <a:off x="2097157" y="703624"/>
            <a:ext cx="9705629" cy="1280890"/>
          </a:xfrm>
        </p:spPr>
        <p:txBody>
          <a:bodyPr>
            <a:normAutofit/>
          </a:bodyPr>
          <a:lstStyle/>
          <a:p>
            <a:pPr algn="r"/>
            <a:r>
              <a:rPr lang="en-US" sz="3200" dirty="0"/>
              <a:t>Dynamics = Driving Forces + Resisting Forces</a:t>
            </a:r>
            <a:br>
              <a:rPr lang="en-US" sz="3200" dirty="0"/>
            </a:br>
            <a:r>
              <a:rPr lang="en-US" sz="2400" b="1" i="1" dirty="0">
                <a:solidFill>
                  <a:srgbClr val="C00000"/>
                </a:solidFill>
              </a:rPr>
              <a:t>getting both right matters</a:t>
            </a:r>
            <a:endParaRPr lang="en-US" sz="3200" b="1" i="1" dirty="0">
              <a:solidFill>
                <a:srgbClr val="C00000"/>
              </a:solidFill>
            </a:endParaRPr>
          </a:p>
        </p:txBody>
      </p:sp>
      <p:pic>
        <p:nvPicPr>
          <p:cNvPr id="5" name="Picture 4" descr="A picture containing line chart&#10;&#10;Description automatically generated">
            <a:extLst>
              <a:ext uri="{FF2B5EF4-FFF2-40B4-BE49-F238E27FC236}">
                <a16:creationId xmlns:a16="http://schemas.microsoft.com/office/drawing/2014/main" id="{394AB508-12F2-7726-021B-FC67F1619FA6}"/>
              </a:ext>
            </a:extLst>
          </p:cNvPr>
          <p:cNvPicPr>
            <a:picLocks noChangeAspect="1"/>
          </p:cNvPicPr>
          <p:nvPr/>
        </p:nvPicPr>
        <p:blipFill rotWithShape="1">
          <a:blip r:embed="rId3"/>
          <a:srcRect t="4391"/>
          <a:stretch/>
        </p:blipFill>
        <p:spPr>
          <a:xfrm>
            <a:off x="2499808" y="1773044"/>
            <a:ext cx="7523902" cy="4767791"/>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11284089-27FF-5846-2E16-4A464FCD8BF9}"/>
              </a:ext>
            </a:extLst>
          </p:cNvPr>
          <p:cNvPicPr>
            <a:picLocks noChangeAspect="1"/>
          </p:cNvPicPr>
          <p:nvPr/>
        </p:nvPicPr>
        <p:blipFill rotWithShape="1">
          <a:blip r:embed="rId4"/>
          <a:srcRect t="6448"/>
          <a:stretch/>
        </p:blipFill>
        <p:spPr>
          <a:xfrm>
            <a:off x="8555939" y="2265674"/>
            <a:ext cx="3258910" cy="2170534"/>
          </a:xfrm>
          <a:prstGeom prst="rect">
            <a:avLst/>
          </a:prstGeom>
        </p:spPr>
      </p:pic>
      <p:pic>
        <p:nvPicPr>
          <p:cNvPr id="9" name="Picture 8" descr="Chart, funnel chart&#10;&#10;Description automatically generated">
            <a:extLst>
              <a:ext uri="{FF2B5EF4-FFF2-40B4-BE49-F238E27FC236}">
                <a16:creationId xmlns:a16="http://schemas.microsoft.com/office/drawing/2014/main" id="{585A4B16-D9EF-8B86-E2DB-D1D0A5F5EA75}"/>
              </a:ext>
            </a:extLst>
          </p:cNvPr>
          <p:cNvPicPr>
            <a:picLocks noChangeAspect="1"/>
          </p:cNvPicPr>
          <p:nvPr/>
        </p:nvPicPr>
        <p:blipFill rotWithShape="1">
          <a:blip r:embed="rId5"/>
          <a:srcRect t="3551"/>
          <a:stretch/>
        </p:blipFill>
        <p:spPr>
          <a:xfrm>
            <a:off x="8568003" y="4514267"/>
            <a:ext cx="3234783" cy="2203988"/>
          </a:xfrm>
          <a:prstGeom prst="rect">
            <a:avLst/>
          </a:prstGeom>
        </p:spPr>
      </p:pic>
      <p:sp>
        <p:nvSpPr>
          <p:cNvPr id="10" name="TextBox 9">
            <a:extLst>
              <a:ext uri="{FF2B5EF4-FFF2-40B4-BE49-F238E27FC236}">
                <a16:creationId xmlns:a16="http://schemas.microsoft.com/office/drawing/2014/main" id="{45B64949-2E68-DA7C-B8B7-A457AF5941A4}"/>
              </a:ext>
            </a:extLst>
          </p:cNvPr>
          <p:cNvSpPr txBox="1"/>
          <p:nvPr/>
        </p:nvSpPr>
        <p:spPr>
          <a:xfrm>
            <a:off x="6576501" y="4329601"/>
            <a:ext cx="1622560" cy="369332"/>
          </a:xfrm>
          <a:prstGeom prst="rect">
            <a:avLst/>
          </a:prstGeom>
          <a:noFill/>
        </p:spPr>
        <p:txBody>
          <a:bodyPr wrap="none" rtlCol="0">
            <a:spAutoFit/>
          </a:bodyPr>
          <a:lstStyle/>
          <a:p>
            <a:r>
              <a:rPr lang="en-US" dirty="0">
                <a:solidFill>
                  <a:srgbClr val="FFFF00"/>
                </a:solidFill>
              </a:rPr>
              <a:t>Temperature</a:t>
            </a:r>
          </a:p>
        </p:txBody>
      </p:sp>
      <p:sp>
        <p:nvSpPr>
          <p:cNvPr id="11" name="TextBox 10">
            <a:extLst>
              <a:ext uri="{FF2B5EF4-FFF2-40B4-BE49-F238E27FC236}">
                <a16:creationId xmlns:a16="http://schemas.microsoft.com/office/drawing/2014/main" id="{BC41D9EE-41CF-CF4C-3949-C5490A1AC3A1}"/>
              </a:ext>
            </a:extLst>
          </p:cNvPr>
          <p:cNvSpPr txBox="1"/>
          <p:nvPr/>
        </p:nvSpPr>
        <p:spPr>
          <a:xfrm>
            <a:off x="10276714" y="3893342"/>
            <a:ext cx="1273068" cy="369332"/>
          </a:xfrm>
          <a:prstGeom prst="rect">
            <a:avLst/>
          </a:prstGeom>
          <a:noFill/>
        </p:spPr>
        <p:txBody>
          <a:bodyPr wrap="square" rtlCol="0">
            <a:spAutoFit/>
          </a:bodyPr>
          <a:lstStyle/>
          <a:p>
            <a:r>
              <a:rPr lang="en-US" dirty="0">
                <a:solidFill>
                  <a:srgbClr val="FFFF00"/>
                </a:solidFill>
              </a:rPr>
              <a:t>Viscosity</a:t>
            </a:r>
          </a:p>
        </p:txBody>
      </p:sp>
      <p:sp>
        <p:nvSpPr>
          <p:cNvPr id="12" name="TextBox 11">
            <a:extLst>
              <a:ext uri="{FF2B5EF4-FFF2-40B4-BE49-F238E27FC236}">
                <a16:creationId xmlns:a16="http://schemas.microsoft.com/office/drawing/2014/main" id="{AD6DBAF1-0902-3DA9-835D-E136FFDF25B7}"/>
              </a:ext>
            </a:extLst>
          </p:cNvPr>
          <p:cNvSpPr txBox="1"/>
          <p:nvPr/>
        </p:nvSpPr>
        <p:spPr>
          <a:xfrm>
            <a:off x="10380588" y="6182467"/>
            <a:ext cx="1273068" cy="369332"/>
          </a:xfrm>
          <a:prstGeom prst="rect">
            <a:avLst/>
          </a:prstGeom>
          <a:noFill/>
        </p:spPr>
        <p:txBody>
          <a:bodyPr wrap="square" rtlCol="0">
            <a:spAutoFit/>
          </a:bodyPr>
          <a:lstStyle/>
          <a:p>
            <a:r>
              <a:rPr lang="en-US" dirty="0">
                <a:solidFill>
                  <a:srgbClr val="FFFF00"/>
                </a:solidFill>
              </a:rPr>
              <a:t>Density</a:t>
            </a:r>
          </a:p>
        </p:txBody>
      </p:sp>
    </p:spTree>
    <p:extLst>
      <p:ext uri="{BB962C8B-B14F-4D97-AF65-F5344CB8AC3E}">
        <p14:creationId xmlns:p14="http://schemas.microsoft.com/office/powerpoint/2010/main" val="582187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9E99-257E-71FE-527E-31BB68ED3A90}"/>
              </a:ext>
            </a:extLst>
          </p:cNvPr>
          <p:cNvSpPr>
            <a:spLocks noGrp="1"/>
          </p:cNvSpPr>
          <p:nvPr>
            <p:ph type="title"/>
          </p:nvPr>
        </p:nvSpPr>
        <p:spPr>
          <a:xfrm>
            <a:off x="1650380" y="211514"/>
            <a:ext cx="10441259" cy="1280890"/>
          </a:xfrm>
        </p:spPr>
        <p:txBody>
          <a:bodyPr>
            <a:normAutofit fontScale="90000"/>
          </a:bodyPr>
          <a:lstStyle/>
          <a:p>
            <a:r>
              <a:rPr lang="en-US" dirty="0"/>
              <a:t>Slab Temperature: </a:t>
            </a:r>
            <a:br>
              <a:rPr lang="en-US" dirty="0"/>
            </a:br>
            <a:r>
              <a:rPr lang="en-US" dirty="0"/>
              <a:t>Many approaches for present-day regional models</a:t>
            </a:r>
          </a:p>
        </p:txBody>
      </p:sp>
      <p:sp>
        <p:nvSpPr>
          <p:cNvPr id="3" name="TextBox 2">
            <a:extLst>
              <a:ext uri="{FF2B5EF4-FFF2-40B4-BE49-F238E27FC236}">
                <a16:creationId xmlns:a16="http://schemas.microsoft.com/office/drawing/2014/main" id="{759245BC-0A67-8556-9C29-0DE64FFC0CFD}"/>
              </a:ext>
            </a:extLst>
          </p:cNvPr>
          <p:cNvSpPr txBox="1"/>
          <p:nvPr/>
        </p:nvSpPr>
        <p:spPr>
          <a:xfrm>
            <a:off x="2375209" y="1694985"/>
            <a:ext cx="4382431" cy="369332"/>
          </a:xfrm>
          <a:prstGeom prst="rect">
            <a:avLst/>
          </a:prstGeom>
          <a:noFill/>
        </p:spPr>
        <p:txBody>
          <a:bodyPr wrap="square" rtlCol="0">
            <a:spAutoFit/>
          </a:bodyPr>
          <a:lstStyle/>
          <a:p>
            <a:r>
              <a:rPr lang="en-US" dirty="0"/>
              <a:t>Pre-run model with fixed slab velocity</a:t>
            </a:r>
          </a:p>
        </p:txBody>
      </p:sp>
      <p:sp>
        <p:nvSpPr>
          <p:cNvPr id="4" name="TextBox 3">
            <a:extLst>
              <a:ext uri="{FF2B5EF4-FFF2-40B4-BE49-F238E27FC236}">
                <a16:creationId xmlns:a16="http://schemas.microsoft.com/office/drawing/2014/main" id="{99807DF1-7C2D-0B99-DFF0-EDEBB90809B5}"/>
              </a:ext>
            </a:extLst>
          </p:cNvPr>
          <p:cNvSpPr txBox="1"/>
          <p:nvPr/>
        </p:nvSpPr>
        <p:spPr>
          <a:xfrm>
            <a:off x="8404302" y="1694985"/>
            <a:ext cx="2342308" cy="646331"/>
          </a:xfrm>
          <a:prstGeom prst="rect">
            <a:avLst/>
          </a:prstGeom>
          <a:noFill/>
        </p:spPr>
        <p:txBody>
          <a:bodyPr wrap="none" rtlCol="0">
            <a:spAutoFit/>
          </a:bodyPr>
          <a:lstStyle/>
          <a:p>
            <a:r>
              <a:rPr lang="en-US" dirty="0"/>
              <a:t>Analytic solution</a:t>
            </a:r>
          </a:p>
          <a:p>
            <a:r>
              <a:rPr lang="en-US" dirty="0"/>
              <a:t>“McKenzie” Model </a:t>
            </a:r>
          </a:p>
        </p:txBody>
      </p:sp>
      <p:sp>
        <p:nvSpPr>
          <p:cNvPr id="5" name="TextBox 4">
            <a:extLst>
              <a:ext uri="{FF2B5EF4-FFF2-40B4-BE49-F238E27FC236}">
                <a16:creationId xmlns:a16="http://schemas.microsoft.com/office/drawing/2014/main" id="{9071884A-7968-B4AC-ED83-D251B6847838}"/>
              </a:ext>
            </a:extLst>
          </p:cNvPr>
          <p:cNvSpPr txBox="1"/>
          <p:nvPr/>
        </p:nvSpPr>
        <p:spPr>
          <a:xfrm>
            <a:off x="3323064" y="5967500"/>
            <a:ext cx="3100039" cy="646331"/>
          </a:xfrm>
          <a:prstGeom prst="rect">
            <a:avLst/>
          </a:prstGeom>
          <a:noFill/>
        </p:spPr>
        <p:txBody>
          <a:bodyPr wrap="square" rtlCol="0">
            <a:spAutoFit/>
          </a:bodyPr>
          <a:lstStyle/>
          <a:p>
            <a:r>
              <a:rPr lang="en-US" dirty="0"/>
              <a:t>complicated to do for 3D regional &amp; global models</a:t>
            </a:r>
          </a:p>
        </p:txBody>
      </p:sp>
      <p:sp>
        <p:nvSpPr>
          <p:cNvPr id="6" name="TextBox 5">
            <a:extLst>
              <a:ext uri="{FF2B5EF4-FFF2-40B4-BE49-F238E27FC236}">
                <a16:creationId xmlns:a16="http://schemas.microsoft.com/office/drawing/2014/main" id="{0D56D15E-F220-4EFC-FA75-21AE66DF78A6}"/>
              </a:ext>
            </a:extLst>
          </p:cNvPr>
          <p:cNvSpPr txBox="1"/>
          <p:nvPr/>
        </p:nvSpPr>
        <p:spPr>
          <a:xfrm>
            <a:off x="8024505" y="6027897"/>
            <a:ext cx="4161717" cy="646331"/>
          </a:xfrm>
          <a:prstGeom prst="rect">
            <a:avLst/>
          </a:prstGeom>
          <a:noFill/>
        </p:spPr>
        <p:txBody>
          <a:bodyPr wrap="none" rtlCol="0">
            <a:spAutoFit/>
          </a:bodyPr>
          <a:lstStyle/>
          <a:p>
            <a:r>
              <a:rPr lang="en-US" dirty="0"/>
              <a:t>no diffusion into surrounding mantle</a:t>
            </a:r>
          </a:p>
          <a:p>
            <a:r>
              <a:rPr lang="en-US" dirty="0"/>
              <a:t>does not conserve mass!</a:t>
            </a:r>
          </a:p>
        </p:txBody>
      </p:sp>
      <p:pic>
        <p:nvPicPr>
          <p:cNvPr id="10" name="Picture 9" descr="A picture containing chart&#10;&#10;Description automatically generated">
            <a:extLst>
              <a:ext uri="{FF2B5EF4-FFF2-40B4-BE49-F238E27FC236}">
                <a16:creationId xmlns:a16="http://schemas.microsoft.com/office/drawing/2014/main" id="{C3FD3E10-ECA8-9B52-57A7-5D5D81EECD4F}"/>
              </a:ext>
            </a:extLst>
          </p:cNvPr>
          <p:cNvPicPr>
            <a:picLocks noChangeAspect="1"/>
          </p:cNvPicPr>
          <p:nvPr/>
        </p:nvPicPr>
        <p:blipFill>
          <a:blip r:embed="rId3"/>
          <a:stretch>
            <a:fillRect/>
          </a:stretch>
        </p:blipFill>
        <p:spPr>
          <a:xfrm>
            <a:off x="4125158" y="3392808"/>
            <a:ext cx="3311912" cy="2415148"/>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C6AD701A-ACEA-FC5A-EA91-DA983D0BD081}"/>
              </a:ext>
            </a:extLst>
          </p:cNvPr>
          <p:cNvPicPr>
            <a:picLocks noChangeAspect="1"/>
          </p:cNvPicPr>
          <p:nvPr/>
        </p:nvPicPr>
        <p:blipFill>
          <a:blip r:embed="rId4"/>
          <a:stretch>
            <a:fillRect/>
          </a:stretch>
        </p:blipFill>
        <p:spPr>
          <a:xfrm>
            <a:off x="1854897" y="2341316"/>
            <a:ext cx="2505153" cy="2176489"/>
          </a:xfrm>
          <a:prstGeom prst="rect">
            <a:avLst/>
          </a:prstGeom>
        </p:spPr>
      </p:pic>
      <p:pic>
        <p:nvPicPr>
          <p:cNvPr id="12" name="Picture 11" descr="A picture containing text, device, measuring stick&#10;&#10;Description automatically generated">
            <a:extLst>
              <a:ext uri="{FF2B5EF4-FFF2-40B4-BE49-F238E27FC236}">
                <a16:creationId xmlns:a16="http://schemas.microsoft.com/office/drawing/2014/main" id="{6C62F905-D505-026A-2839-AD41CE11DEC9}"/>
              </a:ext>
            </a:extLst>
          </p:cNvPr>
          <p:cNvPicPr>
            <a:picLocks noChangeAspect="1"/>
          </p:cNvPicPr>
          <p:nvPr/>
        </p:nvPicPr>
        <p:blipFill>
          <a:blip r:embed="rId5"/>
          <a:stretch>
            <a:fillRect/>
          </a:stretch>
        </p:blipFill>
        <p:spPr>
          <a:xfrm rot="2863580">
            <a:off x="7730768" y="3723137"/>
            <a:ext cx="4207008" cy="1067106"/>
          </a:xfrm>
          <a:prstGeom prst="rect">
            <a:avLst/>
          </a:prstGeom>
        </p:spPr>
      </p:pic>
      <p:pic>
        <p:nvPicPr>
          <p:cNvPr id="14" name="Picture 13" descr="A picture containing table&#10;&#10;Description automatically generated">
            <a:extLst>
              <a:ext uri="{FF2B5EF4-FFF2-40B4-BE49-F238E27FC236}">
                <a16:creationId xmlns:a16="http://schemas.microsoft.com/office/drawing/2014/main" id="{E276CBCC-C162-53E3-9B4B-350209776ACD}"/>
              </a:ext>
            </a:extLst>
          </p:cNvPr>
          <p:cNvPicPr>
            <a:picLocks noChangeAspect="1"/>
          </p:cNvPicPr>
          <p:nvPr/>
        </p:nvPicPr>
        <p:blipFill>
          <a:blip r:embed="rId6"/>
          <a:stretch>
            <a:fillRect/>
          </a:stretch>
        </p:blipFill>
        <p:spPr>
          <a:xfrm>
            <a:off x="10746610" y="2622308"/>
            <a:ext cx="659103" cy="1541001"/>
          </a:xfrm>
          <a:prstGeom prst="rect">
            <a:avLst/>
          </a:prstGeom>
        </p:spPr>
      </p:pic>
    </p:spTree>
    <p:extLst>
      <p:ext uri="{BB962C8B-B14F-4D97-AF65-F5344CB8AC3E}">
        <p14:creationId xmlns:p14="http://schemas.microsoft.com/office/powerpoint/2010/main" val="3458079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21C2-A370-BC32-9350-7319F18FA5F2}"/>
              </a:ext>
            </a:extLst>
          </p:cNvPr>
          <p:cNvSpPr>
            <a:spLocks noGrp="1"/>
          </p:cNvSpPr>
          <p:nvPr>
            <p:ph type="title"/>
          </p:nvPr>
        </p:nvSpPr>
        <p:spPr>
          <a:xfrm>
            <a:off x="1940001" y="580665"/>
            <a:ext cx="9561512" cy="798871"/>
          </a:xfrm>
        </p:spPr>
        <p:txBody>
          <a:bodyPr>
            <a:normAutofit/>
          </a:bodyPr>
          <a:lstStyle/>
          <a:p>
            <a:r>
              <a:rPr lang="en-US" sz="3200" dirty="0"/>
              <a:t>Mass-Conserving Slab Temperature: Approach</a:t>
            </a:r>
          </a:p>
        </p:txBody>
      </p:sp>
      <p:sp>
        <p:nvSpPr>
          <p:cNvPr id="3" name="Content Placeholder 2">
            <a:extLst>
              <a:ext uri="{FF2B5EF4-FFF2-40B4-BE49-F238E27FC236}">
                <a16:creationId xmlns:a16="http://schemas.microsoft.com/office/drawing/2014/main" id="{02CB94BD-56D6-26BA-C197-8415490CAC50}"/>
              </a:ext>
            </a:extLst>
          </p:cNvPr>
          <p:cNvSpPr>
            <a:spLocks noGrp="1"/>
          </p:cNvSpPr>
          <p:nvPr>
            <p:ph idx="1"/>
          </p:nvPr>
        </p:nvSpPr>
        <p:spPr>
          <a:xfrm>
            <a:off x="7669764" y="1409700"/>
            <a:ext cx="4220539" cy="5448300"/>
          </a:xfrm>
        </p:spPr>
        <p:txBody>
          <a:bodyPr>
            <a:normAutofit/>
          </a:bodyPr>
          <a:lstStyle/>
          <a:p>
            <a:r>
              <a:rPr lang="en-US" dirty="0"/>
              <a:t>Smooth &amp; Conserve Mass</a:t>
            </a:r>
          </a:p>
          <a:p>
            <a:r>
              <a:rPr lang="en-US" dirty="0"/>
              <a:t>Know mass at trench (half-space) </a:t>
            </a:r>
            <a:r>
              <a:rPr lang="en-US" dirty="0">
                <a:sym typeface="Wingdings" pitchFamily="2" charset="2"/>
              </a:rPr>
              <a:t> heat content</a:t>
            </a:r>
            <a:endParaRPr lang="en-US" dirty="0"/>
          </a:p>
        </p:txBody>
      </p:sp>
      <p:pic>
        <p:nvPicPr>
          <p:cNvPr id="15" name="Picture 14" descr="A picture containing logo&#10;&#10;Description automatically generated">
            <a:extLst>
              <a:ext uri="{FF2B5EF4-FFF2-40B4-BE49-F238E27FC236}">
                <a16:creationId xmlns:a16="http://schemas.microsoft.com/office/drawing/2014/main" id="{17C6A6E8-AE86-0860-393F-FBCC652D73F8}"/>
              </a:ext>
            </a:extLst>
          </p:cNvPr>
          <p:cNvPicPr>
            <a:picLocks noChangeAspect="1"/>
          </p:cNvPicPr>
          <p:nvPr/>
        </p:nvPicPr>
        <p:blipFill rotWithShape="1">
          <a:blip r:embed="rId2"/>
          <a:srcRect l="3389" t="15502" r="77249" b="12257"/>
          <a:stretch/>
        </p:blipFill>
        <p:spPr>
          <a:xfrm>
            <a:off x="1377244" y="5011342"/>
            <a:ext cx="1125512" cy="646880"/>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63016F4C-FE21-5715-B730-08756A67E6D0}"/>
              </a:ext>
            </a:extLst>
          </p:cNvPr>
          <p:cNvPicPr>
            <a:picLocks noChangeAspect="1"/>
          </p:cNvPicPr>
          <p:nvPr/>
        </p:nvPicPr>
        <p:blipFill rotWithShape="1">
          <a:blip r:embed="rId3"/>
          <a:srcRect l="2642" t="20019" r="4819" b="15171"/>
          <a:stretch/>
        </p:blipFill>
        <p:spPr>
          <a:xfrm>
            <a:off x="1401584" y="4231349"/>
            <a:ext cx="4068932" cy="625294"/>
          </a:xfrm>
          <a:prstGeom prst="rect">
            <a:avLst/>
          </a:prstGeom>
        </p:spPr>
      </p:pic>
      <p:pic>
        <p:nvPicPr>
          <p:cNvPr id="20" name="Picture 19" descr="Text&#10;&#10;Description automatically generated with medium confidence">
            <a:extLst>
              <a:ext uri="{FF2B5EF4-FFF2-40B4-BE49-F238E27FC236}">
                <a16:creationId xmlns:a16="http://schemas.microsoft.com/office/drawing/2014/main" id="{CF53432A-89A3-9E8B-D494-593B1DFB187C}"/>
              </a:ext>
            </a:extLst>
          </p:cNvPr>
          <p:cNvPicPr>
            <a:picLocks noChangeAspect="1"/>
          </p:cNvPicPr>
          <p:nvPr/>
        </p:nvPicPr>
        <p:blipFill rotWithShape="1">
          <a:blip r:embed="rId4"/>
          <a:srcRect l="7275" r="7903" b="13151"/>
          <a:stretch/>
        </p:blipFill>
        <p:spPr>
          <a:xfrm>
            <a:off x="1395336" y="5820462"/>
            <a:ext cx="2795715" cy="680326"/>
          </a:xfrm>
          <a:prstGeom prst="rect">
            <a:avLst/>
          </a:prstGeom>
        </p:spPr>
      </p:pic>
      <p:sp>
        <p:nvSpPr>
          <p:cNvPr id="4" name="Rectangle 3">
            <a:extLst>
              <a:ext uri="{FF2B5EF4-FFF2-40B4-BE49-F238E27FC236}">
                <a16:creationId xmlns:a16="http://schemas.microsoft.com/office/drawing/2014/main" id="{91DF79BF-F9F8-E8B1-42ED-8EDB7B9D613F}"/>
              </a:ext>
            </a:extLst>
          </p:cNvPr>
          <p:cNvSpPr/>
          <p:nvPr/>
        </p:nvSpPr>
        <p:spPr>
          <a:xfrm rot="19567366">
            <a:off x="5319089" y="1657960"/>
            <a:ext cx="895557" cy="37621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127982-81CB-F6F7-A8FC-E0BAD2C09551}"/>
              </a:ext>
            </a:extLst>
          </p:cNvPr>
          <p:cNvSpPr/>
          <p:nvPr/>
        </p:nvSpPr>
        <p:spPr>
          <a:xfrm rot="16200000">
            <a:off x="3576562" y="1089962"/>
            <a:ext cx="895557" cy="21957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329DC1CC-347C-24F4-DD03-C1145991F7BC}"/>
                  </a:ext>
                </a:extLst>
              </p14:cNvPr>
              <p14:cNvContentPartPr/>
              <p14:nvPr/>
            </p14:nvContentPartPr>
            <p14:xfrm>
              <a:off x="2965917" y="1774632"/>
              <a:ext cx="728896" cy="2032920"/>
            </p14:xfrm>
          </p:contentPart>
        </mc:Choice>
        <mc:Fallback>
          <p:pic>
            <p:nvPicPr>
              <p:cNvPr id="8" name="Ink 7">
                <a:extLst>
                  <a:ext uri="{FF2B5EF4-FFF2-40B4-BE49-F238E27FC236}">
                    <a16:creationId xmlns:a16="http://schemas.microsoft.com/office/drawing/2014/main" id="{329DC1CC-347C-24F4-DD03-C1145991F7BC}"/>
                  </a:ext>
                </a:extLst>
              </p:cNvPr>
              <p:cNvPicPr/>
              <p:nvPr/>
            </p:nvPicPr>
            <p:blipFill>
              <a:blip r:embed="rId6"/>
              <a:stretch>
                <a:fillRect/>
              </a:stretch>
            </p:blipFill>
            <p:spPr>
              <a:xfrm>
                <a:off x="2956918" y="1765630"/>
                <a:ext cx="746533" cy="2050563"/>
              </a:xfrm>
              <a:prstGeom prst="rect">
                <a:avLst/>
              </a:prstGeom>
            </p:spPr>
          </p:pic>
        </mc:Fallback>
      </mc:AlternateContent>
      <p:sp>
        <p:nvSpPr>
          <p:cNvPr id="9" name="TextBox 8">
            <a:extLst>
              <a:ext uri="{FF2B5EF4-FFF2-40B4-BE49-F238E27FC236}">
                <a16:creationId xmlns:a16="http://schemas.microsoft.com/office/drawing/2014/main" id="{88716806-4927-0723-99AE-2814765C1DD3}"/>
              </a:ext>
            </a:extLst>
          </p:cNvPr>
          <p:cNvSpPr txBox="1"/>
          <p:nvPr/>
        </p:nvSpPr>
        <p:spPr>
          <a:xfrm>
            <a:off x="2965917" y="1299487"/>
            <a:ext cx="542136" cy="369332"/>
          </a:xfrm>
          <a:prstGeom prst="rect">
            <a:avLst/>
          </a:prstGeom>
          <a:noFill/>
        </p:spPr>
        <p:txBody>
          <a:bodyPr wrap="none" rtlCol="0">
            <a:spAutoFit/>
          </a:bodyPr>
          <a:lstStyle/>
          <a:p>
            <a:r>
              <a:rPr lang="en-US" dirty="0"/>
              <a:t>T(y)</a:t>
            </a:r>
          </a:p>
        </p:txBody>
      </p:sp>
      <p:cxnSp>
        <p:nvCxnSpPr>
          <p:cNvPr id="13" name="Straight Connector 12">
            <a:extLst>
              <a:ext uri="{FF2B5EF4-FFF2-40B4-BE49-F238E27FC236}">
                <a16:creationId xmlns:a16="http://schemas.microsoft.com/office/drawing/2014/main" id="{24BEEE2A-7AA6-A1BD-BF56-24624C72F67D}"/>
              </a:ext>
            </a:extLst>
          </p:cNvPr>
          <p:cNvCxnSpPr>
            <a:cxnSpLocks/>
          </p:cNvCxnSpPr>
          <p:nvPr/>
        </p:nvCxnSpPr>
        <p:spPr>
          <a:xfrm flipV="1">
            <a:off x="2926486" y="1767931"/>
            <a:ext cx="0" cy="2232501"/>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1B4391-062D-42B2-D29E-692C2C555A15}"/>
              </a:ext>
            </a:extLst>
          </p:cNvPr>
          <p:cNvCxnSpPr>
            <a:cxnSpLocks/>
          </p:cNvCxnSpPr>
          <p:nvPr/>
        </p:nvCxnSpPr>
        <p:spPr>
          <a:xfrm flipH="1">
            <a:off x="2926486" y="1762573"/>
            <a:ext cx="901729" cy="0"/>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pic>
        <p:nvPicPr>
          <p:cNvPr id="30" name="Picture 29" descr="A picture containing text, clock, watch&#10;&#10;Description automatically generated">
            <a:extLst>
              <a:ext uri="{FF2B5EF4-FFF2-40B4-BE49-F238E27FC236}">
                <a16:creationId xmlns:a16="http://schemas.microsoft.com/office/drawing/2014/main" id="{5BDD1167-480C-F143-C324-634988CE3653}"/>
              </a:ext>
            </a:extLst>
          </p:cNvPr>
          <p:cNvPicPr>
            <a:picLocks noChangeAspect="1"/>
          </p:cNvPicPr>
          <p:nvPr/>
        </p:nvPicPr>
        <p:blipFill>
          <a:blip r:embed="rId7"/>
          <a:stretch>
            <a:fillRect/>
          </a:stretch>
        </p:blipFill>
        <p:spPr>
          <a:xfrm>
            <a:off x="4728089" y="5862241"/>
            <a:ext cx="2641600" cy="546100"/>
          </a:xfrm>
          <a:prstGeom prst="rect">
            <a:avLst/>
          </a:prstGeom>
        </p:spPr>
      </p:pic>
      <p:sp>
        <p:nvSpPr>
          <p:cNvPr id="31" name="TextBox 30">
            <a:extLst>
              <a:ext uri="{FF2B5EF4-FFF2-40B4-BE49-F238E27FC236}">
                <a16:creationId xmlns:a16="http://schemas.microsoft.com/office/drawing/2014/main" id="{C0C22231-919F-BA9C-5934-8F6A1B7370B4}"/>
              </a:ext>
            </a:extLst>
          </p:cNvPr>
          <p:cNvSpPr txBox="1"/>
          <p:nvPr/>
        </p:nvSpPr>
        <p:spPr>
          <a:xfrm>
            <a:off x="5188618" y="6452397"/>
            <a:ext cx="1704703" cy="369332"/>
          </a:xfrm>
          <a:prstGeom prst="rect">
            <a:avLst/>
          </a:prstGeom>
          <a:noFill/>
        </p:spPr>
        <p:txBody>
          <a:bodyPr wrap="square" rtlCol="0">
            <a:spAutoFit/>
          </a:bodyPr>
          <a:lstStyle/>
          <a:p>
            <a:r>
              <a:rPr lang="en-US" dirty="0">
                <a:solidFill>
                  <a:schemeClr val="tx1">
                    <a:lumMod val="75000"/>
                    <a:lumOff val="25000"/>
                  </a:schemeClr>
                </a:solidFill>
              </a:rPr>
              <a:t>Heat Content</a:t>
            </a:r>
          </a:p>
        </p:txBody>
      </p:sp>
      <p:cxnSp>
        <p:nvCxnSpPr>
          <p:cNvPr id="33" name="Straight Connector 32">
            <a:extLst>
              <a:ext uri="{FF2B5EF4-FFF2-40B4-BE49-F238E27FC236}">
                <a16:creationId xmlns:a16="http://schemas.microsoft.com/office/drawing/2014/main" id="{F0FE3C8F-42ED-56C3-DF98-2D87DABE070E}"/>
              </a:ext>
            </a:extLst>
          </p:cNvPr>
          <p:cNvCxnSpPr>
            <a:cxnSpLocks/>
          </p:cNvCxnSpPr>
          <p:nvPr/>
        </p:nvCxnSpPr>
        <p:spPr>
          <a:xfrm flipH="1" flipV="1">
            <a:off x="2572791" y="5403875"/>
            <a:ext cx="631380" cy="458366"/>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3B1B95B-A2B6-5ADE-2875-CDAD50E041C3}"/>
              </a:ext>
            </a:extLst>
          </p:cNvPr>
          <p:cNvCxnSpPr>
            <a:cxnSpLocks/>
          </p:cNvCxnSpPr>
          <p:nvPr/>
        </p:nvCxnSpPr>
        <p:spPr>
          <a:xfrm flipH="1" flipV="1">
            <a:off x="2588128" y="5403306"/>
            <a:ext cx="2346789" cy="458935"/>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15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21C2-A370-BC32-9350-7319F18FA5F2}"/>
              </a:ext>
            </a:extLst>
          </p:cNvPr>
          <p:cNvSpPr>
            <a:spLocks noGrp="1"/>
          </p:cNvSpPr>
          <p:nvPr>
            <p:ph type="title"/>
          </p:nvPr>
        </p:nvSpPr>
        <p:spPr>
          <a:xfrm>
            <a:off x="1940001" y="580665"/>
            <a:ext cx="9561512" cy="798871"/>
          </a:xfrm>
        </p:spPr>
        <p:txBody>
          <a:bodyPr>
            <a:normAutofit/>
          </a:bodyPr>
          <a:lstStyle/>
          <a:p>
            <a:r>
              <a:rPr lang="en-US" sz="3200" dirty="0"/>
              <a:t>Mass-Conserving Slab Temperature: Approach</a:t>
            </a:r>
          </a:p>
        </p:txBody>
      </p:sp>
      <p:sp>
        <p:nvSpPr>
          <p:cNvPr id="3" name="Content Placeholder 2">
            <a:extLst>
              <a:ext uri="{FF2B5EF4-FFF2-40B4-BE49-F238E27FC236}">
                <a16:creationId xmlns:a16="http://schemas.microsoft.com/office/drawing/2014/main" id="{02CB94BD-56D6-26BA-C197-8415490CAC50}"/>
              </a:ext>
            </a:extLst>
          </p:cNvPr>
          <p:cNvSpPr>
            <a:spLocks noGrp="1"/>
          </p:cNvSpPr>
          <p:nvPr>
            <p:ph idx="1"/>
          </p:nvPr>
        </p:nvSpPr>
        <p:spPr>
          <a:xfrm>
            <a:off x="7669764" y="1409700"/>
            <a:ext cx="4220539" cy="5448300"/>
          </a:xfrm>
        </p:spPr>
        <p:txBody>
          <a:bodyPr>
            <a:normAutofit/>
          </a:bodyPr>
          <a:lstStyle/>
          <a:p>
            <a:r>
              <a:rPr lang="en-US" dirty="0"/>
              <a:t>Smooth &amp; Conserve Mass</a:t>
            </a:r>
          </a:p>
          <a:p>
            <a:r>
              <a:rPr lang="en-US" dirty="0"/>
              <a:t>Know mass at trench (half-space) </a:t>
            </a:r>
            <a:r>
              <a:rPr lang="en-US" dirty="0">
                <a:sym typeface="Wingdings" pitchFamily="2" charset="2"/>
              </a:rPr>
              <a:t> heat content</a:t>
            </a:r>
            <a:endParaRPr lang="en-US" dirty="0"/>
          </a:p>
          <a:p>
            <a:r>
              <a:rPr lang="en-US" dirty="0"/>
              <a:t>Slab warms up &amp; cools off mantle</a:t>
            </a:r>
          </a:p>
          <a:p>
            <a:pPr lvl="1"/>
            <a:r>
              <a:rPr lang="en-US" dirty="0" err="1"/>
              <a:t>T</a:t>
            </a:r>
            <a:r>
              <a:rPr lang="en-US" baseline="-25000" dirty="0" err="1"/>
              <a:t>min</a:t>
            </a:r>
            <a:r>
              <a:rPr lang="en-US" dirty="0"/>
              <a:t>(</a:t>
            </a:r>
            <a:r>
              <a:rPr lang="en-US" dirty="0" err="1"/>
              <a:t>v</a:t>
            </a:r>
            <a:r>
              <a:rPr lang="en-US" baseline="-25000" dirty="0" err="1"/>
              <a:t>sub</a:t>
            </a:r>
            <a:r>
              <a:rPr lang="en-US" dirty="0"/>
              <a:t>, age, L)</a:t>
            </a:r>
          </a:p>
          <a:p>
            <a:r>
              <a:rPr lang="en-US" dirty="0"/>
              <a:t>Min temperature migrates into to slab</a:t>
            </a:r>
          </a:p>
          <a:p>
            <a:pPr lvl="1"/>
            <a:r>
              <a:rPr lang="en-US" dirty="0"/>
              <a:t>steeper gradient, faster cooling</a:t>
            </a:r>
          </a:p>
          <a:p>
            <a:pPr lvl="1"/>
            <a:r>
              <a:rPr lang="en-US" sz="2000" dirty="0" err="1">
                <a:latin typeface="Symbol" pitchFamily="2" charset="2"/>
              </a:rPr>
              <a:t>D</a:t>
            </a:r>
            <a:r>
              <a:rPr lang="en-US" dirty="0" err="1"/>
              <a:t>z</a:t>
            </a:r>
            <a:r>
              <a:rPr lang="en-US" dirty="0"/>
              <a:t>(</a:t>
            </a:r>
            <a:r>
              <a:rPr lang="en-US" dirty="0" err="1"/>
              <a:t>v</a:t>
            </a:r>
            <a:r>
              <a:rPr lang="en-US" baseline="-25000" dirty="0" err="1"/>
              <a:t>sub</a:t>
            </a:r>
            <a:r>
              <a:rPr lang="en-US" dirty="0"/>
              <a:t>, age, L)</a:t>
            </a:r>
          </a:p>
          <a:p>
            <a:r>
              <a:rPr lang="en-US" dirty="0"/>
              <a:t>Calibrate </a:t>
            </a:r>
            <a:r>
              <a:rPr lang="en-US" dirty="0" err="1"/>
              <a:t>T</a:t>
            </a:r>
            <a:r>
              <a:rPr lang="en-US" baseline="-25000" dirty="0" err="1"/>
              <a:t>min</a:t>
            </a:r>
            <a:r>
              <a:rPr lang="en-US" dirty="0"/>
              <a:t> and</a:t>
            </a:r>
            <a:r>
              <a:rPr lang="en-US" dirty="0">
                <a:latin typeface="Symbol" pitchFamily="2" charset="2"/>
              </a:rPr>
              <a:t> </a:t>
            </a:r>
            <a:r>
              <a:rPr lang="en-US" dirty="0" err="1">
                <a:latin typeface="Symbol" pitchFamily="2" charset="2"/>
              </a:rPr>
              <a:t>D</a:t>
            </a:r>
            <a:r>
              <a:rPr lang="en-US" dirty="0" err="1"/>
              <a:t>z</a:t>
            </a:r>
            <a:r>
              <a:rPr lang="en-US" dirty="0"/>
              <a:t> using time-dependent models</a:t>
            </a:r>
          </a:p>
          <a:p>
            <a:endParaRPr lang="en-US" dirty="0"/>
          </a:p>
          <a:p>
            <a:r>
              <a:rPr lang="en-US" dirty="0"/>
              <a:t>Grow thermal boundary layer to conserve mass as slab heats up</a:t>
            </a:r>
          </a:p>
        </p:txBody>
      </p:sp>
      <p:pic>
        <p:nvPicPr>
          <p:cNvPr id="15" name="Picture 14" descr="A picture containing logo&#10;&#10;Description automatically generated">
            <a:extLst>
              <a:ext uri="{FF2B5EF4-FFF2-40B4-BE49-F238E27FC236}">
                <a16:creationId xmlns:a16="http://schemas.microsoft.com/office/drawing/2014/main" id="{17C6A6E8-AE86-0860-393F-FBCC652D73F8}"/>
              </a:ext>
            </a:extLst>
          </p:cNvPr>
          <p:cNvPicPr>
            <a:picLocks noChangeAspect="1"/>
          </p:cNvPicPr>
          <p:nvPr/>
        </p:nvPicPr>
        <p:blipFill rotWithShape="1">
          <a:blip r:embed="rId2"/>
          <a:srcRect l="3389" t="15502" r="77249" b="12257"/>
          <a:stretch/>
        </p:blipFill>
        <p:spPr>
          <a:xfrm>
            <a:off x="1377244" y="5011342"/>
            <a:ext cx="1125512" cy="646880"/>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63016F4C-FE21-5715-B730-08756A67E6D0}"/>
              </a:ext>
            </a:extLst>
          </p:cNvPr>
          <p:cNvPicPr>
            <a:picLocks noChangeAspect="1"/>
          </p:cNvPicPr>
          <p:nvPr/>
        </p:nvPicPr>
        <p:blipFill rotWithShape="1">
          <a:blip r:embed="rId3"/>
          <a:srcRect l="2642" t="20019" r="4819" b="15171"/>
          <a:stretch/>
        </p:blipFill>
        <p:spPr>
          <a:xfrm>
            <a:off x="1401584" y="4231349"/>
            <a:ext cx="4068932" cy="625294"/>
          </a:xfrm>
          <a:prstGeom prst="rect">
            <a:avLst/>
          </a:prstGeom>
        </p:spPr>
      </p:pic>
      <p:pic>
        <p:nvPicPr>
          <p:cNvPr id="20" name="Picture 19" descr="Text&#10;&#10;Description automatically generated with medium confidence">
            <a:extLst>
              <a:ext uri="{FF2B5EF4-FFF2-40B4-BE49-F238E27FC236}">
                <a16:creationId xmlns:a16="http://schemas.microsoft.com/office/drawing/2014/main" id="{CF53432A-89A3-9E8B-D494-593B1DFB187C}"/>
              </a:ext>
            </a:extLst>
          </p:cNvPr>
          <p:cNvPicPr>
            <a:picLocks noChangeAspect="1"/>
          </p:cNvPicPr>
          <p:nvPr/>
        </p:nvPicPr>
        <p:blipFill rotWithShape="1">
          <a:blip r:embed="rId4"/>
          <a:srcRect l="7275" r="7903" b="13151"/>
          <a:stretch/>
        </p:blipFill>
        <p:spPr>
          <a:xfrm>
            <a:off x="1395336" y="5820462"/>
            <a:ext cx="2795715" cy="680326"/>
          </a:xfrm>
          <a:prstGeom prst="rect">
            <a:avLst/>
          </a:prstGeom>
        </p:spPr>
      </p:pic>
      <p:grpSp>
        <p:nvGrpSpPr>
          <p:cNvPr id="32" name="Group 31">
            <a:extLst>
              <a:ext uri="{FF2B5EF4-FFF2-40B4-BE49-F238E27FC236}">
                <a16:creationId xmlns:a16="http://schemas.microsoft.com/office/drawing/2014/main" id="{C62D26C2-1398-8635-C392-B6B160C25E8C}"/>
              </a:ext>
            </a:extLst>
          </p:cNvPr>
          <p:cNvGrpSpPr/>
          <p:nvPr/>
        </p:nvGrpSpPr>
        <p:grpSpPr>
          <a:xfrm>
            <a:off x="2926486" y="1299487"/>
            <a:ext cx="4712604" cy="4217103"/>
            <a:chOff x="2853789" y="1791598"/>
            <a:chExt cx="4712604" cy="4217103"/>
          </a:xfrm>
        </p:grpSpPr>
        <p:sp>
          <p:nvSpPr>
            <p:cNvPr id="4" name="Rectangle 3">
              <a:extLst>
                <a:ext uri="{FF2B5EF4-FFF2-40B4-BE49-F238E27FC236}">
                  <a16:creationId xmlns:a16="http://schemas.microsoft.com/office/drawing/2014/main" id="{91DF79BF-F9F8-E8B1-42ED-8EDB7B9D613F}"/>
                </a:ext>
              </a:extLst>
            </p:cNvPr>
            <p:cNvSpPr/>
            <p:nvPr/>
          </p:nvSpPr>
          <p:spPr>
            <a:xfrm rot="19567366">
              <a:off x="5246392" y="2150071"/>
              <a:ext cx="895557" cy="37621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7861BE8-2DBA-299F-125A-221E12E5721E}"/>
                </a:ext>
              </a:extLst>
            </p:cNvPr>
            <p:cNvCxnSpPr/>
            <p:nvPr/>
          </p:nvCxnSpPr>
          <p:spPr>
            <a:xfrm flipV="1">
              <a:off x="5278944" y="4307303"/>
              <a:ext cx="2287449" cy="1619795"/>
            </a:xfrm>
            <a:prstGeom prst="line">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00175D2-721C-CA7F-307B-D94643428F2B}"/>
                </a:ext>
              </a:extLst>
            </p:cNvPr>
            <p:cNvSpPr txBox="1"/>
            <p:nvPr/>
          </p:nvSpPr>
          <p:spPr>
            <a:xfrm>
              <a:off x="5017748" y="5608591"/>
              <a:ext cx="285656" cy="400110"/>
            </a:xfrm>
            <a:prstGeom prst="rect">
              <a:avLst/>
            </a:prstGeom>
            <a:noFill/>
          </p:spPr>
          <p:txBody>
            <a:bodyPr wrap="none" rtlCol="0">
              <a:spAutoFit/>
            </a:bodyPr>
            <a:lstStyle/>
            <a:p>
              <a:r>
                <a:rPr lang="en-US" sz="2000" dirty="0"/>
                <a:t>z</a:t>
              </a:r>
            </a:p>
          </p:txBody>
        </p:sp>
        <p:sp>
          <p:nvSpPr>
            <p:cNvPr id="7" name="Rectangle 6">
              <a:extLst>
                <a:ext uri="{FF2B5EF4-FFF2-40B4-BE49-F238E27FC236}">
                  <a16:creationId xmlns:a16="http://schemas.microsoft.com/office/drawing/2014/main" id="{11127982-81CB-F6F7-A8FC-E0BAD2C09551}"/>
                </a:ext>
              </a:extLst>
            </p:cNvPr>
            <p:cNvSpPr/>
            <p:nvPr/>
          </p:nvSpPr>
          <p:spPr>
            <a:xfrm rot="16200000">
              <a:off x="3503865" y="1582073"/>
              <a:ext cx="895557" cy="21957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329DC1CC-347C-24F4-DD03-C1145991F7BC}"/>
                    </a:ext>
                  </a:extLst>
                </p14:cNvPr>
                <p14:cNvContentPartPr/>
                <p14:nvPr/>
              </p14:nvContentPartPr>
              <p14:xfrm>
                <a:off x="2893220" y="2266743"/>
                <a:ext cx="728896" cy="2032920"/>
              </p14:xfrm>
            </p:contentPart>
          </mc:Choice>
          <mc:Fallback>
            <p:pic>
              <p:nvPicPr>
                <p:cNvPr id="8" name="Ink 7">
                  <a:extLst>
                    <a:ext uri="{FF2B5EF4-FFF2-40B4-BE49-F238E27FC236}">
                      <a16:creationId xmlns:a16="http://schemas.microsoft.com/office/drawing/2014/main" id="{329DC1CC-347C-24F4-DD03-C1145991F7BC}"/>
                    </a:ext>
                  </a:extLst>
                </p:cNvPr>
                <p:cNvPicPr/>
                <p:nvPr/>
              </p:nvPicPr>
              <p:blipFill>
                <a:blip r:embed="rId6"/>
                <a:stretch>
                  <a:fillRect/>
                </a:stretch>
              </p:blipFill>
              <p:spPr>
                <a:xfrm>
                  <a:off x="2884221" y="2257741"/>
                  <a:ext cx="746533" cy="2050563"/>
                </a:xfrm>
                <a:prstGeom prst="rect">
                  <a:avLst/>
                </a:prstGeom>
              </p:spPr>
            </p:pic>
          </mc:Fallback>
        </mc:AlternateContent>
        <p:sp>
          <p:nvSpPr>
            <p:cNvPr id="9" name="TextBox 8">
              <a:extLst>
                <a:ext uri="{FF2B5EF4-FFF2-40B4-BE49-F238E27FC236}">
                  <a16:creationId xmlns:a16="http://schemas.microsoft.com/office/drawing/2014/main" id="{88716806-4927-0723-99AE-2814765C1DD3}"/>
                </a:ext>
              </a:extLst>
            </p:cNvPr>
            <p:cNvSpPr txBox="1"/>
            <p:nvPr/>
          </p:nvSpPr>
          <p:spPr>
            <a:xfrm>
              <a:off x="2893220" y="1791598"/>
              <a:ext cx="542136" cy="369332"/>
            </a:xfrm>
            <a:prstGeom prst="rect">
              <a:avLst/>
            </a:prstGeom>
            <a:noFill/>
          </p:spPr>
          <p:txBody>
            <a:bodyPr wrap="none" rtlCol="0">
              <a:spAutoFit/>
            </a:bodyPr>
            <a:lstStyle/>
            <a:p>
              <a:r>
                <a:rPr lang="en-US" dirty="0"/>
                <a:t>T(y)</a:t>
              </a:r>
            </a:p>
          </p:txBody>
        </p:sp>
        <p:sp>
          <p:nvSpPr>
            <p:cNvPr id="10" name="Rectangle 9">
              <a:extLst>
                <a:ext uri="{FF2B5EF4-FFF2-40B4-BE49-F238E27FC236}">
                  <a16:creationId xmlns:a16="http://schemas.microsoft.com/office/drawing/2014/main" id="{0F50B44F-8FEA-421C-CC1B-1B557D8926B6}"/>
                </a:ext>
              </a:extLst>
            </p:cNvPr>
            <p:cNvSpPr/>
            <p:nvPr/>
          </p:nvSpPr>
          <p:spPr>
            <a:xfrm rot="19404644">
              <a:off x="5586875" y="4696418"/>
              <a:ext cx="1642229" cy="1003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01610D1-233C-CA96-75AD-3E40B519A7CD}"/>
                </a:ext>
              </a:extLst>
            </p:cNvPr>
            <p:cNvSpPr txBox="1"/>
            <p:nvPr/>
          </p:nvSpPr>
          <p:spPr>
            <a:xfrm>
              <a:off x="6258028" y="3591660"/>
              <a:ext cx="292068" cy="400110"/>
            </a:xfrm>
            <a:prstGeom prst="rect">
              <a:avLst/>
            </a:prstGeom>
            <a:noFill/>
          </p:spPr>
          <p:txBody>
            <a:bodyPr wrap="none" rtlCol="0">
              <a:spAutoFit/>
            </a:bodyPr>
            <a:lstStyle/>
            <a:p>
              <a:r>
                <a:rPr lang="en-US" sz="2000" dirty="0"/>
                <a:t>L</a:t>
              </a:r>
            </a:p>
          </p:txBody>
        </p:sp>
        <p:cxnSp>
          <p:nvCxnSpPr>
            <p:cNvPr id="12" name="Straight Arrow Connector 11">
              <a:extLst>
                <a:ext uri="{FF2B5EF4-FFF2-40B4-BE49-F238E27FC236}">
                  <a16:creationId xmlns:a16="http://schemas.microsoft.com/office/drawing/2014/main" id="{7961D746-1AD8-40DB-2EA4-C9730DE28F3A}"/>
                </a:ext>
              </a:extLst>
            </p:cNvPr>
            <p:cNvCxnSpPr/>
            <p:nvPr/>
          </p:nvCxnSpPr>
          <p:spPr>
            <a:xfrm>
              <a:off x="5111755" y="2232148"/>
              <a:ext cx="2045724" cy="309407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BEEE2A-7AA6-A1BD-BF56-24624C72F67D}"/>
                </a:ext>
              </a:extLst>
            </p:cNvPr>
            <p:cNvCxnSpPr>
              <a:cxnSpLocks/>
            </p:cNvCxnSpPr>
            <p:nvPr/>
          </p:nvCxnSpPr>
          <p:spPr>
            <a:xfrm flipV="1">
              <a:off x="2853789" y="2260042"/>
              <a:ext cx="0" cy="2232501"/>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1B4391-062D-42B2-D29E-692C2C555A15}"/>
                </a:ext>
              </a:extLst>
            </p:cNvPr>
            <p:cNvCxnSpPr>
              <a:cxnSpLocks/>
            </p:cNvCxnSpPr>
            <p:nvPr/>
          </p:nvCxnSpPr>
          <p:spPr>
            <a:xfrm flipH="1">
              <a:off x="2853789" y="2254684"/>
              <a:ext cx="901729" cy="0"/>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C839F8-38F6-EE41-33CA-C327A994952B}"/>
                </a:ext>
              </a:extLst>
            </p:cNvPr>
            <p:cNvCxnSpPr>
              <a:cxnSpLocks/>
            </p:cNvCxnSpPr>
            <p:nvPr/>
          </p:nvCxnSpPr>
          <p:spPr>
            <a:xfrm flipH="1" flipV="1">
              <a:off x="5041554" y="2266743"/>
              <a:ext cx="1779070" cy="3326025"/>
            </a:xfrm>
            <a:prstGeom prst="line">
              <a:avLst/>
            </a:prstGeom>
            <a:ln w="3175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0960169-9B93-9A2A-4D48-B1290F1C5B47}"/>
                </a:ext>
              </a:extLst>
            </p:cNvPr>
            <p:cNvSpPr txBox="1"/>
            <p:nvPr/>
          </p:nvSpPr>
          <p:spPr>
            <a:xfrm>
              <a:off x="5497445" y="3768419"/>
              <a:ext cx="551754" cy="369332"/>
            </a:xfrm>
            <a:prstGeom prst="rect">
              <a:avLst/>
            </a:prstGeom>
            <a:noFill/>
          </p:spPr>
          <p:txBody>
            <a:bodyPr wrap="none" rtlCol="0">
              <a:spAutoFit/>
            </a:bodyPr>
            <a:lstStyle/>
            <a:p>
              <a:r>
                <a:rPr lang="en-US" dirty="0" err="1"/>
                <a:t>T</a:t>
              </a:r>
              <a:r>
                <a:rPr lang="en-US" baseline="-25000" dirty="0" err="1"/>
                <a:t>min</a:t>
              </a:r>
              <a:endParaRPr lang="en-US" dirty="0"/>
            </a:p>
          </p:txBody>
        </p:sp>
        <p:sp>
          <p:nvSpPr>
            <p:cNvPr id="24" name="TextBox 23">
              <a:extLst>
                <a:ext uri="{FF2B5EF4-FFF2-40B4-BE49-F238E27FC236}">
                  <a16:creationId xmlns:a16="http://schemas.microsoft.com/office/drawing/2014/main" id="{5F21D23E-7EF5-3AD0-5165-198232BD6A40}"/>
                </a:ext>
              </a:extLst>
            </p:cNvPr>
            <p:cNvSpPr txBox="1"/>
            <p:nvPr/>
          </p:nvSpPr>
          <p:spPr>
            <a:xfrm>
              <a:off x="6870063" y="5534315"/>
              <a:ext cx="423514" cy="369332"/>
            </a:xfrm>
            <a:prstGeom prst="rect">
              <a:avLst/>
            </a:prstGeom>
            <a:noFill/>
          </p:spPr>
          <p:txBody>
            <a:bodyPr wrap="none" rtlCol="0">
              <a:spAutoFit/>
            </a:bodyPr>
            <a:lstStyle/>
            <a:p>
              <a:r>
                <a:rPr lang="en-US" dirty="0" err="1">
                  <a:latin typeface="Symbol" pitchFamily="2" charset="2"/>
                </a:rPr>
                <a:t>D</a:t>
              </a:r>
              <a:r>
                <a:rPr lang="en-US" dirty="0" err="1"/>
                <a:t>z</a:t>
              </a:r>
              <a:endParaRPr lang="en-US" dirty="0"/>
            </a:p>
          </p:txBody>
        </p:sp>
        <p:cxnSp>
          <p:nvCxnSpPr>
            <p:cNvPr id="28" name="Straight Connector 27">
              <a:extLst>
                <a:ext uri="{FF2B5EF4-FFF2-40B4-BE49-F238E27FC236}">
                  <a16:creationId xmlns:a16="http://schemas.microsoft.com/office/drawing/2014/main" id="{064EE3B0-FEE6-8AD4-9401-78DC189653DC}"/>
                </a:ext>
              </a:extLst>
            </p:cNvPr>
            <p:cNvCxnSpPr>
              <a:cxnSpLocks/>
            </p:cNvCxnSpPr>
            <p:nvPr/>
          </p:nvCxnSpPr>
          <p:spPr>
            <a:xfrm flipV="1">
              <a:off x="6820624" y="5383162"/>
              <a:ext cx="293835" cy="225429"/>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30" name="Picture 29" descr="A picture containing text, clock, watch&#10;&#10;Description automatically generated">
            <a:extLst>
              <a:ext uri="{FF2B5EF4-FFF2-40B4-BE49-F238E27FC236}">
                <a16:creationId xmlns:a16="http://schemas.microsoft.com/office/drawing/2014/main" id="{5BDD1167-480C-F143-C324-634988CE3653}"/>
              </a:ext>
            </a:extLst>
          </p:cNvPr>
          <p:cNvPicPr>
            <a:picLocks noChangeAspect="1"/>
          </p:cNvPicPr>
          <p:nvPr/>
        </p:nvPicPr>
        <p:blipFill>
          <a:blip r:embed="rId7"/>
          <a:stretch>
            <a:fillRect/>
          </a:stretch>
        </p:blipFill>
        <p:spPr>
          <a:xfrm>
            <a:off x="4728089" y="5862241"/>
            <a:ext cx="2641600" cy="546100"/>
          </a:xfrm>
          <a:prstGeom prst="rect">
            <a:avLst/>
          </a:prstGeom>
        </p:spPr>
      </p:pic>
      <p:sp>
        <p:nvSpPr>
          <p:cNvPr id="31" name="TextBox 30">
            <a:extLst>
              <a:ext uri="{FF2B5EF4-FFF2-40B4-BE49-F238E27FC236}">
                <a16:creationId xmlns:a16="http://schemas.microsoft.com/office/drawing/2014/main" id="{C0C22231-919F-BA9C-5934-8F6A1B7370B4}"/>
              </a:ext>
            </a:extLst>
          </p:cNvPr>
          <p:cNvSpPr txBox="1"/>
          <p:nvPr/>
        </p:nvSpPr>
        <p:spPr>
          <a:xfrm>
            <a:off x="5188618" y="6452397"/>
            <a:ext cx="1704703" cy="369332"/>
          </a:xfrm>
          <a:prstGeom prst="rect">
            <a:avLst/>
          </a:prstGeom>
          <a:noFill/>
        </p:spPr>
        <p:txBody>
          <a:bodyPr wrap="square" rtlCol="0">
            <a:spAutoFit/>
          </a:bodyPr>
          <a:lstStyle/>
          <a:p>
            <a:r>
              <a:rPr lang="en-US" dirty="0">
                <a:solidFill>
                  <a:schemeClr val="tx1">
                    <a:lumMod val="75000"/>
                    <a:lumOff val="25000"/>
                  </a:schemeClr>
                </a:solidFill>
              </a:rPr>
              <a:t>Heat Content</a:t>
            </a:r>
          </a:p>
        </p:txBody>
      </p:sp>
      <p:cxnSp>
        <p:nvCxnSpPr>
          <p:cNvPr id="33" name="Straight Connector 32">
            <a:extLst>
              <a:ext uri="{FF2B5EF4-FFF2-40B4-BE49-F238E27FC236}">
                <a16:creationId xmlns:a16="http://schemas.microsoft.com/office/drawing/2014/main" id="{F0FE3C8F-42ED-56C3-DF98-2D87DABE070E}"/>
              </a:ext>
            </a:extLst>
          </p:cNvPr>
          <p:cNvCxnSpPr>
            <a:cxnSpLocks/>
          </p:cNvCxnSpPr>
          <p:nvPr/>
        </p:nvCxnSpPr>
        <p:spPr>
          <a:xfrm flipH="1" flipV="1">
            <a:off x="2572791" y="5403875"/>
            <a:ext cx="631380" cy="458366"/>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3B1B95B-A2B6-5ADE-2875-CDAD50E041C3}"/>
              </a:ext>
            </a:extLst>
          </p:cNvPr>
          <p:cNvCxnSpPr>
            <a:cxnSpLocks/>
          </p:cNvCxnSpPr>
          <p:nvPr/>
        </p:nvCxnSpPr>
        <p:spPr>
          <a:xfrm flipH="1" flipV="1">
            <a:off x="2588128" y="5403306"/>
            <a:ext cx="2346789" cy="458935"/>
          </a:xfrm>
          <a:prstGeom prst="line">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96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C06AE-CF58-8EE4-3C10-F442F0069769}"/>
              </a:ext>
            </a:extLst>
          </p:cNvPr>
          <p:cNvSpPr>
            <a:spLocks noGrp="1"/>
          </p:cNvSpPr>
          <p:nvPr>
            <p:ph type="title"/>
          </p:nvPr>
        </p:nvSpPr>
        <p:spPr>
          <a:xfrm>
            <a:off x="1648178" y="594640"/>
            <a:ext cx="10543822" cy="759668"/>
          </a:xfrm>
        </p:spPr>
        <p:txBody>
          <a:bodyPr>
            <a:normAutofit/>
          </a:bodyPr>
          <a:lstStyle/>
          <a:p>
            <a:r>
              <a:rPr lang="en-US" sz="3200" dirty="0"/>
              <a:t>Mass-Conserving Slab Temperature: Implementation</a:t>
            </a:r>
          </a:p>
        </p:txBody>
      </p:sp>
      <p:grpSp>
        <p:nvGrpSpPr>
          <p:cNvPr id="27" name="Group 26">
            <a:extLst>
              <a:ext uri="{FF2B5EF4-FFF2-40B4-BE49-F238E27FC236}">
                <a16:creationId xmlns:a16="http://schemas.microsoft.com/office/drawing/2014/main" id="{249FDA7C-F0BF-B662-B114-3B9E206B16C5}"/>
              </a:ext>
            </a:extLst>
          </p:cNvPr>
          <p:cNvGrpSpPr/>
          <p:nvPr/>
        </p:nvGrpSpPr>
        <p:grpSpPr>
          <a:xfrm>
            <a:off x="3128398" y="1824234"/>
            <a:ext cx="5664267" cy="4439126"/>
            <a:chOff x="3694222" y="1905000"/>
            <a:chExt cx="5664267" cy="4439126"/>
          </a:xfrm>
        </p:grpSpPr>
        <p:sp>
          <p:nvSpPr>
            <p:cNvPr id="4" name="Rectangle 3">
              <a:extLst>
                <a:ext uri="{FF2B5EF4-FFF2-40B4-BE49-F238E27FC236}">
                  <a16:creationId xmlns:a16="http://schemas.microsoft.com/office/drawing/2014/main" id="{80A9463C-373E-81A3-6958-B7B78A264C25}"/>
                </a:ext>
              </a:extLst>
            </p:cNvPr>
            <p:cNvSpPr/>
            <p:nvPr/>
          </p:nvSpPr>
          <p:spPr>
            <a:xfrm>
              <a:off x="6096000" y="1905001"/>
              <a:ext cx="1607568" cy="3384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6FA758C-9C18-1708-D16B-5EC298C3F010}"/>
                </a:ext>
              </a:extLst>
            </p:cNvPr>
            <p:cNvCxnSpPr>
              <a:cxnSpLocks/>
            </p:cNvCxnSpPr>
            <p:nvPr/>
          </p:nvCxnSpPr>
          <p:spPr>
            <a:xfrm flipH="1">
              <a:off x="6844406" y="1905000"/>
              <a:ext cx="633470" cy="402590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EB6835-6AF4-723A-6D14-15F5BDA107AA}"/>
                </a:ext>
              </a:extLst>
            </p:cNvPr>
            <p:cNvCxnSpPr>
              <a:cxnSpLocks/>
            </p:cNvCxnSpPr>
            <p:nvPr/>
          </p:nvCxnSpPr>
          <p:spPr>
            <a:xfrm>
              <a:off x="3996267" y="3996585"/>
              <a:ext cx="5362222" cy="0"/>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119361-C180-52BD-2F8D-316E9B857C81}"/>
                </a:ext>
              </a:extLst>
            </p:cNvPr>
            <p:cNvSpPr txBox="1"/>
            <p:nvPr/>
          </p:nvSpPr>
          <p:spPr>
            <a:xfrm>
              <a:off x="3694222" y="3789248"/>
              <a:ext cx="276038" cy="369332"/>
            </a:xfrm>
            <a:prstGeom prst="rect">
              <a:avLst/>
            </a:prstGeom>
            <a:noFill/>
          </p:spPr>
          <p:txBody>
            <a:bodyPr wrap="none" rtlCol="0">
              <a:spAutoFit/>
            </a:bodyPr>
            <a:lstStyle/>
            <a:p>
              <a:r>
                <a:rPr lang="en-US" dirty="0"/>
                <a:t>z</a:t>
              </a:r>
            </a:p>
          </p:txBody>
        </p:sp>
        <p:sp>
          <p:nvSpPr>
            <p:cNvPr id="10" name="TextBox 9">
              <a:extLst>
                <a:ext uri="{FF2B5EF4-FFF2-40B4-BE49-F238E27FC236}">
                  <a16:creationId xmlns:a16="http://schemas.microsoft.com/office/drawing/2014/main" id="{B1DE2AC2-F001-6C5E-78A3-64BCDA343D2B}"/>
                </a:ext>
              </a:extLst>
            </p:cNvPr>
            <p:cNvSpPr txBox="1"/>
            <p:nvPr/>
          </p:nvSpPr>
          <p:spPr>
            <a:xfrm>
              <a:off x="6070013" y="2352281"/>
              <a:ext cx="1186543" cy="646331"/>
            </a:xfrm>
            <a:prstGeom prst="rect">
              <a:avLst/>
            </a:prstGeom>
            <a:noFill/>
          </p:spPr>
          <p:txBody>
            <a:bodyPr wrap="none" rtlCol="0">
              <a:spAutoFit/>
            </a:bodyPr>
            <a:lstStyle/>
            <a:p>
              <a:r>
                <a:rPr lang="en-US" dirty="0"/>
                <a:t>Side 1 </a:t>
              </a:r>
            </a:p>
            <a:p>
              <a:r>
                <a:rPr lang="en-US" dirty="0"/>
                <a:t>(bottom)</a:t>
              </a:r>
            </a:p>
          </p:txBody>
        </p:sp>
        <p:sp>
          <p:nvSpPr>
            <p:cNvPr id="11" name="TextBox 10">
              <a:extLst>
                <a:ext uri="{FF2B5EF4-FFF2-40B4-BE49-F238E27FC236}">
                  <a16:creationId xmlns:a16="http://schemas.microsoft.com/office/drawing/2014/main" id="{0713F4FE-837E-A645-F545-62B453F1E534}"/>
                </a:ext>
              </a:extLst>
            </p:cNvPr>
            <p:cNvSpPr txBox="1"/>
            <p:nvPr/>
          </p:nvSpPr>
          <p:spPr>
            <a:xfrm>
              <a:off x="7651492" y="2312748"/>
              <a:ext cx="912429" cy="646331"/>
            </a:xfrm>
            <a:prstGeom prst="rect">
              <a:avLst/>
            </a:prstGeom>
            <a:noFill/>
          </p:spPr>
          <p:txBody>
            <a:bodyPr wrap="none" rtlCol="0">
              <a:spAutoFit/>
            </a:bodyPr>
            <a:lstStyle/>
            <a:p>
              <a:r>
                <a:rPr lang="en-US" dirty="0"/>
                <a:t>Side 2 </a:t>
              </a:r>
            </a:p>
            <a:p>
              <a:r>
                <a:rPr lang="en-US" dirty="0"/>
                <a:t>(top)</a:t>
              </a:r>
            </a:p>
          </p:txBody>
        </p:sp>
        <p:sp>
          <p:nvSpPr>
            <p:cNvPr id="12" name="TextBox 11">
              <a:extLst>
                <a:ext uri="{FF2B5EF4-FFF2-40B4-BE49-F238E27FC236}">
                  <a16:creationId xmlns:a16="http://schemas.microsoft.com/office/drawing/2014/main" id="{37D0F1AB-1EE2-D1C5-0349-8E47325339BE}"/>
                </a:ext>
              </a:extLst>
            </p:cNvPr>
            <p:cNvSpPr txBox="1"/>
            <p:nvPr/>
          </p:nvSpPr>
          <p:spPr>
            <a:xfrm rot="5400000">
              <a:off x="7196937" y="3973914"/>
              <a:ext cx="1310295" cy="369332"/>
            </a:xfrm>
            <a:prstGeom prst="rect">
              <a:avLst/>
            </a:prstGeom>
            <a:noFill/>
          </p:spPr>
          <p:txBody>
            <a:bodyPr wrap="none" rtlCol="0">
              <a:spAutoFit/>
            </a:bodyPr>
            <a:lstStyle/>
            <a:p>
              <a:r>
                <a:rPr lang="en-US" dirty="0"/>
                <a:t>Slab surface</a:t>
              </a:r>
            </a:p>
          </p:txBody>
        </p:sp>
        <p:sp>
          <p:nvSpPr>
            <p:cNvPr id="13" name="TextBox 12">
              <a:extLst>
                <a:ext uri="{FF2B5EF4-FFF2-40B4-BE49-F238E27FC236}">
                  <a16:creationId xmlns:a16="http://schemas.microsoft.com/office/drawing/2014/main" id="{DC65B28E-6E0B-A87E-E73D-17FF6BC964DC}"/>
                </a:ext>
              </a:extLst>
            </p:cNvPr>
            <p:cNvSpPr txBox="1"/>
            <p:nvPr/>
          </p:nvSpPr>
          <p:spPr>
            <a:xfrm>
              <a:off x="6449470" y="5882461"/>
              <a:ext cx="1040670" cy="461665"/>
            </a:xfrm>
            <a:prstGeom prst="rect">
              <a:avLst/>
            </a:prstGeom>
            <a:noFill/>
          </p:spPr>
          <p:txBody>
            <a:bodyPr wrap="none" rtlCol="0">
              <a:spAutoFit/>
            </a:bodyPr>
            <a:lstStyle/>
            <a:p>
              <a:r>
                <a:rPr lang="en-US" sz="2400" i="1" dirty="0" err="1">
                  <a:latin typeface="Times New Roman" panose="02020603050405020304" pitchFamily="18" charset="0"/>
                  <a:cs typeface="Times New Roman" panose="02020603050405020304" pitchFamily="18" charset="0"/>
                </a:rPr>
                <a:t>T</a:t>
              </a:r>
              <a:r>
                <a:rPr lang="en-US" sz="2400" i="1" baseline="-25000" dirty="0" err="1">
                  <a:latin typeface="Times New Roman" panose="02020603050405020304" pitchFamily="18" charset="0"/>
                  <a:cs typeface="Times New Roman" panose="02020603050405020304" pitchFamily="18" charset="0"/>
                </a:rPr>
                <a:t>min</a:t>
              </a:r>
              <a:r>
                <a:rPr lang="en-US" sz="2400" i="1" dirty="0">
                  <a:latin typeface="Times New Roman" panose="02020603050405020304" pitchFamily="18" charset="0"/>
                  <a:cs typeface="Times New Roman" panose="02020603050405020304" pitchFamily="18" charset="0"/>
                </a:rPr>
                <a:t>(L)</a:t>
              </a:r>
            </a:p>
          </p:txBody>
        </p:sp>
        <p:sp>
          <p:nvSpPr>
            <p:cNvPr id="14" name="TextBox 13">
              <a:extLst>
                <a:ext uri="{FF2B5EF4-FFF2-40B4-BE49-F238E27FC236}">
                  <a16:creationId xmlns:a16="http://schemas.microsoft.com/office/drawing/2014/main" id="{96969C68-EE52-A833-0BBD-E2106496739E}"/>
                </a:ext>
              </a:extLst>
            </p:cNvPr>
            <p:cNvSpPr txBox="1"/>
            <p:nvPr/>
          </p:nvSpPr>
          <p:spPr>
            <a:xfrm>
              <a:off x="7038140" y="5445408"/>
              <a:ext cx="657552" cy="369332"/>
            </a:xfrm>
            <a:prstGeom prst="rect">
              <a:avLst/>
            </a:prstGeom>
            <a:noFill/>
          </p:spPr>
          <p:txBody>
            <a:bodyPr wrap="none" rtlCol="0">
              <a:spAutoFit/>
            </a:bodyPr>
            <a:lstStyle/>
            <a:p>
              <a:r>
                <a:rPr lang="en-US" dirty="0" err="1">
                  <a:latin typeface="Symbol" pitchFamily="2" charset="2"/>
                </a:rPr>
                <a:t>D</a:t>
              </a:r>
              <a:r>
                <a:rPr lang="en-US" dirty="0" err="1"/>
                <a:t>z</a:t>
              </a:r>
              <a:r>
                <a:rPr lang="en-US" dirty="0"/>
                <a:t>(L)</a:t>
              </a:r>
            </a:p>
          </p:txBody>
        </p:sp>
        <p:cxnSp>
          <p:nvCxnSpPr>
            <p:cNvPr id="15" name="Straight Arrow Connector 14">
              <a:extLst>
                <a:ext uri="{FF2B5EF4-FFF2-40B4-BE49-F238E27FC236}">
                  <a16:creationId xmlns:a16="http://schemas.microsoft.com/office/drawing/2014/main" id="{86FF4BA5-BC8D-57A0-6BB3-4CBC3BEA3FC8}"/>
                </a:ext>
              </a:extLst>
            </p:cNvPr>
            <p:cNvCxnSpPr>
              <a:cxnSpLocks/>
            </p:cNvCxnSpPr>
            <p:nvPr/>
          </p:nvCxnSpPr>
          <p:spPr>
            <a:xfrm flipV="1">
              <a:off x="6915209" y="5435200"/>
              <a:ext cx="694217" cy="10208"/>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2">
              <p14:nvContentPartPr>
                <p14:cNvPr id="21" name="Ink 20">
                  <a:extLst>
                    <a:ext uri="{FF2B5EF4-FFF2-40B4-BE49-F238E27FC236}">
                      <a16:creationId xmlns:a16="http://schemas.microsoft.com/office/drawing/2014/main" id="{4B2FF885-867A-360D-3C94-E3234979CA6F}"/>
                    </a:ext>
                  </a:extLst>
                </p14:cNvPr>
                <p14:cNvContentPartPr/>
                <p14:nvPr/>
              </p14:nvContentPartPr>
              <p14:xfrm>
                <a:off x="4288649" y="5567067"/>
                <a:ext cx="360" cy="3240"/>
              </p14:xfrm>
            </p:contentPart>
          </mc:Choice>
          <mc:Fallback>
            <p:pic>
              <p:nvPicPr>
                <p:cNvPr id="21" name="Ink 20">
                  <a:extLst>
                    <a:ext uri="{FF2B5EF4-FFF2-40B4-BE49-F238E27FC236}">
                      <a16:creationId xmlns:a16="http://schemas.microsoft.com/office/drawing/2014/main" id="{4B2FF885-867A-360D-3C94-E3234979CA6F}"/>
                    </a:ext>
                  </a:extLst>
                </p:cNvPr>
                <p:cNvPicPr/>
                <p:nvPr/>
              </p:nvPicPr>
              <p:blipFill>
                <a:blip r:embed="rId3"/>
                <a:stretch>
                  <a:fillRect/>
                </a:stretch>
              </p:blipFill>
              <p:spPr>
                <a:xfrm>
                  <a:off x="4284329" y="5562747"/>
                  <a:ext cx="9000" cy="118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2" name="Ink 21">
                  <a:extLst>
                    <a:ext uri="{FF2B5EF4-FFF2-40B4-BE49-F238E27FC236}">
                      <a16:creationId xmlns:a16="http://schemas.microsoft.com/office/drawing/2014/main" id="{2389B1A5-8DEA-C85C-886B-C64F004FFE4B}"/>
                    </a:ext>
                  </a:extLst>
                </p14:cNvPr>
                <p14:cNvContentPartPr/>
                <p14:nvPr/>
              </p14:nvContentPartPr>
              <p14:xfrm>
                <a:off x="4084215" y="4158580"/>
                <a:ext cx="2790720" cy="1532160"/>
              </p14:xfrm>
            </p:contentPart>
          </mc:Choice>
          <mc:Fallback>
            <p:pic>
              <p:nvPicPr>
                <p:cNvPr id="22" name="Ink 21">
                  <a:extLst>
                    <a:ext uri="{FF2B5EF4-FFF2-40B4-BE49-F238E27FC236}">
                      <a16:creationId xmlns:a16="http://schemas.microsoft.com/office/drawing/2014/main" id="{2389B1A5-8DEA-C85C-886B-C64F004FFE4B}"/>
                    </a:ext>
                  </a:extLst>
                </p:cNvPr>
                <p:cNvPicPr/>
                <p:nvPr/>
              </p:nvPicPr>
              <p:blipFill>
                <a:blip r:embed="rId5"/>
                <a:stretch>
                  <a:fillRect/>
                </a:stretch>
              </p:blipFill>
              <p:spPr>
                <a:xfrm>
                  <a:off x="4071615" y="4145980"/>
                  <a:ext cx="2815920" cy="1557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6" name="Ink 25">
                  <a:extLst>
                    <a:ext uri="{FF2B5EF4-FFF2-40B4-BE49-F238E27FC236}">
                      <a16:creationId xmlns:a16="http://schemas.microsoft.com/office/drawing/2014/main" id="{608CF969-4A41-692E-B911-12AABB913D41}"/>
                    </a:ext>
                  </a:extLst>
                </p14:cNvPr>
                <p14:cNvContentPartPr/>
                <p14:nvPr/>
              </p14:nvContentPartPr>
              <p14:xfrm>
                <a:off x="6915209" y="4132467"/>
                <a:ext cx="2343240" cy="1565280"/>
              </p14:xfrm>
            </p:contentPart>
          </mc:Choice>
          <mc:Fallback>
            <p:pic>
              <p:nvPicPr>
                <p:cNvPr id="26" name="Ink 25">
                  <a:extLst>
                    <a:ext uri="{FF2B5EF4-FFF2-40B4-BE49-F238E27FC236}">
                      <a16:creationId xmlns:a16="http://schemas.microsoft.com/office/drawing/2014/main" id="{608CF969-4A41-692E-B911-12AABB913D41}"/>
                    </a:ext>
                  </a:extLst>
                </p:cNvPr>
                <p:cNvPicPr/>
                <p:nvPr/>
              </p:nvPicPr>
              <p:blipFill>
                <a:blip r:embed="rId7"/>
                <a:stretch>
                  <a:fillRect/>
                </a:stretch>
              </p:blipFill>
              <p:spPr>
                <a:xfrm>
                  <a:off x="6902969" y="4119867"/>
                  <a:ext cx="2368080" cy="1590480"/>
                </a:xfrm>
                <a:prstGeom prst="rect">
                  <a:avLst/>
                </a:prstGeom>
              </p:spPr>
            </p:pic>
          </mc:Fallback>
        </mc:AlternateContent>
      </p:grpSp>
      <p:pic>
        <p:nvPicPr>
          <p:cNvPr id="28" name="Picture 27" descr="Text&#10;&#10;Description automatically generated with low confidence">
            <a:extLst>
              <a:ext uri="{FF2B5EF4-FFF2-40B4-BE49-F238E27FC236}">
                <a16:creationId xmlns:a16="http://schemas.microsoft.com/office/drawing/2014/main" id="{E5A9B297-57AF-7E77-3F49-5DF24AEBA5FC}"/>
              </a:ext>
            </a:extLst>
          </p:cNvPr>
          <p:cNvPicPr>
            <a:picLocks noChangeAspect="1"/>
          </p:cNvPicPr>
          <p:nvPr/>
        </p:nvPicPr>
        <p:blipFill rotWithShape="1">
          <a:blip r:embed="rId8"/>
          <a:srcRect l="4182" t="1" r="3479" b="14788"/>
          <a:stretch/>
        </p:blipFill>
        <p:spPr>
          <a:xfrm>
            <a:off x="1209477" y="4769944"/>
            <a:ext cx="4280425" cy="676368"/>
          </a:xfrm>
          <a:prstGeom prst="rect">
            <a:avLst/>
          </a:prstGeom>
        </p:spPr>
      </p:pic>
      <p:pic>
        <p:nvPicPr>
          <p:cNvPr id="29" name="Picture 28" descr="Text&#10;&#10;Description automatically generated with medium confidence">
            <a:extLst>
              <a:ext uri="{FF2B5EF4-FFF2-40B4-BE49-F238E27FC236}">
                <a16:creationId xmlns:a16="http://schemas.microsoft.com/office/drawing/2014/main" id="{8E2F6A47-61B1-F88D-3D58-35F0FDA8F267}"/>
              </a:ext>
            </a:extLst>
          </p:cNvPr>
          <p:cNvPicPr>
            <a:picLocks noChangeAspect="1"/>
          </p:cNvPicPr>
          <p:nvPr/>
        </p:nvPicPr>
        <p:blipFill>
          <a:blip r:embed="rId9"/>
          <a:stretch>
            <a:fillRect/>
          </a:stretch>
        </p:blipFill>
        <p:spPr>
          <a:xfrm>
            <a:off x="3266417" y="5943238"/>
            <a:ext cx="2019300" cy="482600"/>
          </a:xfrm>
          <a:prstGeom prst="rect">
            <a:avLst/>
          </a:prstGeom>
          <a:solidFill>
            <a:schemeClr val="accent4">
              <a:lumMod val="20000"/>
              <a:lumOff val="80000"/>
            </a:schemeClr>
          </a:solidFill>
        </p:spPr>
      </p:pic>
      <p:pic>
        <p:nvPicPr>
          <p:cNvPr id="30" name="Picture 29" descr="Text&#10;&#10;Description automatically generated with medium confidence">
            <a:extLst>
              <a:ext uri="{FF2B5EF4-FFF2-40B4-BE49-F238E27FC236}">
                <a16:creationId xmlns:a16="http://schemas.microsoft.com/office/drawing/2014/main" id="{F53726CB-8A27-12E6-9207-EB8F427D507F}"/>
              </a:ext>
            </a:extLst>
          </p:cNvPr>
          <p:cNvPicPr>
            <a:picLocks noChangeAspect="1"/>
          </p:cNvPicPr>
          <p:nvPr/>
        </p:nvPicPr>
        <p:blipFill rotWithShape="1">
          <a:blip r:embed="rId10"/>
          <a:srcRect l="1283" t="12121" r="2774" b="15812"/>
          <a:stretch/>
        </p:blipFill>
        <p:spPr>
          <a:xfrm>
            <a:off x="7192985" y="4875743"/>
            <a:ext cx="4934796" cy="759668"/>
          </a:xfrm>
          <a:prstGeom prst="rect">
            <a:avLst/>
          </a:prstGeom>
        </p:spPr>
      </p:pic>
      <p:sp>
        <p:nvSpPr>
          <p:cNvPr id="31" name="TextBox 30">
            <a:extLst>
              <a:ext uri="{FF2B5EF4-FFF2-40B4-BE49-F238E27FC236}">
                <a16:creationId xmlns:a16="http://schemas.microsoft.com/office/drawing/2014/main" id="{12EA7F96-D804-AAFF-E0D2-C1BC70C1DF97}"/>
              </a:ext>
            </a:extLst>
          </p:cNvPr>
          <p:cNvSpPr txBox="1"/>
          <p:nvPr/>
        </p:nvSpPr>
        <p:spPr>
          <a:xfrm>
            <a:off x="10941412" y="5943238"/>
            <a:ext cx="877163" cy="461665"/>
          </a:xfrm>
          <a:prstGeom prst="rect">
            <a:avLst/>
          </a:prstGeom>
          <a:solidFill>
            <a:schemeClr val="bg1"/>
          </a:solidFill>
        </p:spPr>
        <p:txBody>
          <a:bodyPr wrap="none" rtlCol="0">
            <a:spAutoFit/>
          </a:bodyPr>
          <a:lstStyle/>
          <a:p>
            <a:r>
              <a:rPr lang="en-US" sz="2400" i="1" dirty="0" err="1">
                <a:latin typeface="Times New Roman" panose="02020603050405020304" pitchFamily="18" charset="0"/>
                <a:cs typeface="Times New Roman" panose="02020603050405020304" pitchFamily="18" charset="0"/>
              </a:rPr>
              <a:t>t</a:t>
            </a:r>
            <a:r>
              <a:rPr lang="en-US" sz="2400" i="1" baseline="-25000" dirty="0" err="1">
                <a:latin typeface="Times New Roman" panose="02020603050405020304" pitchFamily="18" charset="0"/>
                <a:cs typeface="Times New Roman" panose="02020603050405020304" pitchFamily="18" charset="0"/>
              </a:rPr>
              <a:t>e</a:t>
            </a:r>
            <a:r>
              <a:rPr lang="en-US" sz="2400" i="1" dirty="0">
                <a:latin typeface="Times New Roman" panose="02020603050405020304" pitchFamily="18" charset="0"/>
                <a:cs typeface="Times New Roman" panose="02020603050405020304" pitchFamily="18" charset="0"/>
              </a:rPr>
              <a:t> = ?</a:t>
            </a:r>
          </a:p>
        </p:txBody>
      </p:sp>
      <p:sp>
        <p:nvSpPr>
          <p:cNvPr id="23" name="TextBox 22">
            <a:extLst>
              <a:ext uri="{FF2B5EF4-FFF2-40B4-BE49-F238E27FC236}">
                <a16:creationId xmlns:a16="http://schemas.microsoft.com/office/drawing/2014/main" id="{8F36EFFF-AF08-0FE8-1FFB-A87A6CDF0E06}"/>
              </a:ext>
            </a:extLst>
          </p:cNvPr>
          <p:cNvSpPr txBox="1"/>
          <p:nvPr/>
        </p:nvSpPr>
        <p:spPr>
          <a:xfrm>
            <a:off x="3890821" y="1222589"/>
            <a:ext cx="4836580" cy="369332"/>
          </a:xfrm>
          <a:prstGeom prst="rect">
            <a:avLst/>
          </a:prstGeom>
          <a:noFill/>
        </p:spPr>
        <p:txBody>
          <a:bodyPr wrap="none" rtlCol="0">
            <a:spAutoFit/>
          </a:bodyPr>
          <a:lstStyle/>
          <a:p>
            <a:r>
              <a:rPr lang="en-US" dirty="0"/>
              <a:t>Conserve heat content </a:t>
            </a:r>
            <a:r>
              <a:rPr lang="en-US" dirty="0">
                <a:sym typeface="Wingdings" pitchFamily="2" charset="2"/>
              </a:rPr>
              <a:t></a:t>
            </a:r>
            <a:r>
              <a:rPr lang="en-US" dirty="0"/>
              <a:t> Conserve mass</a:t>
            </a:r>
          </a:p>
        </p:txBody>
      </p:sp>
      <p:sp>
        <p:nvSpPr>
          <p:cNvPr id="3" name="TextBox 2">
            <a:extLst>
              <a:ext uri="{FF2B5EF4-FFF2-40B4-BE49-F238E27FC236}">
                <a16:creationId xmlns:a16="http://schemas.microsoft.com/office/drawing/2014/main" id="{7D8F43A4-47D6-E744-254D-3BB8EC9F8601}"/>
              </a:ext>
            </a:extLst>
          </p:cNvPr>
          <p:cNvSpPr txBox="1"/>
          <p:nvPr/>
        </p:nvSpPr>
        <p:spPr>
          <a:xfrm>
            <a:off x="2187047" y="2206956"/>
            <a:ext cx="3004349" cy="923330"/>
          </a:xfrm>
          <a:prstGeom prst="rect">
            <a:avLst/>
          </a:prstGeom>
          <a:noFill/>
        </p:spPr>
        <p:txBody>
          <a:bodyPr wrap="none" rtlCol="0">
            <a:spAutoFit/>
          </a:bodyPr>
          <a:lstStyle/>
          <a:p>
            <a:r>
              <a:rPr lang="en-US" dirty="0">
                <a:solidFill>
                  <a:srgbClr val="C00000"/>
                </a:solidFill>
              </a:rPr>
              <a:t>Keep half-space</a:t>
            </a:r>
          </a:p>
          <a:p>
            <a:r>
              <a:rPr lang="en-US" dirty="0">
                <a:solidFill>
                  <a:srgbClr val="C00000"/>
                </a:solidFill>
              </a:rPr>
              <a:t>on bottom side, but ages</a:t>
            </a:r>
          </a:p>
          <a:p>
            <a:r>
              <a:rPr lang="en-US" dirty="0">
                <a:solidFill>
                  <a:srgbClr val="C00000"/>
                </a:solidFill>
              </a:rPr>
              <a:t>and </a:t>
            </a:r>
            <a:r>
              <a:rPr lang="en-US" dirty="0" err="1">
                <a:solidFill>
                  <a:srgbClr val="C00000"/>
                </a:solidFill>
              </a:rPr>
              <a:t>T</a:t>
            </a:r>
            <a:r>
              <a:rPr lang="en-US" baseline="-25000" dirty="0" err="1">
                <a:solidFill>
                  <a:srgbClr val="C00000"/>
                </a:solidFill>
              </a:rPr>
              <a:t>min</a:t>
            </a:r>
            <a:r>
              <a:rPr lang="en-US" baseline="-25000" dirty="0">
                <a:solidFill>
                  <a:srgbClr val="C00000"/>
                </a:solidFill>
              </a:rPr>
              <a:t> </a:t>
            </a:r>
            <a:r>
              <a:rPr lang="en-US" dirty="0">
                <a:solidFill>
                  <a:srgbClr val="C00000"/>
                </a:solidFill>
              </a:rPr>
              <a:t>increases</a:t>
            </a:r>
          </a:p>
        </p:txBody>
      </p:sp>
      <p:sp>
        <p:nvSpPr>
          <p:cNvPr id="24" name="TextBox 23">
            <a:extLst>
              <a:ext uri="{FF2B5EF4-FFF2-40B4-BE49-F238E27FC236}">
                <a16:creationId xmlns:a16="http://schemas.microsoft.com/office/drawing/2014/main" id="{F304DE31-1813-1154-F272-37ACC216B1BD}"/>
              </a:ext>
            </a:extLst>
          </p:cNvPr>
          <p:cNvSpPr txBox="1"/>
          <p:nvPr/>
        </p:nvSpPr>
        <p:spPr>
          <a:xfrm>
            <a:off x="8816472" y="2104300"/>
            <a:ext cx="2563522" cy="923330"/>
          </a:xfrm>
          <a:prstGeom prst="rect">
            <a:avLst/>
          </a:prstGeom>
          <a:noFill/>
        </p:spPr>
        <p:txBody>
          <a:bodyPr wrap="none" rtlCol="0">
            <a:spAutoFit/>
          </a:bodyPr>
          <a:lstStyle/>
          <a:p>
            <a:r>
              <a:rPr lang="en-US" dirty="0">
                <a:solidFill>
                  <a:srgbClr val="C00000"/>
                </a:solidFill>
              </a:rPr>
              <a:t>Use infinite-space </a:t>
            </a:r>
          </a:p>
          <a:p>
            <a:r>
              <a:rPr lang="en-US" dirty="0">
                <a:solidFill>
                  <a:srgbClr val="C00000"/>
                </a:solidFill>
              </a:rPr>
              <a:t>solution of top side </a:t>
            </a:r>
          </a:p>
          <a:p>
            <a:r>
              <a:rPr lang="en-US" dirty="0">
                <a:solidFill>
                  <a:srgbClr val="C00000"/>
                </a:solidFill>
              </a:rPr>
              <a:t>why? slope = 0 at </a:t>
            </a:r>
            <a:r>
              <a:rPr lang="en-US" dirty="0" err="1">
                <a:solidFill>
                  <a:srgbClr val="C00000"/>
                </a:solidFill>
              </a:rPr>
              <a:t>T</a:t>
            </a:r>
            <a:r>
              <a:rPr lang="en-US" baseline="-25000" dirty="0" err="1">
                <a:solidFill>
                  <a:srgbClr val="C00000"/>
                </a:solidFill>
              </a:rPr>
              <a:t>min</a:t>
            </a:r>
            <a:endParaRPr lang="en-US" dirty="0">
              <a:solidFill>
                <a:srgbClr val="C00000"/>
              </a:solidFill>
            </a:endParaRPr>
          </a:p>
        </p:txBody>
      </p:sp>
    </p:spTree>
    <p:extLst>
      <p:ext uri="{BB962C8B-B14F-4D97-AF65-F5344CB8AC3E}">
        <p14:creationId xmlns:p14="http://schemas.microsoft.com/office/powerpoint/2010/main" val="4007850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C06AE-CF58-8EE4-3C10-F442F0069769}"/>
              </a:ext>
            </a:extLst>
          </p:cNvPr>
          <p:cNvSpPr>
            <a:spLocks noGrp="1"/>
          </p:cNvSpPr>
          <p:nvPr>
            <p:ph type="title"/>
          </p:nvPr>
        </p:nvSpPr>
        <p:spPr>
          <a:xfrm>
            <a:off x="1648178" y="594640"/>
            <a:ext cx="10543822" cy="759668"/>
          </a:xfrm>
        </p:spPr>
        <p:txBody>
          <a:bodyPr>
            <a:normAutofit/>
          </a:bodyPr>
          <a:lstStyle/>
          <a:p>
            <a:r>
              <a:rPr lang="en-US" sz="3200" dirty="0"/>
              <a:t>Mass-Conserving Slab Temperature: Implementation</a:t>
            </a:r>
          </a:p>
        </p:txBody>
      </p:sp>
      <p:grpSp>
        <p:nvGrpSpPr>
          <p:cNvPr id="27" name="Group 26">
            <a:extLst>
              <a:ext uri="{FF2B5EF4-FFF2-40B4-BE49-F238E27FC236}">
                <a16:creationId xmlns:a16="http://schemas.microsoft.com/office/drawing/2014/main" id="{249FDA7C-F0BF-B662-B114-3B9E206B16C5}"/>
              </a:ext>
            </a:extLst>
          </p:cNvPr>
          <p:cNvGrpSpPr/>
          <p:nvPr/>
        </p:nvGrpSpPr>
        <p:grpSpPr>
          <a:xfrm>
            <a:off x="3128398" y="1824234"/>
            <a:ext cx="5664267" cy="4439126"/>
            <a:chOff x="3694222" y="1905000"/>
            <a:chExt cx="5664267" cy="4439126"/>
          </a:xfrm>
        </p:grpSpPr>
        <p:sp>
          <p:nvSpPr>
            <p:cNvPr id="4" name="Rectangle 3">
              <a:extLst>
                <a:ext uri="{FF2B5EF4-FFF2-40B4-BE49-F238E27FC236}">
                  <a16:creationId xmlns:a16="http://schemas.microsoft.com/office/drawing/2014/main" id="{80A9463C-373E-81A3-6958-B7B78A264C25}"/>
                </a:ext>
              </a:extLst>
            </p:cNvPr>
            <p:cNvSpPr/>
            <p:nvPr/>
          </p:nvSpPr>
          <p:spPr>
            <a:xfrm>
              <a:off x="6096000" y="1905001"/>
              <a:ext cx="1607568" cy="3384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E6FA758C-9C18-1708-D16B-5EC298C3F010}"/>
                </a:ext>
              </a:extLst>
            </p:cNvPr>
            <p:cNvCxnSpPr>
              <a:cxnSpLocks/>
            </p:cNvCxnSpPr>
            <p:nvPr/>
          </p:nvCxnSpPr>
          <p:spPr>
            <a:xfrm flipH="1">
              <a:off x="6844406" y="1905000"/>
              <a:ext cx="633470" cy="402590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EB6835-6AF4-723A-6D14-15F5BDA107AA}"/>
                </a:ext>
              </a:extLst>
            </p:cNvPr>
            <p:cNvCxnSpPr>
              <a:cxnSpLocks/>
            </p:cNvCxnSpPr>
            <p:nvPr/>
          </p:nvCxnSpPr>
          <p:spPr>
            <a:xfrm>
              <a:off x="3996267" y="3996585"/>
              <a:ext cx="5362222" cy="0"/>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119361-C180-52BD-2F8D-316E9B857C81}"/>
                </a:ext>
              </a:extLst>
            </p:cNvPr>
            <p:cNvSpPr txBox="1"/>
            <p:nvPr/>
          </p:nvSpPr>
          <p:spPr>
            <a:xfrm>
              <a:off x="3694222" y="3789248"/>
              <a:ext cx="276038" cy="369332"/>
            </a:xfrm>
            <a:prstGeom prst="rect">
              <a:avLst/>
            </a:prstGeom>
            <a:noFill/>
          </p:spPr>
          <p:txBody>
            <a:bodyPr wrap="none" rtlCol="0">
              <a:spAutoFit/>
            </a:bodyPr>
            <a:lstStyle/>
            <a:p>
              <a:r>
                <a:rPr lang="en-US" dirty="0"/>
                <a:t>z</a:t>
              </a:r>
            </a:p>
          </p:txBody>
        </p:sp>
        <p:sp>
          <p:nvSpPr>
            <p:cNvPr id="10" name="TextBox 9">
              <a:extLst>
                <a:ext uri="{FF2B5EF4-FFF2-40B4-BE49-F238E27FC236}">
                  <a16:creationId xmlns:a16="http://schemas.microsoft.com/office/drawing/2014/main" id="{B1DE2AC2-F001-6C5E-78A3-64BCDA343D2B}"/>
                </a:ext>
              </a:extLst>
            </p:cNvPr>
            <p:cNvSpPr txBox="1"/>
            <p:nvPr/>
          </p:nvSpPr>
          <p:spPr>
            <a:xfrm>
              <a:off x="6070013" y="2352281"/>
              <a:ext cx="1186543" cy="646331"/>
            </a:xfrm>
            <a:prstGeom prst="rect">
              <a:avLst/>
            </a:prstGeom>
            <a:noFill/>
          </p:spPr>
          <p:txBody>
            <a:bodyPr wrap="none" rtlCol="0">
              <a:spAutoFit/>
            </a:bodyPr>
            <a:lstStyle/>
            <a:p>
              <a:r>
                <a:rPr lang="en-US" dirty="0"/>
                <a:t>Side 1 </a:t>
              </a:r>
            </a:p>
            <a:p>
              <a:r>
                <a:rPr lang="en-US" dirty="0"/>
                <a:t>(bottom)</a:t>
              </a:r>
            </a:p>
          </p:txBody>
        </p:sp>
        <p:sp>
          <p:nvSpPr>
            <p:cNvPr id="11" name="TextBox 10">
              <a:extLst>
                <a:ext uri="{FF2B5EF4-FFF2-40B4-BE49-F238E27FC236}">
                  <a16:creationId xmlns:a16="http://schemas.microsoft.com/office/drawing/2014/main" id="{0713F4FE-837E-A645-F545-62B453F1E534}"/>
                </a:ext>
              </a:extLst>
            </p:cNvPr>
            <p:cNvSpPr txBox="1"/>
            <p:nvPr/>
          </p:nvSpPr>
          <p:spPr>
            <a:xfrm>
              <a:off x="7651492" y="2312748"/>
              <a:ext cx="912429" cy="646331"/>
            </a:xfrm>
            <a:prstGeom prst="rect">
              <a:avLst/>
            </a:prstGeom>
            <a:noFill/>
          </p:spPr>
          <p:txBody>
            <a:bodyPr wrap="none" rtlCol="0">
              <a:spAutoFit/>
            </a:bodyPr>
            <a:lstStyle/>
            <a:p>
              <a:r>
                <a:rPr lang="en-US" dirty="0"/>
                <a:t>Side 2 </a:t>
              </a:r>
            </a:p>
            <a:p>
              <a:r>
                <a:rPr lang="en-US" dirty="0"/>
                <a:t>(top)</a:t>
              </a:r>
            </a:p>
          </p:txBody>
        </p:sp>
        <p:sp>
          <p:nvSpPr>
            <p:cNvPr id="12" name="TextBox 11">
              <a:extLst>
                <a:ext uri="{FF2B5EF4-FFF2-40B4-BE49-F238E27FC236}">
                  <a16:creationId xmlns:a16="http://schemas.microsoft.com/office/drawing/2014/main" id="{37D0F1AB-1EE2-D1C5-0349-8E47325339BE}"/>
                </a:ext>
              </a:extLst>
            </p:cNvPr>
            <p:cNvSpPr txBox="1"/>
            <p:nvPr/>
          </p:nvSpPr>
          <p:spPr>
            <a:xfrm rot="5400000">
              <a:off x="7196937" y="3973914"/>
              <a:ext cx="1310295" cy="369332"/>
            </a:xfrm>
            <a:prstGeom prst="rect">
              <a:avLst/>
            </a:prstGeom>
            <a:noFill/>
          </p:spPr>
          <p:txBody>
            <a:bodyPr wrap="none" rtlCol="0">
              <a:spAutoFit/>
            </a:bodyPr>
            <a:lstStyle/>
            <a:p>
              <a:r>
                <a:rPr lang="en-US" dirty="0"/>
                <a:t>Slab surface</a:t>
              </a:r>
            </a:p>
          </p:txBody>
        </p:sp>
        <p:sp>
          <p:nvSpPr>
            <p:cNvPr id="13" name="TextBox 12">
              <a:extLst>
                <a:ext uri="{FF2B5EF4-FFF2-40B4-BE49-F238E27FC236}">
                  <a16:creationId xmlns:a16="http://schemas.microsoft.com/office/drawing/2014/main" id="{DC65B28E-6E0B-A87E-E73D-17FF6BC964DC}"/>
                </a:ext>
              </a:extLst>
            </p:cNvPr>
            <p:cNvSpPr txBox="1"/>
            <p:nvPr/>
          </p:nvSpPr>
          <p:spPr>
            <a:xfrm>
              <a:off x="6449470" y="5882461"/>
              <a:ext cx="1040670" cy="461665"/>
            </a:xfrm>
            <a:prstGeom prst="rect">
              <a:avLst/>
            </a:prstGeom>
            <a:noFill/>
          </p:spPr>
          <p:txBody>
            <a:bodyPr wrap="none" rtlCol="0">
              <a:spAutoFit/>
            </a:bodyPr>
            <a:lstStyle/>
            <a:p>
              <a:r>
                <a:rPr lang="en-US" sz="2400" i="1" dirty="0" err="1">
                  <a:latin typeface="Times New Roman" panose="02020603050405020304" pitchFamily="18" charset="0"/>
                  <a:cs typeface="Times New Roman" panose="02020603050405020304" pitchFamily="18" charset="0"/>
                </a:rPr>
                <a:t>T</a:t>
              </a:r>
              <a:r>
                <a:rPr lang="en-US" sz="2400" i="1" baseline="-25000" dirty="0" err="1">
                  <a:latin typeface="Times New Roman" panose="02020603050405020304" pitchFamily="18" charset="0"/>
                  <a:cs typeface="Times New Roman" panose="02020603050405020304" pitchFamily="18" charset="0"/>
                </a:rPr>
                <a:t>min</a:t>
              </a:r>
              <a:r>
                <a:rPr lang="en-US" sz="2400" i="1" dirty="0">
                  <a:latin typeface="Times New Roman" panose="02020603050405020304" pitchFamily="18" charset="0"/>
                  <a:cs typeface="Times New Roman" panose="02020603050405020304" pitchFamily="18" charset="0"/>
                </a:rPr>
                <a:t>(L)</a:t>
              </a:r>
            </a:p>
          </p:txBody>
        </p:sp>
        <p:sp>
          <p:nvSpPr>
            <p:cNvPr id="14" name="TextBox 13">
              <a:extLst>
                <a:ext uri="{FF2B5EF4-FFF2-40B4-BE49-F238E27FC236}">
                  <a16:creationId xmlns:a16="http://schemas.microsoft.com/office/drawing/2014/main" id="{96969C68-EE52-A833-0BBD-E2106496739E}"/>
                </a:ext>
              </a:extLst>
            </p:cNvPr>
            <p:cNvSpPr txBox="1"/>
            <p:nvPr/>
          </p:nvSpPr>
          <p:spPr>
            <a:xfrm>
              <a:off x="7038140" y="5445408"/>
              <a:ext cx="657552" cy="369332"/>
            </a:xfrm>
            <a:prstGeom prst="rect">
              <a:avLst/>
            </a:prstGeom>
            <a:noFill/>
          </p:spPr>
          <p:txBody>
            <a:bodyPr wrap="none" rtlCol="0">
              <a:spAutoFit/>
            </a:bodyPr>
            <a:lstStyle/>
            <a:p>
              <a:r>
                <a:rPr lang="en-US" dirty="0" err="1">
                  <a:latin typeface="Symbol" pitchFamily="2" charset="2"/>
                </a:rPr>
                <a:t>D</a:t>
              </a:r>
              <a:r>
                <a:rPr lang="en-US" dirty="0" err="1"/>
                <a:t>z</a:t>
              </a:r>
              <a:r>
                <a:rPr lang="en-US" dirty="0"/>
                <a:t>(L)</a:t>
              </a:r>
            </a:p>
          </p:txBody>
        </p:sp>
        <p:cxnSp>
          <p:nvCxnSpPr>
            <p:cNvPr id="15" name="Straight Arrow Connector 14">
              <a:extLst>
                <a:ext uri="{FF2B5EF4-FFF2-40B4-BE49-F238E27FC236}">
                  <a16:creationId xmlns:a16="http://schemas.microsoft.com/office/drawing/2014/main" id="{86FF4BA5-BC8D-57A0-6BB3-4CBC3BEA3FC8}"/>
                </a:ext>
              </a:extLst>
            </p:cNvPr>
            <p:cNvCxnSpPr>
              <a:cxnSpLocks/>
            </p:cNvCxnSpPr>
            <p:nvPr/>
          </p:nvCxnSpPr>
          <p:spPr>
            <a:xfrm flipV="1">
              <a:off x="6915209" y="5435200"/>
              <a:ext cx="694217" cy="10208"/>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2">
              <p14:nvContentPartPr>
                <p14:cNvPr id="21" name="Ink 20">
                  <a:extLst>
                    <a:ext uri="{FF2B5EF4-FFF2-40B4-BE49-F238E27FC236}">
                      <a16:creationId xmlns:a16="http://schemas.microsoft.com/office/drawing/2014/main" id="{4B2FF885-867A-360D-3C94-E3234979CA6F}"/>
                    </a:ext>
                  </a:extLst>
                </p14:cNvPr>
                <p14:cNvContentPartPr/>
                <p14:nvPr/>
              </p14:nvContentPartPr>
              <p14:xfrm>
                <a:off x="4288649" y="5567067"/>
                <a:ext cx="360" cy="3240"/>
              </p14:xfrm>
            </p:contentPart>
          </mc:Choice>
          <mc:Fallback>
            <p:pic>
              <p:nvPicPr>
                <p:cNvPr id="21" name="Ink 20">
                  <a:extLst>
                    <a:ext uri="{FF2B5EF4-FFF2-40B4-BE49-F238E27FC236}">
                      <a16:creationId xmlns:a16="http://schemas.microsoft.com/office/drawing/2014/main" id="{4B2FF885-867A-360D-3C94-E3234979CA6F}"/>
                    </a:ext>
                  </a:extLst>
                </p:cNvPr>
                <p:cNvPicPr/>
                <p:nvPr/>
              </p:nvPicPr>
              <p:blipFill>
                <a:blip r:embed="rId3"/>
                <a:stretch>
                  <a:fillRect/>
                </a:stretch>
              </p:blipFill>
              <p:spPr>
                <a:xfrm>
                  <a:off x="4284329" y="5562747"/>
                  <a:ext cx="9000" cy="118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2" name="Ink 21">
                  <a:extLst>
                    <a:ext uri="{FF2B5EF4-FFF2-40B4-BE49-F238E27FC236}">
                      <a16:creationId xmlns:a16="http://schemas.microsoft.com/office/drawing/2014/main" id="{2389B1A5-8DEA-C85C-886B-C64F004FFE4B}"/>
                    </a:ext>
                  </a:extLst>
                </p14:cNvPr>
                <p14:cNvContentPartPr/>
                <p14:nvPr/>
              </p14:nvContentPartPr>
              <p14:xfrm>
                <a:off x="4084215" y="4158580"/>
                <a:ext cx="2790720" cy="1532160"/>
              </p14:xfrm>
            </p:contentPart>
          </mc:Choice>
          <mc:Fallback>
            <p:pic>
              <p:nvPicPr>
                <p:cNvPr id="22" name="Ink 21">
                  <a:extLst>
                    <a:ext uri="{FF2B5EF4-FFF2-40B4-BE49-F238E27FC236}">
                      <a16:creationId xmlns:a16="http://schemas.microsoft.com/office/drawing/2014/main" id="{2389B1A5-8DEA-C85C-886B-C64F004FFE4B}"/>
                    </a:ext>
                  </a:extLst>
                </p:cNvPr>
                <p:cNvPicPr/>
                <p:nvPr/>
              </p:nvPicPr>
              <p:blipFill>
                <a:blip r:embed="rId5"/>
                <a:stretch>
                  <a:fillRect/>
                </a:stretch>
              </p:blipFill>
              <p:spPr>
                <a:xfrm>
                  <a:off x="4071615" y="4145980"/>
                  <a:ext cx="2815920" cy="1557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6" name="Ink 25">
                  <a:extLst>
                    <a:ext uri="{FF2B5EF4-FFF2-40B4-BE49-F238E27FC236}">
                      <a16:creationId xmlns:a16="http://schemas.microsoft.com/office/drawing/2014/main" id="{608CF969-4A41-692E-B911-12AABB913D41}"/>
                    </a:ext>
                  </a:extLst>
                </p14:cNvPr>
                <p14:cNvContentPartPr/>
                <p14:nvPr/>
              </p14:nvContentPartPr>
              <p14:xfrm>
                <a:off x="6915209" y="4132467"/>
                <a:ext cx="2343240" cy="1565280"/>
              </p14:xfrm>
            </p:contentPart>
          </mc:Choice>
          <mc:Fallback>
            <p:pic>
              <p:nvPicPr>
                <p:cNvPr id="26" name="Ink 25">
                  <a:extLst>
                    <a:ext uri="{FF2B5EF4-FFF2-40B4-BE49-F238E27FC236}">
                      <a16:creationId xmlns:a16="http://schemas.microsoft.com/office/drawing/2014/main" id="{608CF969-4A41-692E-B911-12AABB913D41}"/>
                    </a:ext>
                  </a:extLst>
                </p:cNvPr>
                <p:cNvPicPr/>
                <p:nvPr/>
              </p:nvPicPr>
              <p:blipFill>
                <a:blip r:embed="rId7"/>
                <a:stretch>
                  <a:fillRect/>
                </a:stretch>
              </p:blipFill>
              <p:spPr>
                <a:xfrm>
                  <a:off x="6902969" y="4119867"/>
                  <a:ext cx="2368080" cy="1590480"/>
                </a:xfrm>
                <a:prstGeom prst="rect">
                  <a:avLst/>
                </a:prstGeom>
              </p:spPr>
            </p:pic>
          </mc:Fallback>
        </mc:AlternateContent>
      </p:grpSp>
      <p:pic>
        <p:nvPicPr>
          <p:cNvPr id="28" name="Picture 27" descr="Text&#10;&#10;Description automatically generated with low confidence">
            <a:extLst>
              <a:ext uri="{FF2B5EF4-FFF2-40B4-BE49-F238E27FC236}">
                <a16:creationId xmlns:a16="http://schemas.microsoft.com/office/drawing/2014/main" id="{E5A9B297-57AF-7E77-3F49-5DF24AEBA5FC}"/>
              </a:ext>
            </a:extLst>
          </p:cNvPr>
          <p:cNvPicPr>
            <a:picLocks noChangeAspect="1"/>
          </p:cNvPicPr>
          <p:nvPr/>
        </p:nvPicPr>
        <p:blipFill rotWithShape="1">
          <a:blip r:embed="rId8"/>
          <a:srcRect l="4182" t="1" r="3479" b="14788"/>
          <a:stretch/>
        </p:blipFill>
        <p:spPr>
          <a:xfrm>
            <a:off x="1209477" y="4769944"/>
            <a:ext cx="4280425" cy="676368"/>
          </a:xfrm>
          <a:prstGeom prst="rect">
            <a:avLst/>
          </a:prstGeom>
        </p:spPr>
      </p:pic>
      <p:pic>
        <p:nvPicPr>
          <p:cNvPr id="29" name="Picture 28" descr="Text&#10;&#10;Description automatically generated with medium confidence">
            <a:extLst>
              <a:ext uri="{FF2B5EF4-FFF2-40B4-BE49-F238E27FC236}">
                <a16:creationId xmlns:a16="http://schemas.microsoft.com/office/drawing/2014/main" id="{8E2F6A47-61B1-F88D-3D58-35F0FDA8F267}"/>
              </a:ext>
            </a:extLst>
          </p:cNvPr>
          <p:cNvPicPr>
            <a:picLocks noChangeAspect="1"/>
          </p:cNvPicPr>
          <p:nvPr/>
        </p:nvPicPr>
        <p:blipFill>
          <a:blip r:embed="rId9"/>
          <a:stretch>
            <a:fillRect/>
          </a:stretch>
        </p:blipFill>
        <p:spPr>
          <a:xfrm>
            <a:off x="3266417" y="5943238"/>
            <a:ext cx="2019300" cy="482600"/>
          </a:xfrm>
          <a:prstGeom prst="rect">
            <a:avLst/>
          </a:prstGeom>
          <a:solidFill>
            <a:schemeClr val="accent4">
              <a:lumMod val="20000"/>
              <a:lumOff val="80000"/>
            </a:schemeClr>
          </a:solidFill>
        </p:spPr>
      </p:pic>
      <p:pic>
        <p:nvPicPr>
          <p:cNvPr id="30" name="Picture 29" descr="Text&#10;&#10;Description automatically generated with medium confidence">
            <a:extLst>
              <a:ext uri="{FF2B5EF4-FFF2-40B4-BE49-F238E27FC236}">
                <a16:creationId xmlns:a16="http://schemas.microsoft.com/office/drawing/2014/main" id="{F53726CB-8A27-12E6-9207-EB8F427D507F}"/>
              </a:ext>
            </a:extLst>
          </p:cNvPr>
          <p:cNvPicPr>
            <a:picLocks noChangeAspect="1"/>
          </p:cNvPicPr>
          <p:nvPr/>
        </p:nvPicPr>
        <p:blipFill rotWithShape="1">
          <a:blip r:embed="rId10"/>
          <a:srcRect l="1283" t="12121" r="2774" b="15812"/>
          <a:stretch/>
        </p:blipFill>
        <p:spPr>
          <a:xfrm>
            <a:off x="7192985" y="4875743"/>
            <a:ext cx="4934796" cy="759668"/>
          </a:xfrm>
          <a:prstGeom prst="rect">
            <a:avLst/>
          </a:prstGeom>
        </p:spPr>
      </p:pic>
      <p:sp>
        <p:nvSpPr>
          <p:cNvPr id="31" name="TextBox 30">
            <a:extLst>
              <a:ext uri="{FF2B5EF4-FFF2-40B4-BE49-F238E27FC236}">
                <a16:creationId xmlns:a16="http://schemas.microsoft.com/office/drawing/2014/main" id="{12EA7F96-D804-AAFF-E0D2-C1BC70C1DF97}"/>
              </a:ext>
            </a:extLst>
          </p:cNvPr>
          <p:cNvSpPr txBox="1"/>
          <p:nvPr/>
        </p:nvSpPr>
        <p:spPr>
          <a:xfrm>
            <a:off x="10941412" y="5943238"/>
            <a:ext cx="877163" cy="461665"/>
          </a:xfrm>
          <a:prstGeom prst="rect">
            <a:avLst/>
          </a:prstGeom>
          <a:solidFill>
            <a:schemeClr val="bg1"/>
          </a:solidFill>
        </p:spPr>
        <p:txBody>
          <a:bodyPr wrap="none" rtlCol="0">
            <a:spAutoFit/>
          </a:bodyPr>
          <a:lstStyle/>
          <a:p>
            <a:r>
              <a:rPr lang="en-US" sz="2400" i="1" dirty="0" err="1">
                <a:latin typeface="Times New Roman" panose="02020603050405020304" pitchFamily="18" charset="0"/>
                <a:cs typeface="Times New Roman" panose="02020603050405020304" pitchFamily="18" charset="0"/>
              </a:rPr>
              <a:t>t</a:t>
            </a:r>
            <a:r>
              <a:rPr lang="en-US" sz="2400" i="1" baseline="-25000" dirty="0" err="1">
                <a:latin typeface="Times New Roman" panose="02020603050405020304" pitchFamily="18" charset="0"/>
                <a:cs typeface="Times New Roman" panose="02020603050405020304" pitchFamily="18" charset="0"/>
              </a:rPr>
              <a:t>e</a:t>
            </a:r>
            <a:r>
              <a:rPr lang="en-US" sz="2400" i="1" dirty="0">
                <a:latin typeface="Times New Roman" panose="02020603050405020304" pitchFamily="18" charset="0"/>
                <a:cs typeface="Times New Roman" panose="02020603050405020304" pitchFamily="18" charset="0"/>
              </a:rPr>
              <a:t> = ?</a:t>
            </a:r>
          </a:p>
        </p:txBody>
      </p:sp>
      <p:sp>
        <p:nvSpPr>
          <p:cNvPr id="23" name="TextBox 22">
            <a:extLst>
              <a:ext uri="{FF2B5EF4-FFF2-40B4-BE49-F238E27FC236}">
                <a16:creationId xmlns:a16="http://schemas.microsoft.com/office/drawing/2014/main" id="{8F36EFFF-AF08-0FE8-1FFB-A87A6CDF0E06}"/>
              </a:ext>
            </a:extLst>
          </p:cNvPr>
          <p:cNvSpPr txBox="1"/>
          <p:nvPr/>
        </p:nvSpPr>
        <p:spPr>
          <a:xfrm>
            <a:off x="3890821" y="1222589"/>
            <a:ext cx="4836580" cy="369332"/>
          </a:xfrm>
          <a:prstGeom prst="rect">
            <a:avLst/>
          </a:prstGeom>
          <a:noFill/>
        </p:spPr>
        <p:txBody>
          <a:bodyPr wrap="none" rtlCol="0">
            <a:spAutoFit/>
          </a:bodyPr>
          <a:lstStyle/>
          <a:p>
            <a:r>
              <a:rPr lang="en-US" dirty="0"/>
              <a:t>Conserve heat content </a:t>
            </a:r>
            <a:r>
              <a:rPr lang="en-US" dirty="0">
                <a:sym typeface="Wingdings" pitchFamily="2" charset="2"/>
              </a:rPr>
              <a:t></a:t>
            </a:r>
            <a:r>
              <a:rPr lang="en-US" dirty="0"/>
              <a:t> Conserve mass</a:t>
            </a:r>
          </a:p>
        </p:txBody>
      </p:sp>
      <p:sp>
        <p:nvSpPr>
          <p:cNvPr id="3" name="TextBox 2">
            <a:extLst>
              <a:ext uri="{FF2B5EF4-FFF2-40B4-BE49-F238E27FC236}">
                <a16:creationId xmlns:a16="http://schemas.microsoft.com/office/drawing/2014/main" id="{7D8F43A4-47D6-E744-254D-3BB8EC9F8601}"/>
              </a:ext>
            </a:extLst>
          </p:cNvPr>
          <p:cNvSpPr txBox="1"/>
          <p:nvPr/>
        </p:nvSpPr>
        <p:spPr>
          <a:xfrm>
            <a:off x="2218855" y="1498571"/>
            <a:ext cx="2371162" cy="369332"/>
          </a:xfrm>
          <a:prstGeom prst="rect">
            <a:avLst/>
          </a:prstGeom>
          <a:noFill/>
        </p:spPr>
        <p:txBody>
          <a:bodyPr wrap="none" rtlCol="0">
            <a:spAutoFit/>
          </a:bodyPr>
          <a:lstStyle/>
          <a:p>
            <a:r>
              <a:rPr lang="en-US" dirty="0">
                <a:solidFill>
                  <a:srgbClr val="C00000"/>
                </a:solidFill>
              </a:rPr>
              <a:t>Half-space solution </a:t>
            </a:r>
          </a:p>
        </p:txBody>
      </p:sp>
      <p:sp>
        <p:nvSpPr>
          <p:cNvPr id="24" name="TextBox 23">
            <a:extLst>
              <a:ext uri="{FF2B5EF4-FFF2-40B4-BE49-F238E27FC236}">
                <a16:creationId xmlns:a16="http://schemas.microsoft.com/office/drawing/2014/main" id="{F304DE31-1813-1154-F272-37ACC216B1BD}"/>
              </a:ext>
            </a:extLst>
          </p:cNvPr>
          <p:cNvSpPr txBox="1"/>
          <p:nvPr/>
        </p:nvSpPr>
        <p:spPr>
          <a:xfrm>
            <a:off x="9240506" y="1499811"/>
            <a:ext cx="2603598" cy="369332"/>
          </a:xfrm>
          <a:prstGeom prst="rect">
            <a:avLst/>
          </a:prstGeom>
          <a:noFill/>
        </p:spPr>
        <p:txBody>
          <a:bodyPr wrap="none" rtlCol="0">
            <a:spAutoFit/>
          </a:bodyPr>
          <a:lstStyle/>
          <a:p>
            <a:r>
              <a:rPr lang="en-US" dirty="0">
                <a:solidFill>
                  <a:srgbClr val="C00000"/>
                </a:solidFill>
              </a:rPr>
              <a:t>Infinite-space solution</a:t>
            </a:r>
          </a:p>
        </p:txBody>
      </p:sp>
      <p:pic>
        <p:nvPicPr>
          <p:cNvPr id="25" name="Picture 24" descr="Text&#10;&#10;Description automatically generated with medium confidence">
            <a:extLst>
              <a:ext uri="{FF2B5EF4-FFF2-40B4-BE49-F238E27FC236}">
                <a16:creationId xmlns:a16="http://schemas.microsoft.com/office/drawing/2014/main" id="{8F6EF0B6-93F0-6646-78EA-89CE4B6065D4}"/>
              </a:ext>
            </a:extLst>
          </p:cNvPr>
          <p:cNvPicPr>
            <a:picLocks noChangeAspect="1"/>
          </p:cNvPicPr>
          <p:nvPr/>
        </p:nvPicPr>
        <p:blipFill>
          <a:blip r:embed="rId11"/>
          <a:stretch>
            <a:fillRect/>
          </a:stretch>
        </p:blipFill>
        <p:spPr>
          <a:xfrm>
            <a:off x="2042053" y="2391814"/>
            <a:ext cx="3162300" cy="622300"/>
          </a:xfrm>
          <a:prstGeom prst="rect">
            <a:avLst/>
          </a:prstGeom>
        </p:spPr>
      </p:pic>
      <p:pic>
        <p:nvPicPr>
          <p:cNvPr id="32" name="Picture 31" descr="Text&#10;&#10;Description automatically generated with medium confidence">
            <a:extLst>
              <a:ext uri="{FF2B5EF4-FFF2-40B4-BE49-F238E27FC236}">
                <a16:creationId xmlns:a16="http://schemas.microsoft.com/office/drawing/2014/main" id="{CE7432AC-B0BD-F760-AB61-E76165C42BD0}"/>
              </a:ext>
            </a:extLst>
          </p:cNvPr>
          <p:cNvPicPr>
            <a:picLocks noChangeAspect="1"/>
          </p:cNvPicPr>
          <p:nvPr/>
        </p:nvPicPr>
        <p:blipFill>
          <a:blip r:embed="rId12"/>
          <a:stretch>
            <a:fillRect/>
          </a:stretch>
        </p:blipFill>
        <p:spPr>
          <a:xfrm>
            <a:off x="10312718" y="3209300"/>
            <a:ext cx="1739900" cy="571500"/>
          </a:xfrm>
          <a:prstGeom prst="rect">
            <a:avLst/>
          </a:prstGeom>
        </p:spPr>
      </p:pic>
      <p:pic>
        <p:nvPicPr>
          <p:cNvPr id="33" name="Picture 32" descr="Logo&#10;&#10;Description automatically generated">
            <a:extLst>
              <a:ext uri="{FF2B5EF4-FFF2-40B4-BE49-F238E27FC236}">
                <a16:creationId xmlns:a16="http://schemas.microsoft.com/office/drawing/2014/main" id="{505CF197-8C56-4721-84A8-008F9679D940}"/>
              </a:ext>
            </a:extLst>
          </p:cNvPr>
          <p:cNvPicPr>
            <a:picLocks noChangeAspect="1"/>
          </p:cNvPicPr>
          <p:nvPr/>
        </p:nvPicPr>
        <p:blipFill>
          <a:blip r:embed="rId13"/>
          <a:stretch>
            <a:fillRect/>
          </a:stretch>
        </p:blipFill>
        <p:spPr>
          <a:xfrm>
            <a:off x="8123383" y="4142995"/>
            <a:ext cx="3949700" cy="660400"/>
          </a:xfrm>
          <a:prstGeom prst="rect">
            <a:avLst/>
          </a:prstGeom>
        </p:spPr>
      </p:pic>
      <p:grpSp>
        <p:nvGrpSpPr>
          <p:cNvPr id="34" name="Group 33">
            <a:extLst>
              <a:ext uri="{FF2B5EF4-FFF2-40B4-BE49-F238E27FC236}">
                <a16:creationId xmlns:a16="http://schemas.microsoft.com/office/drawing/2014/main" id="{012410AD-CB57-D169-461D-BFC0A29BEC59}"/>
              </a:ext>
            </a:extLst>
          </p:cNvPr>
          <p:cNvGrpSpPr/>
          <p:nvPr/>
        </p:nvGrpSpPr>
        <p:grpSpPr>
          <a:xfrm>
            <a:off x="8600617" y="2057438"/>
            <a:ext cx="3464807" cy="824677"/>
            <a:chOff x="5308116" y="1600321"/>
            <a:chExt cx="3464807" cy="824677"/>
          </a:xfrm>
        </p:grpSpPr>
        <p:pic>
          <p:nvPicPr>
            <p:cNvPr id="35" name="Picture 34" descr="Text&#10;&#10;Description automatically generated with low confidence">
              <a:extLst>
                <a:ext uri="{FF2B5EF4-FFF2-40B4-BE49-F238E27FC236}">
                  <a16:creationId xmlns:a16="http://schemas.microsoft.com/office/drawing/2014/main" id="{AED011BD-777E-770D-2A3A-7C8391AFCC08}"/>
                </a:ext>
              </a:extLst>
            </p:cNvPr>
            <p:cNvPicPr>
              <a:picLocks noChangeAspect="1"/>
            </p:cNvPicPr>
            <p:nvPr/>
          </p:nvPicPr>
          <p:blipFill rotWithShape="1">
            <a:blip r:embed="rId14"/>
            <a:srcRect l="6480" t="21765" r="5797"/>
            <a:stretch/>
          </p:blipFill>
          <p:spPr>
            <a:xfrm>
              <a:off x="5308116" y="1600321"/>
              <a:ext cx="3464807" cy="82467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F39B3AA3-F8EC-9C6C-A6BE-C878E73B8DD2}"/>
                </a:ext>
              </a:extLst>
            </p:cNvPr>
            <p:cNvPicPr>
              <a:picLocks noChangeAspect="1"/>
            </p:cNvPicPr>
            <p:nvPr/>
          </p:nvPicPr>
          <p:blipFill>
            <a:blip r:embed="rId15"/>
            <a:stretch>
              <a:fillRect/>
            </a:stretch>
          </p:blipFill>
          <p:spPr>
            <a:xfrm>
              <a:off x="7206602" y="1600322"/>
              <a:ext cx="571500" cy="368300"/>
            </a:xfrm>
            <a:prstGeom prst="rect">
              <a:avLst/>
            </a:prstGeom>
          </p:spPr>
        </p:pic>
      </p:grpSp>
    </p:spTree>
    <p:extLst>
      <p:ext uri="{BB962C8B-B14F-4D97-AF65-F5344CB8AC3E}">
        <p14:creationId xmlns:p14="http://schemas.microsoft.com/office/powerpoint/2010/main" val="3917864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A050-8764-5F42-F50C-0F6C1D553A43}"/>
              </a:ext>
            </a:extLst>
          </p:cNvPr>
          <p:cNvSpPr>
            <a:spLocks noGrp="1"/>
          </p:cNvSpPr>
          <p:nvPr>
            <p:ph type="title"/>
          </p:nvPr>
        </p:nvSpPr>
        <p:spPr>
          <a:xfrm>
            <a:off x="1828799" y="362674"/>
            <a:ext cx="10065071" cy="1668425"/>
          </a:xfrm>
        </p:spPr>
        <p:txBody>
          <a:bodyPr>
            <a:normAutofit fontScale="90000"/>
          </a:bodyPr>
          <a:lstStyle/>
          <a:p>
            <a:r>
              <a:rPr lang="en-US" sz="3200" dirty="0"/>
              <a:t>Dynamics = Driving Forces + Resisting Forces</a:t>
            </a:r>
            <a:br>
              <a:rPr lang="en-US" sz="3200" dirty="0"/>
            </a:br>
            <a:r>
              <a:rPr lang="en-US" sz="2400" b="1" i="1" dirty="0">
                <a:solidFill>
                  <a:srgbClr val="C00000"/>
                </a:solidFill>
              </a:rPr>
              <a:t>Mass-conserving slab temperature structure helps to gets both right</a:t>
            </a:r>
            <a:br>
              <a:rPr lang="en-US" sz="2400" b="1" i="1" dirty="0">
                <a:solidFill>
                  <a:srgbClr val="C00000"/>
                </a:solidFill>
              </a:rPr>
            </a:br>
            <a:endParaRPr lang="en-US" sz="3200" b="1" i="1" dirty="0">
              <a:solidFill>
                <a:srgbClr val="C00000"/>
              </a:solidFill>
            </a:endParaRPr>
          </a:p>
        </p:txBody>
      </p:sp>
      <p:pic>
        <p:nvPicPr>
          <p:cNvPr id="4" name="Picture 3" descr="A picture containing text&#10;&#10;Description automatically generated">
            <a:extLst>
              <a:ext uri="{FF2B5EF4-FFF2-40B4-BE49-F238E27FC236}">
                <a16:creationId xmlns:a16="http://schemas.microsoft.com/office/drawing/2014/main" id="{460D27FA-107A-F722-DDAB-D71F23CCF385}"/>
              </a:ext>
            </a:extLst>
          </p:cNvPr>
          <p:cNvPicPr>
            <a:picLocks noChangeAspect="1"/>
          </p:cNvPicPr>
          <p:nvPr/>
        </p:nvPicPr>
        <p:blipFill>
          <a:blip r:embed="rId3"/>
          <a:stretch>
            <a:fillRect/>
          </a:stretch>
        </p:blipFill>
        <p:spPr>
          <a:xfrm>
            <a:off x="2156178" y="1561355"/>
            <a:ext cx="6334437" cy="3477879"/>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1CF24403-C40A-C287-EFA5-96E58162F4B1}"/>
              </a:ext>
            </a:extLst>
          </p:cNvPr>
          <p:cNvPicPr>
            <a:picLocks noChangeAspect="1"/>
          </p:cNvPicPr>
          <p:nvPr/>
        </p:nvPicPr>
        <p:blipFill rotWithShape="1">
          <a:blip r:embed="rId4"/>
          <a:srcRect t="6448"/>
          <a:stretch/>
        </p:blipFill>
        <p:spPr>
          <a:xfrm>
            <a:off x="8634961" y="1688647"/>
            <a:ext cx="3258910" cy="2170534"/>
          </a:xfrm>
          <a:prstGeom prst="rect">
            <a:avLst/>
          </a:prstGeom>
        </p:spPr>
      </p:pic>
      <p:pic>
        <p:nvPicPr>
          <p:cNvPr id="10" name="Picture 9" descr="Chart, funnel chart&#10;&#10;Description automatically generated">
            <a:extLst>
              <a:ext uri="{FF2B5EF4-FFF2-40B4-BE49-F238E27FC236}">
                <a16:creationId xmlns:a16="http://schemas.microsoft.com/office/drawing/2014/main" id="{7C3CE2FC-7DF4-5AC4-2C21-67050147B977}"/>
              </a:ext>
            </a:extLst>
          </p:cNvPr>
          <p:cNvPicPr>
            <a:picLocks noChangeAspect="1"/>
          </p:cNvPicPr>
          <p:nvPr/>
        </p:nvPicPr>
        <p:blipFill rotWithShape="1">
          <a:blip r:embed="rId5"/>
          <a:srcRect t="3551"/>
          <a:stretch/>
        </p:blipFill>
        <p:spPr>
          <a:xfrm>
            <a:off x="8647025" y="3937240"/>
            <a:ext cx="3234783" cy="2203988"/>
          </a:xfrm>
          <a:prstGeom prst="rect">
            <a:avLst/>
          </a:prstGeom>
        </p:spPr>
      </p:pic>
      <p:pic>
        <p:nvPicPr>
          <p:cNvPr id="11" name="Content Placeholder 16" descr="A picture containing diagram&#10;&#10;Description automatically generated">
            <a:extLst>
              <a:ext uri="{FF2B5EF4-FFF2-40B4-BE49-F238E27FC236}">
                <a16:creationId xmlns:a16="http://schemas.microsoft.com/office/drawing/2014/main" id="{6A0C08EC-87CD-6AED-74B8-2DBB8F41908E}"/>
              </a:ext>
            </a:extLst>
          </p:cNvPr>
          <p:cNvPicPr>
            <a:picLocks noChangeAspect="1"/>
          </p:cNvPicPr>
          <p:nvPr/>
        </p:nvPicPr>
        <p:blipFill>
          <a:blip r:embed="rId6"/>
          <a:stretch>
            <a:fillRect/>
          </a:stretch>
        </p:blipFill>
        <p:spPr>
          <a:xfrm>
            <a:off x="6002223" y="5590315"/>
            <a:ext cx="2488392" cy="1101826"/>
          </a:xfrm>
          <a:prstGeom prst="rect">
            <a:avLst/>
          </a:prstGeom>
        </p:spPr>
      </p:pic>
      <p:sp>
        <p:nvSpPr>
          <p:cNvPr id="6" name="TextBox 5">
            <a:extLst>
              <a:ext uri="{FF2B5EF4-FFF2-40B4-BE49-F238E27FC236}">
                <a16:creationId xmlns:a16="http://schemas.microsoft.com/office/drawing/2014/main" id="{98ADC1D7-65B0-27BE-C34A-8F3809148DB6}"/>
              </a:ext>
            </a:extLst>
          </p:cNvPr>
          <p:cNvSpPr txBox="1"/>
          <p:nvPr/>
        </p:nvSpPr>
        <p:spPr>
          <a:xfrm>
            <a:off x="1583226" y="5214813"/>
            <a:ext cx="4512774" cy="1477328"/>
          </a:xfrm>
          <a:prstGeom prst="rect">
            <a:avLst/>
          </a:prstGeom>
          <a:noFill/>
        </p:spPr>
        <p:txBody>
          <a:bodyPr wrap="none" rtlCol="0">
            <a:spAutoFit/>
          </a:bodyPr>
          <a:lstStyle/>
          <a:p>
            <a:r>
              <a:rPr lang="en-US" dirty="0"/>
              <a:t>Uses Two analytic expressions</a:t>
            </a:r>
          </a:p>
          <a:p>
            <a:r>
              <a:rPr lang="en-US" dirty="0"/>
              <a:t>Calibrate </a:t>
            </a:r>
            <a:r>
              <a:rPr lang="en-US" dirty="0" err="1"/>
              <a:t>T</a:t>
            </a:r>
            <a:r>
              <a:rPr lang="en-US" baseline="-25000" dirty="0" err="1"/>
              <a:t>min</a:t>
            </a:r>
            <a:r>
              <a:rPr lang="en-US" dirty="0"/>
              <a:t> and</a:t>
            </a:r>
            <a:r>
              <a:rPr lang="en-US" dirty="0">
                <a:latin typeface="Symbol" pitchFamily="2" charset="2"/>
              </a:rPr>
              <a:t> </a:t>
            </a:r>
            <a:r>
              <a:rPr lang="en-US" dirty="0" err="1">
                <a:latin typeface="Symbol" pitchFamily="2" charset="2"/>
              </a:rPr>
              <a:t>D</a:t>
            </a:r>
            <a:r>
              <a:rPr lang="en-US" dirty="0" err="1"/>
              <a:t>z</a:t>
            </a:r>
            <a:r>
              <a:rPr lang="en-US" dirty="0"/>
              <a:t> </a:t>
            </a:r>
          </a:p>
          <a:p>
            <a:r>
              <a:rPr lang="en-US" dirty="0"/>
              <a:t>Enforces conservation of mass &amp; heat</a:t>
            </a:r>
          </a:p>
          <a:p>
            <a:endParaRPr lang="en-US" dirty="0"/>
          </a:p>
          <a:p>
            <a:r>
              <a:rPr lang="en-US" dirty="0"/>
              <a:t>Available in Geodynamic </a:t>
            </a:r>
            <a:r>
              <a:rPr lang="en-US" dirty="0" err="1"/>
              <a:t>WorldBuilder</a:t>
            </a:r>
            <a:endParaRPr lang="en-US" i="1" dirty="0"/>
          </a:p>
        </p:txBody>
      </p:sp>
      <p:sp>
        <p:nvSpPr>
          <p:cNvPr id="12" name="TextBox 11">
            <a:extLst>
              <a:ext uri="{FF2B5EF4-FFF2-40B4-BE49-F238E27FC236}">
                <a16:creationId xmlns:a16="http://schemas.microsoft.com/office/drawing/2014/main" id="{A8D496CE-77E3-4776-7C8A-85C62BF76AA9}"/>
              </a:ext>
            </a:extLst>
          </p:cNvPr>
          <p:cNvSpPr txBox="1"/>
          <p:nvPr/>
        </p:nvSpPr>
        <p:spPr>
          <a:xfrm>
            <a:off x="9302045" y="6219287"/>
            <a:ext cx="2674130" cy="369332"/>
          </a:xfrm>
          <a:prstGeom prst="rect">
            <a:avLst/>
          </a:prstGeom>
          <a:noFill/>
        </p:spPr>
        <p:txBody>
          <a:bodyPr wrap="none" rtlCol="0">
            <a:spAutoFit/>
          </a:bodyPr>
          <a:lstStyle/>
          <a:p>
            <a:r>
              <a:rPr lang="en-US" i="1" dirty="0"/>
              <a:t>Example run in Aspect</a:t>
            </a:r>
          </a:p>
        </p:txBody>
      </p:sp>
    </p:spTree>
    <p:extLst>
      <p:ext uri="{BB962C8B-B14F-4D97-AF65-F5344CB8AC3E}">
        <p14:creationId xmlns:p14="http://schemas.microsoft.com/office/powerpoint/2010/main" val="312918849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{8BCDDA5A-6904-7748-AA38-FE521724461B}tf10001069</Template>
  <TotalTime>175</TotalTime>
  <Words>504</Words>
  <Application>Microsoft Macintosh PowerPoint</Application>
  <PresentationFormat>Widescreen</PresentationFormat>
  <Paragraphs>79</Paragraphs>
  <Slides>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Century Gothic</vt:lpstr>
      <vt:lpstr>Symbol</vt:lpstr>
      <vt:lpstr>Times New Roman</vt:lpstr>
      <vt:lpstr>Wingdings 3</vt:lpstr>
      <vt:lpstr>Wisp</vt:lpstr>
      <vt:lpstr>Mass-conserving thermal structure for slabs  in Instantaneous Models of Subduction </vt:lpstr>
      <vt:lpstr>Dynamics = Driving Forces + Resisting Forces getting both right matters</vt:lpstr>
      <vt:lpstr>Slab Temperature:  Many approaches for present-day regional models</vt:lpstr>
      <vt:lpstr>Mass-Conserving Slab Temperature: Approach</vt:lpstr>
      <vt:lpstr>Mass-Conserving Slab Temperature: Approach</vt:lpstr>
      <vt:lpstr>Mass-Conserving Slab Temperature: Implementation</vt:lpstr>
      <vt:lpstr>Mass-Conserving Slab Temperature: Implementation</vt:lpstr>
      <vt:lpstr>Dynamics = Driving Forces + Resisting Forces Mass-conserving slab temperature structure helps to gets both right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Mass-conserving thermal structure for slabs  in Instantaneous Models of Subduction </dc:title>
  <dc:creator>Magali Billen</dc:creator>
  <cp:lastModifiedBy>Magali Billen</cp:lastModifiedBy>
  <cp:revision>7</cp:revision>
  <dcterms:created xsi:type="dcterms:W3CDTF">2022-05-22T17:32:29Z</dcterms:created>
  <dcterms:modified xsi:type="dcterms:W3CDTF">2022-05-22T20:27:55Z</dcterms:modified>
</cp:coreProperties>
</file>