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B_FA2FECB3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89" r:id="rId4"/>
    <p:sldId id="259" r:id="rId5"/>
    <p:sldId id="262" r:id="rId6"/>
    <p:sldId id="267" r:id="rId7"/>
    <p:sldId id="268" r:id="rId8"/>
    <p:sldId id="271" r:id="rId9"/>
    <p:sldId id="276" r:id="rId10"/>
    <p:sldId id="287" r:id="rId11"/>
    <p:sldId id="288" r:id="rId12"/>
    <p:sldId id="29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0909" autoAdjust="0"/>
  </p:normalViewPr>
  <p:slideViewPr>
    <p:cSldViewPr snapToGrid="0">
      <p:cViewPr varScale="1">
        <p:scale>
          <a:sx n="67" d="100"/>
          <a:sy n="67" d="100"/>
        </p:scale>
        <p:origin x="85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0B_FA2FEC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364BAD-392C-7A4E-9A09-40BAB7082BDD}" authorId="{D13A0B6A-A0D1-1044-3D10-F5E5A6F5FAF5}" created="2022-03-24T20:35:31.1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70940034" sldId="260"/>
      <ac:graphicFrameMk id="8" creationId="{00000000-0000-0000-0000-000000000000}"/>
      <dc:dgmMk xmlns:dc="http://schemas.microsoft.com/office/drawing/2013/diagram/command"/>
      <dc:nodeMk xmlns:dc="http://schemas.microsoft.com/office/drawing/2013/diagram/command" id="{D3AB3B02-F682-40A4-A375-F432D9239B0F}"/>
      <ac:txMk cp="40" len="42">
        <ac:context len="83" hash="689709934"/>
      </ac:txMk>
    </ac:txMkLst>
    <p188:pos x="6223358" y="3256033"/>
    <p188:txBody>
      <a:bodyPr/>
      <a:lstStyle/>
      <a:p>
        <a:r>
          <a:rPr lang="it-IT"/>
          <a:t>Include the link fo all the items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B866A-F551-408A-830F-AE5E202FAF38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962FB7-A52B-4F04-B80F-664256C18C58}">
      <dgm:prSet phldrT="[Text]" custT="1"/>
      <dgm:spPr/>
      <dgm:t>
        <a:bodyPr/>
        <a:lstStyle/>
        <a:p>
          <a:r>
            <a:rPr lang="it-IT" sz="1800" dirty="0"/>
            <a:t>Ground-based monitoring networks worldwide; the Aerosol Robotic Network (AERONET; Holben et al., 1998) for aerosol measurements </a:t>
          </a:r>
          <a:endParaRPr lang="en-US" sz="1800" dirty="0"/>
        </a:p>
      </dgm:t>
    </dgm:pt>
    <dgm:pt modelId="{171D866A-EB97-4A53-AAA5-788701EB1E6A}" type="parTrans" cxnId="{A65C97BC-1D26-4B9F-8016-C8C4D42587DA}">
      <dgm:prSet/>
      <dgm:spPr/>
      <dgm:t>
        <a:bodyPr/>
        <a:lstStyle/>
        <a:p>
          <a:endParaRPr lang="en-US" sz="1800"/>
        </a:p>
      </dgm:t>
    </dgm:pt>
    <dgm:pt modelId="{701DFA5E-3C41-471F-80B2-3B2025A73F35}" type="sibTrans" cxnId="{A65C97BC-1D26-4B9F-8016-C8C4D42587DA}">
      <dgm:prSet/>
      <dgm:spPr/>
      <dgm:t>
        <a:bodyPr/>
        <a:lstStyle/>
        <a:p>
          <a:endParaRPr lang="en-US" sz="1800"/>
        </a:p>
      </dgm:t>
    </dgm:pt>
    <dgm:pt modelId="{1063E278-238F-47CD-B80B-031139399224}">
      <dgm:prSet phldrT="[Text]" custT="1"/>
      <dgm:spPr/>
      <dgm:t>
        <a:bodyPr/>
        <a:lstStyle/>
        <a:p>
          <a:r>
            <a:rPr lang="it-IT" sz="1800" dirty="0"/>
            <a:t>The European aerosol Lidar Network (EARLINET; Pappalardo et al., 2014)</a:t>
          </a:r>
          <a:endParaRPr lang="en-US" sz="1800" dirty="0"/>
        </a:p>
      </dgm:t>
    </dgm:pt>
    <dgm:pt modelId="{19C29698-8CC9-40C9-9109-27D6D05BE367}" type="parTrans" cxnId="{5DEB7A5F-9692-4333-A232-9FD5288CF234}">
      <dgm:prSet/>
      <dgm:spPr/>
      <dgm:t>
        <a:bodyPr/>
        <a:lstStyle/>
        <a:p>
          <a:endParaRPr lang="en-US" sz="1800"/>
        </a:p>
      </dgm:t>
    </dgm:pt>
    <dgm:pt modelId="{FCD1C3C3-7B21-4D6F-A8B1-A60967C6E0CC}" type="sibTrans" cxnId="{5DEB7A5F-9692-4333-A232-9FD5288CF234}">
      <dgm:prSet/>
      <dgm:spPr/>
      <dgm:t>
        <a:bodyPr/>
        <a:lstStyle/>
        <a:p>
          <a:endParaRPr lang="en-US" sz="1800"/>
        </a:p>
      </dgm:t>
    </dgm:pt>
    <dgm:pt modelId="{14E8BE8A-0511-4429-BAED-1147868C82E6}">
      <dgm:prSet phldrT="[Text]" custT="1"/>
      <dgm:spPr/>
      <dgm:t>
        <a:bodyPr/>
        <a:lstStyle/>
        <a:p>
          <a:r>
            <a:rPr lang="it-IT" sz="1800" dirty="0"/>
            <a:t>The Neutron Monitor </a:t>
          </a:r>
          <a:r>
            <a:rPr lang="en-US" sz="1800" dirty="0"/>
            <a:t>Space Weather Prediction Center (IZMIRAN) (Space Weather Prediction Center (IZMIRAN))</a:t>
          </a:r>
        </a:p>
      </dgm:t>
    </dgm:pt>
    <dgm:pt modelId="{5C547A86-26C5-4051-B93A-F1CC4B4CBA0A}" type="parTrans" cxnId="{346DDB08-38D1-4DAB-8B91-A04B329FD175}">
      <dgm:prSet/>
      <dgm:spPr/>
      <dgm:t>
        <a:bodyPr/>
        <a:lstStyle/>
        <a:p>
          <a:endParaRPr lang="en-US" sz="1800"/>
        </a:p>
      </dgm:t>
    </dgm:pt>
    <dgm:pt modelId="{8D89AE03-2093-4391-AA0D-1F2F7D3295AD}" type="sibTrans" cxnId="{346DDB08-38D1-4DAB-8B91-A04B329FD175}">
      <dgm:prSet/>
      <dgm:spPr/>
      <dgm:t>
        <a:bodyPr/>
        <a:lstStyle/>
        <a:p>
          <a:endParaRPr lang="en-US" sz="1800"/>
        </a:p>
      </dgm:t>
    </dgm:pt>
    <dgm:pt modelId="{4020C70C-3635-4DAE-85EA-3DE971B18F9B}">
      <dgm:prSet phldrT="[Text]" custT="1"/>
      <dgm:spPr/>
      <dgm:t>
        <a:bodyPr/>
        <a:lstStyle/>
        <a:p>
          <a:r>
            <a:rPr lang="en-US" sz="1800" dirty="0"/>
            <a:t>EEE Monitor - </a:t>
          </a:r>
          <a:r>
            <a:rPr lang="it-IT" sz="1800" dirty="0"/>
            <a:t>Progetto Extreme Energy </a:t>
          </a:r>
          <a:r>
            <a:rPr lang="it-IT" sz="1800" dirty="0" err="1"/>
            <a:t>Events</a:t>
          </a:r>
          <a:r>
            <a:rPr lang="it-IT" sz="1800" dirty="0"/>
            <a:t> - La Scienza nelle Scuole</a:t>
          </a:r>
          <a:endParaRPr lang="en-US" sz="1800" dirty="0"/>
        </a:p>
      </dgm:t>
    </dgm:pt>
    <dgm:pt modelId="{63CE0EC8-764C-417E-899F-370B621BA79D}" type="parTrans" cxnId="{B38891DA-5424-4B57-B2D4-F845435A225C}">
      <dgm:prSet/>
      <dgm:spPr/>
      <dgm:t>
        <a:bodyPr/>
        <a:lstStyle/>
        <a:p>
          <a:endParaRPr lang="en-US" sz="1800"/>
        </a:p>
      </dgm:t>
    </dgm:pt>
    <dgm:pt modelId="{4DFA4098-9FEC-4853-B1CA-3584ABC23BC2}" type="sibTrans" cxnId="{B38891DA-5424-4B57-B2D4-F845435A225C}">
      <dgm:prSet/>
      <dgm:spPr/>
      <dgm:t>
        <a:bodyPr/>
        <a:lstStyle/>
        <a:p>
          <a:endParaRPr lang="en-US" sz="1800"/>
        </a:p>
      </dgm:t>
    </dgm:pt>
    <dgm:pt modelId="{D3AB3B02-F682-40A4-A375-F432D9239B0F}">
      <dgm:prSet custT="1"/>
      <dgm:spPr/>
      <dgm:t>
        <a:bodyPr/>
        <a:lstStyle/>
        <a:p>
          <a:r>
            <a:rPr lang="en-US" sz="1800" dirty="0"/>
            <a:t>Air mass back trajectories from HYPSLIT</a:t>
          </a:r>
        </a:p>
        <a:p>
          <a:r>
            <a:rPr lang="it-IT" sz="1800" dirty="0"/>
            <a:t>http://ready.arl.noaa.gov/HYSPLIT_traj.php</a:t>
          </a:r>
          <a:endParaRPr lang="en-US" sz="1800" dirty="0"/>
        </a:p>
      </dgm:t>
    </dgm:pt>
    <dgm:pt modelId="{95621FC4-43B3-4BFD-A753-9B298EF1077F}" type="parTrans" cxnId="{8CC994C3-F7A4-4023-836E-1126FE0001CC}">
      <dgm:prSet/>
      <dgm:spPr/>
      <dgm:t>
        <a:bodyPr/>
        <a:lstStyle/>
        <a:p>
          <a:endParaRPr lang="en-US" sz="1800"/>
        </a:p>
      </dgm:t>
    </dgm:pt>
    <dgm:pt modelId="{0CD56E32-795A-41B8-8707-1916AABA0A01}" type="sibTrans" cxnId="{8CC994C3-F7A4-4023-836E-1126FE0001CC}">
      <dgm:prSet/>
      <dgm:spPr/>
      <dgm:t>
        <a:bodyPr/>
        <a:lstStyle/>
        <a:p>
          <a:endParaRPr lang="en-US" sz="1800"/>
        </a:p>
      </dgm:t>
    </dgm:pt>
    <dgm:pt modelId="{2A104472-B59F-4C52-95E5-69DB9409F318}">
      <dgm:prSet custT="1"/>
      <dgm:spPr/>
      <dgm:t>
        <a:bodyPr/>
        <a:lstStyle/>
        <a:p>
          <a:r>
            <a:rPr lang="en-US" sz="1800" dirty="0"/>
            <a:t>https://cosmicrays.oulu.fi/</a:t>
          </a:r>
        </a:p>
      </dgm:t>
    </dgm:pt>
    <dgm:pt modelId="{12FB4AE6-4BF6-4C4C-AA08-14195BC1A59C}" type="parTrans" cxnId="{4A5557A4-EE7F-47FF-A819-F7F6B17D7BD7}">
      <dgm:prSet/>
      <dgm:spPr/>
      <dgm:t>
        <a:bodyPr/>
        <a:lstStyle/>
        <a:p>
          <a:endParaRPr lang="en-US"/>
        </a:p>
      </dgm:t>
    </dgm:pt>
    <dgm:pt modelId="{48EAAB8B-989A-4BA0-996C-47FE212B6233}" type="sibTrans" cxnId="{4A5557A4-EE7F-47FF-A819-F7F6B17D7BD7}">
      <dgm:prSet/>
      <dgm:spPr/>
      <dgm:t>
        <a:bodyPr/>
        <a:lstStyle/>
        <a:p>
          <a:endParaRPr lang="en-US"/>
        </a:p>
      </dgm:t>
    </dgm:pt>
    <dgm:pt modelId="{EE8F8C63-738F-4661-8157-33D001E224ED}" type="pres">
      <dgm:prSet presAssocID="{88EB866A-F551-408A-830F-AE5E202FAF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1B688-9E3D-46C2-A378-A32F0E7E3E18}" type="pres">
      <dgm:prSet presAssocID="{18962FB7-A52B-4F04-B80F-664256C18C58}" presName="comp" presStyleCnt="0"/>
      <dgm:spPr/>
    </dgm:pt>
    <dgm:pt modelId="{A07F39D8-5866-4B33-BF1A-79A9A10D0D1E}" type="pres">
      <dgm:prSet presAssocID="{18962FB7-A52B-4F04-B80F-664256C18C58}" presName="box" presStyleLbl="node1" presStyleIdx="0" presStyleCnt="6"/>
      <dgm:spPr/>
      <dgm:t>
        <a:bodyPr/>
        <a:lstStyle/>
        <a:p>
          <a:endParaRPr lang="en-US"/>
        </a:p>
      </dgm:t>
    </dgm:pt>
    <dgm:pt modelId="{2F8B54A4-BB24-45D2-9363-656D8A370862}" type="pres">
      <dgm:prSet presAssocID="{18962FB7-A52B-4F04-B80F-664256C18C58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8B824E8-8DBB-4ADB-9249-5AB05B67FCF5}" type="pres">
      <dgm:prSet presAssocID="{18962FB7-A52B-4F04-B80F-664256C18C5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8EFF-E5CB-4153-9119-DA191845D620}" type="pres">
      <dgm:prSet presAssocID="{701DFA5E-3C41-471F-80B2-3B2025A73F35}" presName="spacer" presStyleCnt="0"/>
      <dgm:spPr/>
    </dgm:pt>
    <dgm:pt modelId="{7BDEFA47-8D46-46C9-8BBD-9F7A6C62E405}" type="pres">
      <dgm:prSet presAssocID="{1063E278-238F-47CD-B80B-031139399224}" presName="comp" presStyleCnt="0"/>
      <dgm:spPr/>
    </dgm:pt>
    <dgm:pt modelId="{6813E00F-55D3-4ABD-A2A4-8B463E126B35}" type="pres">
      <dgm:prSet presAssocID="{1063E278-238F-47CD-B80B-031139399224}" presName="box" presStyleLbl="node1" presStyleIdx="1" presStyleCnt="6"/>
      <dgm:spPr/>
      <dgm:t>
        <a:bodyPr/>
        <a:lstStyle/>
        <a:p>
          <a:endParaRPr lang="en-US"/>
        </a:p>
      </dgm:t>
    </dgm:pt>
    <dgm:pt modelId="{65C09869-DFCB-4ECC-9A4C-ACD0DF0E4C4F}" type="pres">
      <dgm:prSet presAssocID="{1063E278-238F-47CD-B80B-031139399224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8B5DE5-6095-49C0-B5A7-7615AAA67E8F}" type="pres">
      <dgm:prSet presAssocID="{1063E278-238F-47CD-B80B-03113939922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5CFB-3D4D-47FC-B92E-46CCA4BC1480}" type="pres">
      <dgm:prSet presAssocID="{FCD1C3C3-7B21-4D6F-A8B1-A60967C6E0CC}" presName="spacer" presStyleCnt="0"/>
      <dgm:spPr/>
    </dgm:pt>
    <dgm:pt modelId="{F0D1B6E7-45DD-4488-B5C2-FAD62A00562E}" type="pres">
      <dgm:prSet presAssocID="{D3AB3B02-F682-40A4-A375-F432D9239B0F}" presName="comp" presStyleCnt="0"/>
      <dgm:spPr/>
    </dgm:pt>
    <dgm:pt modelId="{2478473E-D61B-4B0A-879B-FFBB7A06DF4F}" type="pres">
      <dgm:prSet presAssocID="{D3AB3B02-F682-40A4-A375-F432D9239B0F}" presName="box" presStyleLbl="node1" presStyleIdx="2" presStyleCnt="6"/>
      <dgm:spPr/>
      <dgm:t>
        <a:bodyPr/>
        <a:lstStyle/>
        <a:p>
          <a:endParaRPr lang="en-US"/>
        </a:p>
      </dgm:t>
    </dgm:pt>
    <dgm:pt modelId="{1FAEB604-4F53-436B-BE5C-26AC2E887725}" type="pres">
      <dgm:prSet presAssocID="{D3AB3B02-F682-40A4-A375-F432D9239B0F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320C8F-F34B-415F-B1E4-1D0C607034C7}" type="pres">
      <dgm:prSet presAssocID="{D3AB3B02-F682-40A4-A375-F432D9239B0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4F13-784A-491A-8247-319F33592768}" type="pres">
      <dgm:prSet presAssocID="{0CD56E32-795A-41B8-8707-1916AABA0A01}" presName="spacer" presStyleCnt="0"/>
      <dgm:spPr/>
    </dgm:pt>
    <dgm:pt modelId="{D3FFB3D1-4DB9-4AE5-A0E2-C8F7B2F697AC}" type="pres">
      <dgm:prSet presAssocID="{14E8BE8A-0511-4429-BAED-1147868C82E6}" presName="comp" presStyleCnt="0"/>
      <dgm:spPr/>
    </dgm:pt>
    <dgm:pt modelId="{68FFE1C1-74D9-4621-8E69-4008340A4580}" type="pres">
      <dgm:prSet presAssocID="{14E8BE8A-0511-4429-BAED-1147868C82E6}" presName="box" presStyleLbl="node1" presStyleIdx="3" presStyleCnt="6"/>
      <dgm:spPr/>
      <dgm:t>
        <a:bodyPr/>
        <a:lstStyle/>
        <a:p>
          <a:endParaRPr lang="en-US"/>
        </a:p>
      </dgm:t>
    </dgm:pt>
    <dgm:pt modelId="{5DEB4A6E-28BC-4B1A-A711-52D13797CBEE}" type="pres">
      <dgm:prSet presAssocID="{14E8BE8A-0511-4429-BAED-1147868C82E6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F67D5CC-4F70-4E11-9651-1174E3550198}" type="pres">
      <dgm:prSet presAssocID="{14E8BE8A-0511-4429-BAED-1147868C82E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703BF-7986-4579-9095-9CAE901A3ED0}" type="pres">
      <dgm:prSet presAssocID="{8D89AE03-2093-4391-AA0D-1F2F7D3295AD}" presName="spacer" presStyleCnt="0"/>
      <dgm:spPr/>
    </dgm:pt>
    <dgm:pt modelId="{D8E974A9-07C5-4F32-8EE4-42B46C7B11AF}" type="pres">
      <dgm:prSet presAssocID="{4020C70C-3635-4DAE-85EA-3DE971B18F9B}" presName="comp" presStyleCnt="0"/>
      <dgm:spPr/>
    </dgm:pt>
    <dgm:pt modelId="{5DAA025E-E66E-4017-A016-1A06D5CE1666}" type="pres">
      <dgm:prSet presAssocID="{4020C70C-3635-4DAE-85EA-3DE971B18F9B}" presName="box" presStyleLbl="node1" presStyleIdx="4" presStyleCnt="6" custLinFactNeighborX="0" custLinFactNeighborY="-347"/>
      <dgm:spPr/>
      <dgm:t>
        <a:bodyPr/>
        <a:lstStyle/>
        <a:p>
          <a:endParaRPr lang="en-US"/>
        </a:p>
      </dgm:t>
    </dgm:pt>
    <dgm:pt modelId="{742332F8-AE51-4E6A-8AE2-5440BD8A3085}" type="pres">
      <dgm:prSet presAssocID="{4020C70C-3635-4DAE-85EA-3DE971B18F9B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6986E35-27EC-4986-AFEB-464AEB053F78}" type="pres">
      <dgm:prSet presAssocID="{4020C70C-3635-4DAE-85EA-3DE971B18F9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5AA05-40D3-404D-9CAC-90D731D76F49}" type="pres">
      <dgm:prSet presAssocID="{4DFA4098-9FEC-4853-B1CA-3584ABC23BC2}" presName="spacer" presStyleCnt="0"/>
      <dgm:spPr/>
    </dgm:pt>
    <dgm:pt modelId="{BD3EBAFB-CC17-4FDC-AA3F-742F1962F05D}" type="pres">
      <dgm:prSet presAssocID="{2A104472-B59F-4C52-95E5-69DB9409F318}" presName="comp" presStyleCnt="0"/>
      <dgm:spPr/>
    </dgm:pt>
    <dgm:pt modelId="{B810348A-D677-4FFF-9E1F-06E932219842}" type="pres">
      <dgm:prSet presAssocID="{2A104472-B59F-4C52-95E5-69DB9409F318}" presName="box" presStyleLbl="node1" presStyleIdx="5" presStyleCnt="6" custLinFactNeighborX="0" custLinFactNeighborY="29379"/>
      <dgm:spPr/>
      <dgm:t>
        <a:bodyPr/>
        <a:lstStyle/>
        <a:p>
          <a:endParaRPr lang="en-US"/>
        </a:p>
      </dgm:t>
    </dgm:pt>
    <dgm:pt modelId="{7FD0FEF9-F1A2-4D02-90AB-9B01B79B4DA0}" type="pres">
      <dgm:prSet presAssocID="{2A104472-B59F-4C52-95E5-69DB9409F318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B8F1EF-93DD-4E4B-8586-C7EA7D09BA9F}" type="pres">
      <dgm:prSet presAssocID="{2A104472-B59F-4C52-95E5-69DB9409F31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557A4-EE7F-47FF-A819-F7F6B17D7BD7}" srcId="{88EB866A-F551-408A-830F-AE5E202FAF38}" destId="{2A104472-B59F-4C52-95E5-69DB9409F318}" srcOrd="5" destOrd="0" parTransId="{12FB4AE6-4BF6-4C4C-AA08-14195BC1A59C}" sibTransId="{48EAAB8B-989A-4BA0-996C-47FE212B6233}"/>
    <dgm:cxn modelId="{A88B82A0-D678-4982-98D3-ACB2CACCEC1C}" type="presOf" srcId="{1063E278-238F-47CD-B80B-031139399224}" destId="{6813E00F-55D3-4ABD-A2A4-8B463E126B35}" srcOrd="0" destOrd="0" presId="urn:microsoft.com/office/officeart/2005/8/layout/vList4"/>
    <dgm:cxn modelId="{5DEB7A5F-9692-4333-A232-9FD5288CF234}" srcId="{88EB866A-F551-408A-830F-AE5E202FAF38}" destId="{1063E278-238F-47CD-B80B-031139399224}" srcOrd="1" destOrd="0" parTransId="{19C29698-8CC9-40C9-9109-27D6D05BE367}" sibTransId="{FCD1C3C3-7B21-4D6F-A8B1-A60967C6E0CC}"/>
    <dgm:cxn modelId="{00E7114C-3B04-4CDF-8CDE-8D4F0AAE9B61}" type="presOf" srcId="{4020C70C-3635-4DAE-85EA-3DE971B18F9B}" destId="{5DAA025E-E66E-4017-A016-1A06D5CE1666}" srcOrd="0" destOrd="0" presId="urn:microsoft.com/office/officeart/2005/8/layout/vList4"/>
    <dgm:cxn modelId="{99825A0C-A2C7-4720-9171-D95769C99A83}" type="presOf" srcId="{18962FB7-A52B-4F04-B80F-664256C18C58}" destId="{A07F39D8-5866-4B33-BF1A-79A9A10D0D1E}" srcOrd="0" destOrd="0" presId="urn:microsoft.com/office/officeart/2005/8/layout/vList4"/>
    <dgm:cxn modelId="{54EFA3C2-D0DA-4BC4-9FAF-CD621B5E6AFD}" type="presOf" srcId="{2A104472-B59F-4C52-95E5-69DB9409F318}" destId="{B810348A-D677-4FFF-9E1F-06E932219842}" srcOrd="0" destOrd="0" presId="urn:microsoft.com/office/officeart/2005/8/layout/vList4"/>
    <dgm:cxn modelId="{B0359DDE-82B0-435D-9047-6795E65FADF4}" type="presOf" srcId="{88EB866A-F551-408A-830F-AE5E202FAF38}" destId="{EE8F8C63-738F-4661-8157-33D001E224ED}" srcOrd="0" destOrd="0" presId="urn:microsoft.com/office/officeart/2005/8/layout/vList4"/>
    <dgm:cxn modelId="{8CC994C3-F7A4-4023-836E-1126FE0001CC}" srcId="{88EB866A-F551-408A-830F-AE5E202FAF38}" destId="{D3AB3B02-F682-40A4-A375-F432D9239B0F}" srcOrd="2" destOrd="0" parTransId="{95621FC4-43B3-4BFD-A753-9B298EF1077F}" sibTransId="{0CD56E32-795A-41B8-8707-1916AABA0A01}"/>
    <dgm:cxn modelId="{D803B6B2-D728-4958-BCB3-1D9E5E4DF421}" type="presOf" srcId="{4020C70C-3635-4DAE-85EA-3DE971B18F9B}" destId="{26986E35-27EC-4986-AFEB-464AEB053F78}" srcOrd="1" destOrd="0" presId="urn:microsoft.com/office/officeart/2005/8/layout/vList4"/>
    <dgm:cxn modelId="{53D96AE0-9DF3-4604-88F1-81CD122F9784}" type="presOf" srcId="{2A104472-B59F-4C52-95E5-69DB9409F318}" destId="{CFB8F1EF-93DD-4E4B-8586-C7EA7D09BA9F}" srcOrd="1" destOrd="0" presId="urn:microsoft.com/office/officeart/2005/8/layout/vList4"/>
    <dgm:cxn modelId="{ACC56645-9F41-4BF1-A98C-91C4033B4231}" type="presOf" srcId="{14E8BE8A-0511-4429-BAED-1147868C82E6}" destId="{68FFE1C1-74D9-4621-8E69-4008340A4580}" srcOrd="0" destOrd="0" presId="urn:microsoft.com/office/officeart/2005/8/layout/vList4"/>
    <dgm:cxn modelId="{A65C97BC-1D26-4B9F-8016-C8C4D42587DA}" srcId="{88EB866A-F551-408A-830F-AE5E202FAF38}" destId="{18962FB7-A52B-4F04-B80F-664256C18C58}" srcOrd="0" destOrd="0" parTransId="{171D866A-EB97-4A53-AAA5-788701EB1E6A}" sibTransId="{701DFA5E-3C41-471F-80B2-3B2025A73F35}"/>
    <dgm:cxn modelId="{099722E8-671B-4934-BECA-18D6C39EDD06}" type="presOf" srcId="{18962FB7-A52B-4F04-B80F-664256C18C58}" destId="{38B824E8-8DBB-4ADB-9249-5AB05B67FCF5}" srcOrd="1" destOrd="0" presId="urn:microsoft.com/office/officeart/2005/8/layout/vList4"/>
    <dgm:cxn modelId="{532F0F3F-4CF4-4797-805B-6AC8675ADA61}" type="presOf" srcId="{1063E278-238F-47CD-B80B-031139399224}" destId="{368B5DE5-6095-49C0-B5A7-7615AAA67E8F}" srcOrd="1" destOrd="0" presId="urn:microsoft.com/office/officeart/2005/8/layout/vList4"/>
    <dgm:cxn modelId="{15A51D09-97BD-405D-A6BD-7DD3F3A827D6}" type="presOf" srcId="{14E8BE8A-0511-4429-BAED-1147868C82E6}" destId="{2F67D5CC-4F70-4E11-9651-1174E3550198}" srcOrd="1" destOrd="0" presId="urn:microsoft.com/office/officeart/2005/8/layout/vList4"/>
    <dgm:cxn modelId="{346DDB08-38D1-4DAB-8B91-A04B329FD175}" srcId="{88EB866A-F551-408A-830F-AE5E202FAF38}" destId="{14E8BE8A-0511-4429-BAED-1147868C82E6}" srcOrd="3" destOrd="0" parTransId="{5C547A86-26C5-4051-B93A-F1CC4B4CBA0A}" sibTransId="{8D89AE03-2093-4391-AA0D-1F2F7D3295AD}"/>
    <dgm:cxn modelId="{B38891DA-5424-4B57-B2D4-F845435A225C}" srcId="{88EB866A-F551-408A-830F-AE5E202FAF38}" destId="{4020C70C-3635-4DAE-85EA-3DE971B18F9B}" srcOrd="4" destOrd="0" parTransId="{63CE0EC8-764C-417E-899F-370B621BA79D}" sibTransId="{4DFA4098-9FEC-4853-B1CA-3584ABC23BC2}"/>
    <dgm:cxn modelId="{0723F324-687E-40EC-9F64-BCC960CF44A3}" type="presOf" srcId="{D3AB3B02-F682-40A4-A375-F432D9239B0F}" destId="{2478473E-D61B-4B0A-879B-FFBB7A06DF4F}" srcOrd="0" destOrd="0" presId="urn:microsoft.com/office/officeart/2005/8/layout/vList4"/>
    <dgm:cxn modelId="{10C90E83-5093-4D4B-9966-119F10BD3F42}" type="presOf" srcId="{D3AB3B02-F682-40A4-A375-F432D9239B0F}" destId="{1C320C8F-F34B-415F-B1E4-1D0C607034C7}" srcOrd="1" destOrd="0" presId="urn:microsoft.com/office/officeart/2005/8/layout/vList4"/>
    <dgm:cxn modelId="{7B27E134-6BB4-4265-8737-C8FFD1FD7A81}" type="presParOf" srcId="{EE8F8C63-738F-4661-8157-33D001E224ED}" destId="{1381B688-9E3D-46C2-A378-A32F0E7E3E18}" srcOrd="0" destOrd="0" presId="urn:microsoft.com/office/officeart/2005/8/layout/vList4"/>
    <dgm:cxn modelId="{5971983F-F83B-48A6-95CB-206799E2023C}" type="presParOf" srcId="{1381B688-9E3D-46C2-A378-A32F0E7E3E18}" destId="{A07F39D8-5866-4B33-BF1A-79A9A10D0D1E}" srcOrd="0" destOrd="0" presId="urn:microsoft.com/office/officeart/2005/8/layout/vList4"/>
    <dgm:cxn modelId="{A32BB1F7-A319-4CFF-AA79-94943AC09EDC}" type="presParOf" srcId="{1381B688-9E3D-46C2-A378-A32F0E7E3E18}" destId="{2F8B54A4-BB24-45D2-9363-656D8A370862}" srcOrd="1" destOrd="0" presId="urn:microsoft.com/office/officeart/2005/8/layout/vList4"/>
    <dgm:cxn modelId="{D9B1107E-C70C-40A0-AB90-A09FDB3ABE9E}" type="presParOf" srcId="{1381B688-9E3D-46C2-A378-A32F0E7E3E18}" destId="{38B824E8-8DBB-4ADB-9249-5AB05B67FCF5}" srcOrd="2" destOrd="0" presId="urn:microsoft.com/office/officeart/2005/8/layout/vList4"/>
    <dgm:cxn modelId="{236CD955-547B-4837-B953-535C3B57554A}" type="presParOf" srcId="{EE8F8C63-738F-4661-8157-33D001E224ED}" destId="{39F68EFF-E5CB-4153-9119-DA191845D620}" srcOrd="1" destOrd="0" presId="urn:microsoft.com/office/officeart/2005/8/layout/vList4"/>
    <dgm:cxn modelId="{10F0F2E7-71ED-4D01-850E-1E60078D90B4}" type="presParOf" srcId="{EE8F8C63-738F-4661-8157-33D001E224ED}" destId="{7BDEFA47-8D46-46C9-8BBD-9F7A6C62E405}" srcOrd="2" destOrd="0" presId="urn:microsoft.com/office/officeart/2005/8/layout/vList4"/>
    <dgm:cxn modelId="{9D993445-718B-43C3-9E55-138ABEA82EBE}" type="presParOf" srcId="{7BDEFA47-8D46-46C9-8BBD-9F7A6C62E405}" destId="{6813E00F-55D3-4ABD-A2A4-8B463E126B35}" srcOrd="0" destOrd="0" presId="urn:microsoft.com/office/officeart/2005/8/layout/vList4"/>
    <dgm:cxn modelId="{2C2DFF02-460A-4A8A-AB7E-634403FABF5F}" type="presParOf" srcId="{7BDEFA47-8D46-46C9-8BBD-9F7A6C62E405}" destId="{65C09869-DFCB-4ECC-9A4C-ACD0DF0E4C4F}" srcOrd="1" destOrd="0" presId="urn:microsoft.com/office/officeart/2005/8/layout/vList4"/>
    <dgm:cxn modelId="{58DC4F2F-C15B-4C0D-90AD-32F0BB598345}" type="presParOf" srcId="{7BDEFA47-8D46-46C9-8BBD-9F7A6C62E405}" destId="{368B5DE5-6095-49C0-B5A7-7615AAA67E8F}" srcOrd="2" destOrd="0" presId="urn:microsoft.com/office/officeart/2005/8/layout/vList4"/>
    <dgm:cxn modelId="{36EB12FB-1E86-4CC6-988C-26C88943047E}" type="presParOf" srcId="{EE8F8C63-738F-4661-8157-33D001E224ED}" destId="{DD395CFB-3D4D-47FC-B92E-46CCA4BC1480}" srcOrd="3" destOrd="0" presId="urn:microsoft.com/office/officeart/2005/8/layout/vList4"/>
    <dgm:cxn modelId="{D73CBE02-9C77-4E04-B842-C69F00FF83CD}" type="presParOf" srcId="{EE8F8C63-738F-4661-8157-33D001E224ED}" destId="{F0D1B6E7-45DD-4488-B5C2-FAD62A00562E}" srcOrd="4" destOrd="0" presId="urn:microsoft.com/office/officeart/2005/8/layout/vList4"/>
    <dgm:cxn modelId="{EBF2143F-476D-4C12-9EF4-EFC636FAAF70}" type="presParOf" srcId="{F0D1B6E7-45DD-4488-B5C2-FAD62A00562E}" destId="{2478473E-D61B-4B0A-879B-FFBB7A06DF4F}" srcOrd="0" destOrd="0" presId="urn:microsoft.com/office/officeart/2005/8/layout/vList4"/>
    <dgm:cxn modelId="{AD1B528D-FF91-4576-A81D-5956D826BE04}" type="presParOf" srcId="{F0D1B6E7-45DD-4488-B5C2-FAD62A00562E}" destId="{1FAEB604-4F53-436B-BE5C-26AC2E887725}" srcOrd="1" destOrd="0" presId="urn:microsoft.com/office/officeart/2005/8/layout/vList4"/>
    <dgm:cxn modelId="{71265899-D467-45A2-AB0E-893215EF7678}" type="presParOf" srcId="{F0D1B6E7-45DD-4488-B5C2-FAD62A00562E}" destId="{1C320C8F-F34B-415F-B1E4-1D0C607034C7}" srcOrd="2" destOrd="0" presId="urn:microsoft.com/office/officeart/2005/8/layout/vList4"/>
    <dgm:cxn modelId="{6EC96DA4-788C-44EE-A20B-107B2EABB8EF}" type="presParOf" srcId="{EE8F8C63-738F-4661-8157-33D001E224ED}" destId="{5E2D4F13-784A-491A-8247-319F33592768}" srcOrd="5" destOrd="0" presId="urn:microsoft.com/office/officeart/2005/8/layout/vList4"/>
    <dgm:cxn modelId="{4DBD470C-48A6-48E4-8777-D328B3052073}" type="presParOf" srcId="{EE8F8C63-738F-4661-8157-33D001E224ED}" destId="{D3FFB3D1-4DB9-4AE5-A0E2-C8F7B2F697AC}" srcOrd="6" destOrd="0" presId="urn:microsoft.com/office/officeart/2005/8/layout/vList4"/>
    <dgm:cxn modelId="{6D44B5B6-664E-46AB-987E-A74FA593B91C}" type="presParOf" srcId="{D3FFB3D1-4DB9-4AE5-A0E2-C8F7B2F697AC}" destId="{68FFE1C1-74D9-4621-8E69-4008340A4580}" srcOrd="0" destOrd="0" presId="urn:microsoft.com/office/officeart/2005/8/layout/vList4"/>
    <dgm:cxn modelId="{4A685692-38F4-46FA-8CDA-01FDA976FA65}" type="presParOf" srcId="{D3FFB3D1-4DB9-4AE5-A0E2-C8F7B2F697AC}" destId="{5DEB4A6E-28BC-4B1A-A711-52D13797CBEE}" srcOrd="1" destOrd="0" presId="urn:microsoft.com/office/officeart/2005/8/layout/vList4"/>
    <dgm:cxn modelId="{4FC45AB4-F364-45AF-A680-8918EADD4A37}" type="presParOf" srcId="{D3FFB3D1-4DB9-4AE5-A0E2-C8F7B2F697AC}" destId="{2F67D5CC-4F70-4E11-9651-1174E3550198}" srcOrd="2" destOrd="0" presId="urn:microsoft.com/office/officeart/2005/8/layout/vList4"/>
    <dgm:cxn modelId="{03A72AB4-CB30-41A6-8425-C20683CF0F9E}" type="presParOf" srcId="{EE8F8C63-738F-4661-8157-33D001E224ED}" destId="{342703BF-7986-4579-9095-9CAE901A3ED0}" srcOrd="7" destOrd="0" presId="urn:microsoft.com/office/officeart/2005/8/layout/vList4"/>
    <dgm:cxn modelId="{F76C82E7-4133-4BC4-ABB8-0271EF487EB0}" type="presParOf" srcId="{EE8F8C63-738F-4661-8157-33D001E224ED}" destId="{D8E974A9-07C5-4F32-8EE4-42B46C7B11AF}" srcOrd="8" destOrd="0" presId="urn:microsoft.com/office/officeart/2005/8/layout/vList4"/>
    <dgm:cxn modelId="{CE2D9F93-F534-4344-84ED-E8B577694B35}" type="presParOf" srcId="{D8E974A9-07C5-4F32-8EE4-42B46C7B11AF}" destId="{5DAA025E-E66E-4017-A016-1A06D5CE1666}" srcOrd="0" destOrd="0" presId="urn:microsoft.com/office/officeart/2005/8/layout/vList4"/>
    <dgm:cxn modelId="{FA82A5E4-94A6-485D-B5E6-12E2BD562F97}" type="presParOf" srcId="{D8E974A9-07C5-4F32-8EE4-42B46C7B11AF}" destId="{742332F8-AE51-4E6A-8AE2-5440BD8A3085}" srcOrd="1" destOrd="0" presId="urn:microsoft.com/office/officeart/2005/8/layout/vList4"/>
    <dgm:cxn modelId="{08D97B2C-F343-4CF9-A99F-DCC3C826EA0F}" type="presParOf" srcId="{D8E974A9-07C5-4F32-8EE4-42B46C7B11AF}" destId="{26986E35-27EC-4986-AFEB-464AEB053F78}" srcOrd="2" destOrd="0" presId="urn:microsoft.com/office/officeart/2005/8/layout/vList4"/>
    <dgm:cxn modelId="{853AAC25-AC12-4CA4-9086-E86FA1004A5C}" type="presParOf" srcId="{EE8F8C63-738F-4661-8157-33D001E224ED}" destId="{39F5AA05-40D3-404D-9CAC-90D731D76F49}" srcOrd="9" destOrd="0" presId="urn:microsoft.com/office/officeart/2005/8/layout/vList4"/>
    <dgm:cxn modelId="{3367FD70-5882-4481-B900-2E90BA982634}" type="presParOf" srcId="{EE8F8C63-738F-4661-8157-33D001E224ED}" destId="{BD3EBAFB-CC17-4FDC-AA3F-742F1962F05D}" srcOrd="10" destOrd="0" presId="urn:microsoft.com/office/officeart/2005/8/layout/vList4"/>
    <dgm:cxn modelId="{2A3E1CDA-4995-4E67-B84F-A8E5DC3F628E}" type="presParOf" srcId="{BD3EBAFB-CC17-4FDC-AA3F-742F1962F05D}" destId="{B810348A-D677-4FFF-9E1F-06E932219842}" srcOrd="0" destOrd="0" presId="urn:microsoft.com/office/officeart/2005/8/layout/vList4"/>
    <dgm:cxn modelId="{E9C480C7-DD33-44D9-904C-70D0E610F971}" type="presParOf" srcId="{BD3EBAFB-CC17-4FDC-AA3F-742F1962F05D}" destId="{7FD0FEF9-F1A2-4D02-90AB-9B01B79B4DA0}" srcOrd="1" destOrd="0" presId="urn:microsoft.com/office/officeart/2005/8/layout/vList4"/>
    <dgm:cxn modelId="{B109AEF3-8BD8-4358-BDBD-DDB9A0755800}" type="presParOf" srcId="{BD3EBAFB-CC17-4FDC-AA3F-742F1962F05D}" destId="{CFB8F1EF-93DD-4E4B-8586-C7EA7D09BA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02930-8B0A-458D-B3BA-75F5B7E588BF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</dgm:pt>
    <dgm:pt modelId="{53F6E30E-1EE9-4174-B17C-2913E394B831}">
      <dgm:prSet phldrT="[Text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Daily averages of AOD,FineModeAOD,CoarseModeAOD, AE and PWV were obtained from AERONET database for </a:t>
          </a:r>
          <a:r>
            <a:rPr lang="it-IT" dirty="0" smtClean="0">
              <a:solidFill>
                <a:schemeClr val="tx1"/>
              </a:solidFill>
            </a:rPr>
            <a:t>6 </a:t>
          </a:r>
          <a:r>
            <a:rPr lang="it-IT" dirty="0">
              <a:solidFill>
                <a:schemeClr val="tx1"/>
              </a:solidFill>
            </a:rPr>
            <a:t>stations located in Italy for a period of 2005-2019.</a:t>
          </a:r>
          <a:endParaRPr lang="en-US" dirty="0">
            <a:solidFill>
              <a:schemeClr val="tx1"/>
            </a:solidFill>
          </a:endParaRPr>
        </a:p>
      </dgm:t>
    </dgm:pt>
    <dgm:pt modelId="{8D0FE7ED-7E67-4A65-85A1-DD403654B62B}" type="parTrans" cxnId="{CC0F9E56-3F0D-46CC-A702-872698537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E27470-874D-487A-97F5-A9388EC43CAC}" type="sibTrans" cxnId="{CC0F9E56-3F0D-46CC-A702-872698537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5E8C0C-BA77-4FC5-9809-4C519EE62D13}">
      <dgm:prSet phldrT="[Text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Corresponding FDs magnitude </a:t>
          </a:r>
          <a:r>
            <a:rPr lang="it-IT" dirty="0" smtClean="0">
              <a:solidFill>
                <a:schemeClr val="tx1"/>
              </a:solidFill>
            </a:rPr>
            <a:t>data from IZMIRAN site  and CR intensity data from OULU database were </a:t>
          </a:r>
          <a:r>
            <a:rPr lang="it-IT" dirty="0">
              <a:solidFill>
                <a:schemeClr val="tx1"/>
              </a:solidFill>
            </a:rPr>
            <a:t>obtained.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C84F8106-E07F-4FC5-908C-CD60634BD5E7}" type="parTrans" cxnId="{DB24B800-2256-4899-B1BA-35A6118386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75C1F6-7E58-4A8D-85D9-0C6EA663A4A0}" type="sibTrans" cxnId="{DB24B800-2256-4899-B1BA-35A6118386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EB6BEA-7BC4-437A-B742-6318C1AC7A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Different statistical indices such as correlation, cross/correlation at different aggregation levels have been calculated for different studied parameters.</a:t>
          </a:r>
        </a:p>
        <a:p>
          <a:r>
            <a:rPr lang="en-US" b="0" i="0" dirty="0">
              <a:solidFill>
                <a:schemeClr val="tx1"/>
              </a:solidFill>
            </a:rPr>
            <a:t>for modelling the relationship between FDs and AEROSOL Properties a l</a:t>
          </a:r>
          <a:r>
            <a:rPr lang="it-IT" b="1" i="0" dirty="0">
              <a:solidFill>
                <a:schemeClr val="tx1"/>
              </a:solidFill>
            </a:rPr>
            <a:t>linear regression was performed.</a:t>
          </a:r>
          <a:endParaRPr lang="en-US" dirty="0">
            <a:solidFill>
              <a:schemeClr val="tx1"/>
            </a:solidFill>
          </a:endParaRPr>
        </a:p>
      </dgm:t>
    </dgm:pt>
    <dgm:pt modelId="{3712A3D4-3CFA-4886-8FFA-65CB4FFD68DE}" type="parTrans" cxnId="{09903F40-70FB-464A-BD74-8A5ED1B42C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F6C9C5-EDF0-4FB5-BC8A-26EE53DD3643}" type="sibTrans" cxnId="{09903F40-70FB-464A-BD74-8A5ED1B42C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C336A8-0189-4C1A-80B7-D184972719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Different aggregation levels applied on daily averages data of aerosol optical properties as well as on FD Magnitude.</a:t>
          </a:r>
          <a:endParaRPr lang="en-US" dirty="0"/>
        </a:p>
      </dgm:t>
    </dgm:pt>
    <dgm:pt modelId="{5988C186-6576-4D08-958C-A7E54D285E13}" type="parTrans" cxnId="{0FDF1473-47F8-416B-A343-B32D829B88F0}">
      <dgm:prSet/>
      <dgm:spPr/>
      <dgm:t>
        <a:bodyPr/>
        <a:lstStyle/>
        <a:p>
          <a:endParaRPr lang="en-US"/>
        </a:p>
      </dgm:t>
    </dgm:pt>
    <dgm:pt modelId="{EE5F41EB-8B01-4739-BBAA-CC92C8800BD2}" type="sibTrans" cxnId="{0FDF1473-47F8-416B-A343-B32D829B88F0}">
      <dgm:prSet/>
      <dgm:spPr/>
      <dgm:t>
        <a:bodyPr/>
        <a:lstStyle/>
        <a:p>
          <a:endParaRPr lang="en-US"/>
        </a:p>
      </dgm:t>
    </dgm:pt>
    <dgm:pt modelId="{865308B4-01B7-4148-875C-A6DE365CC0C0}" type="pres">
      <dgm:prSet presAssocID="{B0202930-8B0A-458D-B3BA-75F5B7E588BF}" presName="Name0" presStyleCnt="0">
        <dgm:presLayoutVars>
          <dgm:dir/>
          <dgm:resizeHandles val="exact"/>
        </dgm:presLayoutVars>
      </dgm:prSet>
      <dgm:spPr/>
    </dgm:pt>
    <dgm:pt modelId="{916D04C1-16A8-48CA-AC39-DCC090381116}" type="pres">
      <dgm:prSet presAssocID="{53F6E30E-1EE9-4174-B17C-2913E394B8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6852-9CD5-418E-A073-A3867B259B3E}" type="pres">
      <dgm:prSet presAssocID="{ADE27470-874D-487A-97F5-A9388EC43CA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210ED07-FF04-4CB7-9637-EF3628F2665A}" type="pres">
      <dgm:prSet presAssocID="{ADE27470-874D-487A-97F5-A9388EC43CAC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E61EFBEC-EED7-4297-ACE0-533B8D1CD3AF}" type="pres">
      <dgm:prSet presAssocID="{CC5E8C0C-BA77-4FC5-9809-4C519EE62D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52E80-1194-42E5-834F-D1FFA3482388}" type="pres">
      <dgm:prSet presAssocID="{0E75C1F6-7E58-4A8D-85D9-0C6EA663A4A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9323643-A5BF-4679-B201-CAED5EC625B4}" type="pres">
      <dgm:prSet presAssocID="{0E75C1F6-7E58-4A8D-85D9-0C6EA663A4A0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C913F535-B388-4DCC-BF14-F549694254C1}" type="pres">
      <dgm:prSet presAssocID="{67C336A8-0189-4C1A-80B7-D184972719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5FE4-3152-4C61-8CEE-83546D7D40FA}" type="pres">
      <dgm:prSet presAssocID="{EE5F41EB-8B01-4739-BBAA-CC92C8800BD2}" presName="sibTrans" presStyleLbl="sibTrans1D1" presStyleIdx="2" presStyleCnt="3"/>
      <dgm:spPr/>
      <dgm:t>
        <a:bodyPr/>
        <a:lstStyle/>
        <a:p>
          <a:endParaRPr lang="en-US"/>
        </a:p>
      </dgm:t>
    </dgm:pt>
    <dgm:pt modelId="{305434F2-29C9-4BC9-AF9C-2C34699EED63}" type="pres">
      <dgm:prSet presAssocID="{EE5F41EB-8B01-4739-BBAA-CC92C8800BD2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7102D31C-754C-4783-9D26-80F2FBA882C4}" type="pres">
      <dgm:prSet presAssocID="{8FEB6BEA-7BC4-437A-B742-6318C1AC7A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4B800-2256-4899-B1BA-35A611838687}" srcId="{B0202930-8B0A-458D-B3BA-75F5B7E588BF}" destId="{CC5E8C0C-BA77-4FC5-9809-4C519EE62D13}" srcOrd="1" destOrd="0" parTransId="{C84F8106-E07F-4FC5-908C-CD60634BD5E7}" sibTransId="{0E75C1F6-7E58-4A8D-85D9-0C6EA663A4A0}"/>
    <dgm:cxn modelId="{2B04D923-D3B4-4D7F-98A1-B1942379B7A5}" type="presOf" srcId="{0E75C1F6-7E58-4A8D-85D9-0C6EA663A4A0}" destId="{49323643-A5BF-4679-B201-CAED5EC625B4}" srcOrd="1" destOrd="0" presId="urn:microsoft.com/office/officeart/2005/8/layout/bProcess3"/>
    <dgm:cxn modelId="{CC0F9E56-3F0D-46CC-A702-872698537F06}" srcId="{B0202930-8B0A-458D-B3BA-75F5B7E588BF}" destId="{53F6E30E-1EE9-4174-B17C-2913E394B831}" srcOrd="0" destOrd="0" parTransId="{8D0FE7ED-7E67-4A65-85A1-DD403654B62B}" sibTransId="{ADE27470-874D-487A-97F5-A9388EC43CAC}"/>
    <dgm:cxn modelId="{3235BB8C-BCD6-484E-B483-52727DA45B8C}" type="presOf" srcId="{8FEB6BEA-7BC4-437A-B742-6318C1AC7A85}" destId="{7102D31C-754C-4783-9D26-80F2FBA882C4}" srcOrd="0" destOrd="0" presId="urn:microsoft.com/office/officeart/2005/8/layout/bProcess3"/>
    <dgm:cxn modelId="{7D211261-BCBD-4E24-8E11-D6E810F09FE6}" type="presOf" srcId="{EE5F41EB-8B01-4739-BBAA-CC92C8800BD2}" destId="{329C5FE4-3152-4C61-8CEE-83546D7D40FA}" srcOrd="0" destOrd="0" presId="urn:microsoft.com/office/officeart/2005/8/layout/bProcess3"/>
    <dgm:cxn modelId="{09903F40-70FB-464A-BD74-8A5ED1B42C02}" srcId="{B0202930-8B0A-458D-B3BA-75F5B7E588BF}" destId="{8FEB6BEA-7BC4-437A-B742-6318C1AC7A85}" srcOrd="3" destOrd="0" parTransId="{3712A3D4-3CFA-4886-8FFA-65CB4FFD68DE}" sibTransId="{4EF6C9C5-EDF0-4FB5-BC8A-26EE53DD3643}"/>
    <dgm:cxn modelId="{59FBECEC-AFB1-403C-9C5A-11A53E124C9E}" type="presOf" srcId="{0E75C1F6-7E58-4A8D-85D9-0C6EA663A4A0}" destId="{1D352E80-1194-42E5-834F-D1FFA3482388}" srcOrd="0" destOrd="0" presId="urn:microsoft.com/office/officeart/2005/8/layout/bProcess3"/>
    <dgm:cxn modelId="{9C7A0001-7546-4843-B0AE-1541E2738D45}" type="presOf" srcId="{ADE27470-874D-487A-97F5-A9388EC43CAC}" destId="{4B466852-9CD5-418E-A073-A3867B259B3E}" srcOrd="0" destOrd="0" presId="urn:microsoft.com/office/officeart/2005/8/layout/bProcess3"/>
    <dgm:cxn modelId="{7693EDA0-2CE0-4F70-B3D7-518B7C1A99D6}" type="presOf" srcId="{EE5F41EB-8B01-4739-BBAA-CC92C8800BD2}" destId="{305434F2-29C9-4BC9-AF9C-2C34699EED63}" srcOrd="1" destOrd="0" presId="urn:microsoft.com/office/officeart/2005/8/layout/bProcess3"/>
    <dgm:cxn modelId="{400C6E10-08E3-49AE-9AEA-88886D63F799}" type="presOf" srcId="{CC5E8C0C-BA77-4FC5-9809-4C519EE62D13}" destId="{E61EFBEC-EED7-4297-ACE0-533B8D1CD3AF}" srcOrd="0" destOrd="0" presId="urn:microsoft.com/office/officeart/2005/8/layout/bProcess3"/>
    <dgm:cxn modelId="{B0029E99-640A-4FBB-896D-98402695E8D7}" type="presOf" srcId="{B0202930-8B0A-458D-B3BA-75F5B7E588BF}" destId="{865308B4-01B7-4148-875C-A6DE365CC0C0}" srcOrd="0" destOrd="0" presId="urn:microsoft.com/office/officeart/2005/8/layout/bProcess3"/>
    <dgm:cxn modelId="{0FDF1473-47F8-416B-A343-B32D829B88F0}" srcId="{B0202930-8B0A-458D-B3BA-75F5B7E588BF}" destId="{67C336A8-0189-4C1A-80B7-D184972719E5}" srcOrd="2" destOrd="0" parTransId="{5988C186-6576-4D08-958C-A7E54D285E13}" sibTransId="{EE5F41EB-8B01-4739-BBAA-CC92C8800BD2}"/>
    <dgm:cxn modelId="{7F455755-9783-41ED-A98E-8DB01B31BB56}" type="presOf" srcId="{53F6E30E-1EE9-4174-B17C-2913E394B831}" destId="{916D04C1-16A8-48CA-AC39-DCC090381116}" srcOrd="0" destOrd="0" presId="urn:microsoft.com/office/officeart/2005/8/layout/bProcess3"/>
    <dgm:cxn modelId="{6A84BD01-E940-4BD0-8F5C-5330698A75E1}" type="presOf" srcId="{67C336A8-0189-4C1A-80B7-D184972719E5}" destId="{C913F535-B388-4DCC-BF14-F549694254C1}" srcOrd="0" destOrd="0" presId="urn:microsoft.com/office/officeart/2005/8/layout/bProcess3"/>
    <dgm:cxn modelId="{F5196EB5-6A8F-4CA9-8439-94D5BE6D968A}" type="presOf" srcId="{ADE27470-874D-487A-97F5-A9388EC43CAC}" destId="{F210ED07-FF04-4CB7-9637-EF3628F2665A}" srcOrd="1" destOrd="0" presId="urn:microsoft.com/office/officeart/2005/8/layout/bProcess3"/>
    <dgm:cxn modelId="{9D2ED2F4-F28F-4682-8C97-4BDE5CC58B5D}" type="presParOf" srcId="{865308B4-01B7-4148-875C-A6DE365CC0C0}" destId="{916D04C1-16A8-48CA-AC39-DCC090381116}" srcOrd="0" destOrd="0" presId="urn:microsoft.com/office/officeart/2005/8/layout/bProcess3"/>
    <dgm:cxn modelId="{F22959AF-B6AA-4956-AD90-8AFE0C8449E4}" type="presParOf" srcId="{865308B4-01B7-4148-875C-A6DE365CC0C0}" destId="{4B466852-9CD5-418E-A073-A3867B259B3E}" srcOrd="1" destOrd="0" presId="urn:microsoft.com/office/officeart/2005/8/layout/bProcess3"/>
    <dgm:cxn modelId="{F3F1450C-B76A-49B2-B079-6BD27A5027D1}" type="presParOf" srcId="{4B466852-9CD5-418E-A073-A3867B259B3E}" destId="{F210ED07-FF04-4CB7-9637-EF3628F2665A}" srcOrd="0" destOrd="0" presId="urn:microsoft.com/office/officeart/2005/8/layout/bProcess3"/>
    <dgm:cxn modelId="{FC6B93F1-802F-44CB-931A-04C838730CFC}" type="presParOf" srcId="{865308B4-01B7-4148-875C-A6DE365CC0C0}" destId="{E61EFBEC-EED7-4297-ACE0-533B8D1CD3AF}" srcOrd="2" destOrd="0" presId="urn:microsoft.com/office/officeart/2005/8/layout/bProcess3"/>
    <dgm:cxn modelId="{61C359FD-CC1A-4002-98A2-4DC547BC585C}" type="presParOf" srcId="{865308B4-01B7-4148-875C-A6DE365CC0C0}" destId="{1D352E80-1194-42E5-834F-D1FFA3482388}" srcOrd="3" destOrd="0" presId="urn:microsoft.com/office/officeart/2005/8/layout/bProcess3"/>
    <dgm:cxn modelId="{D5D6633A-2A96-4DBD-AFC2-D369EA634319}" type="presParOf" srcId="{1D352E80-1194-42E5-834F-D1FFA3482388}" destId="{49323643-A5BF-4679-B201-CAED5EC625B4}" srcOrd="0" destOrd="0" presId="urn:microsoft.com/office/officeart/2005/8/layout/bProcess3"/>
    <dgm:cxn modelId="{BFD1730D-D620-4333-AD01-C3BF3910E8DE}" type="presParOf" srcId="{865308B4-01B7-4148-875C-A6DE365CC0C0}" destId="{C913F535-B388-4DCC-BF14-F549694254C1}" srcOrd="4" destOrd="0" presId="urn:microsoft.com/office/officeart/2005/8/layout/bProcess3"/>
    <dgm:cxn modelId="{D2EE0693-F354-43B4-9FAE-71C13B4A5A0F}" type="presParOf" srcId="{865308B4-01B7-4148-875C-A6DE365CC0C0}" destId="{329C5FE4-3152-4C61-8CEE-83546D7D40FA}" srcOrd="5" destOrd="0" presId="urn:microsoft.com/office/officeart/2005/8/layout/bProcess3"/>
    <dgm:cxn modelId="{414F5C1E-B7E4-4A1F-A70D-EC177B078C76}" type="presParOf" srcId="{329C5FE4-3152-4C61-8CEE-83546D7D40FA}" destId="{305434F2-29C9-4BC9-AF9C-2C34699EED63}" srcOrd="0" destOrd="0" presId="urn:microsoft.com/office/officeart/2005/8/layout/bProcess3"/>
    <dgm:cxn modelId="{DBDE43DB-8F86-42D7-BBD2-41A369600F46}" type="presParOf" srcId="{865308B4-01B7-4148-875C-A6DE365CC0C0}" destId="{7102D31C-754C-4783-9D26-80F2FBA882C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F39D8-5866-4B33-BF1A-79A9A10D0D1E}">
      <dsp:nvSpPr>
        <dsp:cNvPr id="0" name=""/>
        <dsp:cNvSpPr/>
      </dsp:nvSpPr>
      <dsp:spPr>
        <a:xfrm>
          <a:off x="0" y="0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Ground-based monitoring networks worldwide; the Aerosol Robotic Network (AERONET; Holben et al., 1998) for aerosol measurements </a:t>
          </a:r>
          <a:endParaRPr lang="en-US" sz="1800" kern="1200" dirty="0"/>
        </a:p>
      </dsp:txBody>
      <dsp:txXfrm>
        <a:off x="1988243" y="0"/>
        <a:ext cx="7540385" cy="825173"/>
      </dsp:txXfrm>
    </dsp:sp>
    <dsp:sp modelId="{2F8B54A4-BB24-45D2-9363-656D8A370862}">
      <dsp:nvSpPr>
        <dsp:cNvPr id="0" name=""/>
        <dsp:cNvSpPr/>
      </dsp:nvSpPr>
      <dsp:spPr>
        <a:xfrm>
          <a:off x="82517" y="82517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3E00F-55D3-4ABD-A2A4-8B463E126B35}">
      <dsp:nvSpPr>
        <dsp:cNvPr id="0" name=""/>
        <dsp:cNvSpPr/>
      </dsp:nvSpPr>
      <dsp:spPr>
        <a:xfrm>
          <a:off x="0" y="907690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The European aerosol Lidar Network (EARLINET; Pappalardo et al., 2014)</a:t>
          </a:r>
          <a:endParaRPr lang="en-US" sz="1800" kern="1200" dirty="0"/>
        </a:p>
      </dsp:txBody>
      <dsp:txXfrm>
        <a:off x="1988243" y="907690"/>
        <a:ext cx="7540385" cy="825173"/>
      </dsp:txXfrm>
    </dsp:sp>
    <dsp:sp modelId="{65C09869-DFCB-4ECC-9A4C-ACD0DF0E4C4F}">
      <dsp:nvSpPr>
        <dsp:cNvPr id="0" name=""/>
        <dsp:cNvSpPr/>
      </dsp:nvSpPr>
      <dsp:spPr>
        <a:xfrm>
          <a:off x="82517" y="990207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78473E-D61B-4B0A-879B-FFBB7A06DF4F}">
      <dsp:nvSpPr>
        <dsp:cNvPr id="0" name=""/>
        <dsp:cNvSpPr/>
      </dsp:nvSpPr>
      <dsp:spPr>
        <a:xfrm>
          <a:off x="0" y="1815380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Air mass back trajectories from HYPSLIT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http://ready.arl.noaa.gov/HYSPLIT_traj.php</a:t>
          </a:r>
          <a:endParaRPr lang="en-US" sz="1800" kern="1200" dirty="0"/>
        </a:p>
      </dsp:txBody>
      <dsp:txXfrm>
        <a:off x="1988243" y="1815380"/>
        <a:ext cx="7540385" cy="825173"/>
      </dsp:txXfrm>
    </dsp:sp>
    <dsp:sp modelId="{1FAEB604-4F53-436B-BE5C-26AC2E887725}">
      <dsp:nvSpPr>
        <dsp:cNvPr id="0" name=""/>
        <dsp:cNvSpPr/>
      </dsp:nvSpPr>
      <dsp:spPr>
        <a:xfrm>
          <a:off x="82517" y="1897898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FFE1C1-74D9-4621-8E69-4008340A4580}">
      <dsp:nvSpPr>
        <dsp:cNvPr id="0" name=""/>
        <dsp:cNvSpPr/>
      </dsp:nvSpPr>
      <dsp:spPr>
        <a:xfrm>
          <a:off x="0" y="2723071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The Neutron Monitor </a:t>
          </a:r>
          <a:r>
            <a:rPr lang="en-US" sz="1800" kern="1200" dirty="0"/>
            <a:t>Space Weather Prediction Center (IZMIRAN) (Space Weather Prediction Center (IZMIRAN))</a:t>
          </a:r>
        </a:p>
      </dsp:txBody>
      <dsp:txXfrm>
        <a:off x="1988243" y="2723071"/>
        <a:ext cx="7540385" cy="825173"/>
      </dsp:txXfrm>
    </dsp:sp>
    <dsp:sp modelId="{5DEB4A6E-28BC-4B1A-A711-52D13797CBEE}">
      <dsp:nvSpPr>
        <dsp:cNvPr id="0" name=""/>
        <dsp:cNvSpPr/>
      </dsp:nvSpPr>
      <dsp:spPr>
        <a:xfrm>
          <a:off x="82517" y="2805588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AA025E-E66E-4017-A016-1A06D5CE1666}">
      <dsp:nvSpPr>
        <dsp:cNvPr id="0" name=""/>
        <dsp:cNvSpPr/>
      </dsp:nvSpPr>
      <dsp:spPr>
        <a:xfrm>
          <a:off x="0" y="3627898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EEE Monitor - </a:t>
          </a:r>
          <a:r>
            <a:rPr lang="it-IT" sz="1800" kern="1200" dirty="0"/>
            <a:t>Progetto Extreme Energy </a:t>
          </a:r>
          <a:r>
            <a:rPr lang="it-IT" sz="1800" kern="1200" dirty="0" err="1"/>
            <a:t>Events</a:t>
          </a:r>
          <a:r>
            <a:rPr lang="it-IT" sz="1800" kern="1200" dirty="0"/>
            <a:t> - La Scienza nelle Scuole</a:t>
          </a:r>
          <a:endParaRPr lang="en-US" sz="1800" kern="1200" dirty="0"/>
        </a:p>
      </dsp:txBody>
      <dsp:txXfrm>
        <a:off x="1988243" y="3627898"/>
        <a:ext cx="7540385" cy="825173"/>
      </dsp:txXfrm>
    </dsp:sp>
    <dsp:sp modelId="{742332F8-AE51-4E6A-8AE2-5440BD8A3085}">
      <dsp:nvSpPr>
        <dsp:cNvPr id="0" name=""/>
        <dsp:cNvSpPr/>
      </dsp:nvSpPr>
      <dsp:spPr>
        <a:xfrm>
          <a:off x="82517" y="3713278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10348A-D677-4FFF-9E1F-06E932219842}">
      <dsp:nvSpPr>
        <dsp:cNvPr id="0" name=""/>
        <dsp:cNvSpPr/>
      </dsp:nvSpPr>
      <dsp:spPr>
        <a:xfrm>
          <a:off x="0" y="4539761"/>
          <a:ext cx="9528628" cy="82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https://cosmicrays.oulu.fi/</a:t>
          </a:r>
        </a:p>
      </dsp:txBody>
      <dsp:txXfrm>
        <a:off x="1988243" y="4539761"/>
        <a:ext cx="7540385" cy="825173"/>
      </dsp:txXfrm>
    </dsp:sp>
    <dsp:sp modelId="{7FD0FEF9-F1A2-4D02-90AB-9B01B79B4DA0}">
      <dsp:nvSpPr>
        <dsp:cNvPr id="0" name=""/>
        <dsp:cNvSpPr/>
      </dsp:nvSpPr>
      <dsp:spPr>
        <a:xfrm>
          <a:off x="82517" y="4620969"/>
          <a:ext cx="1905725" cy="66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66852-9CD5-418E-A073-A3867B259B3E}">
      <dsp:nvSpPr>
        <dsp:cNvPr id="0" name=""/>
        <dsp:cNvSpPr/>
      </dsp:nvSpPr>
      <dsp:spPr>
        <a:xfrm>
          <a:off x="2593648" y="1960507"/>
          <a:ext cx="566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07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861768" y="2003244"/>
        <a:ext cx="29833" cy="5966"/>
      </dsp:txXfrm>
    </dsp:sp>
    <dsp:sp modelId="{916D04C1-16A8-48CA-AC39-DCC090381116}">
      <dsp:nvSpPr>
        <dsp:cNvPr id="0" name=""/>
        <dsp:cNvSpPr/>
      </dsp:nvSpPr>
      <dsp:spPr>
        <a:xfrm>
          <a:off x="1215" y="1227957"/>
          <a:ext cx="2594233" cy="15565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1"/>
              </a:solidFill>
            </a:rPr>
            <a:t>Daily averages of AOD,FineModeAOD,CoarseModeAOD, AE and PWV were obtained from AERONET database for </a:t>
          </a:r>
          <a:r>
            <a:rPr lang="it-IT" sz="1100" kern="1200" dirty="0" smtClean="0">
              <a:solidFill>
                <a:schemeClr val="tx1"/>
              </a:solidFill>
            </a:rPr>
            <a:t>6 </a:t>
          </a:r>
          <a:r>
            <a:rPr lang="it-IT" sz="1100" kern="1200" dirty="0">
              <a:solidFill>
                <a:schemeClr val="tx1"/>
              </a:solidFill>
            </a:rPr>
            <a:t>stations located in Italy for a period of 2005-2019.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15" y="1227957"/>
        <a:ext cx="2594233" cy="1556540"/>
      </dsp:txXfrm>
    </dsp:sp>
    <dsp:sp modelId="{1D352E80-1194-42E5-834F-D1FFA3482388}">
      <dsp:nvSpPr>
        <dsp:cNvPr id="0" name=""/>
        <dsp:cNvSpPr/>
      </dsp:nvSpPr>
      <dsp:spPr>
        <a:xfrm>
          <a:off x="1298331" y="2782697"/>
          <a:ext cx="3190907" cy="566073"/>
        </a:xfrm>
        <a:custGeom>
          <a:avLst/>
          <a:gdLst/>
          <a:ahLst/>
          <a:cxnLst/>
          <a:rect l="0" t="0" r="0" b="0"/>
          <a:pathLst>
            <a:path>
              <a:moveTo>
                <a:pt x="3190907" y="0"/>
              </a:moveTo>
              <a:lnTo>
                <a:pt x="3190907" y="300136"/>
              </a:lnTo>
              <a:lnTo>
                <a:pt x="0" y="300136"/>
              </a:lnTo>
              <a:lnTo>
                <a:pt x="0" y="566073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812630" y="3062751"/>
        <a:ext cx="162310" cy="5966"/>
      </dsp:txXfrm>
    </dsp:sp>
    <dsp:sp modelId="{E61EFBEC-EED7-4297-ACE0-533B8D1CD3AF}">
      <dsp:nvSpPr>
        <dsp:cNvPr id="0" name=""/>
        <dsp:cNvSpPr/>
      </dsp:nvSpPr>
      <dsp:spPr>
        <a:xfrm>
          <a:off x="3192122" y="1227957"/>
          <a:ext cx="2594233" cy="155654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1"/>
              </a:solidFill>
            </a:rPr>
            <a:t>Corresponding FDs magnitude </a:t>
          </a:r>
          <a:r>
            <a:rPr lang="it-IT" sz="1100" kern="1200" dirty="0" smtClean="0">
              <a:solidFill>
                <a:schemeClr val="tx1"/>
              </a:solidFill>
            </a:rPr>
            <a:t>data from IZMIRAN site  and CR intensity data from OULU database were </a:t>
          </a:r>
          <a:r>
            <a:rPr lang="it-IT" sz="1100" kern="1200" dirty="0">
              <a:solidFill>
                <a:schemeClr val="tx1"/>
              </a:solidFill>
            </a:rPr>
            <a:t>obtained.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3192122" y="1227957"/>
        <a:ext cx="2594233" cy="1556540"/>
      </dsp:txXfrm>
    </dsp:sp>
    <dsp:sp modelId="{329C5FE4-3152-4C61-8CEE-83546D7D40FA}">
      <dsp:nvSpPr>
        <dsp:cNvPr id="0" name=""/>
        <dsp:cNvSpPr/>
      </dsp:nvSpPr>
      <dsp:spPr>
        <a:xfrm>
          <a:off x="2593648" y="4113721"/>
          <a:ext cx="566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07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1768" y="4156458"/>
        <a:ext cx="29833" cy="5966"/>
      </dsp:txXfrm>
    </dsp:sp>
    <dsp:sp modelId="{C913F535-B388-4DCC-BF14-F549694254C1}">
      <dsp:nvSpPr>
        <dsp:cNvPr id="0" name=""/>
        <dsp:cNvSpPr/>
      </dsp:nvSpPr>
      <dsp:spPr>
        <a:xfrm>
          <a:off x="1215" y="3381171"/>
          <a:ext cx="2594233" cy="155654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Different aggregation levels applied on daily averages data of aerosol optical properties as well as on FD Magnitude.</a:t>
          </a:r>
          <a:endParaRPr lang="en-US" sz="1100" kern="1200" dirty="0"/>
        </a:p>
      </dsp:txBody>
      <dsp:txXfrm>
        <a:off x="1215" y="3381171"/>
        <a:ext cx="2594233" cy="1556540"/>
      </dsp:txXfrm>
    </dsp:sp>
    <dsp:sp modelId="{7102D31C-754C-4783-9D26-80F2FBA882C4}">
      <dsp:nvSpPr>
        <dsp:cNvPr id="0" name=""/>
        <dsp:cNvSpPr/>
      </dsp:nvSpPr>
      <dsp:spPr>
        <a:xfrm>
          <a:off x="3192122" y="3381171"/>
          <a:ext cx="2594233" cy="155654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Different statistical indices such as correlation, cross/correlation at different aggregation levels have been calculated for different studied parameters.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solidFill>
                <a:schemeClr val="tx1"/>
              </a:solidFill>
            </a:rPr>
            <a:t>for modelling the relationship between FDs and AEROSOL Properties a l</a:t>
          </a:r>
          <a:r>
            <a:rPr lang="it-IT" sz="1100" b="1" i="0" kern="1200" dirty="0">
              <a:solidFill>
                <a:schemeClr val="tx1"/>
              </a:solidFill>
            </a:rPr>
            <a:t>linear regression was performed.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192122" y="3381171"/>
        <a:ext cx="2594233" cy="155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C865-9919-4AC3-BF35-7F4D035499F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53EF9-4D0A-42CE-AF4E-775A21EB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53EF9-4D0A-42CE-AF4E-775A21EB96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40F8-3B69-42B0-A339-E8F80FD57D1B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70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ACF-3132-4868-AE4D-3076CA4C10D8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0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29A-4CDA-4D98-8A42-6F99A49842AE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8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8D4F-5BCC-4B0C-9322-43397E319F06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08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EF8-EA76-4C39-883A-DA69D1D1DB7D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5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F9B7-BEDE-49B0-8EA0-637037FFC3FD}" type="datetime1">
              <a:rPr lang="it-IT" smtClean="0"/>
              <a:t>27/05/2022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3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1251-DDD4-4D76-BD03-DD93D27E9686}" type="datetime1">
              <a:rPr lang="it-IT" smtClean="0"/>
              <a:t>27/05/2022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91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D332-F494-429C-B53B-99C81DF49CC2}" type="datetime1">
              <a:rPr lang="it-IT" smtClean="0"/>
              <a:t>27/05/2022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76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2D13-981F-428C-9D92-38A3CF1E5FED}" type="datetime1">
              <a:rPr lang="it-IT" smtClean="0"/>
              <a:t>27/05/2022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07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67B9-9EB1-4AD7-9808-3FB738FE58A5}" type="datetime1">
              <a:rPr lang="it-IT" smtClean="0"/>
              <a:t>27/05/2022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0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49-BB86-4CB0-B826-40750DE80B8A}" type="datetime1">
              <a:rPr lang="it-IT" smtClean="0"/>
              <a:t>27/05/2022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6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C6B3-795E-4CBC-AC8D-77099DABB987}" type="datetime1">
              <a:rPr lang="it-IT" smtClean="0"/>
              <a:t>27/05/2022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EGU22 General Assembly, 27 May 2022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0223-5A97-40A1-B0A2-BBCBE66B3C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6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18/10/relationships/comments" Target="../comments/modernComment_10B_FA2FECB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96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807" y="1237529"/>
            <a:ext cx="9144000" cy="240621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Relationship between the time series of cosmic ray data and aerosol optical properties: (Case study: southern Italy, </a:t>
            </a:r>
            <a:r>
              <a:rPr lang="en-US" sz="2400" b="1" dirty="0" smtClean="0">
                <a:latin typeface="+mn-lt"/>
              </a:rPr>
              <a:t>2005-2021)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it-IT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6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357255" y="6492875"/>
            <a:ext cx="4114800" cy="365125"/>
          </a:xfrm>
        </p:spPr>
        <p:txBody>
          <a:bodyPr/>
          <a:lstStyle/>
          <a:p>
            <a:r>
              <a:rPr lang="en-US" dirty="0"/>
              <a:t>EGU22 General Assembly, 27 May 2022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4442490" y="4153773"/>
            <a:ext cx="3932230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Faezeh </a:t>
            </a:r>
            <a:r>
              <a:rPr lang="en-US" dirty="0" err="1" smtClean="0"/>
              <a:t>Karimian</a:t>
            </a:r>
            <a:r>
              <a:rPr lang="en-US" dirty="0" smtClean="0"/>
              <a:t> </a:t>
            </a:r>
            <a:r>
              <a:rPr lang="en-US" dirty="0" err="1" smtClean="0"/>
              <a:t>Sarakhs</a:t>
            </a:r>
            <a:r>
              <a:rPr lang="en-US" dirty="0" smtClean="0"/>
              <a:t>,</a:t>
            </a:r>
          </a:p>
          <a:p>
            <a:pPr algn="ctr"/>
            <a:r>
              <a:rPr lang="en-US" sz="1400" dirty="0" smtClean="0"/>
              <a:t>PhD student in Physics, University of Salerno, Italy</a:t>
            </a:r>
          </a:p>
          <a:p>
            <a:pPr algn="ctr"/>
            <a:r>
              <a:rPr lang="it-IT" dirty="0" smtClean="0"/>
              <a:t>Prof</a:t>
            </a:r>
            <a:r>
              <a:rPr lang="it-IT" dirty="0"/>
              <a:t>. Salvatore De </a:t>
            </a:r>
            <a:r>
              <a:rPr lang="it-IT" dirty="0" smtClean="0"/>
              <a:t>Pasquale,</a:t>
            </a:r>
          </a:p>
          <a:p>
            <a:pPr algn="ctr"/>
            <a:r>
              <a:rPr lang="en-US" sz="1400" dirty="0" smtClean="0"/>
              <a:t>Professor (Full) at University of Salerno, Italy</a:t>
            </a:r>
            <a:endParaRPr lang="it-IT" sz="1400" dirty="0" smtClean="0"/>
          </a:p>
          <a:p>
            <a:pPr algn="ctr"/>
            <a:r>
              <a:rPr lang="it-IT" dirty="0" smtClean="0"/>
              <a:t>Dr. Fabio Madonna,</a:t>
            </a:r>
          </a:p>
          <a:p>
            <a:pPr algn="ctr"/>
            <a:r>
              <a:rPr lang="en-US" sz="1400" dirty="0" smtClean="0"/>
              <a:t>Researcher in CNR-IMAA Atmospheric Observatory </a:t>
            </a:r>
            <a:endParaRPr lang="it-IT" sz="1400" dirty="0" smtClean="0"/>
          </a:p>
          <a:p>
            <a:pPr algn="ctr"/>
            <a:r>
              <a:rPr lang="en-US" dirty="0" smtClean="0"/>
              <a:t>Dr. Marco </a:t>
            </a:r>
            <a:r>
              <a:rPr lang="en-US" dirty="0" err="1" smtClean="0"/>
              <a:t>Rosoldi</a:t>
            </a:r>
            <a:endParaRPr lang="en-US" dirty="0" smtClean="0"/>
          </a:p>
          <a:p>
            <a:pPr algn="ctr"/>
            <a:r>
              <a:rPr lang="en-US" sz="1400" dirty="0" smtClean="0"/>
              <a:t>Researcher </a:t>
            </a:r>
            <a:r>
              <a:rPr lang="en-US" sz="1400" dirty="0"/>
              <a:t>in CNR-IMAA Atmospheric Observatory </a:t>
            </a:r>
          </a:p>
          <a:p>
            <a:pPr algn="ctr"/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04" y="5551204"/>
            <a:ext cx="2690406" cy="1124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" y="6027153"/>
            <a:ext cx="4021183" cy="648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42" y="383928"/>
            <a:ext cx="1074680" cy="10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3682" y="1314724"/>
            <a:ext cx="5032286" cy="250121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776816B-304E-EA44-BD34-79A9B6DFF233}"/>
              </a:ext>
            </a:extLst>
          </p:cNvPr>
          <p:cNvSpPr/>
          <p:nvPr/>
        </p:nvSpPr>
        <p:spPr>
          <a:xfrm>
            <a:off x="469169" y="1785117"/>
            <a:ext cx="1872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Time series of monthly mean PWV during the period 1985–2016. The solid blue line is </a:t>
            </a:r>
            <a:r>
              <a:rPr lang="en-US" sz="2000" b="1" dirty="0"/>
              <a:t>the</a:t>
            </a:r>
            <a:r>
              <a:rPr lang="en-US" b="1" dirty="0"/>
              <a:t> TWO-month running mean.</a:t>
            </a:r>
            <a:endParaRPr lang="it-IT" b="1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DC0AB83-86D5-9D4F-A991-8CDBD96A954D}"/>
              </a:ext>
            </a:extLst>
          </p:cNvPr>
          <p:cNvCxnSpPr/>
          <p:nvPr/>
        </p:nvCxnSpPr>
        <p:spPr>
          <a:xfrm>
            <a:off x="2246313" y="2925312"/>
            <a:ext cx="1775637" cy="89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236BC62-8E76-034A-9190-11E8F5D2EA80}"/>
              </a:ext>
            </a:extLst>
          </p:cNvPr>
          <p:cNvCxnSpPr/>
          <p:nvPr/>
        </p:nvCxnSpPr>
        <p:spPr>
          <a:xfrm flipH="1">
            <a:off x="8853974" y="2925312"/>
            <a:ext cx="502676" cy="71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599" y="3815935"/>
            <a:ext cx="5050369" cy="3042065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C919A138-6A5A-4747-B7A9-F9675D5177BE}"/>
              </a:ext>
            </a:extLst>
          </p:cNvPr>
          <p:cNvSpPr/>
          <p:nvPr/>
        </p:nvSpPr>
        <p:spPr>
          <a:xfrm>
            <a:off x="6708339" y="1565377"/>
            <a:ext cx="2002465" cy="406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5E8C596-E5FE-024F-ABAC-D8EB688AE937}"/>
              </a:ext>
            </a:extLst>
          </p:cNvPr>
          <p:cNvSpPr/>
          <p:nvPr/>
        </p:nvSpPr>
        <p:spPr>
          <a:xfrm>
            <a:off x="4093535" y="1785117"/>
            <a:ext cx="2002465" cy="406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16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81353" y="367037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Initial results</a:t>
            </a:r>
          </a:p>
        </p:txBody>
      </p:sp>
    </p:spTree>
    <p:extLst>
      <p:ext uri="{BB962C8B-B14F-4D97-AF65-F5344CB8AC3E}">
        <p14:creationId xmlns:p14="http://schemas.microsoft.com/office/powerpoint/2010/main" val="8210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4EAEA-10F1-CA46-8437-D7137504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Summary</a:t>
            </a:r>
            <a:r>
              <a:rPr lang="it-IT" dirty="0"/>
              <a:t> and </a:t>
            </a:r>
            <a:r>
              <a:rPr lang="it-IT" dirty="0" err="1"/>
              <a:t>outlook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10DB06-8560-CD47-8886-B0D431AF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Include cloud </a:t>
            </a:r>
            <a:r>
              <a:rPr lang="it-IT" dirty="0" smtClean="0"/>
              <a:t>measurements</a:t>
            </a:r>
          </a:p>
          <a:p>
            <a:r>
              <a:rPr lang="it-IT" dirty="0" smtClean="0"/>
              <a:t>Useing EEE Database for FD and CR data</a:t>
            </a:r>
          </a:p>
          <a:p>
            <a:pPr lvl="0"/>
            <a:r>
              <a:rPr lang="en-US" dirty="0"/>
              <a:t>Elaborate a statistical model and perform partial correlation analysis between aerosol and cloud properties, respectively, and the electric field.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690149-953F-FB48-931C-35EAF2F4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7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718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EGU22 General Assembly, 27 May 2022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4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roup 789">
            <a:extLst>
              <a:ext uri="{FF2B5EF4-FFF2-40B4-BE49-F238E27FC236}">
                <a16:creationId xmlns:a16="http://schemas.microsoft.com/office/drawing/2014/main" id="{F3A551C6-037C-4A94-8653-D1F7EF24EA87}"/>
              </a:ext>
            </a:extLst>
          </p:cNvPr>
          <p:cNvGrpSpPr/>
          <p:nvPr/>
        </p:nvGrpSpPr>
        <p:grpSpPr>
          <a:xfrm>
            <a:off x="1818257" y="706514"/>
            <a:ext cx="8265383" cy="5793288"/>
            <a:chOff x="3107473" y="1417916"/>
            <a:chExt cx="6991008" cy="490006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48D448-832D-4210-9449-872AEB262CA7}"/>
                </a:ext>
              </a:extLst>
            </p:cNvPr>
            <p:cNvSpPr/>
            <p:nvPr/>
          </p:nvSpPr>
          <p:spPr>
            <a:xfrm>
              <a:off x="6150507" y="1839745"/>
              <a:ext cx="3792933" cy="523851"/>
            </a:xfrm>
            <a:custGeom>
              <a:avLst/>
              <a:gdLst>
                <a:gd name="connsiteX0" fmla="*/ 2390234 w 2650070"/>
                <a:gd name="connsiteY0" fmla="*/ 0 h 523851"/>
                <a:gd name="connsiteX1" fmla="*/ 0 w 2650070"/>
                <a:gd name="connsiteY1" fmla="*/ 0 h 523851"/>
                <a:gd name="connsiteX2" fmla="*/ 0 w 2650070"/>
                <a:gd name="connsiteY2" fmla="*/ 523851 h 523851"/>
                <a:gd name="connsiteX3" fmla="*/ 2390234 w 2650070"/>
                <a:gd name="connsiteY3" fmla="*/ 523851 h 523851"/>
                <a:gd name="connsiteX4" fmla="*/ 2652159 w 2650070"/>
                <a:gd name="connsiteY4" fmla="*/ 261926 h 523851"/>
                <a:gd name="connsiteX5" fmla="*/ 2390234 w 2650070"/>
                <a:gd name="connsiteY5" fmla="*/ 0 h 5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523851">
                  <a:moveTo>
                    <a:pt x="2390234" y="0"/>
                  </a:moveTo>
                  <a:lnTo>
                    <a:pt x="0" y="0"/>
                  </a:lnTo>
                  <a:lnTo>
                    <a:pt x="0" y="523851"/>
                  </a:lnTo>
                  <a:lnTo>
                    <a:pt x="2390234" y="523851"/>
                  </a:lnTo>
                  <a:cubicBezTo>
                    <a:pt x="2534892" y="523851"/>
                    <a:pt x="2652159" y="406584"/>
                    <a:pt x="2652159" y="261926"/>
                  </a:cubicBezTo>
                  <a:cubicBezTo>
                    <a:pt x="2652159" y="117267"/>
                    <a:pt x="2534892" y="0"/>
                    <a:pt x="239023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C6BA89-52E3-4970-A183-F98B7F5350B9}"/>
                </a:ext>
              </a:extLst>
            </p:cNvPr>
            <p:cNvSpPr/>
            <p:nvPr/>
          </p:nvSpPr>
          <p:spPr>
            <a:xfrm>
              <a:off x="6150506" y="1839744"/>
              <a:ext cx="3792934" cy="304074"/>
            </a:xfrm>
            <a:custGeom>
              <a:avLst/>
              <a:gdLst>
                <a:gd name="connsiteX0" fmla="*/ 2390234 w 2650070"/>
                <a:gd name="connsiteY0" fmla="*/ 0 h 260213"/>
                <a:gd name="connsiteX1" fmla="*/ 0 w 2650070"/>
                <a:gd name="connsiteY1" fmla="*/ 0 h 260213"/>
                <a:gd name="connsiteX2" fmla="*/ 0 w 2650070"/>
                <a:gd name="connsiteY2" fmla="*/ 261926 h 260213"/>
                <a:gd name="connsiteX3" fmla="*/ 2652125 w 2650070"/>
                <a:gd name="connsiteY3" fmla="*/ 261926 h 260213"/>
                <a:gd name="connsiteX4" fmla="*/ 2390268 w 2650070"/>
                <a:gd name="connsiteY4" fmla="*/ 0 h 260213"/>
                <a:gd name="connsiteX5" fmla="*/ 2390234 w 2650070"/>
                <a:gd name="connsiteY5" fmla="*/ 0 h 26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260213">
                  <a:moveTo>
                    <a:pt x="2390234" y="0"/>
                  </a:moveTo>
                  <a:lnTo>
                    <a:pt x="0" y="0"/>
                  </a:lnTo>
                  <a:lnTo>
                    <a:pt x="0" y="261926"/>
                  </a:lnTo>
                  <a:lnTo>
                    <a:pt x="2652125" y="261926"/>
                  </a:lnTo>
                  <a:cubicBezTo>
                    <a:pt x="2652159" y="117288"/>
                    <a:pt x="2534892" y="17"/>
                    <a:pt x="2390268" y="0"/>
                  </a:cubicBezTo>
                  <a:cubicBezTo>
                    <a:pt x="2390268" y="0"/>
                    <a:pt x="2390234" y="0"/>
                    <a:pt x="2390234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98CBD3E-6268-4FA1-8D23-FDF84C1B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9644" y="3175052"/>
              <a:ext cx="1499653" cy="1496229"/>
            </a:xfrm>
            <a:custGeom>
              <a:avLst/>
              <a:gdLst>
                <a:gd name="connsiteX0" fmla="*/ 0 w 1499652"/>
                <a:gd name="connsiteY0" fmla="*/ 0 h 1496228"/>
                <a:gd name="connsiteX1" fmla="*/ 1499653 w 1499652"/>
                <a:gd name="connsiteY1" fmla="*/ 0 h 1496228"/>
                <a:gd name="connsiteX2" fmla="*/ 1499653 w 1499652"/>
                <a:gd name="connsiteY2" fmla="*/ 1499653 h 1496228"/>
                <a:gd name="connsiteX3" fmla="*/ 0 w 1499652"/>
                <a:gd name="connsiteY3" fmla="*/ 1499653 h 149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52" h="1496228">
                  <a:moveTo>
                    <a:pt x="0" y="0"/>
                  </a:moveTo>
                  <a:lnTo>
                    <a:pt x="1499653" y="0"/>
                  </a:lnTo>
                  <a:lnTo>
                    <a:pt x="1499653" y="1499653"/>
                  </a:lnTo>
                  <a:lnTo>
                    <a:pt x="0" y="1499653"/>
                  </a:lnTo>
                  <a:close/>
                </a:path>
              </a:pathLst>
            </a:custGeom>
            <a:ln/>
          </p:spPr>
        </p:pic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E3AA83-BDE1-46DF-B3E6-7F96B881F54E}"/>
                </a:ext>
              </a:extLst>
            </p:cNvPr>
            <p:cNvSpPr/>
            <p:nvPr/>
          </p:nvSpPr>
          <p:spPr>
            <a:xfrm>
              <a:off x="6150508" y="1720885"/>
              <a:ext cx="3947973" cy="760098"/>
            </a:xfrm>
            <a:custGeom>
              <a:avLst/>
              <a:gdLst>
                <a:gd name="connsiteX0" fmla="*/ 2390234 w 2773330"/>
                <a:gd name="connsiteY0" fmla="*/ 18 h 760097"/>
                <a:gd name="connsiteX1" fmla="*/ 0 w 2773330"/>
                <a:gd name="connsiteY1" fmla="*/ 18 h 760097"/>
                <a:gd name="connsiteX2" fmla="*/ 0 w 2773330"/>
                <a:gd name="connsiteY2" fmla="*/ 39632 h 760097"/>
                <a:gd name="connsiteX3" fmla="*/ 2390234 w 2773330"/>
                <a:gd name="connsiteY3" fmla="*/ 39632 h 760097"/>
                <a:gd name="connsiteX4" fmla="*/ 2731319 w 2773330"/>
                <a:gd name="connsiteY4" fmla="*/ 380717 h 760097"/>
                <a:gd name="connsiteX5" fmla="*/ 2390234 w 2773330"/>
                <a:gd name="connsiteY5" fmla="*/ 721803 h 760097"/>
                <a:gd name="connsiteX6" fmla="*/ 0 w 2773330"/>
                <a:gd name="connsiteY6" fmla="*/ 721803 h 760097"/>
                <a:gd name="connsiteX7" fmla="*/ 0 w 2773330"/>
                <a:gd name="connsiteY7" fmla="*/ 761383 h 760097"/>
                <a:gd name="connsiteX8" fmla="*/ 2390234 w 2773330"/>
                <a:gd name="connsiteY8" fmla="*/ 761383 h 760097"/>
                <a:gd name="connsiteX9" fmla="*/ 2774528 w 2773330"/>
                <a:gd name="connsiteY9" fmla="*/ 384309 h 760097"/>
                <a:gd name="connsiteX10" fmla="*/ 2397458 w 2773330"/>
                <a:gd name="connsiteY10" fmla="*/ 18 h 760097"/>
                <a:gd name="connsiteX11" fmla="*/ 2390234 w 2773330"/>
                <a:gd name="connsiteY11" fmla="*/ 18 h 76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330" h="760097">
                  <a:moveTo>
                    <a:pt x="2390234" y="18"/>
                  </a:moveTo>
                  <a:lnTo>
                    <a:pt x="0" y="18"/>
                  </a:lnTo>
                  <a:lnTo>
                    <a:pt x="0" y="39632"/>
                  </a:lnTo>
                  <a:lnTo>
                    <a:pt x="2390234" y="39632"/>
                  </a:lnTo>
                  <a:cubicBezTo>
                    <a:pt x="2578615" y="39632"/>
                    <a:pt x="2731319" y="192340"/>
                    <a:pt x="2731319" y="380717"/>
                  </a:cubicBezTo>
                  <a:cubicBezTo>
                    <a:pt x="2731319" y="569095"/>
                    <a:pt x="2578615" y="721803"/>
                    <a:pt x="2390234" y="721803"/>
                  </a:cubicBezTo>
                  <a:lnTo>
                    <a:pt x="0" y="721803"/>
                  </a:lnTo>
                  <a:lnTo>
                    <a:pt x="0" y="761383"/>
                  </a:lnTo>
                  <a:lnTo>
                    <a:pt x="2390234" y="761383"/>
                  </a:lnTo>
                  <a:cubicBezTo>
                    <a:pt x="2600493" y="763375"/>
                    <a:pt x="2772542" y="594555"/>
                    <a:pt x="2774528" y="384309"/>
                  </a:cubicBezTo>
                  <a:cubicBezTo>
                    <a:pt x="2776514" y="174067"/>
                    <a:pt x="2607683" y="2011"/>
                    <a:pt x="2397458" y="18"/>
                  </a:cubicBezTo>
                  <a:cubicBezTo>
                    <a:pt x="2395061" y="-6"/>
                    <a:pt x="2392631" y="-6"/>
                    <a:pt x="2390234" y="18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01515E-F99C-4CF6-A908-C5D960293FC2}"/>
                </a:ext>
              </a:extLst>
            </p:cNvPr>
            <p:cNvSpPr/>
            <p:nvPr/>
          </p:nvSpPr>
          <p:spPr>
            <a:xfrm>
              <a:off x="6150507" y="3017554"/>
              <a:ext cx="3792932" cy="516267"/>
            </a:xfrm>
            <a:custGeom>
              <a:avLst/>
              <a:gdLst>
                <a:gd name="connsiteX0" fmla="*/ 2390234 w 2650070"/>
                <a:gd name="connsiteY0" fmla="*/ 0 h 520427"/>
                <a:gd name="connsiteX1" fmla="*/ 0 w 2650070"/>
                <a:gd name="connsiteY1" fmla="*/ 0 h 520427"/>
                <a:gd name="connsiteX2" fmla="*/ 0 w 2650070"/>
                <a:gd name="connsiteY2" fmla="*/ 523851 h 520427"/>
                <a:gd name="connsiteX3" fmla="*/ 2390234 w 2650070"/>
                <a:gd name="connsiteY3" fmla="*/ 523851 h 520427"/>
                <a:gd name="connsiteX4" fmla="*/ 2652159 w 2650070"/>
                <a:gd name="connsiteY4" fmla="*/ 261926 h 520427"/>
                <a:gd name="connsiteX5" fmla="*/ 2390234 w 2650070"/>
                <a:gd name="connsiteY5" fmla="*/ 0 h 5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520427">
                  <a:moveTo>
                    <a:pt x="2390234" y="0"/>
                  </a:moveTo>
                  <a:lnTo>
                    <a:pt x="0" y="0"/>
                  </a:lnTo>
                  <a:lnTo>
                    <a:pt x="0" y="523851"/>
                  </a:lnTo>
                  <a:lnTo>
                    <a:pt x="2390234" y="523851"/>
                  </a:lnTo>
                  <a:cubicBezTo>
                    <a:pt x="2534892" y="523851"/>
                    <a:pt x="2652159" y="406584"/>
                    <a:pt x="2652159" y="261926"/>
                  </a:cubicBezTo>
                  <a:cubicBezTo>
                    <a:pt x="2652159" y="117267"/>
                    <a:pt x="2534892" y="0"/>
                    <a:pt x="239023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84E5D0-5812-4AD3-ACBE-4DA000B1B951}"/>
                </a:ext>
              </a:extLst>
            </p:cNvPr>
            <p:cNvSpPr/>
            <p:nvPr/>
          </p:nvSpPr>
          <p:spPr>
            <a:xfrm>
              <a:off x="6150508" y="2898865"/>
              <a:ext cx="3947973" cy="760098"/>
            </a:xfrm>
            <a:custGeom>
              <a:avLst/>
              <a:gdLst>
                <a:gd name="connsiteX0" fmla="*/ 2390234 w 2773330"/>
                <a:gd name="connsiteY0" fmla="*/ 18 h 760097"/>
                <a:gd name="connsiteX1" fmla="*/ 0 w 2773330"/>
                <a:gd name="connsiteY1" fmla="*/ 18 h 760097"/>
                <a:gd name="connsiteX2" fmla="*/ 0 w 2773330"/>
                <a:gd name="connsiteY2" fmla="*/ 39632 h 760097"/>
                <a:gd name="connsiteX3" fmla="*/ 2390234 w 2773330"/>
                <a:gd name="connsiteY3" fmla="*/ 39632 h 760097"/>
                <a:gd name="connsiteX4" fmla="*/ 2731319 w 2773330"/>
                <a:gd name="connsiteY4" fmla="*/ 380718 h 760097"/>
                <a:gd name="connsiteX5" fmla="*/ 2390234 w 2773330"/>
                <a:gd name="connsiteY5" fmla="*/ 721803 h 760097"/>
                <a:gd name="connsiteX6" fmla="*/ 0 w 2773330"/>
                <a:gd name="connsiteY6" fmla="*/ 721803 h 760097"/>
                <a:gd name="connsiteX7" fmla="*/ 0 w 2773330"/>
                <a:gd name="connsiteY7" fmla="*/ 761383 h 760097"/>
                <a:gd name="connsiteX8" fmla="*/ 2390234 w 2773330"/>
                <a:gd name="connsiteY8" fmla="*/ 761383 h 760097"/>
                <a:gd name="connsiteX9" fmla="*/ 2774528 w 2773330"/>
                <a:gd name="connsiteY9" fmla="*/ 384309 h 760097"/>
                <a:gd name="connsiteX10" fmla="*/ 2397458 w 2773330"/>
                <a:gd name="connsiteY10" fmla="*/ 18 h 760097"/>
                <a:gd name="connsiteX11" fmla="*/ 2390234 w 2773330"/>
                <a:gd name="connsiteY11" fmla="*/ 18 h 76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330" h="760097">
                  <a:moveTo>
                    <a:pt x="2390234" y="18"/>
                  </a:moveTo>
                  <a:lnTo>
                    <a:pt x="0" y="18"/>
                  </a:lnTo>
                  <a:lnTo>
                    <a:pt x="0" y="39632"/>
                  </a:lnTo>
                  <a:lnTo>
                    <a:pt x="2390234" y="39632"/>
                  </a:lnTo>
                  <a:cubicBezTo>
                    <a:pt x="2578615" y="39632"/>
                    <a:pt x="2731319" y="192340"/>
                    <a:pt x="2731319" y="380718"/>
                  </a:cubicBezTo>
                  <a:cubicBezTo>
                    <a:pt x="2731319" y="569098"/>
                    <a:pt x="2578615" y="721803"/>
                    <a:pt x="2390234" y="721803"/>
                  </a:cubicBezTo>
                  <a:lnTo>
                    <a:pt x="0" y="721803"/>
                  </a:lnTo>
                  <a:lnTo>
                    <a:pt x="0" y="761383"/>
                  </a:lnTo>
                  <a:lnTo>
                    <a:pt x="2390234" y="761383"/>
                  </a:lnTo>
                  <a:cubicBezTo>
                    <a:pt x="2600493" y="763369"/>
                    <a:pt x="2772542" y="594572"/>
                    <a:pt x="2774528" y="384309"/>
                  </a:cubicBezTo>
                  <a:cubicBezTo>
                    <a:pt x="2776514" y="174067"/>
                    <a:pt x="2607683" y="2011"/>
                    <a:pt x="2397458" y="18"/>
                  </a:cubicBezTo>
                  <a:cubicBezTo>
                    <a:pt x="2395061" y="-6"/>
                    <a:pt x="2392631" y="-6"/>
                    <a:pt x="2390234" y="18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07A6647-536A-4B7F-A339-A6F88A29836D}"/>
                </a:ext>
              </a:extLst>
            </p:cNvPr>
            <p:cNvSpPr/>
            <p:nvPr/>
          </p:nvSpPr>
          <p:spPr>
            <a:xfrm>
              <a:off x="6150507" y="3017554"/>
              <a:ext cx="3792932" cy="258134"/>
            </a:xfrm>
            <a:custGeom>
              <a:avLst/>
              <a:gdLst>
                <a:gd name="connsiteX0" fmla="*/ 2390234 w 2650070"/>
                <a:gd name="connsiteY0" fmla="*/ 0 h 260213"/>
                <a:gd name="connsiteX1" fmla="*/ 0 w 2650070"/>
                <a:gd name="connsiteY1" fmla="*/ 0 h 260213"/>
                <a:gd name="connsiteX2" fmla="*/ 0 w 2650070"/>
                <a:gd name="connsiteY2" fmla="*/ 261891 h 260213"/>
                <a:gd name="connsiteX3" fmla="*/ 2652125 w 2650070"/>
                <a:gd name="connsiteY3" fmla="*/ 261891 h 260213"/>
                <a:gd name="connsiteX4" fmla="*/ 2390302 w 2650070"/>
                <a:gd name="connsiteY4" fmla="*/ 0 h 260213"/>
                <a:gd name="connsiteX5" fmla="*/ 2390234 w 2650070"/>
                <a:gd name="connsiteY5" fmla="*/ 0 h 26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260213">
                  <a:moveTo>
                    <a:pt x="2390234" y="0"/>
                  </a:moveTo>
                  <a:lnTo>
                    <a:pt x="0" y="0"/>
                  </a:lnTo>
                  <a:lnTo>
                    <a:pt x="0" y="261891"/>
                  </a:lnTo>
                  <a:lnTo>
                    <a:pt x="2652125" y="261891"/>
                  </a:lnTo>
                  <a:cubicBezTo>
                    <a:pt x="2652159" y="117271"/>
                    <a:pt x="2534926" y="17"/>
                    <a:pt x="2390302" y="0"/>
                  </a:cubicBezTo>
                  <a:cubicBezTo>
                    <a:pt x="2390268" y="0"/>
                    <a:pt x="2390268" y="0"/>
                    <a:pt x="2390234" y="0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3B0761B-C006-4433-AA82-3094CCF12EBA}"/>
                </a:ext>
              </a:extLst>
            </p:cNvPr>
            <p:cNvSpPr/>
            <p:nvPr/>
          </p:nvSpPr>
          <p:spPr>
            <a:xfrm>
              <a:off x="6150508" y="4195637"/>
              <a:ext cx="3792931" cy="523851"/>
            </a:xfrm>
            <a:custGeom>
              <a:avLst/>
              <a:gdLst>
                <a:gd name="connsiteX0" fmla="*/ 2390234 w 2650070"/>
                <a:gd name="connsiteY0" fmla="*/ 0 h 523851"/>
                <a:gd name="connsiteX1" fmla="*/ 0 w 2650070"/>
                <a:gd name="connsiteY1" fmla="*/ 0 h 523851"/>
                <a:gd name="connsiteX2" fmla="*/ 0 w 2650070"/>
                <a:gd name="connsiteY2" fmla="*/ 523851 h 523851"/>
                <a:gd name="connsiteX3" fmla="*/ 2390234 w 2650070"/>
                <a:gd name="connsiteY3" fmla="*/ 523851 h 523851"/>
                <a:gd name="connsiteX4" fmla="*/ 2652159 w 2650070"/>
                <a:gd name="connsiteY4" fmla="*/ 261926 h 523851"/>
                <a:gd name="connsiteX5" fmla="*/ 2390234 w 2650070"/>
                <a:gd name="connsiteY5" fmla="*/ 0 h 5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523851">
                  <a:moveTo>
                    <a:pt x="2390234" y="0"/>
                  </a:moveTo>
                  <a:lnTo>
                    <a:pt x="0" y="0"/>
                  </a:lnTo>
                  <a:lnTo>
                    <a:pt x="0" y="523851"/>
                  </a:lnTo>
                  <a:lnTo>
                    <a:pt x="2390234" y="523851"/>
                  </a:lnTo>
                  <a:cubicBezTo>
                    <a:pt x="2534892" y="523851"/>
                    <a:pt x="2652159" y="406584"/>
                    <a:pt x="2652159" y="261926"/>
                  </a:cubicBezTo>
                  <a:cubicBezTo>
                    <a:pt x="2652159" y="117267"/>
                    <a:pt x="2534892" y="0"/>
                    <a:pt x="239023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996B5BC-4775-4F6D-A831-26B4B63ECC4C}"/>
                </a:ext>
              </a:extLst>
            </p:cNvPr>
            <p:cNvSpPr/>
            <p:nvPr/>
          </p:nvSpPr>
          <p:spPr>
            <a:xfrm>
              <a:off x="6150508" y="4076898"/>
              <a:ext cx="3947973" cy="760098"/>
            </a:xfrm>
            <a:custGeom>
              <a:avLst/>
              <a:gdLst>
                <a:gd name="connsiteX0" fmla="*/ 2390234 w 2769906"/>
                <a:gd name="connsiteY0" fmla="*/ 0 h 760097"/>
                <a:gd name="connsiteX1" fmla="*/ 0 w 2769906"/>
                <a:gd name="connsiteY1" fmla="*/ 0 h 760097"/>
                <a:gd name="connsiteX2" fmla="*/ 0 w 2769906"/>
                <a:gd name="connsiteY2" fmla="*/ 39717 h 760097"/>
                <a:gd name="connsiteX3" fmla="*/ 2390234 w 2769906"/>
                <a:gd name="connsiteY3" fmla="*/ 39717 h 760097"/>
                <a:gd name="connsiteX4" fmla="*/ 2731319 w 2769906"/>
                <a:gd name="connsiteY4" fmla="*/ 380802 h 760097"/>
                <a:gd name="connsiteX5" fmla="*/ 2390234 w 2769906"/>
                <a:gd name="connsiteY5" fmla="*/ 721887 h 760097"/>
                <a:gd name="connsiteX6" fmla="*/ 0 w 2769906"/>
                <a:gd name="connsiteY6" fmla="*/ 721887 h 760097"/>
                <a:gd name="connsiteX7" fmla="*/ 0 w 2769906"/>
                <a:gd name="connsiteY7" fmla="*/ 761468 h 760097"/>
                <a:gd name="connsiteX8" fmla="*/ 2390234 w 2769906"/>
                <a:gd name="connsiteY8" fmla="*/ 761468 h 760097"/>
                <a:gd name="connsiteX9" fmla="*/ 2770899 w 2769906"/>
                <a:gd name="connsiteY9" fmla="*/ 380802 h 760097"/>
                <a:gd name="connsiteX10" fmla="*/ 2390234 w 2769906"/>
                <a:gd name="connsiteY10" fmla="*/ 137 h 76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9906" h="760097">
                  <a:moveTo>
                    <a:pt x="2390234" y="0"/>
                  </a:moveTo>
                  <a:lnTo>
                    <a:pt x="0" y="0"/>
                  </a:lnTo>
                  <a:lnTo>
                    <a:pt x="0" y="39717"/>
                  </a:lnTo>
                  <a:lnTo>
                    <a:pt x="2390234" y="39717"/>
                  </a:lnTo>
                  <a:cubicBezTo>
                    <a:pt x="2578615" y="39717"/>
                    <a:pt x="2731319" y="192421"/>
                    <a:pt x="2731319" y="380802"/>
                  </a:cubicBezTo>
                  <a:cubicBezTo>
                    <a:pt x="2731319" y="569183"/>
                    <a:pt x="2578615" y="721887"/>
                    <a:pt x="2390234" y="721887"/>
                  </a:cubicBezTo>
                  <a:lnTo>
                    <a:pt x="0" y="721887"/>
                  </a:lnTo>
                  <a:lnTo>
                    <a:pt x="0" y="761468"/>
                  </a:lnTo>
                  <a:lnTo>
                    <a:pt x="2390234" y="761468"/>
                  </a:lnTo>
                  <a:cubicBezTo>
                    <a:pt x="2600459" y="761468"/>
                    <a:pt x="2770899" y="591027"/>
                    <a:pt x="2770899" y="380802"/>
                  </a:cubicBezTo>
                  <a:cubicBezTo>
                    <a:pt x="2770899" y="170577"/>
                    <a:pt x="2600459" y="137"/>
                    <a:pt x="2390234" y="137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BF2A34-921A-41B6-AC22-FCFEDE301071}"/>
                </a:ext>
              </a:extLst>
            </p:cNvPr>
            <p:cNvSpPr/>
            <p:nvPr/>
          </p:nvSpPr>
          <p:spPr>
            <a:xfrm>
              <a:off x="6150508" y="4195672"/>
              <a:ext cx="3792931" cy="260214"/>
            </a:xfrm>
            <a:custGeom>
              <a:avLst/>
              <a:gdLst>
                <a:gd name="connsiteX0" fmla="*/ 2390234 w 2650070"/>
                <a:gd name="connsiteY0" fmla="*/ 0 h 260213"/>
                <a:gd name="connsiteX1" fmla="*/ 0 w 2650070"/>
                <a:gd name="connsiteY1" fmla="*/ 0 h 260213"/>
                <a:gd name="connsiteX2" fmla="*/ 0 w 2650070"/>
                <a:gd name="connsiteY2" fmla="*/ 261891 h 260213"/>
                <a:gd name="connsiteX3" fmla="*/ 2652125 w 2650070"/>
                <a:gd name="connsiteY3" fmla="*/ 261891 h 260213"/>
                <a:gd name="connsiteX4" fmla="*/ 2390302 w 2650070"/>
                <a:gd name="connsiteY4" fmla="*/ 0 h 260213"/>
                <a:gd name="connsiteX5" fmla="*/ 2390234 w 2650070"/>
                <a:gd name="connsiteY5" fmla="*/ 0 h 26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260213">
                  <a:moveTo>
                    <a:pt x="2390234" y="0"/>
                  </a:moveTo>
                  <a:lnTo>
                    <a:pt x="0" y="0"/>
                  </a:lnTo>
                  <a:lnTo>
                    <a:pt x="0" y="261891"/>
                  </a:lnTo>
                  <a:lnTo>
                    <a:pt x="2652125" y="261891"/>
                  </a:lnTo>
                  <a:cubicBezTo>
                    <a:pt x="2652159" y="117267"/>
                    <a:pt x="2534926" y="34"/>
                    <a:pt x="2390302" y="0"/>
                  </a:cubicBezTo>
                  <a:cubicBezTo>
                    <a:pt x="2390268" y="0"/>
                    <a:pt x="2390268" y="0"/>
                    <a:pt x="2390234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337469-4D5F-494F-8080-62468E188CD0}"/>
                </a:ext>
              </a:extLst>
            </p:cNvPr>
            <p:cNvSpPr/>
            <p:nvPr/>
          </p:nvSpPr>
          <p:spPr>
            <a:xfrm>
              <a:off x="6150508" y="5373652"/>
              <a:ext cx="3792931" cy="526196"/>
            </a:xfrm>
            <a:custGeom>
              <a:avLst/>
              <a:gdLst>
                <a:gd name="connsiteX0" fmla="*/ 2390234 w 2650070"/>
                <a:gd name="connsiteY0" fmla="*/ 0 h 523851"/>
                <a:gd name="connsiteX1" fmla="*/ 0 w 2650070"/>
                <a:gd name="connsiteY1" fmla="*/ 0 h 523851"/>
                <a:gd name="connsiteX2" fmla="*/ 0 w 2650070"/>
                <a:gd name="connsiteY2" fmla="*/ 523851 h 523851"/>
                <a:gd name="connsiteX3" fmla="*/ 2390234 w 2650070"/>
                <a:gd name="connsiteY3" fmla="*/ 523851 h 523851"/>
                <a:gd name="connsiteX4" fmla="*/ 2652159 w 2650070"/>
                <a:gd name="connsiteY4" fmla="*/ 261926 h 523851"/>
                <a:gd name="connsiteX5" fmla="*/ 2390234 w 2650070"/>
                <a:gd name="connsiteY5" fmla="*/ 0 h 5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0070" h="523851">
                  <a:moveTo>
                    <a:pt x="2390234" y="0"/>
                  </a:moveTo>
                  <a:lnTo>
                    <a:pt x="0" y="0"/>
                  </a:lnTo>
                  <a:lnTo>
                    <a:pt x="0" y="523851"/>
                  </a:lnTo>
                  <a:lnTo>
                    <a:pt x="2390234" y="523851"/>
                  </a:lnTo>
                  <a:cubicBezTo>
                    <a:pt x="2534892" y="523851"/>
                    <a:pt x="2652159" y="406584"/>
                    <a:pt x="2652159" y="261926"/>
                  </a:cubicBezTo>
                  <a:cubicBezTo>
                    <a:pt x="2652159" y="117267"/>
                    <a:pt x="2534892" y="0"/>
                    <a:pt x="239023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32A052-EF0F-4DBA-A4A7-C0987D9F7B9D}"/>
                </a:ext>
              </a:extLst>
            </p:cNvPr>
            <p:cNvSpPr/>
            <p:nvPr/>
          </p:nvSpPr>
          <p:spPr>
            <a:xfrm>
              <a:off x="6150508" y="5373651"/>
              <a:ext cx="3792931" cy="261379"/>
            </a:xfrm>
            <a:custGeom>
              <a:avLst/>
              <a:gdLst>
                <a:gd name="connsiteX0" fmla="*/ 2390234 w 2650070"/>
                <a:gd name="connsiteY0" fmla="*/ 0 h 260213"/>
                <a:gd name="connsiteX1" fmla="*/ 0 w 2650070"/>
                <a:gd name="connsiteY1" fmla="*/ 0 h 260213"/>
                <a:gd name="connsiteX2" fmla="*/ 0 w 2650070"/>
                <a:gd name="connsiteY2" fmla="*/ 261891 h 260213"/>
                <a:gd name="connsiteX3" fmla="*/ 2652125 w 2650070"/>
                <a:gd name="connsiteY3" fmla="*/ 261891 h 260213"/>
                <a:gd name="connsiteX4" fmla="*/ 2390234 w 2650070"/>
                <a:gd name="connsiteY4" fmla="*/ 0 h 26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070" h="260213">
                  <a:moveTo>
                    <a:pt x="2390234" y="0"/>
                  </a:moveTo>
                  <a:lnTo>
                    <a:pt x="0" y="0"/>
                  </a:lnTo>
                  <a:lnTo>
                    <a:pt x="0" y="261891"/>
                  </a:lnTo>
                  <a:lnTo>
                    <a:pt x="2652125" y="261891"/>
                  </a:lnTo>
                  <a:cubicBezTo>
                    <a:pt x="2652125" y="117267"/>
                    <a:pt x="2534858" y="0"/>
                    <a:pt x="2390234" y="0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3218619-BF50-4BF3-ABA1-00B841C5E5EB}"/>
                </a:ext>
              </a:extLst>
            </p:cNvPr>
            <p:cNvSpPr/>
            <p:nvPr/>
          </p:nvSpPr>
          <p:spPr>
            <a:xfrm>
              <a:off x="6150508" y="5254844"/>
              <a:ext cx="3947973" cy="760098"/>
            </a:xfrm>
            <a:custGeom>
              <a:avLst/>
              <a:gdLst>
                <a:gd name="connsiteX0" fmla="*/ 2390234 w 2769906"/>
                <a:gd name="connsiteY0" fmla="*/ 34 h 760097"/>
                <a:gd name="connsiteX1" fmla="*/ 0 w 2769906"/>
                <a:gd name="connsiteY1" fmla="*/ 34 h 760097"/>
                <a:gd name="connsiteX2" fmla="*/ 0 w 2769906"/>
                <a:gd name="connsiteY2" fmla="*/ 39580 h 760097"/>
                <a:gd name="connsiteX3" fmla="*/ 2390234 w 2769906"/>
                <a:gd name="connsiteY3" fmla="*/ 39580 h 760097"/>
                <a:gd name="connsiteX4" fmla="*/ 2731319 w 2769906"/>
                <a:gd name="connsiteY4" fmla="*/ 380665 h 760097"/>
                <a:gd name="connsiteX5" fmla="*/ 2390234 w 2769906"/>
                <a:gd name="connsiteY5" fmla="*/ 721751 h 760097"/>
                <a:gd name="connsiteX6" fmla="*/ 0 w 2769906"/>
                <a:gd name="connsiteY6" fmla="*/ 721751 h 760097"/>
                <a:gd name="connsiteX7" fmla="*/ 0 w 2769906"/>
                <a:gd name="connsiteY7" fmla="*/ 761331 h 760097"/>
                <a:gd name="connsiteX8" fmla="*/ 2390234 w 2769906"/>
                <a:gd name="connsiteY8" fmla="*/ 761331 h 760097"/>
                <a:gd name="connsiteX9" fmla="*/ 2770899 w 2769906"/>
                <a:gd name="connsiteY9" fmla="*/ 380665 h 760097"/>
                <a:gd name="connsiteX10" fmla="*/ 2390234 w 2769906"/>
                <a:gd name="connsiteY10" fmla="*/ 0 h 76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9906" h="760097">
                  <a:moveTo>
                    <a:pt x="2390234" y="34"/>
                  </a:moveTo>
                  <a:lnTo>
                    <a:pt x="0" y="34"/>
                  </a:lnTo>
                  <a:lnTo>
                    <a:pt x="0" y="39580"/>
                  </a:lnTo>
                  <a:lnTo>
                    <a:pt x="2390234" y="39580"/>
                  </a:lnTo>
                  <a:cubicBezTo>
                    <a:pt x="2578615" y="39580"/>
                    <a:pt x="2731319" y="192284"/>
                    <a:pt x="2731319" y="380665"/>
                  </a:cubicBezTo>
                  <a:cubicBezTo>
                    <a:pt x="2731319" y="569047"/>
                    <a:pt x="2578615" y="721751"/>
                    <a:pt x="2390234" y="721751"/>
                  </a:cubicBezTo>
                  <a:lnTo>
                    <a:pt x="0" y="721751"/>
                  </a:lnTo>
                  <a:lnTo>
                    <a:pt x="0" y="761331"/>
                  </a:lnTo>
                  <a:lnTo>
                    <a:pt x="2390234" y="761331"/>
                  </a:lnTo>
                  <a:cubicBezTo>
                    <a:pt x="2600459" y="761331"/>
                    <a:pt x="2770899" y="590891"/>
                    <a:pt x="2770899" y="380665"/>
                  </a:cubicBezTo>
                  <a:cubicBezTo>
                    <a:pt x="2770899" y="170440"/>
                    <a:pt x="2600459" y="0"/>
                    <a:pt x="2390234" y="0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7CB59B7-170A-4981-838B-76C726302EF5}"/>
                </a:ext>
              </a:extLst>
            </p:cNvPr>
            <p:cNvSpPr/>
            <p:nvPr/>
          </p:nvSpPr>
          <p:spPr>
            <a:xfrm>
              <a:off x="5276121" y="2101602"/>
              <a:ext cx="23967" cy="3533428"/>
            </a:xfrm>
            <a:custGeom>
              <a:avLst/>
              <a:gdLst>
                <a:gd name="connsiteX0" fmla="*/ 0 w 23967"/>
                <a:gd name="connsiteY0" fmla="*/ 0 h 3533427"/>
                <a:gd name="connsiteX1" fmla="*/ 25473 w 23967"/>
                <a:gd name="connsiteY1" fmla="*/ 0 h 3533427"/>
                <a:gd name="connsiteX2" fmla="*/ 25473 w 23967"/>
                <a:gd name="connsiteY2" fmla="*/ 3533941 h 3533427"/>
                <a:gd name="connsiteX3" fmla="*/ 0 w 23967"/>
                <a:gd name="connsiteY3" fmla="*/ 3533941 h 353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67" h="3533427">
                  <a:moveTo>
                    <a:pt x="0" y="0"/>
                  </a:moveTo>
                  <a:lnTo>
                    <a:pt x="25473" y="0"/>
                  </a:lnTo>
                  <a:lnTo>
                    <a:pt x="25473" y="3533941"/>
                  </a:lnTo>
                  <a:lnTo>
                    <a:pt x="0" y="3533941"/>
                  </a:lnTo>
                  <a:close/>
                </a:path>
              </a:pathLst>
            </a:custGeom>
            <a:solidFill>
              <a:srgbClr val="3D404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DCB361-9DF0-4587-BE84-739EC456BAE3}"/>
                </a:ext>
              </a:extLst>
            </p:cNvPr>
            <p:cNvSpPr/>
            <p:nvPr/>
          </p:nvSpPr>
          <p:spPr>
            <a:xfrm>
              <a:off x="4201473" y="3855853"/>
              <a:ext cx="1099060" cy="23967"/>
            </a:xfrm>
            <a:custGeom>
              <a:avLst/>
              <a:gdLst>
                <a:gd name="connsiteX0" fmla="*/ 0 w 1099060"/>
                <a:gd name="connsiteY0" fmla="*/ 0 h 23967"/>
                <a:gd name="connsiteX1" fmla="*/ 1100088 w 1099060"/>
                <a:gd name="connsiteY1" fmla="*/ 0 h 23967"/>
                <a:gd name="connsiteX2" fmla="*/ 1100088 w 1099060"/>
                <a:gd name="connsiteY2" fmla="*/ 25440 h 23967"/>
                <a:gd name="connsiteX3" fmla="*/ 0 w 1099060"/>
                <a:gd name="connsiteY3" fmla="*/ 25440 h 2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060" h="23967">
                  <a:moveTo>
                    <a:pt x="0" y="0"/>
                  </a:moveTo>
                  <a:lnTo>
                    <a:pt x="1100088" y="0"/>
                  </a:lnTo>
                  <a:lnTo>
                    <a:pt x="1100088" y="25440"/>
                  </a:lnTo>
                  <a:lnTo>
                    <a:pt x="0" y="25440"/>
                  </a:lnTo>
                  <a:close/>
                </a:path>
              </a:pathLst>
            </a:custGeom>
            <a:solidFill>
              <a:srgbClr val="3D404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716F91-D8AB-43AF-890C-2ACD6C08A329}"/>
                </a:ext>
              </a:extLst>
            </p:cNvPr>
            <p:cNvSpPr/>
            <p:nvPr/>
          </p:nvSpPr>
          <p:spPr>
            <a:xfrm>
              <a:off x="5198366" y="5545085"/>
              <a:ext cx="178041" cy="178041"/>
            </a:xfrm>
            <a:custGeom>
              <a:avLst/>
              <a:gdLst>
                <a:gd name="connsiteX0" fmla="*/ 90458 w 178040"/>
                <a:gd name="connsiteY0" fmla="*/ 0 h 178040"/>
                <a:gd name="connsiteX1" fmla="*/ 0 w 178040"/>
                <a:gd name="connsiteY1" fmla="*/ 90459 h 178040"/>
                <a:gd name="connsiteX2" fmla="*/ 90458 w 178040"/>
                <a:gd name="connsiteY2" fmla="*/ 180917 h 178040"/>
                <a:gd name="connsiteX3" fmla="*/ 180917 w 178040"/>
                <a:gd name="connsiteY3" fmla="*/ 90459 h 178040"/>
                <a:gd name="connsiteX4" fmla="*/ 90458 w 178040"/>
                <a:gd name="connsiteY4" fmla="*/ 0 h 1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40" h="178040">
                  <a:moveTo>
                    <a:pt x="90458" y="0"/>
                  </a:moveTo>
                  <a:cubicBezTo>
                    <a:pt x="40501" y="0"/>
                    <a:pt x="0" y="40505"/>
                    <a:pt x="0" y="90459"/>
                  </a:cubicBezTo>
                  <a:cubicBezTo>
                    <a:pt x="0" y="140413"/>
                    <a:pt x="40501" y="180917"/>
                    <a:pt x="90458" y="180917"/>
                  </a:cubicBezTo>
                  <a:cubicBezTo>
                    <a:pt x="140416" y="180917"/>
                    <a:pt x="180917" y="140413"/>
                    <a:pt x="180917" y="90459"/>
                  </a:cubicBezTo>
                  <a:cubicBezTo>
                    <a:pt x="180917" y="40505"/>
                    <a:pt x="140416" y="0"/>
                    <a:pt x="90458" y="0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16C65A1-86EF-42F2-9C37-D3E9BE5EEFC1}"/>
                </a:ext>
              </a:extLst>
            </p:cNvPr>
            <p:cNvSpPr/>
            <p:nvPr/>
          </p:nvSpPr>
          <p:spPr>
            <a:xfrm>
              <a:off x="5225037" y="5571757"/>
              <a:ext cx="126683" cy="126683"/>
            </a:xfrm>
            <a:custGeom>
              <a:avLst/>
              <a:gdLst>
                <a:gd name="connsiteX0" fmla="*/ 63787 w 126682"/>
                <a:gd name="connsiteY0" fmla="*/ 0 h 126682"/>
                <a:gd name="connsiteX1" fmla="*/ 0 w 126682"/>
                <a:gd name="connsiteY1" fmla="*/ 63787 h 126682"/>
                <a:gd name="connsiteX2" fmla="*/ 63787 w 126682"/>
                <a:gd name="connsiteY2" fmla="*/ 127573 h 126682"/>
                <a:gd name="connsiteX3" fmla="*/ 127573 w 126682"/>
                <a:gd name="connsiteY3" fmla="*/ 63787 h 126682"/>
                <a:gd name="connsiteX4" fmla="*/ 63787 w 126682"/>
                <a:gd name="connsiteY4" fmla="*/ 0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" h="126682">
                  <a:moveTo>
                    <a:pt x="63787" y="0"/>
                  </a:moveTo>
                  <a:cubicBezTo>
                    <a:pt x="28558" y="0"/>
                    <a:pt x="0" y="28555"/>
                    <a:pt x="0" y="63787"/>
                  </a:cubicBezTo>
                  <a:cubicBezTo>
                    <a:pt x="0" y="99018"/>
                    <a:pt x="28558" y="127573"/>
                    <a:pt x="63787" y="127573"/>
                  </a:cubicBezTo>
                  <a:cubicBezTo>
                    <a:pt x="99015" y="127573"/>
                    <a:pt x="127573" y="99018"/>
                    <a:pt x="127573" y="63787"/>
                  </a:cubicBezTo>
                  <a:cubicBezTo>
                    <a:pt x="127573" y="28555"/>
                    <a:pt x="99015" y="0"/>
                    <a:pt x="63787" y="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B939624-DE0C-4F15-AFA6-589FC4CF7B3C}"/>
                </a:ext>
              </a:extLst>
            </p:cNvPr>
            <p:cNvSpPr/>
            <p:nvPr/>
          </p:nvSpPr>
          <p:spPr>
            <a:xfrm>
              <a:off x="5245444" y="5592300"/>
              <a:ext cx="85597" cy="85597"/>
            </a:xfrm>
            <a:custGeom>
              <a:avLst/>
              <a:gdLst>
                <a:gd name="connsiteX0" fmla="*/ 43380 w 85596"/>
                <a:gd name="connsiteY0" fmla="*/ 0 h 85596"/>
                <a:gd name="connsiteX1" fmla="*/ 0 w 85596"/>
                <a:gd name="connsiteY1" fmla="*/ 43381 h 85596"/>
                <a:gd name="connsiteX2" fmla="*/ 43380 w 85596"/>
                <a:gd name="connsiteY2" fmla="*/ 86761 h 85596"/>
                <a:gd name="connsiteX3" fmla="*/ 86761 w 85596"/>
                <a:gd name="connsiteY3" fmla="*/ 43381 h 85596"/>
                <a:gd name="connsiteX4" fmla="*/ 43380 w 85596"/>
                <a:gd name="connsiteY4" fmla="*/ 0 h 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6" h="85596">
                  <a:moveTo>
                    <a:pt x="43380" y="0"/>
                  </a:moveTo>
                  <a:cubicBezTo>
                    <a:pt x="19423" y="0"/>
                    <a:pt x="0" y="19413"/>
                    <a:pt x="0" y="43381"/>
                  </a:cubicBezTo>
                  <a:cubicBezTo>
                    <a:pt x="0" y="67348"/>
                    <a:pt x="19423" y="86761"/>
                    <a:pt x="43380" y="86761"/>
                  </a:cubicBezTo>
                  <a:cubicBezTo>
                    <a:pt x="67337" y="86761"/>
                    <a:pt x="86761" y="67348"/>
                    <a:pt x="86761" y="43381"/>
                  </a:cubicBezTo>
                  <a:cubicBezTo>
                    <a:pt x="86761" y="19413"/>
                    <a:pt x="67337" y="0"/>
                    <a:pt x="43380" y="0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5CA54E-5666-4EFC-A730-FFA8BEECD0E2}"/>
                </a:ext>
              </a:extLst>
            </p:cNvPr>
            <p:cNvSpPr/>
            <p:nvPr/>
          </p:nvSpPr>
          <p:spPr>
            <a:xfrm>
              <a:off x="5198434" y="4367139"/>
              <a:ext cx="178041" cy="178041"/>
            </a:xfrm>
            <a:custGeom>
              <a:avLst/>
              <a:gdLst>
                <a:gd name="connsiteX0" fmla="*/ 90390 w 178040"/>
                <a:gd name="connsiteY0" fmla="*/ 0 h 178040"/>
                <a:gd name="connsiteX1" fmla="*/ 0 w 178040"/>
                <a:gd name="connsiteY1" fmla="*/ 90458 h 178040"/>
                <a:gd name="connsiteX2" fmla="*/ 90458 w 178040"/>
                <a:gd name="connsiteY2" fmla="*/ 180848 h 178040"/>
                <a:gd name="connsiteX3" fmla="*/ 180849 w 178040"/>
                <a:gd name="connsiteY3" fmla="*/ 90424 h 178040"/>
                <a:gd name="connsiteX4" fmla="*/ 90424 w 178040"/>
                <a:gd name="connsiteY4" fmla="*/ 0 h 178040"/>
                <a:gd name="connsiteX5" fmla="*/ 90390 w 178040"/>
                <a:gd name="connsiteY5" fmla="*/ 0 h 1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40" h="178040">
                  <a:moveTo>
                    <a:pt x="90390" y="0"/>
                  </a:moveTo>
                  <a:cubicBezTo>
                    <a:pt x="40449" y="34"/>
                    <a:pt x="-21" y="40504"/>
                    <a:pt x="0" y="90458"/>
                  </a:cubicBezTo>
                  <a:cubicBezTo>
                    <a:pt x="17" y="140413"/>
                    <a:pt x="40518" y="180883"/>
                    <a:pt x="90458" y="180848"/>
                  </a:cubicBezTo>
                  <a:cubicBezTo>
                    <a:pt x="140385" y="180814"/>
                    <a:pt x="180849" y="140344"/>
                    <a:pt x="180849" y="90424"/>
                  </a:cubicBezTo>
                  <a:cubicBezTo>
                    <a:pt x="180849" y="40470"/>
                    <a:pt x="140365" y="0"/>
                    <a:pt x="90424" y="0"/>
                  </a:cubicBezTo>
                  <a:cubicBezTo>
                    <a:pt x="90414" y="0"/>
                    <a:pt x="90400" y="0"/>
                    <a:pt x="90390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3FEABAB-30DE-4235-BE74-A11DE6A649F3}"/>
                </a:ext>
              </a:extLst>
            </p:cNvPr>
            <p:cNvSpPr/>
            <p:nvPr/>
          </p:nvSpPr>
          <p:spPr>
            <a:xfrm>
              <a:off x="5225037" y="4393948"/>
              <a:ext cx="126683" cy="126683"/>
            </a:xfrm>
            <a:custGeom>
              <a:avLst/>
              <a:gdLst>
                <a:gd name="connsiteX0" fmla="*/ 63787 w 126682"/>
                <a:gd name="connsiteY0" fmla="*/ 0 h 126682"/>
                <a:gd name="connsiteX1" fmla="*/ 0 w 126682"/>
                <a:gd name="connsiteY1" fmla="*/ 63787 h 126682"/>
                <a:gd name="connsiteX2" fmla="*/ 63787 w 126682"/>
                <a:gd name="connsiteY2" fmla="*/ 127573 h 126682"/>
                <a:gd name="connsiteX3" fmla="*/ 127573 w 126682"/>
                <a:gd name="connsiteY3" fmla="*/ 63787 h 126682"/>
                <a:gd name="connsiteX4" fmla="*/ 63787 w 126682"/>
                <a:gd name="connsiteY4" fmla="*/ 0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" h="126682">
                  <a:moveTo>
                    <a:pt x="63787" y="0"/>
                  </a:moveTo>
                  <a:cubicBezTo>
                    <a:pt x="28558" y="0"/>
                    <a:pt x="0" y="28555"/>
                    <a:pt x="0" y="63787"/>
                  </a:cubicBezTo>
                  <a:cubicBezTo>
                    <a:pt x="0" y="99018"/>
                    <a:pt x="28558" y="127573"/>
                    <a:pt x="63787" y="127573"/>
                  </a:cubicBezTo>
                  <a:cubicBezTo>
                    <a:pt x="99015" y="127573"/>
                    <a:pt x="127573" y="99018"/>
                    <a:pt x="127573" y="63787"/>
                  </a:cubicBezTo>
                  <a:cubicBezTo>
                    <a:pt x="127573" y="28555"/>
                    <a:pt x="99015" y="0"/>
                    <a:pt x="63787" y="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44A2F6-EF55-48CF-B057-7A336D3C7D37}"/>
                </a:ext>
              </a:extLst>
            </p:cNvPr>
            <p:cNvSpPr/>
            <p:nvPr/>
          </p:nvSpPr>
          <p:spPr>
            <a:xfrm>
              <a:off x="5245444" y="4414183"/>
              <a:ext cx="85597" cy="85597"/>
            </a:xfrm>
            <a:custGeom>
              <a:avLst/>
              <a:gdLst>
                <a:gd name="connsiteX0" fmla="*/ 43380 w 85596"/>
                <a:gd name="connsiteY0" fmla="*/ 0 h 85596"/>
                <a:gd name="connsiteX1" fmla="*/ 0 w 85596"/>
                <a:gd name="connsiteY1" fmla="*/ 43380 h 85596"/>
                <a:gd name="connsiteX2" fmla="*/ 43380 w 85596"/>
                <a:gd name="connsiteY2" fmla="*/ 86761 h 85596"/>
                <a:gd name="connsiteX3" fmla="*/ 86761 w 85596"/>
                <a:gd name="connsiteY3" fmla="*/ 43380 h 85596"/>
                <a:gd name="connsiteX4" fmla="*/ 43380 w 85596"/>
                <a:gd name="connsiteY4" fmla="*/ 0 h 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6" h="85596">
                  <a:moveTo>
                    <a:pt x="43380" y="0"/>
                  </a:moveTo>
                  <a:cubicBezTo>
                    <a:pt x="19423" y="0"/>
                    <a:pt x="0" y="19413"/>
                    <a:pt x="0" y="43380"/>
                  </a:cubicBezTo>
                  <a:cubicBezTo>
                    <a:pt x="0" y="67347"/>
                    <a:pt x="19423" y="86761"/>
                    <a:pt x="43380" y="86761"/>
                  </a:cubicBezTo>
                  <a:cubicBezTo>
                    <a:pt x="67337" y="86761"/>
                    <a:pt x="86761" y="67347"/>
                    <a:pt x="86761" y="43380"/>
                  </a:cubicBezTo>
                  <a:cubicBezTo>
                    <a:pt x="86761" y="19413"/>
                    <a:pt x="67337" y="0"/>
                    <a:pt x="43380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868336-33CA-4584-A31D-7D97D6BDF404}"/>
                </a:ext>
              </a:extLst>
            </p:cNvPr>
            <p:cNvSpPr/>
            <p:nvPr/>
          </p:nvSpPr>
          <p:spPr>
            <a:xfrm>
              <a:off x="5198366" y="3189124"/>
              <a:ext cx="178041" cy="178041"/>
            </a:xfrm>
            <a:custGeom>
              <a:avLst/>
              <a:gdLst>
                <a:gd name="connsiteX0" fmla="*/ 90458 w 178040"/>
                <a:gd name="connsiteY0" fmla="*/ 0 h 178040"/>
                <a:gd name="connsiteX1" fmla="*/ 0 w 178040"/>
                <a:gd name="connsiteY1" fmla="*/ 90459 h 178040"/>
                <a:gd name="connsiteX2" fmla="*/ 90458 w 178040"/>
                <a:gd name="connsiteY2" fmla="*/ 180917 h 178040"/>
                <a:gd name="connsiteX3" fmla="*/ 180917 w 178040"/>
                <a:gd name="connsiteY3" fmla="*/ 90459 h 178040"/>
                <a:gd name="connsiteX4" fmla="*/ 90458 w 178040"/>
                <a:gd name="connsiteY4" fmla="*/ 0 h 1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40" h="178040">
                  <a:moveTo>
                    <a:pt x="90458" y="0"/>
                  </a:moveTo>
                  <a:cubicBezTo>
                    <a:pt x="40501" y="0"/>
                    <a:pt x="0" y="40501"/>
                    <a:pt x="0" y="90459"/>
                  </a:cubicBezTo>
                  <a:cubicBezTo>
                    <a:pt x="0" y="140416"/>
                    <a:pt x="40501" y="180917"/>
                    <a:pt x="90458" y="180917"/>
                  </a:cubicBezTo>
                  <a:cubicBezTo>
                    <a:pt x="140416" y="180917"/>
                    <a:pt x="180917" y="140416"/>
                    <a:pt x="180917" y="90459"/>
                  </a:cubicBezTo>
                  <a:cubicBezTo>
                    <a:pt x="180917" y="40501"/>
                    <a:pt x="140416" y="0"/>
                    <a:pt x="90458" y="0"/>
                  </a:cubicBezTo>
                  <a:close/>
                </a:path>
              </a:pathLst>
            </a:custGeom>
            <a:solidFill>
              <a:schemeClr val="accent4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18BAD6-FC51-408B-A2C3-1A44B78B008B}"/>
                </a:ext>
              </a:extLst>
            </p:cNvPr>
            <p:cNvSpPr/>
            <p:nvPr/>
          </p:nvSpPr>
          <p:spPr>
            <a:xfrm>
              <a:off x="5225037" y="3215796"/>
              <a:ext cx="126683" cy="126683"/>
            </a:xfrm>
            <a:custGeom>
              <a:avLst/>
              <a:gdLst>
                <a:gd name="connsiteX0" fmla="*/ 63787 w 126682"/>
                <a:gd name="connsiteY0" fmla="*/ 0 h 126682"/>
                <a:gd name="connsiteX1" fmla="*/ 0 w 126682"/>
                <a:gd name="connsiteY1" fmla="*/ 63787 h 126682"/>
                <a:gd name="connsiteX2" fmla="*/ 63787 w 126682"/>
                <a:gd name="connsiteY2" fmla="*/ 127573 h 126682"/>
                <a:gd name="connsiteX3" fmla="*/ 127573 w 126682"/>
                <a:gd name="connsiteY3" fmla="*/ 63787 h 126682"/>
                <a:gd name="connsiteX4" fmla="*/ 63787 w 126682"/>
                <a:gd name="connsiteY4" fmla="*/ 0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" h="126682">
                  <a:moveTo>
                    <a:pt x="63787" y="0"/>
                  </a:moveTo>
                  <a:cubicBezTo>
                    <a:pt x="28558" y="0"/>
                    <a:pt x="0" y="28558"/>
                    <a:pt x="0" y="63787"/>
                  </a:cubicBezTo>
                  <a:cubicBezTo>
                    <a:pt x="0" y="99015"/>
                    <a:pt x="28558" y="127573"/>
                    <a:pt x="63787" y="127573"/>
                  </a:cubicBezTo>
                  <a:cubicBezTo>
                    <a:pt x="99015" y="127573"/>
                    <a:pt x="127573" y="99015"/>
                    <a:pt x="127573" y="63787"/>
                  </a:cubicBezTo>
                  <a:cubicBezTo>
                    <a:pt x="127573" y="28558"/>
                    <a:pt x="99015" y="0"/>
                    <a:pt x="63787" y="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70E864-D3F8-4DA1-99D4-794B17D9017C}"/>
                </a:ext>
              </a:extLst>
            </p:cNvPr>
            <p:cNvSpPr/>
            <p:nvPr/>
          </p:nvSpPr>
          <p:spPr>
            <a:xfrm>
              <a:off x="5245444" y="3236202"/>
              <a:ext cx="85597" cy="85597"/>
            </a:xfrm>
            <a:custGeom>
              <a:avLst/>
              <a:gdLst>
                <a:gd name="connsiteX0" fmla="*/ 43380 w 85596"/>
                <a:gd name="connsiteY0" fmla="*/ 0 h 85596"/>
                <a:gd name="connsiteX1" fmla="*/ 0 w 85596"/>
                <a:gd name="connsiteY1" fmla="*/ 43381 h 85596"/>
                <a:gd name="connsiteX2" fmla="*/ 43380 w 85596"/>
                <a:gd name="connsiteY2" fmla="*/ 86761 h 85596"/>
                <a:gd name="connsiteX3" fmla="*/ 86761 w 85596"/>
                <a:gd name="connsiteY3" fmla="*/ 43381 h 85596"/>
                <a:gd name="connsiteX4" fmla="*/ 43380 w 85596"/>
                <a:gd name="connsiteY4" fmla="*/ 0 h 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6" h="85596">
                  <a:moveTo>
                    <a:pt x="43380" y="0"/>
                  </a:moveTo>
                  <a:cubicBezTo>
                    <a:pt x="19423" y="0"/>
                    <a:pt x="0" y="19424"/>
                    <a:pt x="0" y="43381"/>
                  </a:cubicBezTo>
                  <a:cubicBezTo>
                    <a:pt x="0" y="67337"/>
                    <a:pt x="19423" y="86761"/>
                    <a:pt x="43380" y="86761"/>
                  </a:cubicBezTo>
                  <a:cubicBezTo>
                    <a:pt x="67337" y="86761"/>
                    <a:pt x="86761" y="67337"/>
                    <a:pt x="86761" y="43381"/>
                  </a:cubicBezTo>
                  <a:cubicBezTo>
                    <a:pt x="86761" y="19424"/>
                    <a:pt x="67337" y="0"/>
                    <a:pt x="43380" y="0"/>
                  </a:cubicBezTo>
                  <a:close/>
                </a:path>
              </a:pathLst>
            </a:custGeom>
            <a:solidFill>
              <a:schemeClr val="accent4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293057-112A-4FF2-8BEE-AA033C37C828}"/>
                </a:ext>
              </a:extLst>
            </p:cNvPr>
            <p:cNvSpPr/>
            <p:nvPr/>
          </p:nvSpPr>
          <p:spPr>
            <a:xfrm>
              <a:off x="5198366" y="2011144"/>
              <a:ext cx="178041" cy="178041"/>
            </a:xfrm>
            <a:custGeom>
              <a:avLst/>
              <a:gdLst>
                <a:gd name="connsiteX0" fmla="*/ 90458 w 178040"/>
                <a:gd name="connsiteY0" fmla="*/ 0 h 178040"/>
                <a:gd name="connsiteX1" fmla="*/ 0 w 178040"/>
                <a:gd name="connsiteY1" fmla="*/ 90458 h 178040"/>
                <a:gd name="connsiteX2" fmla="*/ 90458 w 178040"/>
                <a:gd name="connsiteY2" fmla="*/ 180917 h 178040"/>
                <a:gd name="connsiteX3" fmla="*/ 180917 w 178040"/>
                <a:gd name="connsiteY3" fmla="*/ 90458 h 178040"/>
                <a:gd name="connsiteX4" fmla="*/ 90458 w 178040"/>
                <a:gd name="connsiteY4" fmla="*/ 0 h 1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40" h="178040">
                  <a:moveTo>
                    <a:pt x="90458" y="0"/>
                  </a:moveTo>
                  <a:cubicBezTo>
                    <a:pt x="40501" y="0"/>
                    <a:pt x="0" y="40501"/>
                    <a:pt x="0" y="90458"/>
                  </a:cubicBezTo>
                  <a:cubicBezTo>
                    <a:pt x="0" y="140416"/>
                    <a:pt x="40501" y="180917"/>
                    <a:pt x="90458" y="180917"/>
                  </a:cubicBezTo>
                  <a:cubicBezTo>
                    <a:pt x="140416" y="180917"/>
                    <a:pt x="180917" y="140416"/>
                    <a:pt x="180917" y="90458"/>
                  </a:cubicBezTo>
                  <a:cubicBezTo>
                    <a:pt x="180917" y="40501"/>
                    <a:pt x="140416" y="0"/>
                    <a:pt x="90458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BDE108-893B-4260-ADBF-D93D321C2A61}"/>
                </a:ext>
              </a:extLst>
            </p:cNvPr>
            <p:cNvSpPr/>
            <p:nvPr/>
          </p:nvSpPr>
          <p:spPr>
            <a:xfrm>
              <a:off x="5224969" y="2037781"/>
              <a:ext cx="126683" cy="126683"/>
            </a:xfrm>
            <a:custGeom>
              <a:avLst/>
              <a:gdLst>
                <a:gd name="connsiteX0" fmla="*/ 63855 w 126682"/>
                <a:gd name="connsiteY0" fmla="*/ 0 h 126682"/>
                <a:gd name="connsiteX1" fmla="*/ 0 w 126682"/>
                <a:gd name="connsiteY1" fmla="*/ 63786 h 126682"/>
                <a:gd name="connsiteX2" fmla="*/ 63787 w 126682"/>
                <a:gd name="connsiteY2" fmla="*/ 127642 h 126682"/>
                <a:gd name="connsiteX3" fmla="*/ 127642 w 126682"/>
                <a:gd name="connsiteY3" fmla="*/ 63855 h 126682"/>
                <a:gd name="connsiteX4" fmla="*/ 127642 w 126682"/>
                <a:gd name="connsiteY4" fmla="*/ 63821 h 126682"/>
                <a:gd name="connsiteX5" fmla="*/ 63889 w 126682"/>
                <a:gd name="connsiteY5" fmla="*/ 0 h 126682"/>
                <a:gd name="connsiteX6" fmla="*/ 63855 w 126682"/>
                <a:gd name="connsiteY6" fmla="*/ 0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" h="126682">
                  <a:moveTo>
                    <a:pt x="63855" y="0"/>
                  </a:moveTo>
                  <a:cubicBezTo>
                    <a:pt x="28606" y="-17"/>
                    <a:pt x="20" y="28538"/>
                    <a:pt x="0" y="63786"/>
                  </a:cubicBezTo>
                  <a:cubicBezTo>
                    <a:pt x="-21" y="99035"/>
                    <a:pt x="28538" y="127624"/>
                    <a:pt x="63787" y="127642"/>
                  </a:cubicBezTo>
                  <a:cubicBezTo>
                    <a:pt x="99035" y="127662"/>
                    <a:pt x="127621" y="99104"/>
                    <a:pt x="127642" y="63855"/>
                  </a:cubicBezTo>
                  <a:cubicBezTo>
                    <a:pt x="127642" y="63845"/>
                    <a:pt x="127642" y="63831"/>
                    <a:pt x="127642" y="63821"/>
                  </a:cubicBezTo>
                  <a:cubicBezTo>
                    <a:pt x="127659" y="28593"/>
                    <a:pt x="99117" y="20"/>
                    <a:pt x="63889" y="0"/>
                  </a:cubicBezTo>
                  <a:cubicBezTo>
                    <a:pt x="63879" y="0"/>
                    <a:pt x="63865" y="0"/>
                    <a:pt x="63855" y="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6E60AA-1804-4F86-9B07-D332D94FD182}"/>
                </a:ext>
              </a:extLst>
            </p:cNvPr>
            <p:cNvSpPr/>
            <p:nvPr/>
          </p:nvSpPr>
          <p:spPr>
            <a:xfrm>
              <a:off x="5245444" y="2058222"/>
              <a:ext cx="85597" cy="85597"/>
            </a:xfrm>
            <a:custGeom>
              <a:avLst/>
              <a:gdLst>
                <a:gd name="connsiteX0" fmla="*/ 43380 w 85596"/>
                <a:gd name="connsiteY0" fmla="*/ 0 h 85596"/>
                <a:gd name="connsiteX1" fmla="*/ 0 w 85596"/>
                <a:gd name="connsiteY1" fmla="*/ 43380 h 85596"/>
                <a:gd name="connsiteX2" fmla="*/ 43380 w 85596"/>
                <a:gd name="connsiteY2" fmla="*/ 86761 h 85596"/>
                <a:gd name="connsiteX3" fmla="*/ 86761 w 85596"/>
                <a:gd name="connsiteY3" fmla="*/ 43380 h 85596"/>
                <a:gd name="connsiteX4" fmla="*/ 43380 w 85596"/>
                <a:gd name="connsiteY4" fmla="*/ 0 h 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6" h="85596">
                  <a:moveTo>
                    <a:pt x="43380" y="0"/>
                  </a:moveTo>
                  <a:cubicBezTo>
                    <a:pt x="19423" y="0"/>
                    <a:pt x="0" y="19423"/>
                    <a:pt x="0" y="43380"/>
                  </a:cubicBezTo>
                  <a:cubicBezTo>
                    <a:pt x="0" y="67337"/>
                    <a:pt x="19423" y="86761"/>
                    <a:pt x="43380" y="86761"/>
                  </a:cubicBezTo>
                  <a:cubicBezTo>
                    <a:pt x="67337" y="86761"/>
                    <a:pt x="86761" y="67337"/>
                    <a:pt x="86761" y="43380"/>
                  </a:cubicBezTo>
                  <a:cubicBezTo>
                    <a:pt x="86761" y="19423"/>
                    <a:pt x="67337" y="0"/>
                    <a:pt x="43380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2E8B08-7E15-47DC-A0A7-3F7709EEE9E0}"/>
                </a:ext>
              </a:extLst>
            </p:cNvPr>
            <p:cNvSpPr/>
            <p:nvPr/>
          </p:nvSpPr>
          <p:spPr>
            <a:xfrm>
              <a:off x="3107473" y="2896109"/>
              <a:ext cx="1621823" cy="1719877"/>
            </a:xfrm>
            <a:custGeom>
              <a:avLst/>
              <a:gdLst>
                <a:gd name="connsiteX0" fmla="*/ 1497632 w 1496228"/>
                <a:gd name="connsiteY0" fmla="*/ 748834 h 1496228"/>
                <a:gd name="connsiteX1" fmla="*/ 748833 w 1496228"/>
                <a:gd name="connsiteY1" fmla="*/ 1497633 h 1496228"/>
                <a:gd name="connsiteX2" fmla="*/ 0 w 1496228"/>
                <a:gd name="connsiteY2" fmla="*/ 748834 h 1496228"/>
                <a:gd name="connsiteX3" fmla="*/ 748833 w 1496228"/>
                <a:gd name="connsiteY3" fmla="*/ 0 h 1496228"/>
                <a:gd name="connsiteX4" fmla="*/ 1497632 w 1496228"/>
                <a:gd name="connsiteY4" fmla="*/ 748834 h 149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28" h="1496228">
                  <a:moveTo>
                    <a:pt x="1497632" y="748834"/>
                  </a:moveTo>
                  <a:cubicBezTo>
                    <a:pt x="1497632" y="1162368"/>
                    <a:pt x="1162368" y="1497633"/>
                    <a:pt x="748833" y="1497633"/>
                  </a:cubicBezTo>
                  <a:cubicBezTo>
                    <a:pt x="335299" y="1497633"/>
                    <a:pt x="0" y="1162368"/>
                    <a:pt x="0" y="748834"/>
                  </a:cubicBezTo>
                  <a:cubicBezTo>
                    <a:pt x="0" y="335299"/>
                    <a:pt x="335299" y="0"/>
                    <a:pt x="748833" y="0"/>
                  </a:cubicBezTo>
                  <a:cubicBezTo>
                    <a:pt x="1162368" y="0"/>
                    <a:pt x="1497632" y="335265"/>
                    <a:pt x="1497632" y="748834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21BF72B-1D2C-441A-AE23-0254CE1748CB}"/>
                </a:ext>
              </a:extLst>
            </p:cNvPr>
            <p:cNvSpPr/>
            <p:nvPr/>
          </p:nvSpPr>
          <p:spPr>
            <a:xfrm>
              <a:off x="5466823" y="1417916"/>
              <a:ext cx="1366122" cy="1366122"/>
            </a:xfrm>
            <a:custGeom>
              <a:avLst/>
              <a:gdLst>
                <a:gd name="connsiteX0" fmla="*/ 1025552 w 1366121"/>
                <a:gd name="connsiteY0" fmla="*/ 341850 h 1366121"/>
                <a:gd name="connsiteX1" fmla="*/ 1025552 w 1366121"/>
                <a:gd name="connsiteY1" fmla="*/ 1025552 h 1366121"/>
                <a:gd name="connsiteX2" fmla="*/ 341851 w 1366121"/>
                <a:gd name="connsiteY2" fmla="*/ 1025552 h 1366121"/>
                <a:gd name="connsiteX3" fmla="*/ 341851 w 1366121"/>
                <a:gd name="connsiteY3" fmla="*/ 341850 h 1366121"/>
                <a:gd name="connsiteX4" fmla="*/ 1025552 w 1366121"/>
                <a:gd name="connsiteY4" fmla="*/ 341850 h 13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121" h="1366121">
                  <a:moveTo>
                    <a:pt x="1025552" y="341850"/>
                  </a:moveTo>
                  <a:cubicBezTo>
                    <a:pt x="1214351" y="530649"/>
                    <a:pt x="1214351" y="836753"/>
                    <a:pt x="1025552" y="1025552"/>
                  </a:cubicBezTo>
                  <a:cubicBezTo>
                    <a:pt x="836753" y="1214351"/>
                    <a:pt x="530650" y="1214351"/>
                    <a:pt x="341851" y="1025552"/>
                  </a:cubicBezTo>
                  <a:cubicBezTo>
                    <a:pt x="153052" y="836753"/>
                    <a:pt x="153052" y="530649"/>
                    <a:pt x="341851" y="341850"/>
                  </a:cubicBezTo>
                  <a:cubicBezTo>
                    <a:pt x="530650" y="153052"/>
                    <a:pt x="836753" y="153052"/>
                    <a:pt x="1025552" y="34185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7866819-B708-41B2-B692-15715CC9F956}"/>
                </a:ext>
              </a:extLst>
            </p:cNvPr>
            <p:cNvSpPr/>
            <p:nvPr/>
          </p:nvSpPr>
          <p:spPr>
            <a:xfrm>
              <a:off x="5466824" y="2595897"/>
              <a:ext cx="1366122" cy="1366122"/>
            </a:xfrm>
            <a:custGeom>
              <a:avLst/>
              <a:gdLst>
                <a:gd name="connsiteX0" fmla="*/ 1025552 w 1366121"/>
                <a:gd name="connsiteY0" fmla="*/ 341851 h 1366121"/>
                <a:gd name="connsiteX1" fmla="*/ 1025552 w 1366121"/>
                <a:gd name="connsiteY1" fmla="*/ 1025552 h 1366121"/>
                <a:gd name="connsiteX2" fmla="*/ 341851 w 1366121"/>
                <a:gd name="connsiteY2" fmla="*/ 1025552 h 1366121"/>
                <a:gd name="connsiteX3" fmla="*/ 341851 w 1366121"/>
                <a:gd name="connsiteY3" fmla="*/ 341850 h 1366121"/>
                <a:gd name="connsiteX4" fmla="*/ 1025552 w 1366121"/>
                <a:gd name="connsiteY4" fmla="*/ 341851 h 13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121" h="1366121">
                  <a:moveTo>
                    <a:pt x="1025552" y="341851"/>
                  </a:moveTo>
                  <a:cubicBezTo>
                    <a:pt x="1214351" y="530650"/>
                    <a:pt x="1214351" y="836753"/>
                    <a:pt x="1025552" y="1025552"/>
                  </a:cubicBezTo>
                  <a:cubicBezTo>
                    <a:pt x="836753" y="1214351"/>
                    <a:pt x="530649" y="1214351"/>
                    <a:pt x="341851" y="1025552"/>
                  </a:cubicBezTo>
                  <a:cubicBezTo>
                    <a:pt x="153052" y="836753"/>
                    <a:pt x="153052" y="530649"/>
                    <a:pt x="341851" y="341850"/>
                  </a:cubicBezTo>
                  <a:cubicBezTo>
                    <a:pt x="530649" y="153052"/>
                    <a:pt x="836753" y="153052"/>
                    <a:pt x="1025552" y="341851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25F8081-84C2-4F61-A91E-A34081A50C68}"/>
                </a:ext>
              </a:extLst>
            </p:cNvPr>
            <p:cNvSpPr/>
            <p:nvPr/>
          </p:nvSpPr>
          <p:spPr>
            <a:xfrm>
              <a:off x="5661540" y="3968496"/>
              <a:ext cx="975801" cy="975801"/>
            </a:xfrm>
            <a:custGeom>
              <a:avLst/>
              <a:gdLst>
                <a:gd name="connsiteX0" fmla="*/ 494220 w 975801"/>
                <a:gd name="connsiteY0" fmla="*/ 5400 h 975801"/>
                <a:gd name="connsiteX1" fmla="*/ 972239 w 975801"/>
                <a:gd name="connsiteY1" fmla="*/ 494220 h 975801"/>
                <a:gd name="connsiteX2" fmla="*/ 483420 w 975801"/>
                <a:gd name="connsiteY2" fmla="*/ 972239 h 975801"/>
                <a:gd name="connsiteX3" fmla="*/ 5400 w 975801"/>
                <a:gd name="connsiteY3" fmla="*/ 483420 h 975801"/>
                <a:gd name="connsiteX4" fmla="*/ 494220 w 975801"/>
                <a:gd name="connsiteY4" fmla="*/ 5400 h 97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801" h="975801">
                  <a:moveTo>
                    <a:pt x="494220" y="5400"/>
                  </a:moveTo>
                  <a:cubicBezTo>
                    <a:pt x="761205" y="8382"/>
                    <a:pt x="975221" y="227234"/>
                    <a:pt x="972239" y="494220"/>
                  </a:cubicBezTo>
                  <a:cubicBezTo>
                    <a:pt x="969257" y="761205"/>
                    <a:pt x="750405" y="975222"/>
                    <a:pt x="483420" y="972239"/>
                  </a:cubicBezTo>
                  <a:cubicBezTo>
                    <a:pt x="216434" y="969257"/>
                    <a:pt x="2418" y="750405"/>
                    <a:pt x="5400" y="483420"/>
                  </a:cubicBezTo>
                  <a:cubicBezTo>
                    <a:pt x="8382" y="216434"/>
                    <a:pt x="227235" y="2418"/>
                    <a:pt x="494220" y="5400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36EB82-37B9-48FB-A560-DD5149DD1D15}"/>
                </a:ext>
              </a:extLst>
            </p:cNvPr>
            <p:cNvSpPr/>
            <p:nvPr/>
          </p:nvSpPr>
          <p:spPr>
            <a:xfrm>
              <a:off x="5466825" y="4951860"/>
              <a:ext cx="1366122" cy="1366122"/>
            </a:xfrm>
            <a:custGeom>
              <a:avLst/>
              <a:gdLst>
                <a:gd name="connsiteX0" fmla="*/ 1025552 w 1366121"/>
                <a:gd name="connsiteY0" fmla="*/ 341851 h 1366121"/>
                <a:gd name="connsiteX1" fmla="*/ 1025552 w 1366121"/>
                <a:gd name="connsiteY1" fmla="*/ 1025552 h 1366121"/>
                <a:gd name="connsiteX2" fmla="*/ 341851 w 1366121"/>
                <a:gd name="connsiteY2" fmla="*/ 1025552 h 1366121"/>
                <a:gd name="connsiteX3" fmla="*/ 341851 w 1366121"/>
                <a:gd name="connsiteY3" fmla="*/ 341851 h 1366121"/>
                <a:gd name="connsiteX4" fmla="*/ 1025552 w 1366121"/>
                <a:gd name="connsiteY4" fmla="*/ 341851 h 13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121" h="1366121">
                  <a:moveTo>
                    <a:pt x="1025552" y="341851"/>
                  </a:moveTo>
                  <a:cubicBezTo>
                    <a:pt x="1214351" y="530650"/>
                    <a:pt x="1214351" y="836753"/>
                    <a:pt x="1025552" y="1025552"/>
                  </a:cubicBezTo>
                  <a:cubicBezTo>
                    <a:pt x="836753" y="1214351"/>
                    <a:pt x="530649" y="1214351"/>
                    <a:pt x="341851" y="1025552"/>
                  </a:cubicBezTo>
                  <a:cubicBezTo>
                    <a:pt x="153052" y="836753"/>
                    <a:pt x="153052" y="530650"/>
                    <a:pt x="341851" y="341851"/>
                  </a:cubicBezTo>
                  <a:cubicBezTo>
                    <a:pt x="530650" y="153052"/>
                    <a:pt x="836753" y="153052"/>
                    <a:pt x="1025552" y="341851"/>
                  </a:cubicBezTo>
                  <a:close/>
                </a:path>
              </a:pathLst>
            </a:custGeom>
            <a:solidFill>
              <a:srgbClr val="FFFFFF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431DDB8-3D49-4C9C-A081-B1C353E8A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793" y="1740453"/>
              <a:ext cx="784065" cy="787489"/>
            </a:xfrm>
            <a:custGeom>
              <a:avLst/>
              <a:gdLst>
                <a:gd name="connsiteX0" fmla="*/ 0 w 784064"/>
                <a:gd name="connsiteY0" fmla="*/ 0 h 787488"/>
                <a:gd name="connsiteX1" fmla="*/ 787489 w 784064"/>
                <a:gd name="connsiteY1" fmla="*/ 0 h 787488"/>
                <a:gd name="connsiteX2" fmla="*/ 787489 w 784064"/>
                <a:gd name="connsiteY2" fmla="*/ 790913 h 787488"/>
                <a:gd name="connsiteX3" fmla="*/ 0 w 784064"/>
                <a:gd name="connsiteY3" fmla="*/ 790913 h 78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64" h="787488">
                  <a:moveTo>
                    <a:pt x="0" y="0"/>
                  </a:moveTo>
                  <a:lnTo>
                    <a:pt x="787489" y="0"/>
                  </a:lnTo>
                  <a:lnTo>
                    <a:pt x="787489" y="790913"/>
                  </a:lnTo>
                  <a:lnTo>
                    <a:pt x="0" y="790913"/>
                  </a:lnTo>
                  <a:close/>
                </a:path>
              </a:pathLst>
            </a:custGeom>
            <a:ln/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2A3FAE5-AC83-4C74-8262-75BC0487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8793" y="2921686"/>
              <a:ext cx="784065" cy="787489"/>
            </a:xfrm>
            <a:custGeom>
              <a:avLst/>
              <a:gdLst>
                <a:gd name="connsiteX0" fmla="*/ 0 w 784064"/>
                <a:gd name="connsiteY0" fmla="*/ 0 h 787488"/>
                <a:gd name="connsiteX1" fmla="*/ 787489 w 784064"/>
                <a:gd name="connsiteY1" fmla="*/ 0 h 787488"/>
                <a:gd name="connsiteX2" fmla="*/ 787489 w 784064"/>
                <a:gd name="connsiteY2" fmla="*/ 790913 h 787488"/>
                <a:gd name="connsiteX3" fmla="*/ 0 w 784064"/>
                <a:gd name="connsiteY3" fmla="*/ 790913 h 78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64" h="787488">
                  <a:moveTo>
                    <a:pt x="0" y="0"/>
                  </a:moveTo>
                  <a:lnTo>
                    <a:pt x="787489" y="0"/>
                  </a:lnTo>
                  <a:lnTo>
                    <a:pt x="787489" y="790913"/>
                  </a:lnTo>
                  <a:lnTo>
                    <a:pt x="0" y="790913"/>
                  </a:lnTo>
                  <a:close/>
                </a:path>
              </a:pathLst>
            </a:custGeom>
            <a:ln/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D471457-C831-4EFC-9D59-2970ABC6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8793" y="4102919"/>
              <a:ext cx="784065" cy="787489"/>
            </a:xfrm>
            <a:custGeom>
              <a:avLst/>
              <a:gdLst>
                <a:gd name="connsiteX0" fmla="*/ 0 w 784064"/>
                <a:gd name="connsiteY0" fmla="*/ 0 h 787488"/>
                <a:gd name="connsiteX1" fmla="*/ 787489 w 784064"/>
                <a:gd name="connsiteY1" fmla="*/ 0 h 787488"/>
                <a:gd name="connsiteX2" fmla="*/ 787489 w 784064"/>
                <a:gd name="connsiteY2" fmla="*/ 787489 h 787488"/>
                <a:gd name="connsiteX3" fmla="*/ 0 w 784064"/>
                <a:gd name="connsiteY3" fmla="*/ 787489 h 78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64" h="787488">
                  <a:moveTo>
                    <a:pt x="0" y="0"/>
                  </a:moveTo>
                  <a:lnTo>
                    <a:pt x="787489" y="0"/>
                  </a:lnTo>
                  <a:lnTo>
                    <a:pt x="787489" y="787489"/>
                  </a:lnTo>
                  <a:lnTo>
                    <a:pt x="0" y="787489"/>
                  </a:lnTo>
                  <a:close/>
                </a:path>
              </a:pathLst>
            </a:custGeom>
            <a:ln/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B5C7E0F-F268-48B5-B495-4044F138E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8793" y="5284152"/>
              <a:ext cx="784065" cy="787489"/>
            </a:xfrm>
            <a:custGeom>
              <a:avLst/>
              <a:gdLst>
                <a:gd name="connsiteX0" fmla="*/ 0 w 784064"/>
                <a:gd name="connsiteY0" fmla="*/ 0 h 787488"/>
                <a:gd name="connsiteX1" fmla="*/ 787489 w 784064"/>
                <a:gd name="connsiteY1" fmla="*/ 0 h 787488"/>
                <a:gd name="connsiteX2" fmla="*/ 787489 w 784064"/>
                <a:gd name="connsiteY2" fmla="*/ 787489 h 787488"/>
                <a:gd name="connsiteX3" fmla="*/ 0 w 784064"/>
                <a:gd name="connsiteY3" fmla="*/ 787489 h 78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64" h="787488">
                  <a:moveTo>
                    <a:pt x="0" y="0"/>
                  </a:moveTo>
                  <a:lnTo>
                    <a:pt x="787489" y="0"/>
                  </a:lnTo>
                  <a:lnTo>
                    <a:pt x="787489" y="787489"/>
                  </a:lnTo>
                  <a:lnTo>
                    <a:pt x="0" y="787489"/>
                  </a:lnTo>
                  <a:close/>
                </a:path>
              </a:pathLst>
            </a:custGeom>
            <a:ln/>
          </p:spPr>
        </p:pic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76CDF-FFDB-485B-8014-1E438F7D6A67}"/>
                </a:ext>
              </a:extLst>
            </p:cNvPr>
            <p:cNvSpPr/>
            <p:nvPr/>
          </p:nvSpPr>
          <p:spPr>
            <a:xfrm>
              <a:off x="5766967" y="1718129"/>
              <a:ext cx="763522" cy="763522"/>
            </a:xfrm>
            <a:custGeom>
              <a:avLst/>
              <a:gdLst>
                <a:gd name="connsiteX0" fmla="*/ 766945 w 763521"/>
                <a:gd name="connsiteY0" fmla="*/ 383473 h 763521"/>
                <a:gd name="connsiteX1" fmla="*/ 383473 w 763521"/>
                <a:gd name="connsiteY1" fmla="*/ 766946 h 763521"/>
                <a:gd name="connsiteX2" fmla="*/ 0 w 763521"/>
                <a:gd name="connsiteY2" fmla="*/ 383473 h 763521"/>
                <a:gd name="connsiteX3" fmla="*/ 383473 w 763521"/>
                <a:gd name="connsiteY3" fmla="*/ 0 h 763521"/>
                <a:gd name="connsiteX4" fmla="*/ 766945 w 763521"/>
                <a:gd name="connsiteY4" fmla="*/ 383473 h 76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21" h="763521">
                  <a:moveTo>
                    <a:pt x="766945" y="383473"/>
                  </a:moveTo>
                  <a:cubicBezTo>
                    <a:pt x="766945" y="595259"/>
                    <a:pt x="595273" y="766946"/>
                    <a:pt x="383473" y="766946"/>
                  </a:cubicBezTo>
                  <a:cubicBezTo>
                    <a:pt x="171686" y="766946"/>
                    <a:pt x="0" y="595259"/>
                    <a:pt x="0" y="383473"/>
                  </a:cubicBezTo>
                  <a:cubicBezTo>
                    <a:pt x="0" y="171686"/>
                    <a:pt x="171686" y="0"/>
                    <a:pt x="383473" y="0"/>
                  </a:cubicBezTo>
                  <a:cubicBezTo>
                    <a:pt x="595273" y="0"/>
                    <a:pt x="766945" y="171686"/>
                    <a:pt x="766945" y="383473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7C08E4F-2E11-4C86-AE7F-AFCA051F1C79}"/>
                </a:ext>
              </a:extLst>
            </p:cNvPr>
            <p:cNvSpPr/>
            <p:nvPr/>
          </p:nvSpPr>
          <p:spPr>
            <a:xfrm>
              <a:off x="5766967" y="2896110"/>
              <a:ext cx="763522" cy="763522"/>
            </a:xfrm>
            <a:custGeom>
              <a:avLst/>
              <a:gdLst>
                <a:gd name="connsiteX0" fmla="*/ 766945 w 763521"/>
                <a:gd name="connsiteY0" fmla="*/ 383473 h 763521"/>
                <a:gd name="connsiteX1" fmla="*/ 383473 w 763521"/>
                <a:gd name="connsiteY1" fmla="*/ 766946 h 763521"/>
                <a:gd name="connsiteX2" fmla="*/ 0 w 763521"/>
                <a:gd name="connsiteY2" fmla="*/ 383473 h 763521"/>
                <a:gd name="connsiteX3" fmla="*/ 383473 w 763521"/>
                <a:gd name="connsiteY3" fmla="*/ 0 h 763521"/>
                <a:gd name="connsiteX4" fmla="*/ 766945 w 763521"/>
                <a:gd name="connsiteY4" fmla="*/ 383473 h 76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21" h="763521">
                  <a:moveTo>
                    <a:pt x="766945" y="383473"/>
                  </a:moveTo>
                  <a:cubicBezTo>
                    <a:pt x="766945" y="595273"/>
                    <a:pt x="595273" y="766946"/>
                    <a:pt x="383473" y="766946"/>
                  </a:cubicBezTo>
                  <a:cubicBezTo>
                    <a:pt x="171686" y="766946"/>
                    <a:pt x="0" y="595273"/>
                    <a:pt x="0" y="383473"/>
                  </a:cubicBezTo>
                  <a:cubicBezTo>
                    <a:pt x="0" y="171686"/>
                    <a:pt x="171686" y="0"/>
                    <a:pt x="383473" y="0"/>
                  </a:cubicBezTo>
                  <a:cubicBezTo>
                    <a:pt x="595273" y="0"/>
                    <a:pt x="766945" y="171686"/>
                    <a:pt x="766945" y="383473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E111048-606B-4EB7-B867-B55CF8270E55}"/>
                </a:ext>
              </a:extLst>
            </p:cNvPr>
            <p:cNvSpPr/>
            <p:nvPr/>
          </p:nvSpPr>
          <p:spPr>
            <a:xfrm>
              <a:off x="5766967" y="4074090"/>
              <a:ext cx="763522" cy="766946"/>
            </a:xfrm>
            <a:custGeom>
              <a:avLst/>
              <a:gdLst>
                <a:gd name="connsiteX0" fmla="*/ 766945 w 763521"/>
                <a:gd name="connsiteY0" fmla="*/ 383473 h 766945"/>
                <a:gd name="connsiteX1" fmla="*/ 383473 w 763521"/>
                <a:gd name="connsiteY1" fmla="*/ 766946 h 766945"/>
                <a:gd name="connsiteX2" fmla="*/ 0 w 763521"/>
                <a:gd name="connsiteY2" fmla="*/ 383473 h 766945"/>
                <a:gd name="connsiteX3" fmla="*/ 383473 w 763521"/>
                <a:gd name="connsiteY3" fmla="*/ 0 h 766945"/>
                <a:gd name="connsiteX4" fmla="*/ 766945 w 763521"/>
                <a:gd name="connsiteY4" fmla="*/ 383473 h 76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21" h="766945">
                  <a:moveTo>
                    <a:pt x="766945" y="383473"/>
                  </a:moveTo>
                  <a:cubicBezTo>
                    <a:pt x="766945" y="595273"/>
                    <a:pt x="595273" y="766946"/>
                    <a:pt x="383473" y="766946"/>
                  </a:cubicBezTo>
                  <a:cubicBezTo>
                    <a:pt x="171686" y="766946"/>
                    <a:pt x="0" y="595273"/>
                    <a:pt x="0" y="383473"/>
                  </a:cubicBezTo>
                  <a:cubicBezTo>
                    <a:pt x="0" y="171673"/>
                    <a:pt x="171686" y="0"/>
                    <a:pt x="383473" y="0"/>
                  </a:cubicBezTo>
                  <a:cubicBezTo>
                    <a:pt x="595273" y="0"/>
                    <a:pt x="766945" y="171673"/>
                    <a:pt x="766945" y="383473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90B00B-896F-4552-B52D-CF3BBD961618}"/>
                </a:ext>
              </a:extLst>
            </p:cNvPr>
            <p:cNvSpPr/>
            <p:nvPr/>
          </p:nvSpPr>
          <p:spPr>
            <a:xfrm>
              <a:off x="5766967" y="5252071"/>
              <a:ext cx="763522" cy="766946"/>
            </a:xfrm>
            <a:custGeom>
              <a:avLst/>
              <a:gdLst>
                <a:gd name="connsiteX0" fmla="*/ 766945 w 763521"/>
                <a:gd name="connsiteY0" fmla="*/ 383473 h 766945"/>
                <a:gd name="connsiteX1" fmla="*/ 383473 w 763521"/>
                <a:gd name="connsiteY1" fmla="*/ 766946 h 766945"/>
                <a:gd name="connsiteX2" fmla="*/ 0 w 763521"/>
                <a:gd name="connsiteY2" fmla="*/ 383473 h 766945"/>
                <a:gd name="connsiteX3" fmla="*/ 383473 w 763521"/>
                <a:gd name="connsiteY3" fmla="*/ 0 h 766945"/>
                <a:gd name="connsiteX4" fmla="*/ 766945 w 763521"/>
                <a:gd name="connsiteY4" fmla="*/ 383473 h 76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21" h="766945">
                  <a:moveTo>
                    <a:pt x="766945" y="383473"/>
                  </a:moveTo>
                  <a:cubicBezTo>
                    <a:pt x="766945" y="595273"/>
                    <a:pt x="595273" y="766946"/>
                    <a:pt x="383473" y="766946"/>
                  </a:cubicBezTo>
                  <a:cubicBezTo>
                    <a:pt x="171686" y="766946"/>
                    <a:pt x="0" y="595273"/>
                    <a:pt x="0" y="383473"/>
                  </a:cubicBezTo>
                  <a:cubicBezTo>
                    <a:pt x="0" y="171673"/>
                    <a:pt x="171686" y="0"/>
                    <a:pt x="383473" y="0"/>
                  </a:cubicBezTo>
                  <a:cubicBezTo>
                    <a:pt x="595273" y="0"/>
                    <a:pt x="766945" y="171673"/>
                    <a:pt x="766945" y="383473"/>
                  </a:cubicBezTo>
                  <a:close/>
                </a:path>
              </a:pathLst>
            </a:custGeom>
            <a:solidFill>
              <a:schemeClr val="accent2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5B97F45-D7BD-4235-A5C3-D38CEBD37241}"/>
                </a:ext>
              </a:extLst>
            </p:cNvPr>
            <p:cNvSpPr/>
            <p:nvPr/>
          </p:nvSpPr>
          <p:spPr>
            <a:xfrm>
              <a:off x="3871384" y="2896109"/>
              <a:ext cx="884513" cy="1719877"/>
            </a:xfrm>
            <a:custGeom>
              <a:avLst/>
              <a:gdLst>
                <a:gd name="connsiteX0" fmla="*/ 0 w 746402"/>
                <a:gd name="connsiteY0" fmla="*/ 0 h 1496228"/>
                <a:gd name="connsiteX1" fmla="*/ 0 w 746402"/>
                <a:gd name="connsiteY1" fmla="*/ 0 h 1496228"/>
                <a:gd name="connsiteX2" fmla="*/ 0 w 746402"/>
                <a:gd name="connsiteY2" fmla="*/ 1497633 h 1496228"/>
                <a:gd name="connsiteX3" fmla="*/ 0 w 746402"/>
                <a:gd name="connsiteY3" fmla="*/ 1497633 h 1496228"/>
                <a:gd name="connsiteX4" fmla="*/ 748799 w 746402"/>
                <a:gd name="connsiteY4" fmla="*/ 748834 h 1496228"/>
                <a:gd name="connsiteX5" fmla="*/ 0 w 746402"/>
                <a:gd name="connsiteY5" fmla="*/ 0 h 149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02" h="1496228">
                  <a:moveTo>
                    <a:pt x="0" y="0"/>
                  </a:moveTo>
                  <a:lnTo>
                    <a:pt x="0" y="0"/>
                  </a:lnTo>
                  <a:lnTo>
                    <a:pt x="0" y="1497633"/>
                  </a:lnTo>
                  <a:lnTo>
                    <a:pt x="0" y="1497633"/>
                  </a:lnTo>
                  <a:cubicBezTo>
                    <a:pt x="413534" y="1497633"/>
                    <a:pt x="748799" y="1162368"/>
                    <a:pt x="748799" y="748834"/>
                  </a:cubicBezTo>
                  <a:cubicBezTo>
                    <a:pt x="748799" y="335299"/>
                    <a:pt x="41353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2" name="TextBox 791">
            <a:extLst>
              <a:ext uri="{FF2B5EF4-FFF2-40B4-BE49-F238E27FC236}">
                <a16:creationId xmlns:a16="http://schemas.microsoft.com/office/drawing/2014/main" id="{784BDC68-218D-4116-A2BD-F0EA7923538B}"/>
              </a:ext>
            </a:extLst>
          </p:cNvPr>
          <p:cNvSpPr txBox="1"/>
          <p:nvPr/>
        </p:nvSpPr>
        <p:spPr>
          <a:xfrm>
            <a:off x="5991577" y="1220737"/>
            <a:ext cx="38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Hypotheses for Coupling between Galactic Cosmic Rays and Climate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20F1262F-3D1B-4EAF-B7E6-FB7FA50DE9F9}"/>
              </a:ext>
            </a:extLst>
          </p:cNvPr>
          <p:cNvSpPr txBox="1"/>
          <p:nvPr/>
        </p:nvSpPr>
        <p:spPr>
          <a:xfrm>
            <a:off x="6130479" y="2686972"/>
            <a:ext cx="453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Datasets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1D615F7B-983E-4BF8-8866-E8492D85F3DE}"/>
              </a:ext>
            </a:extLst>
          </p:cNvPr>
          <p:cNvSpPr txBox="1"/>
          <p:nvPr/>
        </p:nvSpPr>
        <p:spPr>
          <a:xfrm>
            <a:off x="6124171" y="4072571"/>
            <a:ext cx="382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Methodology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AF0DBA51-749D-40C1-9AD2-1F179A76A623}"/>
              </a:ext>
            </a:extLst>
          </p:cNvPr>
          <p:cNvSpPr txBox="1"/>
          <p:nvPr/>
        </p:nvSpPr>
        <p:spPr>
          <a:xfrm>
            <a:off x="6071910" y="5359116"/>
            <a:ext cx="335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Statistical analysis and</a:t>
            </a:r>
          </a:p>
          <a:p>
            <a:pPr lvl="0"/>
            <a:r>
              <a:rPr lang="en-US" dirty="0">
                <a:latin typeface="Georgia" panose="02040502050405020303" pitchFamily="18" charset="0"/>
              </a:rPr>
              <a:t> Initial results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97FFDD59-3C47-4028-80CB-C120FDD80CC2}"/>
              </a:ext>
            </a:extLst>
          </p:cNvPr>
          <p:cNvSpPr txBox="1"/>
          <p:nvPr/>
        </p:nvSpPr>
        <p:spPr>
          <a:xfrm>
            <a:off x="1730219" y="3200545"/>
            <a:ext cx="21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Overview of the presentation</a:t>
            </a: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158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 General Assembly, 27 May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9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0FF91-4E63-4358-8AF7-3D0333A7C5B5}"/>
              </a:ext>
            </a:extLst>
          </p:cNvPr>
          <p:cNvSpPr txBox="1"/>
          <p:nvPr/>
        </p:nvSpPr>
        <p:spPr>
          <a:xfrm>
            <a:off x="606549" y="637371"/>
            <a:ext cx="10230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22222"/>
                </a:solidFill>
                <a:latin typeface="Georgia" panose="02040502050405020303" pitchFamily="18" charset="0"/>
              </a:rPr>
              <a:t>Hypothesis 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3437A37-E632-4E06-B30A-BE9364C88995}"/>
              </a:ext>
            </a:extLst>
          </p:cNvPr>
          <p:cNvSpPr/>
          <p:nvPr/>
        </p:nvSpPr>
        <p:spPr>
          <a:xfrm>
            <a:off x="2436371" y="2361396"/>
            <a:ext cx="7137119" cy="78979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FAE66C-C5CA-4DB3-BA24-E69EF97EF712}"/>
              </a:ext>
            </a:extLst>
          </p:cNvPr>
          <p:cNvSpPr txBox="1"/>
          <p:nvPr/>
        </p:nvSpPr>
        <p:spPr>
          <a:xfrm>
            <a:off x="4093053" y="2566804"/>
            <a:ext cx="5480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63238"/>
                </a:solidFill>
                <a:latin typeface="Georgia Pro Light" panose="02040302050405020303" pitchFamily="18" charset="0"/>
              </a:rPr>
              <a:t>Cosmic rays are the main source of ionization in the </a:t>
            </a:r>
            <a:r>
              <a:rPr lang="en-US" sz="1400" dirty="0" smtClean="0">
                <a:solidFill>
                  <a:srgbClr val="263238"/>
                </a:solidFill>
                <a:latin typeface="Georgia Pro Light" panose="02040302050405020303" pitchFamily="18" charset="0"/>
              </a:rPr>
              <a:t>lower atmosphere </a:t>
            </a:r>
            <a:r>
              <a:rPr lang="en-US" sz="1400" dirty="0">
                <a:solidFill>
                  <a:srgbClr val="263238"/>
                </a:solidFill>
                <a:latin typeface="Georgia Pro Light" panose="02040302050405020303" pitchFamily="18" charset="0"/>
              </a:rPr>
              <a:t>(fact)</a:t>
            </a:r>
          </a:p>
          <a:p>
            <a:r>
              <a:rPr lang="en-US" sz="1400" b="0" i="0" dirty="0" smtClean="0">
                <a:solidFill>
                  <a:srgbClr val="263238"/>
                </a:solidFill>
                <a:effectLst/>
                <a:latin typeface="Georgia Pro Light" panose="02040302050405020303" pitchFamily="18" charset="0"/>
              </a:rPr>
              <a:t>. </a:t>
            </a:r>
            <a:endParaRPr lang="en-US" sz="1400" dirty="0">
              <a:latin typeface="Georgia Pro Light" panose="02040302050405020303" pitchFamily="18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ECBA09E-7379-4230-AA83-DFD376594929}"/>
              </a:ext>
            </a:extLst>
          </p:cNvPr>
          <p:cNvSpPr/>
          <p:nvPr/>
        </p:nvSpPr>
        <p:spPr>
          <a:xfrm>
            <a:off x="2436372" y="2361396"/>
            <a:ext cx="1514834" cy="789792"/>
          </a:xfrm>
          <a:custGeom>
            <a:avLst/>
            <a:gdLst>
              <a:gd name="connsiteX0" fmla="*/ 173570 w 1514834"/>
              <a:gd name="connsiteY0" fmla="*/ 0 h 1041400"/>
              <a:gd name="connsiteX1" fmla="*/ 1514834 w 1514834"/>
              <a:gd name="connsiteY1" fmla="*/ 0 h 1041400"/>
              <a:gd name="connsiteX2" fmla="*/ 1514834 w 1514834"/>
              <a:gd name="connsiteY2" fmla="*/ 1041400 h 1041400"/>
              <a:gd name="connsiteX3" fmla="*/ 173570 w 1514834"/>
              <a:gd name="connsiteY3" fmla="*/ 1041400 h 1041400"/>
              <a:gd name="connsiteX4" fmla="*/ 0 w 1514834"/>
              <a:gd name="connsiteY4" fmla="*/ 867830 h 1041400"/>
              <a:gd name="connsiteX5" fmla="*/ 0 w 1514834"/>
              <a:gd name="connsiteY5" fmla="*/ 173570 h 1041400"/>
              <a:gd name="connsiteX6" fmla="*/ 173570 w 1514834"/>
              <a:gd name="connsiteY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34" h="1041400">
                <a:moveTo>
                  <a:pt x="173570" y="0"/>
                </a:moveTo>
                <a:lnTo>
                  <a:pt x="1514834" y="0"/>
                </a:lnTo>
                <a:lnTo>
                  <a:pt x="1514834" y="1041400"/>
                </a:lnTo>
                <a:lnTo>
                  <a:pt x="173570" y="1041400"/>
                </a:lnTo>
                <a:cubicBezTo>
                  <a:pt x="77710" y="1041400"/>
                  <a:pt x="0" y="963690"/>
                  <a:pt x="0" y="867830"/>
                </a:cubicBezTo>
                <a:lnTo>
                  <a:pt x="0" y="173570"/>
                </a:lnTo>
                <a:cubicBezTo>
                  <a:pt x="0" y="77710"/>
                  <a:pt x="77710" y="0"/>
                  <a:pt x="173570" y="0"/>
                </a:cubicBezTo>
                <a:close/>
              </a:path>
            </a:pathLst>
          </a:cu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86F6E8B-3A0C-4DA8-BD4F-A385DAFCAAE4}"/>
              </a:ext>
            </a:extLst>
          </p:cNvPr>
          <p:cNvSpPr/>
          <p:nvPr/>
        </p:nvSpPr>
        <p:spPr>
          <a:xfrm>
            <a:off x="3951206" y="2361396"/>
            <a:ext cx="3681836" cy="45719"/>
          </a:xfrm>
          <a:prstGeom prst="roundRect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D99FEFA-9B70-443D-90E5-E877509A6E99}"/>
              </a:ext>
            </a:extLst>
          </p:cNvPr>
          <p:cNvSpPr/>
          <p:nvPr/>
        </p:nvSpPr>
        <p:spPr>
          <a:xfrm>
            <a:off x="2430624" y="3407667"/>
            <a:ext cx="7141729" cy="7896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EAFC97-1DB7-41E3-A9C4-B63205B4EF95}"/>
              </a:ext>
            </a:extLst>
          </p:cNvPr>
          <p:cNvSpPr txBox="1"/>
          <p:nvPr/>
        </p:nvSpPr>
        <p:spPr>
          <a:xfrm>
            <a:off x="4087305" y="3434163"/>
            <a:ext cx="548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63238"/>
                </a:solidFill>
                <a:latin typeface="Georgia Pro Light" panose="02040302050405020303" pitchFamily="18" charset="0"/>
              </a:rPr>
              <a:t>Ionization may be important in aerosol nucleation processes in the atmosphere (contentious)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7949D70-D3C5-43A7-8005-A53D900B462B}"/>
              </a:ext>
            </a:extLst>
          </p:cNvPr>
          <p:cNvSpPr/>
          <p:nvPr/>
        </p:nvSpPr>
        <p:spPr>
          <a:xfrm>
            <a:off x="2430625" y="3407666"/>
            <a:ext cx="1514834" cy="789611"/>
          </a:xfrm>
          <a:custGeom>
            <a:avLst/>
            <a:gdLst>
              <a:gd name="connsiteX0" fmla="*/ 173570 w 1514834"/>
              <a:gd name="connsiteY0" fmla="*/ 0 h 1041400"/>
              <a:gd name="connsiteX1" fmla="*/ 1514834 w 1514834"/>
              <a:gd name="connsiteY1" fmla="*/ 0 h 1041400"/>
              <a:gd name="connsiteX2" fmla="*/ 1514834 w 1514834"/>
              <a:gd name="connsiteY2" fmla="*/ 1041400 h 1041400"/>
              <a:gd name="connsiteX3" fmla="*/ 173570 w 1514834"/>
              <a:gd name="connsiteY3" fmla="*/ 1041400 h 1041400"/>
              <a:gd name="connsiteX4" fmla="*/ 0 w 1514834"/>
              <a:gd name="connsiteY4" fmla="*/ 867830 h 1041400"/>
              <a:gd name="connsiteX5" fmla="*/ 0 w 1514834"/>
              <a:gd name="connsiteY5" fmla="*/ 173570 h 1041400"/>
              <a:gd name="connsiteX6" fmla="*/ 173570 w 1514834"/>
              <a:gd name="connsiteY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34" h="1041400">
                <a:moveTo>
                  <a:pt x="173570" y="0"/>
                </a:moveTo>
                <a:lnTo>
                  <a:pt x="1514834" y="0"/>
                </a:lnTo>
                <a:lnTo>
                  <a:pt x="1514834" y="1041400"/>
                </a:lnTo>
                <a:lnTo>
                  <a:pt x="173570" y="1041400"/>
                </a:lnTo>
                <a:cubicBezTo>
                  <a:pt x="77710" y="1041400"/>
                  <a:pt x="0" y="963690"/>
                  <a:pt x="0" y="867830"/>
                </a:cubicBezTo>
                <a:lnTo>
                  <a:pt x="0" y="173570"/>
                </a:lnTo>
                <a:cubicBezTo>
                  <a:pt x="0" y="77710"/>
                  <a:pt x="77710" y="0"/>
                  <a:pt x="1735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305E458-FDD4-419B-B9C2-0657CEA51316}"/>
              </a:ext>
            </a:extLst>
          </p:cNvPr>
          <p:cNvSpPr/>
          <p:nvPr/>
        </p:nvSpPr>
        <p:spPr>
          <a:xfrm>
            <a:off x="3945458" y="3411116"/>
            <a:ext cx="3687583" cy="540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142255E-1A06-4117-AB33-188697B31F71}"/>
              </a:ext>
            </a:extLst>
          </p:cNvPr>
          <p:cNvSpPr/>
          <p:nvPr/>
        </p:nvSpPr>
        <p:spPr>
          <a:xfrm>
            <a:off x="2430624" y="4517539"/>
            <a:ext cx="7141727" cy="7919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5EE38D5-424A-4BF2-813E-DE6E80732FB6}"/>
              </a:ext>
            </a:extLst>
          </p:cNvPr>
          <p:cNvSpPr txBox="1"/>
          <p:nvPr/>
        </p:nvSpPr>
        <p:spPr>
          <a:xfrm>
            <a:off x="4077809" y="4691766"/>
            <a:ext cx="5494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63238"/>
                </a:solidFill>
                <a:latin typeface="Georgia Pro Light" panose="02040302050405020303" pitchFamily="18" charset="0"/>
              </a:rPr>
              <a:t>Aerosols are important for the creation of clouds (fact)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9BF736D-309E-4940-B050-15DF8EE94816}"/>
              </a:ext>
            </a:extLst>
          </p:cNvPr>
          <p:cNvSpPr/>
          <p:nvPr/>
        </p:nvSpPr>
        <p:spPr>
          <a:xfrm>
            <a:off x="2430625" y="4517539"/>
            <a:ext cx="1514834" cy="778526"/>
          </a:xfrm>
          <a:custGeom>
            <a:avLst/>
            <a:gdLst>
              <a:gd name="connsiteX0" fmla="*/ 173570 w 1514834"/>
              <a:gd name="connsiteY0" fmla="*/ 0 h 1041400"/>
              <a:gd name="connsiteX1" fmla="*/ 1514834 w 1514834"/>
              <a:gd name="connsiteY1" fmla="*/ 0 h 1041400"/>
              <a:gd name="connsiteX2" fmla="*/ 1514834 w 1514834"/>
              <a:gd name="connsiteY2" fmla="*/ 1041400 h 1041400"/>
              <a:gd name="connsiteX3" fmla="*/ 173570 w 1514834"/>
              <a:gd name="connsiteY3" fmla="*/ 1041400 h 1041400"/>
              <a:gd name="connsiteX4" fmla="*/ 0 w 1514834"/>
              <a:gd name="connsiteY4" fmla="*/ 867830 h 1041400"/>
              <a:gd name="connsiteX5" fmla="*/ 0 w 1514834"/>
              <a:gd name="connsiteY5" fmla="*/ 173570 h 1041400"/>
              <a:gd name="connsiteX6" fmla="*/ 173570 w 1514834"/>
              <a:gd name="connsiteY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34" h="1041400">
                <a:moveTo>
                  <a:pt x="173570" y="0"/>
                </a:moveTo>
                <a:lnTo>
                  <a:pt x="1514834" y="0"/>
                </a:lnTo>
                <a:lnTo>
                  <a:pt x="1514834" y="1041400"/>
                </a:lnTo>
                <a:lnTo>
                  <a:pt x="173570" y="1041400"/>
                </a:lnTo>
                <a:cubicBezTo>
                  <a:pt x="77710" y="1041400"/>
                  <a:pt x="0" y="963690"/>
                  <a:pt x="0" y="867830"/>
                </a:cubicBezTo>
                <a:lnTo>
                  <a:pt x="0" y="173570"/>
                </a:lnTo>
                <a:cubicBezTo>
                  <a:pt x="0" y="77710"/>
                  <a:pt x="77710" y="0"/>
                  <a:pt x="173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1600D32-CF6E-46D7-81BB-214DDD07BE8C}"/>
              </a:ext>
            </a:extLst>
          </p:cNvPr>
          <p:cNvSpPr/>
          <p:nvPr/>
        </p:nvSpPr>
        <p:spPr>
          <a:xfrm>
            <a:off x="3945459" y="4517539"/>
            <a:ext cx="3687582" cy="464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42DEA36-2371-45AF-85D7-AA5D34678575}"/>
              </a:ext>
            </a:extLst>
          </p:cNvPr>
          <p:cNvSpPr/>
          <p:nvPr/>
        </p:nvSpPr>
        <p:spPr>
          <a:xfrm>
            <a:off x="2436372" y="1365999"/>
            <a:ext cx="7137119" cy="75241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606A0D3-AF96-41EE-B642-9BBAEF6D4A96}"/>
              </a:ext>
            </a:extLst>
          </p:cNvPr>
          <p:cNvSpPr txBox="1"/>
          <p:nvPr/>
        </p:nvSpPr>
        <p:spPr>
          <a:xfrm>
            <a:off x="4053306" y="1540226"/>
            <a:ext cx="5798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Georgia Pro Light" panose="02040302050405020303" pitchFamily="18" charset="0"/>
              </a:rPr>
              <a:t>Cosmic rays are modulated the solar- and geomagnetic by field (fact)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0E7C603-51FD-470E-85ED-6B87F5342FDF}"/>
              </a:ext>
            </a:extLst>
          </p:cNvPr>
          <p:cNvSpPr/>
          <p:nvPr/>
        </p:nvSpPr>
        <p:spPr>
          <a:xfrm>
            <a:off x="2436372" y="1365999"/>
            <a:ext cx="1514834" cy="752414"/>
          </a:xfrm>
          <a:custGeom>
            <a:avLst/>
            <a:gdLst>
              <a:gd name="connsiteX0" fmla="*/ 173570 w 1514834"/>
              <a:gd name="connsiteY0" fmla="*/ 0 h 1041400"/>
              <a:gd name="connsiteX1" fmla="*/ 1514834 w 1514834"/>
              <a:gd name="connsiteY1" fmla="*/ 0 h 1041400"/>
              <a:gd name="connsiteX2" fmla="*/ 1514834 w 1514834"/>
              <a:gd name="connsiteY2" fmla="*/ 1041400 h 1041400"/>
              <a:gd name="connsiteX3" fmla="*/ 173570 w 1514834"/>
              <a:gd name="connsiteY3" fmla="*/ 1041400 h 1041400"/>
              <a:gd name="connsiteX4" fmla="*/ 0 w 1514834"/>
              <a:gd name="connsiteY4" fmla="*/ 867830 h 1041400"/>
              <a:gd name="connsiteX5" fmla="*/ 0 w 1514834"/>
              <a:gd name="connsiteY5" fmla="*/ 173570 h 1041400"/>
              <a:gd name="connsiteX6" fmla="*/ 173570 w 1514834"/>
              <a:gd name="connsiteY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34" h="1041400">
                <a:moveTo>
                  <a:pt x="173570" y="0"/>
                </a:moveTo>
                <a:lnTo>
                  <a:pt x="1514834" y="0"/>
                </a:lnTo>
                <a:lnTo>
                  <a:pt x="1514834" y="1041400"/>
                </a:lnTo>
                <a:lnTo>
                  <a:pt x="173570" y="1041400"/>
                </a:lnTo>
                <a:cubicBezTo>
                  <a:pt x="77710" y="1041400"/>
                  <a:pt x="0" y="963690"/>
                  <a:pt x="0" y="867830"/>
                </a:cubicBezTo>
                <a:lnTo>
                  <a:pt x="0" y="173570"/>
                </a:lnTo>
                <a:cubicBezTo>
                  <a:pt x="0" y="77710"/>
                  <a:pt x="77710" y="0"/>
                  <a:pt x="1735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D1C5898-CE20-4E34-8EAD-BC316015F480}"/>
              </a:ext>
            </a:extLst>
          </p:cNvPr>
          <p:cNvSpPr/>
          <p:nvPr/>
        </p:nvSpPr>
        <p:spPr>
          <a:xfrm>
            <a:off x="3951205" y="1365999"/>
            <a:ext cx="3681837" cy="457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6162A5C-1EC9-4915-BAA8-E5E13DABAA73}"/>
              </a:ext>
            </a:extLst>
          </p:cNvPr>
          <p:cNvSpPr/>
          <p:nvPr/>
        </p:nvSpPr>
        <p:spPr>
          <a:xfrm>
            <a:off x="484785" y="5513220"/>
            <a:ext cx="11033404" cy="5657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8B1F7D1-EACA-4D5C-AC08-F28E6E3FA90C}"/>
              </a:ext>
            </a:extLst>
          </p:cNvPr>
          <p:cNvSpPr txBox="1"/>
          <p:nvPr/>
        </p:nvSpPr>
        <p:spPr>
          <a:xfrm>
            <a:off x="646067" y="5690364"/>
            <a:ext cx="1071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63238"/>
                </a:solidFill>
                <a:latin typeface="Georgia Pro Light" panose="02040302050405020303" pitchFamily="18" charset="0"/>
              </a:rPr>
              <a:t>This chain of reactions will be referred to as the GCR-Ion-Aerosol-Cloud link or in short GCR-Aerosol-Cloud link.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D7C1321-268F-4C01-963C-C20CAE8AFE49}"/>
              </a:ext>
            </a:extLst>
          </p:cNvPr>
          <p:cNvSpPr/>
          <p:nvPr/>
        </p:nvSpPr>
        <p:spPr>
          <a:xfrm>
            <a:off x="828768" y="5513208"/>
            <a:ext cx="10345438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EGU22 General Assembly, 27 May 2022</a:t>
            </a:r>
            <a:endParaRPr lang="it-IT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36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epticalscience.com/images/krivova_2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4" y="2833900"/>
            <a:ext cx="4160739" cy="25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581" y="5890757"/>
            <a:ext cx="3943794" cy="3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reconstructed cosmic radiation (solid line before 1952) and directly observed cosmic radiation (solid line after 1952) compared to global temperature (dotted line). All curves have been smoothed by an 11-year running m</a:t>
            </a:r>
            <a:r>
              <a:rPr lang="en-US" sz="1200" dirty="0">
                <a:solidFill>
                  <a:schemeClr val="tx1"/>
                </a:solidFill>
              </a:rPr>
              <a:t>ean (</a:t>
            </a:r>
            <a:r>
              <a:rPr lang="en-US" sz="1200" dirty="0" err="1">
                <a:solidFill>
                  <a:schemeClr val="tx1"/>
                </a:solidFill>
              </a:rPr>
              <a:t>Krivova</a:t>
            </a:r>
            <a:r>
              <a:rPr lang="en-US" sz="1200" dirty="0">
                <a:solidFill>
                  <a:schemeClr val="tx1"/>
                </a:solidFill>
              </a:rPr>
              <a:t> 2003).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962" y="2094311"/>
            <a:ext cx="2718361" cy="6061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Galactic cosmic rays (GCRs) counts versus </a:t>
            </a:r>
            <a:r>
              <a:rPr lang="en-US" sz="1400" dirty="0" err="1">
                <a:solidFill>
                  <a:schemeClr val="tx1"/>
                </a:solidFill>
              </a:rPr>
              <a:t>Temprature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10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846615" y="2880645"/>
            <a:ext cx="2110671" cy="640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Galactic cosmic rays (GCRs) versus Cloud cover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46" y="3648518"/>
            <a:ext cx="5788315" cy="24986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98307" y="6100741"/>
            <a:ext cx="5377663" cy="384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Low cloud cover and cosmic rays from 1982 to 2002. (Marsh and </a:t>
            </a:r>
            <a:r>
              <a:rPr lang="en-US" sz="1200" dirty="0" err="1">
                <a:solidFill>
                  <a:schemeClr val="tx1"/>
                </a:solidFill>
              </a:rPr>
              <a:t>Svensmark</a:t>
            </a:r>
            <a:r>
              <a:rPr lang="en-US" sz="1200" dirty="0">
                <a:solidFill>
                  <a:schemeClr val="tx1"/>
                </a:solidFill>
              </a:rPr>
              <a:t>, 2003).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3712" y="726091"/>
            <a:ext cx="2469669" cy="6197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Cloud cover versus Earth </a:t>
            </a:r>
            <a:r>
              <a:rPr lang="en-US" sz="1400" dirty="0" err="1">
                <a:solidFill>
                  <a:schemeClr val="tx1"/>
                </a:solidFill>
              </a:rPr>
              <a:t>temprature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165" y="1360094"/>
            <a:ext cx="3763235" cy="15495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61892" y="3229225"/>
            <a:ext cx="3721467" cy="5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 Radiation Balance Sensitivity (</a:t>
            </a:r>
            <a:r>
              <a:rPr lang="en-US" sz="1200" i="1" dirty="0">
                <a:solidFill>
                  <a:schemeClr val="tx1"/>
                </a:solidFill>
              </a:rPr>
              <a:t>W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i="1" dirty="0">
                <a:solidFill>
                  <a:schemeClr val="tx1"/>
                </a:solidFill>
              </a:rPr>
              <a:t>m</a:t>
            </a:r>
            <a:r>
              <a:rPr lang="en-US" sz="1200" dirty="0">
                <a:solidFill>
                  <a:schemeClr val="tx1"/>
                </a:solidFill>
              </a:rPr>
              <a:t>2) to a change in fractional cloud cover of 0.1(Ringer and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Shine, 1997).</a:t>
            </a:r>
          </a:p>
        </p:txBody>
      </p:sp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343">
            <a:off x="4007211" y="3209691"/>
            <a:ext cx="1065260" cy="6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sualizza immagine di 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5342">
            <a:off x="7753679" y="2990697"/>
            <a:ext cx="1030841" cy="6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A45EE7-F330-4FA1-A5D2-198297723642}"/>
              </a:ext>
            </a:extLst>
          </p:cNvPr>
          <p:cNvSpPr/>
          <p:nvPr/>
        </p:nvSpPr>
        <p:spPr>
          <a:xfrm>
            <a:off x="2862758" y="297092"/>
            <a:ext cx="807163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Hypotheses for Coupling between Galactic Cosmic Rays and Climate</a:t>
            </a:r>
          </a:p>
        </p:txBody>
      </p:sp>
    </p:spTree>
    <p:extLst>
      <p:ext uri="{BB962C8B-B14F-4D97-AF65-F5344CB8AC3E}">
        <p14:creationId xmlns:p14="http://schemas.microsoft.com/office/powerpoint/2010/main" val="39605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 Schematic of aerosol direct and indirect radiative effects. (courtesy... 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6" y="2012626"/>
            <a:ext cx="4372560" cy="29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353" y="367037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Impact of AEROSOLS in Cloud formation</a:t>
            </a: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825" y="5296089"/>
            <a:ext cx="5195943" cy="45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English, J.M., 2011. </a:t>
            </a:r>
            <a:r>
              <a:rPr lang="en-US" sz="1400" i="1" dirty="0"/>
              <a:t>A Sectional Microphysical Model to Study Stratospheric Aerosol: Ions, Geoengineering and Large Volcanic Eruptions</a:t>
            </a:r>
            <a:r>
              <a:rPr lang="en-US" sz="1400" dirty="0"/>
              <a:t> (Doctoral dissertation, University of Colorado at Boulder).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768" y="2049140"/>
            <a:ext cx="5606886" cy="323441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432023" y="5566364"/>
            <a:ext cx="4882631" cy="485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Figure2: Pierce, J.R., 2017. Cosmic rays, aerosols, clouds, and climate: Recent findings from the CLOUD experiment. </a:t>
            </a:r>
            <a:r>
              <a:rPr lang="en-US" sz="1600" i="1" dirty="0"/>
              <a:t>Journal of Geophysical Research: Atmospheres</a:t>
            </a:r>
            <a:r>
              <a:rPr lang="en-US" sz="1600" dirty="0"/>
              <a:t>, </a:t>
            </a:r>
            <a:r>
              <a:rPr lang="en-US" sz="1600" i="1" dirty="0"/>
              <a:t>122</a:t>
            </a:r>
            <a:r>
              <a:rPr lang="en-US" sz="1600" dirty="0"/>
              <a:t>(15), pp.8051-8055.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13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09133850"/>
              </p:ext>
            </p:extLst>
          </p:nvPr>
        </p:nvGraphicFramePr>
        <p:xfrm>
          <a:off x="1331685" y="1270997"/>
          <a:ext cx="9528629" cy="536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6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353" y="367037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Datasets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4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9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252080103"/>
              </p:ext>
            </p:extLst>
          </p:nvPr>
        </p:nvGraphicFramePr>
        <p:xfrm>
          <a:off x="234405" y="718456"/>
          <a:ext cx="5787571" cy="616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21110" y="5781057"/>
            <a:ext cx="465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Geographical map of the studied region, in which locations of the selected AERONET stations are shown by red triangles.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61" y="1294097"/>
            <a:ext cx="5163639" cy="444749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509760" y="4089861"/>
            <a:ext cx="814165" cy="179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Potenza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95595" y="3925967"/>
            <a:ext cx="814165" cy="179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Naples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71980" y="3303102"/>
            <a:ext cx="755369" cy="207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LAQUILA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274673" y="3893044"/>
            <a:ext cx="755370" cy="212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Bari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12121" y="3517846"/>
            <a:ext cx="814165" cy="179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31780" y="4269334"/>
            <a:ext cx="814165" cy="179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Lecce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General Assembly, 27 May 2022</a:t>
            </a:r>
            <a:endParaRPr lang="it-I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14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00945" y="445955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 General Assembly, 27 May 2022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7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41218" y="2408092"/>
            <a:ext cx="5402637" cy="2537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6818" y="33528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5782" y="371301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886" y="2480195"/>
            <a:ext cx="4508932" cy="29785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95654" y="1734488"/>
            <a:ext cx="3778382" cy="444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Daily Correlation between AE and FD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353" y="367037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Initial 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72945" y="5289446"/>
            <a:ext cx="6373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FD</a:t>
            </a:r>
            <a:endParaRPr lang="it-IT" sz="16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6347199" y="3640723"/>
            <a:ext cx="601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AE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506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6" y="981156"/>
            <a:ext cx="2525337" cy="450054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Linear correlation between daily aggregation of AE and FD for the period 2005_2019 for southern Italy.</a:t>
            </a:r>
            <a:br>
              <a:rPr lang="en-US" sz="2000" b="1" dirty="0" smtClean="0"/>
            </a:br>
            <a:r>
              <a:rPr lang="en-US" sz="2000" b="1" dirty="0" smtClean="0"/>
              <a:t>a)For all FD events </a:t>
            </a:r>
            <a:br>
              <a:rPr lang="en-US" sz="2000" b="1" dirty="0" smtClean="0"/>
            </a:br>
            <a:r>
              <a:rPr lang="en-US" sz="2000" b="1" dirty="0"/>
              <a:t>b)For FD &gt;3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8976" y="5851861"/>
                <a:ext cx="3082637" cy="4433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/>
                          <m:t>R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= 0.79 for </a:t>
                </a:r>
                <a:r>
                  <a:rPr lang="en-US" sz="1800" dirty="0" err="1"/>
                  <a:t>FDMagnitude</a:t>
                </a:r>
                <a:r>
                  <a:rPr lang="en-US" sz="1800" dirty="0"/>
                  <a:t>&gt;3</a:t>
                </a:r>
                <a:endParaRPr lang="it-IT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976" y="5851861"/>
                <a:ext cx="3082637" cy="443344"/>
              </a:xfrm>
              <a:blipFill>
                <a:blip r:embed="rId3"/>
                <a:stretch>
                  <a:fillRect t="-136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nello 5">
            <a:extLst>
              <a:ext uri="{FF2B5EF4-FFF2-40B4-BE49-F238E27FC236}">
                <a16:creationId xmlns:a16="http://schemas.microsoft.com/office/drawing/2014/main" id="{5C4C12EE-2D72-0E4F-A9D7-0DDA49604F55}"/>
              </a:ext>
            </a:extLst>
          </p:cNvPr>
          <p:cNvSpPr/>
          <p:nvPr/>
        </p:nvSpPr>
        <p:spPr>
          <a:xfrm>
            <a:off x="5018567" y="2424223"/>
            <a:ext cx="616689" cy="2732568"/>
          </a:xfrm>
          <a:prstGeom prst="donu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0" y="1103085"/>
            <a:ext cx="6945997" cy="458841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EGU22 General Assembly, 27 May 2022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5F0FF72-B291-8D4D-A435-84ACE3D692BD}"/>
              </a:ext>
            </a:extLst>
          </p:cNvPr>
          <p:cNvSpPr/>
          <p:nvPr/>
        </p:nvSpPr>
        <p:spPr>
          <a:xfrm rot="1090949">
            <a:off x="4417908" y="2594661"/>
            <a:ext cx="462136" cy="2484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23C1F10-1D6D-9945-B83B-F47DCD52C0A1}"/>
              </a:ext>
            </a:extLst>
          </p:cNvPr>
          <p:cNvSpPr/>
          <p:nvPr/>
        </p:nvSpPr>
        <p:spPr>
          <a:xfrm>
            <a:off x="3824281" y="2153282"/>
            <a:ext cx="798763" cy="248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5908" y="5383591"/>
            <a:ext cx="6373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FD</a:t>
            </a:r>
            <a:endParaRPr lang="it-IT" sz="1600" dirty="0"/>
          </a:p>
        </p:txBody>
      </p:sp>
      <p:sp>
        <p:nvSpPr>
          <p:cNvPr id="12" name="Rectangle 11"/>
          <p:cNvSpPr/>
          <p:nvPr/>
        </p:nvSpPr>
        <p:spPr>
          <a:xfrm>
            <a:off x="4571999" y="5421582"/>
            <a:ext cx="6373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FD</a:t>
            </a:r>
            <a:endParaRPr lang="it-IT" sz="1600" dirty="0"/>
          </a:p>
        </p:txBody>
      </p:sp>
      <p:sp>
        <p:nvSpPr>
          <p:cNvPr id="22" name="Flowchart: Connector 21"/>
          <p:cNvSpPr/>
          <p:nvPr/>
        </p:nvSpPr>
        <p:spPr>
          <a:xfrm>
            <a:off x="3271525" y="2584584"/>
            <a:ext cx="1004213" cy="476071"/>
          </a:xfrm>
          <a:prstGeom prst="flowChartConnector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855208" y="4906092"/>
            <a:ext cx="841059" cy="476071"/>
          </a:xfrm>
          <a:prstGeom prst="flowChartConnector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3291076" y="3210033"/>
            <a:ext cx="6373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AE</a:t>
            </a:r>
            <a:endParaRPr lang="it-IT" sz="16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5777345" y="2971997"/>
            <a:ext cx="6373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AE</a:t>
            </a:r>
            <a:endParaRPr lang="it-IT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4696267" y="983674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33454" y="759819"/>
            <a:ext cx="914400" cy="442674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28818" y="759819"/>
            <a:ext cx="914400" cy="442674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182534"/>
            <a:ext cx="2394030" cy="757295"/>
          </a:xfrm>
          <a:prstGeom prst="rect">
            <a:avLst/>
          </a:prstGeom>
        </p:spPr>
      </p:pic>
      <p:pic>
        <p:nvPicPr>
          <p:cNvPr id="34" name="Picture 2" descr="https://cdn.egu.eu/static/2d00bd2f/awards/egu_ospp_label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36" y="182534"/>
            <a:ext cx="957943" cy="12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581353" y="367037"/>
            <a:ext cx="5410247" cy="609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Initial results</a:t>
            </a:r>
          </a:p>
        </p:txBody>
      </p:sp>
    </p:spTree>
    <p:extLst>
      <p:ext uri="{BB962C8B-B14F-4D97-AF65-F5344CB8AC3E}">
        <p14:creationId xmlns:p14="http://schemas.microsoft.com/office/powerpoint/2010/main" val="1250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600" dirty="0">
            <a:solidFill>
              <a:schemeClr val="bg2">
                <a:lumMod val="50000"/>
              </a:schemeClr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687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Georgia</vt:lpstr>
      <vt:lpstr>Georgia Pro Light</vt:lpstr>
      <vt:lpstr>Times New Roman</vt:lpstr>
      <vt:lpstr>Office Theme</vt:lpstr>
      <vt:lpstr>Relationship between the time series of cosmic ray data and aerosol optical properties: (Case study: southern Italy, 2005-2021)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correlation between daily aggregation of AE and FD for the period 2005_2019 for southern Italy. a)For all FD events  b)For FD &gt;3</vt:lpstr>
      <vt:lpstr>PowerPoint Presentation</vt:lpstr>
      <vt:lpstr>Summary and outlook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Faezeh K</dc:creator>
  <cp:lastModifiedBy>FAEZEH</cp:lastModifiedBy>
  <cp:revision>90</cp:revision>
  <dcterms:created xsi:type="dcterms:W3CDTF">2022-05-25T09:37:50Z</dcterms:created>
  <dcterms:modified xsi:type="dcterms:W3CDTF">2022-05-27T12:33:12Z</dcterms:modified>
</cp:coreProperties>
</file>