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A80D66"/>
    <a:srgbClr val="2E6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963" autoAdjust="0"/>
  </p:normalViewPr>
  <p:slideViewPr>
    <p:cSldViewPr snapToGrid="0">
      <p:cViewPr varScale="1">
        <p:scale>
          <a:sx n="63" d="100"/>
          <a:sy n="63" d="100"/>
        </p:scale>
        <p:origin x="11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2C2AF-D7BD-469E-A485-C581A180BC74}" type="datetimeFigureOut">
              <a:rPr lang="en-GB" smtClean="0"/>
              <a:t>25/05/2022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BCB50-55B0-4EA6-A8D1-917FF20DA7E5}" type="slidenum">
              <a:rPr lang="en-GB" smtClean="0"/>
              <a:t>‹#›</a:t>
            </a:fld>
            <a:endParaRPr lang="en-GB"/>
          </a:p>
        </p:txBody>
      </p:sp>
    </p:spTree>
    <p:extLst>
      <p:ext uri="{BB962C8B-B14F-4D97-AF65-F5344CB8AC3E}">
        <p14:creationId xmlns:p14="http://schemas.microsoft.com/office/powerpoint/2010/main" val="3249658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everyone, my name is Katherine Turner and the work I am presenting today is a collaboration with Ric Williams, Anna Katavouta, and Doug Smith. For my presentation, I will be showing how we have used physical relationships within the CMIP6 models to create synthetic reconstructions of ocean carbon with Argo-style measurements.</a:t>
            </a:r>
          </a:p>
          <a:p>
            <a:endParaRPr lang="en-GB" dirty="0"/>
          </a:p>
        </p:txBody>
      </p:sp>
      <p:sp>
        <p:nvSpPr>
          <p:cNvPr id="4" name="Slide Number Placeholder 3"/>
          <p:cNvSpPr>
            <a:spLocks noGrp="1"/>
          </p:cNvSpPr>
          <p:nvPr>
            <p:ph type="sldNum" sz="quarter" idx="5"/>
          </p:nvPr>
        </p:nvSpPr>
        <p:spPr/>
        <p:txBody>
          <a:bodyPr/>
          <a:lstStyle/>
          <a:p>
            <a:fld id="{966BCB50-55B0-4EA6-A8D1-917FF20DA7E5}" type="slidenum">
              <a:rPr lang="en-GB" smtClean="0"/>
              <a:t>1</a:t>
            </a:fld>
            <a:endParaRPr lang="en-GB"/>
          </a:p>
        </p:txBody>
      </p:sp>
    </p:spTree>
    <p:extLst>
      <p:ext uri="{BB962C8B-B14F-4D97-AF65-F5344CB8AC3E}">
        <p14:creationId xmlns:p14="http://schemas.microsoft.com/office/powerpoint/2010/main" val="274844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Understanding ocean carbon is incredibly important for understanding the historical response to emissions; however, the logistical difficulties associated with interior ocean carbon measurements means that these observations are sparse in space and time.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Dissolved inorganic carbon is related to both temperature and salinity through solubility and alkalinity arguments. In this work, we have explored if it is possible to create reconstructions of upper-ocean DIC using these relationships. The Argo programme has led to over 2 million profiles of upper-ocean temperature and salinity, and so if these relationships are rigorous, there should be skill in reconstructing carbon for most of the ocean.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Mapping techniques can create reconstructions by propagating information from observations to regions without data. In this work, we have been exploring how we can use the information in CMIP6 models to propagate and translate information from Argo measurements into ocean carbon reconstructions. As a proof of concept, I will be showing some results from synthetic reconstructions of model data, which simplifies the problem by ignoring sources of observational error.</a:t>
            </a:r>
          </a:p>
          <a:p>
            <a:endParaRPr lang="en-GB" dirty="0"/>
          </a:p>
        </p:txBody>
      </p:sp>
      <p:sp>
        <p:nvSpPr>
          <p:cNvPr id="4" name="Slide Number Placeholder 3"/>
          <p:cNvSpPr>
            <a:spLocks noGrp="1"/>
          </p:cNvSpPr>
          <p:nvPr>
            <p:ph type="sldNum" sz="quarter" idx="5"/>
          </p:nvPr>
        </p:nvSpPr>
        <p:spPr/>
        <p:txBody>
          <a:bodyPr/>
          <a:lstStyle/>
          <a:p>
            <a:fld id="{966BCB50-55B0-4EA6-A8D1-917FF20DA7E5}" type="slidenum">
              <a:rPr lang="en-GB" smtClean="0"/>
              <a:t>2</a:t>
            </a:fld>
            <a:endParaRPr lang="en-GB"/>
          </a:p>
        </p:txBody>
      </p:sp>
    </p:spTree>
    <p:extLst>
      <p:ext uri="{BB962C8B-B14F-4D97-AF65-F5344CB8AC3E}">
        <p14:creationId xmlns:p14="http://schemas.microsoft.com/office/powerpoint/2010/main" val="360439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first show how the CMIP6 models relate carbon to hydrographic measurements. These pointwise correlation fields have been taken from an ensemble of Earth System Models forced with historical atmospheric CO2 concentrations. Regions of strong positive or negative correlation show regions where the models agree strongly on the relationship between DIC and hydrography; regions of weak correlations show areas where there is either uncertainty within the ensemble or more complex relationships. </a:t>
            </a:r>
          </a:p>
          <a:p>
            <a:endParaRPr lang="en-US" dirty="0"/>
          </a:p>
          <a:p>
            <a:r>
              <a:rPr lang="en-US" dirty="0"/>
              <a:t>We can see regional structure in the ensemble correlation fields. The spatial heterogeneity in the correlations between temperature and DIC is effectively the sum of the positive correlations between added heat and added DIC, and negative residual correlations from the solubility effect. Correlations between salinity and DIC largely reflect the alkalinity control on carbon storage. Lastly, the correlations between temperature and salinity show more structure. The noncompeting regions where correlations between the three values provides a good basis for our desired reconstruction.</a:t>
            </a:r>
          </a:p>
          <a:p>
            <a:endParaRPr lang="en-GB" dirty="0"/>
          </a:p>
        </p:txBody>
      </p:sp>
      <p:sp>
        <p:nvSpPr>
          <p:cNvPr id="4" name="Slide Number Placeholder 3"/>
          <p:cNvSpPr>
            <a:spLocks noGrp="1"/>
          </p:cNvSpPr>
          <p:nvPr>
            <p:ph type="sldNum" sz="quarter" idx="5"/>
          </p:nvPr>
        </p:nvSpPr>
        <p:spPr/>
        <p:txBody>
          <a:bodyPr/>
          <a:lstStyle/>
          <a:p>
            <a:fld id="{966BCB50-55B0-4EA6-A8D1-917FF20DA7E5}" type="slidenum">
              <a:rPr lang="en-GB" smtClean="0"/>
              <a:t>3</a:t>
            </a:fld>
            <a:endParaRPr lang="en-GB"/>
          </a:p>
        </p:txBody>
      </p:sp>
    </p:spTree>
    <p:extLst>
      <p:ext uri="{BB962C8B-B14F-4D97-AF65-F5344CB8AC3E}">
        <p14:creationId xmlns:p14="http://schemas.microsoft.com/office/powerpoint/2010/main" val="218745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we have explored how the pointwise relationships between DIC, temperature, and salinity may be expanded to account for irregular Argo sampling. In these figures, green regions indicate where the reconstruction reduces the Root Mean Squared Error, or RMSE, with the darkest green indicating a perfect model DIC reconstruction. Pink and magenta areas indicate errors where the covariances introduce additional errors in the reconstruction.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we restrict ourselves to reconstructing DIC at the exact points we have temperature and salinity measurements, we find that there is indeed skill in the regions where sufficient Argo profiles exist, but coverage remains patchy and regional. When we allow Argo observations to influence the reconstruction within a larger area, we find that most of the global ocean can be reconstructed with skill. There are small regions in which the RMSE increases, but these remain locally-confined and are model-dependent as well. Thus, in the model world, there is substantial skill in reconstructing ocean carbon with hydrography measurements for most of the upper ocean.</a:t>
            </a:r>
          </a:p>
          <a:p>
            <a:endParaRPr lang="en-GB" dirty="0"/>
          </a:p>
        </p:txBody>
      </p:sp>
      <p:sp>
        <p:nvSpPr>
          <p:cNvPr id="4" name="Slide Number Placeholder 3"/>
          <p:cNvSpPr>
            <a:spLocks noGrp="1"/>
          </p:cNvSpPr>
          <p:nvPr>
            <p:ph type="sldNum" sz="quarter" idx="5"/>
          </p:nvPr>
        </p:nvSpPr>
        <p:spPr/>
        <p:txBody>
          <a:bodyPr/>
          <a:lstStyle/>
          <a:p>
            <a:fld id="{966BCB50-55B0-4EA6-A8D1-917FF20DA7E5}" type="slidenum">
              <a:rPr lang="en-GB" smtClean="0"/>
              <a:t>4</a:t>
            </a:fld>
            <a:endParaRPr lang="en-GB"/>
          </a:p>
        </p:txBody>
      </p:sp>
    </p:spTree>
    <p:extLst>
      <p:ext uri="{BB962C8B-B14F-4D97-AF65-F5344CB8AC3E}">
        <p14:creationId xmlns:p14="http://schemas.microsoft.com/office/powerpoint/2010/main" val="26034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with this I’d like to conclude my short presentation with a few take-home messages.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we’ve been working on using Ensemble Optimal Interpolation to reconstruct ocean carbon from first-principle relationships with temperature and salinity.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Using covariances and correlations from a CMIP6 ensemble, we find that the physical controls of temperature and salinity on carbon hold on global scales with some regional variability, allowing us to create pointwise reconstructions of DIC using Argo measurements at the same location.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Expanding the method to take nearby Argo observations allows for us to create near-global coverage in our reconstruction, with most regions retaining or improving on the skill seen in the pointwise reconstructions.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with that I’d like to thank you all for listening! As this presentation is recorded, please feel free to email me if you have any comments or questions.</a:t>
            </a:r>
          </a:p>
          <a:p>
            <a:endParaRPr lang="en-GB" dirty="0"/>
          </a:p>
        </p:txBody>
      </p:sp>
      <p:sp>
        <p:nvSpPr>
          <p:cNvPr id="4" name="Slide Number Placeholder 3"/>
          <p:cNvSpPr>
            <a:spLocks noGrp="1"/>
          </p:cNvSpPr>
          <p:nvPr>
            <p:ph type="sldNum" sz="quarter" idx="5"/>
          </p:nvPr>
        </p:nvSpPr>
        <p:spPr/>
        <p:txBody>
          <a:bodyPr/>
          <a:lstStyle/>
          <a:p>
            <a:fld id="{966BCB50-55B0-4EA6-A8D1-917FF20DA7E5}" type="slidenum">
              <a:rPr lang="en-GB" smtClean="0"/>
              <a:t>5</a:t>
            </a:fld>
            <a:endParaRPr lang="en-GB"/>
          </a:p>
        </p:txBody>
      </p:sp>
    </p:spTree>
    <p:extLst>
      <p:ext uri="{BB962C8B-B14F-4D97-AF65-F5344CB8AC3E}">
        <p14:creationId xmlns:p14="http://schemas.microsoft.com/office/powerpoint/2010/main" val="8142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EED1-94EE-0AD7-BAD4-5F1CE9B2D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DFDF41-3BBD-2D84-18A7-C8F7D3B11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BE341E-24DB-3CCC-F95E-EBCFD488173A}"/>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5" name="Footer Placeholder 4">
            <a:extLst>
              <a:ext uri="{FF2B5EF4-FFF2-40B4-BE49-F238E27FC236}">
                <a16:creationId xmlns:a16="http://schemas.microsoft.com/office/drawing/2014/main" id="{C29E3179-02C0-2A29-6CFC-8DF0BB5756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892622-C20C-D340-BFE7-57E1B358E139}"/>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82435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662D-64DF-FB9E-A252-4913560EB17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2592F5-777C-F1BC-DA61-057D752513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B8967C-1E5C-B1D8-CD35-6B3430FAD1C8}"/>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5" name="Footer Placeholder 4">
            <a:extLst>
              <a:ext uri="{FF2B5EF4-FFF2-40B4-BE49-F238E27FC236}">
                <a16:creationId xmlns:a16="http://schemas.microsoft.com/office/drawing/2014/main" id="{F6FCCB6E-F65F-9BED-F952-A5D237DEE3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DA9EA-D04A-37A0-2A62-23CA6FF154EB}"/>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79715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A556FB-6E15-CFF4-A74B-1689FAC667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DAC2AB-5EDA-4AA1-FE7C-6524375DA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B56B77-FB73-F3BE-3DD2-7777944155E3}"/>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5" name="Footer Placeholder 4">
            <a:extLst>
              <a:ext uri="{FF2B5EF4-FFF2-40B4-BE49-F238E27FC236}">
                <a16:creationId xmlns:a16="http://schemas.microsoft.com/office/drawing/2014/main" id="{11A6C301-F6BF-831B-007D-65632BF580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36B765-0281-0FBA-3AF1-3FDB9D9573AA}"/>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359404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08FD-8058-F596-0D23-C1F15E71E5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44B3BA-E311-E303-4D69-50C2F10F8C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BFC186-390F-365C-DD5F-EB6E827C0182}"/>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5" name="Footer Placeholder 4">
            <a:extLst>
              <a:ext uri="{FF2B5EF4-FFF2-40B4-BE49-F238E27FC236}">
                <a16:creationId xmlns:a16="http://schemas.microsoft.com/office/drawing/2014/main" id="{4B3BE486-07E7-E176-A2E9-48D102954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0646E3-9A11-6CBC-BC5B-78A3AE28D4F8}"/>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202081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CB88-7253-7814-68F8-A8381C8B5B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7C51CC-366C-9AC8-30E7-21F94ABA0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DB6F6-99DC-6E55-D5C1-00619D2CC0ED}"/>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5" name="Footer Placeholder 4">
            <a:extLst>
              <a:ext uri="{FF2B5EF4-FFF2-40B4-BE49-F238E27FC236}">
                <a16:creationId xmlns:a16="http://schemas.microsoft.com/office/drawing/2014/main" id="{88229E76-D0A6-963B-A90E-08C7755C02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74BD49-B315-CE99-F2E8-C5E2F7FD237A}"/>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3212942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F1AB-E731-58D4-9D46-602DF9C2FF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494E7A-A7D4-175B-6CC2-B218C1ACE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066E22-1269-7367-F973-44C184EF0E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E7D99E-C24F-4D48-5F14-7B229F1AC90B}"/>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6" name="Footer Placeholder 5">
            <a:extLst>
              <a:ext uri="{FF2B5EF4-FFF2-40B4-BE49-F238E27FC236}">
                <a16:creationId xmlns:a16="http://schemas.microsoft.com/office/drawing/2014/main" id="{56F763A3-B0A9-32C6-B3E6-52089B3843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78384B-F6CE-CCEB-C159-580F0C723B28}"/>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343054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2C55-BC1B-C60F-9004-0CF4BB839D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D762FF-B61B-E12D-B597-CA6C1152B7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4CE203-A1AD-3239-C23D-B4526D418F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E02587-A0CA-FF6A-3A45-E4DDD50AF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E1AE9-668D-C7C9-3339-4D7EBF9F2B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7DBE2D-863E-1735-0986-53F3BE1C3615}"/>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8" name="Footer Placeholder 7">
            <a:extLst>
              <a:ext uri="{FF2B5EF4-FFF2-40B4-BE49-F238E27FC236}">
                <a16:creationId xmlns:a16="http://schemas.microsoft.com/office/drawing/2014/main" id="{0BBEA66F-1301-786B-5B65-8D6DB0B290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3C8832-A5DD-80E4-0011-130D35E7A523}"/>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85343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F48E-17F3-8758-2398-6AE874F491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BEFA42-AA7D-4955-2E59-BAF6F5B4FBAB}"/>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4" name="Footer Placeholder 3">
            <a:extLst>
              <a:ext uri="{FF2B5EF4-FFF2-40B4-BE49-F238E27FC236}">
                <a16:creationId xmlns:a16="http://schemas.microsoft.com/office/drawing/2014/main" id="{B6B1142F-60AD-A090-4F48-59E1D75062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F46026-E515-1A28-5659-96C14FFAD279}"/>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34915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D7BCE-31F6-5DF9-B1CB-94DFC3D21482}"/>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3" name="Footer Placeholder 2">
            <a:extLst>
              <a:ext uri="{FF2B5EF4-FFF2-40B4-BE49-F238E27FC236}">
                <a16:creationId xmlns:a16="http://schemas.microsoft.com/office/drawing/2014/main" id="{E407A582-FAA8-56A7-22BB-F7AB607EE4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245EE2-10D6-B35B-64BE-43845F50AE4D}"/>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1237818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D37E-E103-8C2C-5497-4AB1F32D7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B6F9BB-3DC2-7BAE-6C9B-FE3BE03DA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A10A8A-6D11-821C-0578-C90706F1B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055AE-59FA-9E88-99DD-4063D015628B}"/>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6" name="Footer Placeholder 5">
            <a:extLst>
              <a:ext uri="{FF2B5EF4-FFF2-40B4-BE49-F238E27FC236}">
                <a16:creationId xmlns:a16="http://schemas.microsoft.com/office/drawing/2014/main" id="{662EB651-A92B-688B-EB90-648174294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E0E582-0753-4E84-0BB9-F7CFD9A48E79}"/>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926216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3D86-DC4C-24E3-5863-683BF71E5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6849F5-FA64-764D-DE76-F04CD2C867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7E52DB-AAED-356F-F95F-F235668B5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33FAD-1947-A5D9-0A19-941D4C348ECA}"/>
              </a:ext>
            </a:extLst>
          </p:cNvPr>
          <p:cNvSpPr>
            <a:spLocks noGrp="1"/>
          </p:cNvSpPr>
          <p:nvPr>
            <p:ph type="dt" sz="half" idx="10"/>
          </p:nvPr>
        </p:nvSpPr>
        <p:spPr/>
        <p:txBody>
          <a:bodyPr/>
          <a:lstStyle/>
          <a:p>
            <a:fld id="{500D144D-0ED0-45AB-848A-E99638797B5B}" type="datetimeFigureOut">
              <a:rPr lang="en-GB" smtClean="0"/>
              <a:t>25/05/2022</a:t>
            </a:fld>
            <a:endParaRPr lang="en-GB"/>
          </a:p>
        </p:txBody>
      </p:sp>
      <p:sp>
        <p:nvSpPr>
          <p:cNvPr id="6" name="Footer Placeholder 5">
            <a:extLst>
              <a:ext uri="{FF2B5EF4-FFF2-40B4-BE49-F238E27FC236}">
                <a16:creationId xmlns:a16="http://schemas.microsoft.com/office/drawing/2014/main" id="{C86FDA6B-4B7A-7616-217C-BDFA6C9B0C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18FD8-4980-D197-DE40-E40084B4EAFE}"/>
              </a:ext>
            </a:extLst>
          </p:cNvPr>
          <p:cNvSpPr>
            <a:spLocks noGrp="1"/>
          </p:cNvSpPr>
          <p:nvPr>
            <p:ph type="sldNum" sz="quarter" idx="12"/>
          </p:nvPr>
        </p:nvSpPr>
        <p:spPr/>
        <p:txBody>
          <a:bodyPr/>
          <a:lstStyle/>
          <a:p>
            <a:fld id="{D28E1DD2-74E5-4971-AFA3-353BE34A6151}" type="slidenum">
              <a:rPr lang="en-GB" smtClean="0"/>
              <a:t>‹#›</a:t>
            </a:fld>
            <a:endParaRPr lang="en-GB"/>
          </a:p>
        </p:txBody>
      </p:sp>
    </p:spTree>
    <p:extLst>
      <p:ext uri="{BB962C8B-B14F-4D97-AF65-F5344CB8AC3E}">
        <p14:creationId xmlns:p14="http://schemas.microsoft.com/office/powerpoint/2010/main" val="325774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97350-6E6B-19A6-B6D1-C3EAE7CA28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F6714F-7D55-4B98-012E-9EE6680B0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FB2F5C-575D-1106-B1DB-A1845F2C3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D144D-0ED0-45AB-848A-E99638797B5B}" type="datetimeFigureOut">
              <a:rPr lang="en-GB" smtClean="0"/>
              <a:t>25/05/2022</a:t>
            </a:fld>
            <a:endParaRPr lang="en-GB"/>
          </a:p>
        </p:txBody>
      </p:sp>
      <p:sp>
        <p:nvSpPr>
          <p:cNvPr id="5" name="Footer Placeholder 4">
            <a:extLst>
              <a:ext uri="{FF2B5EF4-FFF2-40B4-BE49-F238E27FC236}">
                <a16:creationId xmlns:a16="http://schemas.microsoft.com/office/drawing/2014/main" id="{228CE7B5-EB81-C055-44C2-D0C290284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8DE543-2EAF-2B94-B315-1F8F903E7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E1DD2-74E5-4971-AFA3-353BE34A6151}" type="slidenum">
              <a:rPr lang="en-GB" smtClean="0"/>
              <a:t>‹#›</a:t>
            </a:fld>
            <a:endParaRPr lang="en-GB"/>
          </a:p>
        </p:txBody>
      </p:sp>
    </p:spTree>
    <p:extLst>
      <p:ext uri="{BB962C8B-B14F-4D97-AF65-F5344CB8AC3E}">
        <p14:creationId xmlns:p14="http://schemas.microsoft.com/office/powerpoint/2010/main" val="4186367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gif"/><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hyperlink" Target="mailto:K.E.Turner2@liverpool.ac.uk" TargetMode="Externa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16BF-6CB1-A494-DF8A-9E49CD020C60}"/>
              </a:ext>
            </a:extLst>
          </p:cNvPr>
          <p:cNvSpPr>
            <a:spLocks noGrp="1"/>
          </p:cNvSpPr>
          <p:nvPr>
            <p:ph type="ctrTitle"/>
          </p:nvPr>
        </p:nvSpPr>
        <p:spPr>
          <a:xfrm>
            <a:off x="707572" y="1938790"/>
            <a:ext cx="9144000" cy="2387600"/>
          </a:xfrm>
        </p:spPr>
        <p:txBody>
          <a:bodyPr>
            <a:normAutofit fontScale="90000"/>
          </a:bodyPr>
          <a:lstStyle/>
          <a:p>
            <a:r>
              <a:rPr lang="en-US" dirty="0"/>
              <a:t>Reconstructing upper ocean carbon variability using Argo profiles and CMIP6 models</a:t>
            </a:r>
            <a:endParaRPr lang="en-GB" dirty="0"/>
          </a:p>
        </p:txBody>
      </p:sp>
      <p:sp>
        <p:nvSpPr>
          <p:cNvPr id="3" name="Subtitle 2">
            <a:extLst>
              <a:ext uri="{FF2B5EF4-FFF2-40B4-BE49-F238E27FC236}">
                <a16:creationId xmlns:a16="http://schemas.microsoft.com/office/drawing/2014/main" id="{972B5AD3-6BC4-613D-5A95-A2675DBBB3EC}"/>
              </a:ext>
            </a:extLst>
          </p:cNvPr>
          <p:cNvSpPr>
            <a:spLocks noGrp="1"/>
          </p:cNvSpPr>
          <p:nvPr>
            <p:ph type="subTitle" idx="1"/>
          </p:nvPr>
        </p:nvSpPr>
        <p:spPr>
          <a:xfrm>
            <a:off x="707572" y="4418465"/>
            <a:ext cx="9144000" cy="1655762"/>
          </a:xfrm>
        </p:spPr>
        <p:txBody>
          <a:bodyPr>
            <a:normAutofit/>
          </a:bodyPr>
          <a:lstStyle/>
          <a:p>
            <a:r>
              <a:rPr lang="en-GB" dirty="0"/>
              <a:t>Katherine Turner, Ric Williams, Anna Katavouta, Doug Smith</a:t>
            </a:r>
          </a:p>
          <a:p>
            <a:r>
              <a:rPr lang="en-GB" dirty="0"/>
              <a:t>EGU General Meeting</a:t>
            </a:r>
          </a:p>
          <a:p>
            <a:r>
              <a:rPr lang="en-GB" dirty="0"/>
              <a:t>27 May 2022</a:t>
            </a:r>
          </a:p>
          <a:p>
            <a:endParaRPr lang="en-GB" dirty="0"/>
          </a:p>
        </p:txBody>
      </p:sp>
      <p:pic>
        <p:nvPicPr>
          <p:cNvPr id="4" name="Picture 3" descr="Logo, company name&#10;&#10;Description automatically generated">
            <a:extLst>
              <a:ext uri="{FF2B5EF4-FFF2-40B4-BE49-F238E27FC236}">
                <a16:creationId xmlns:a16="http://schemas.microsoft.com/office/drawing/2014/main" id="{C43010EE-6142-EBAE-0A32-A602389BC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8959"/>
            <a:ext cx="3721984" cy="2791488"/>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0A256025-72DF-5503-9A61-6861DBBEC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889" y="0"/>
            <a:ext cx="3540642" cy="1271000"/>
          </a:xfrm>
          <a:prstGeom prst="rect">
            <a:avLst/>
          </a:prstGeom>
        </p:spPr>
      </p:pic>
      <p:pic>
        <p:nvPicPr>
          <p:cNvPr id="6" name="Picture 5">
            <a:extLst>
              <a:ext uri="{FF2B5EF4-FFF2-40B4-BE49-F238E27FC236}">
                <a16:creationId xmlns:a16="http://schemas.microsoft.com/office/drawing/2014/main" id="{AB8BC8A3-7B59-3698-53ED-CCF98C624B3C}"/>
              </a:ext>
            </a:extLst>
          </p:cNvPr>
          <p:cNvPicPr>
            <a:picLocks noChangeAspect="1"/>
          </p:cNvPicPr>
          <p:nvPr/>
        </p:nvPicPr>
        <p:blipFill>
          <a:blip r:embed="rId7"/>
          <a:stretch>
            <a:fillRect/>
          </a:stretch>
        </p:blipFill>
        <p:spPr>
          <a:xfrm>
            <a:off x="6340338" y="-41514"/>
            <a:ext cx="4189439" cy="1312514"/>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1845670E-60E2-7DC9-0446-8DF6C96EE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6607" y="5165852"/>
            <a:ext cx="1091487" cy="1692148"/>
          </a:xfrm>
          <a:prstGeom prst="rect">
            <a:avLst/>
          </a:prstGeom>
        </p:spPr>
      </p:pic>
      <p:pic>
        <p:nvPicPr>
          <p:cNvPr id="8" name="Picture 7" descr="A person with long hair&#10;&#10;Description automatically generated with low confidence">
            <a:extLst>
              <a:ext uri="{FF2B5EF4-FFF2-40B4-BE49-F238E27FC236}">
                <a16:creationId xmlns:a16="http://schemas.microsoft.com/office/drawing/2014/main" id="{BFE79BA6-4D7A-7370-EC77-C3950B2CF5BE}"/>
              </a:ext>
            </a:extLst>
          </p:cNvPr>
          <p:cNvPicPr>
            <a:picLocks noChangeAspect="1"/>
          </p:cNvPicPr>
          <p:nvPr/>
        </p:nvPicPr>
        <p:blipFill rotWithShape="1">
          <a:blip r:embed="rId9">
            <a:extLst>
              <a:ext uri="{28A0092B-C50C-407E-A947-70E740481C1C}">
                <a14:useLocalDpi xmlns:a14="http://schemas.microsoft.com/office/drawing/2010/main" val="0"/>
              </a:ext>
            </a:extLst>
          </a:blip>
          <a:srcRect l="16323" t="11396" r="23117" b="7947"/>
          <a:stretch/>
        </p:blipFill>
        <p:spPr>
          <a:xfrm>
            <a:off x="10591593" y="3553856"/>
            <a:ext cx="1315702" cy="1499250"/>
          </a:xfrm>
          <a:prstGeom prst="rect">
            <a:avLst/>
          </a:prstGeom>
        </p:spPr>
      </p:pic>
      <p:pic>
        <p:nvPicPr>
          <p:cNvPr id="9" name="Picture 8" descr="A person smiling for the camera&#10;&#10;Description automatically generated with low confidence">
            <a:extLst>
              <a:ext uri="{FF2B5EF4-FFF2-40B4-BE49-F238E27FC236}">
                <a16:creationId xmlns:a16="http://schemas.microsoft.com/office/drawing/2014/main" id="{DEC7FD40-155D-8421-AC9D-555514E618CA}"/>
              </a:ext>
            </a:extLst>
          </p:cNvPr>
          <p:cNvPicPr>
            <a:picLocks noChangeAspect="1"/>
          </p:cNvPicPr>
          <p:nvPr/>
        </p:nvPicPr>
        <p:blipFill rotWithShape="1">
          <a:blip r:embed="rId10">
            <a:extLst>
              <a:ext uri="{28A0092B-C50C-407E-A947-70E740481C1C}">
                <a14:useLocalDpi xmlns:a14="http://schemas.microsoft.com/office/drawing/2010/main" val="0"/>
              </a:ext>
            </a:extLst>
          </a:blip>
          <a:srcRect l="33871" t="1769" r="32095" b="38912"/>
          <a:stretch/>
        </p:blipFill>
        <p:spPr>
          <a:xfrm>
            <a:off x="10587960" y="1787764"/>
            <a:ext cx="1315703" cy="1689135"/>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BC197A86-8409-7870-0128-67A1EEB0FD2C}"/>
              </a:ext>
            </a:extLst>
          </p:cNvPr>
          <p:cNvPicPr>
            <a:picLocks noChangeAspect="1"/>
          </p:cNvPicPr>
          <p:nvPr/>
        </p:nvPicPr>
        <p:blipFill rotWithShape="1">
          <a:blip r:embed="rId11">
            <a:extLst>
              <a:ext uri="{28A0092B-C50C-407E-A947-70E740481C1C}">
                <a14:useLocalDpi xmlns:a14="http://schemas.microsoft.com/office/drawing/2010/main" val="0"/>
              </a:ext>
            </a:extLst>
          </a:blip>
          <a:srcRect l="5389" t="2331" r="8194" b="8938"/>
          <a:stretch/>
        </p:blipFill>
        <p:spPr>
          <a:xfrm>
            <a:off x="10653336" y="13992"/>
            <a:ext cx="1213003" cy="1661026"/>
          </a:xfrm>
          <a:prstGeom prst="rect">
            <a:avLst/>
          </a:prstGeom>
        </p:spPr>
      </p:pic>
      <p:sp>
        <p:nvSpPr>
          <p:cNvPr id="12" name="TextBox 11">
            <a:extLst>
              <a:ext uri="{FF2B5EF4-FFF2-40B4-BE49-F238E27FC236}">
                <a16:creationId xmlns:a16="http://schemas.microsoft.com/office/drawing/2014/main" id="{7C8D9244-F7ED-FF3C-7513-B432405C2595}"/>
              </a:ext>
            </a:extLst>
          </p:cNvPr>
          <p:cNvSpPr txBox="1"/>
          <p:nvPr/>
        </p:nvSpPr>
        <p:spPr>
          <a:xfrm>
            <a:off x="0" y="6335875"/>
            <a:ext cx="10733314" cy="369332"/>
          </a:xfrm>
          <a:prstGeom prst="rect">
            <a:avLst/>
          </a:prstGeom>
          <a:noFill/>
        </p:spPr>
        <p:txBody>
          <a:bodyPr wrap="square">
            <a:spAutoFit/>
          </a:bodyPr>
          <a:lstStyle/>
          <a:p>
            <a:r>
              <a:rPr lang="en-GB" dirty="0"/>
              <a:t>*Note: this is a pre-recorded presentation, please contact me via email (last slide) with questions or comments!</a:t>
            </a:r>
          </a:p>
        </p:txBody>
      </p:sp>
      <p:pic>
        <p:nvPicPr>
          <p:cNvPr id="17" name="Audio 16">
            <a:hlinkClick r:id="" action="ppaction://media"/>
            <a:extLst>
              <a:ext uri="{FF2B5EF4-FFF2-40B4-BE49-F238E27FC236}">
                <a16:creationId xmlns:a16="http://schemas.microsoft.com/office/drawing/2014/main" id="{5C5A4123-57BA-0AB5-2795-07B5EBE71D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6056505"/>
      </p:ext>
    </p:extLst>
  </p:cSld>
  <p:clrMapOvr>
    <a:masterClrMapping/>
  </p:clrMapOvr>
  <mc:AlternateContent xmlns:mc="http://schemas.openxmlformats.org/markup-compatibility/2006">
    <mc:Choice xmlns:p14="http://schemas.microsoft.com/office/powerpoint/2010/main" Requires="p14">
      <p:transition spd="slow" p14:dur="2000" advTm="23872"/>
    </mc:Choice>
    <mc:Fallback>
      <p:transition spd="slow" advTm="2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E7B5-3452-DB6C-A66C-5538F56DA727}"/>
              </a:ext>
            </a:extLst>
          </p:cNvPr>
          <p:cNvSpPr>
            <a:spLocks noGrp="1"/>
          </p:cNvSpPr>
          <p:nvPr>
            <p:ph type="title"/>
          </p:nvPr>
        </p:nvSpPr>
        <p:spPr/>
        <p:txBody>
          <a:bodyPr>
            <a:normAutofit fontScale="90000"/>
          </a:bodyPr>
          <a:lstStyle/>
          <a:p>
            <a:r>
              <a:rPr lang="en-GB" dirty="0"/>
              <a:t>Making up for sparse DIC data with relationships between carbon, temperature, and salinity</a:t>
            </a:r>
          </a:p>
        </p:txBody>
      </p:sp>
      <p:pic>
        <p:nvPicPr>
          <p:cNvPr id="11" name="Picture 10" descr="Chart, radar chart&#10;&#10;Description automatically generated">
            <a:extLst>
              <a:ext uri="{FF2B5EF4-FFF2-40B4-BE49-F238E27FC236}">
                <a16:creationId xmlns:a16="http://schemas.microsoft.com/office/drawing/2014/main" id="{09EF732E-3481-8DDC-86D0-6A8C0150C195}"/>
              </a:ext>
            </a:extLst>
          </p:cNvPr>
          <p:cNvPicPr>
            <a:picLocks noChangeAspect="1"/>
          </p:cNvPicPr>
          <p:nvPr/>
        </p:nvPicPr>
        <p:blipFill rotWithShape="1">
          <a:blip r:embed="rId5">
            <a:extLst>
              <a:ext uri="{28A0092B-C50C-407E-A947-70E740481C1C}">
                <a14:useLocalDpi xmlns:a14="http://schemas.microsoft.com/office/drawing/2010/main" val="0"/>
              </a:ext>
            </a:extLst>
          </a:blip>
          <a:srcRect l="1555" r="48514"/>
          <a:stretch/>
        </p:blipFill>
        <p:spPr>
          <a:xfrm>
            <a:off x="0" y="1746683"/>
            <a:ext cx="5745481" cy="3420629"/>
          </a:xfrm>
          <a:prstGeom prst="rect">
            <a:avLst/>
          </a:prstGeom>
        </p:spPr>
      </p:pic>
      <p:sp>
        <p:nvSpPr>
          <p:cNvPr id="12" name="TextBox 11">
            <a:extLst>
              <a:ext uri="{FF2B5EF4-FFF2-40B4-BE49-F238E27FC236}">
                <a16:creationId xmlns:a16="http://schemas.microsoft.com/office/drawing/2014/main" id="{2513D364-F9CA-8BBC-5B5B-8AD4D6BF221E}"/>
              </a:ext>
            </a:extLst>
          </p:cNvPr>
          <p:cNvSpPr txBox="1"/>
          <p:nvPr/>
        </p:nvSpPr>
        <p:spPr>
          <a:xfrm>
            <a:off x="657174" y="1746683"/>
            <a:ext cx="4470326" cy="369332"/>
          </a:xfrm>
          <a:prstGeom prst="rect">
            <a:avLst/>
          </a:prstGeom>
          <a:noFill/>
        </p:spPr>
        <p:txBody>
          <a:bodyPr wrap="none" rtlCol="0">
            <a:spAutoFit/>
          </a:bodyPr>
          <a:lstStyle/>
          <a:p>
            <a:r>
              <a:rPr lang="en-GB" dirty="0"/>
              <a:t>All GLODAPv2.2021 station locations (Carbon)</a:t>
            </a:r>
          </a:p>
        </p:txBody>
      </p:sp>
      <p:sp>
        <p:nvSpPr>
          <p:cNvPr id="13" name="Rectangle 12">
            <a:extLst>
              <a:ext uri="{FF2B5EF4-FFF2-40B4-BE49-F238E27FC236}">
                <a16:creationId xmlns:a16="http://schemas.microsoft.com/office/drawing/2014/main" id="{FA88A972-C238-B6B9-3766-54780AD596BC}"/>
              </a:ext>
            </a:extLst>
          </p:cNvPr>
          <p:cNvSpPr/>
          <p:nvPr/>
        </p:nvSpPr>
        <p:spPr>
          <a:xfrm>
            <a:off x="15239" y="1928218"/>
            <a:ext cx="472441" cy="51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Content Placeholder 8" descr="Map&#10;&#10;Description automatically generated">
            <a:extLst>
              <a:ext uri="{FF2B5EF4-FFF2-40B4-BE49-F238E27FC236}">
                <a16:creationId xmlns:a16="http://schemas.microsoft.com/office/drawing/2014/main" id="{186D388B-593A-1CBA-2504-A5FF757FE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733" y="1690688"/>
            <a:ext cx="5954267" cy="3950108"/>
          </a:xfrm>
          <a:prstGeom prst="rect">
            <a:avLst/>
          </a:prstGeom>
        </p:spPr>
      </p:pic>
      <p:sp>
        <p:nvSpPr>
          <p:cNvPr id="14" name="TextBox 13">
            <a:extLst>
              <a:ext uri="{FF2B5EF4-FFF2-40B4-BE49-F238E27FC236}">
                <a16:creationId xmlns:a16="http://schemas.microsoft.com/office/drawing/2014/main" id="{34DC1193-DB07-EC7B-E65C-B6F79CD4318B}"/>
              </a:ext>
            </a:extLst>
          </p:cNvPr>
          <p:cNvSpPr txBox="1"/>
          <p:nvPr/>
        </p:nvSpPr>
        <p:spPr>
          <a:xfrm>
            <a:off x="5458207" y="2493626"/>
            <a:ext cx="1066801" cy="461665"/>
          </a:xfrm>
          <a:prstGeom prst="rect">
            <a:avLst/>
          </a:prstGeom>
          <a:noFill/>
        </p:spPr>
        <p:txBody>
          <a:bodyPr wrap="square" rtlCol="0">
            <a:spAutoFit/>
          </a:bodyPr>
          <a:lstStyle/>
          <a:p>
            <a:r>
              <a:rPr lang="en-GB" sz="2400" b="1" i="1" dirty="0"/>
              <a:t>Versus</a:t>
            </a:r>
          </a:p>
        </p:txBody>
      </p:sp>
      <p:sp>
        <p:nvSpPr>
          <p:cNvPr id="16" name="TextBox 15">
            <a:extLst>
              <a:ext uri="{FF2B5EF4-FFF2-40B4-BE49-F238E27FC236}">
                <a16:creationId xmlns:a16="http://schemas.microsoft.com/office/drawing/2014/main" id="{584C7001-8A0D-559C-097F-2A55B6689CE6}"/>
              </a:ext>
            </a:extLst>
          </p:cNvPr>
          <p:cNvSpPr txBox="1"/>
          <p:nvPr/>
        </p:nvSpPr>
        <p:spPr>
          <a:xfrm>
            <a:off x="6690360" y="1728312"/>
            <a:ext cx="5242560" cy="369332"/>
          </a:xfrm>
          <a:prstGeom prst="rect">
            <a:avLst/>
          </a:prstGeom>
          <a:solidFill>
            <a:schemeClr val="bg1"/>
          </a:solidFill>
        </p:spPr>
        <p:txBody>
          <a:bodyPr wrap="square" rtlCol="0">
            <a:spAutoFit/>
          </a:bodyPr>
          <a:lstStyle/>
          <a:p>
            <a:pPr algn="ctr"/>
            <a:r>
              <a:rPr lang="en-GB" dirty="0"/>
              <a:t>Argo observation density (Temperature and Salinity)</a:t>
            </a:r>
          </a:p>
        </p:txBody>
      </p:sp>
      <p:sp>
        <p:nvSpPr>
          <p:cNvPr id="3" name="Content Placeholder 2">
            <a:extLst>
              <a:ext uri="{FF2B5EF4-FFF2-40B4-BE49-F238E27FC236}">
                <a16:creationId xmlns:a16="http://schemas.microsoft.com/office/drawing/2014/main" id="{0DE00563-6CF7-E3B8-E720-6417AFD8736E}"/>
              </a:ext>
            </a:extLst>
          </p:cNvPr>
          <p:cNvSpPr>
            <a:spLocks noGrp="1"/>
          </p:cNvSpPr>
          <p:nvPr>
            <p:ph idx="1"/>
          </p:nvPr>
        </p:nvSpPr>
        <p:spPr>
          <a:xfrm>
            <a:off x="838200" y="5548312"/>
            <a:ext cx="10515600" cy="1496332"/>
          </a:xfrm>
        </p:spPr>
        <p:txBody>
          <a:bodyPr>
            <a:normAutofit/>
          </a:bodyPr>
          <a:lstStyle/>
          <a:p>
            <a:pPr marL="0" indent="0">
              <a:buNone/>
            </a:pPr>
            <a:r>
              <a:rPr lang="en-GB" b="1" i="1" dirty="0"/>
              <a:t>Ensemble Optimal Interpolation: </a:t>
            </a:r>
            <a:r>
              <a:rPr lang="en-GB" dirty="0"/>
              <a:t>use </a:t>
            </a:r>
            <a:r>
              <a:rPr lang="en-GB" b="1" dirty="0">
                <a:sym typeface="Wingdings" panose="05000000000000000000" pitchFamily="2" charset="2"/>
              </a:rPr>
              <a:t></a:t>
            </a:r>
            <a:r>
              <a:rPr lang="en-GB" b="1" dirty="0"/>
              <a:t>CMIP6 model</a:t>
            </a:r>
            <a:r>
              <a:rPr lang="en-GB" b="1" dirty="0">
                <a:sym typeface="Wingdings" panose="05000000000000000000" pitchFamily="2" charset="2"/>
              </a:rPr>
              <a:t></a:t>
            </a:r>
            <a:r>
              <a:rPr lang="en-GB" b="1" dirty="0"/>
              <a:t> </a:t>
            </a:r>
            <a:r>
              <a:rPr lang="en-GB" dirty="0"/>
              <a:t>covariances to relate information from </a:t>
            </a:r>
            <a:r>
              <a:rPr lang="en-GB" b="1" dirty="0">
                <a:sym typeface="Wingdings" panose="05000000000000000000" pitchFamily="2" charset="2"/>
              </a:rPr>
              <a:t></a:t>
            </a:r>
            <a:r>
              <a:rPr lang="en-GB" b="1" dirty="0"/>
              <a:t>Argo</a:t>
            </a:r>
            <a:r>
              <a:rPr lang="en-GB" b="1" dirty="0">
                <a:sym typeface="Wingdings" panose="05000000000000000000" pitchFamily="2" charset="2"/>
              </a:rPr>
              <a:t></a:t>
            </a:r>
            <a:r>
              <a:rPr lang="en-GB" b="1" dirty="0"/>
              <a:t> </a:t>
            </a:r>
            <a:r>
              <a:rPr lang="en-GB" dirty="0"/>
              <a:t>observations to carbon content and propagate information into unobserved regions</a:t>
            </a:r>
          </a:p>
        </p:txBody>
      </p:sp>
      <p:sp>
        <p:nvSpPr>
          <p:cNvPr id="18" name="TextBox 17">
            <a:extLst>
              <a:ext uri="{FF2B5EF4-FFF2-40B4-BE49-F238E27FC236}">
                <a16:creationId xmlns:a16="http://schemas.microsoft.com/office/drawing/2014/main" id="{52B1A960-D892-42C7-8466-E391770C7CAD}"/>
              </a:ext>
            </a:extLst>
          </p:cNvPr>
          <p:cNvSpPr txBox="1"/>
          <p:nvPr/>
        </p:nvSpPr>
        <p:spPr>
          <a:xfrm>
            <a:off x="3477008" y="4956690"/>
            <a:ext cx="6096000" cy="369332"/>
          </a:xfrm>
          <a:prstGeom prst="rect">
            <a:avLst/>
          </a:prstGeom>
          <a:noFill/>
        </p:spPr>
        <p:txBody>
          <a:bodyPr wrap="square">
            <a:spAutoFit/>
          </a:bodyPr>
          <a:lstStyle/>
          <a:p>
            <a:r>
              <a:rPr lang="en-GB" dirty="0"/>
              <a:t>(</a:t>
            </a:r>
            <a:r>
              <a:rPr lang="en-GB" dirty="0" err="1"/>
              <a:t>Lauvset</a:t>
            </a:r>
            <a:r>
              <a:rPr lang="en-GB" dirty="0"/>
              <a:t> et al.)</a:t>
            </a:r>
          </a:p>
        </p:txBody>
      </p:sp>
      <p:sp>
        <p:nvSpPr>
          <p:cNvPr id="20" name="TextBox 19">
            <a:extLst>
              <a:ext uri="{FF2B5EF4-FFF2-40B4-BE49-F238E27FC236}">
                <a16:creationId xmlns:a16="http://schemas.microsoft.com/office/drawing/2014/main" id="{77AA8B71-B683-4DF5-7FEC-7ABC93601EBC}"/>
              </a:ext>
            </a:extLst>
          </p:cNvPr>
          <p:cNvSpPr txBox="1"/>
          <p:nvPr/>
        </p:nvSpPr>
        <p:spPr>
          <a:xfrm>
            <a:off x="10905314" y="4883169"/>
            <a:ext cx="6096000" cy="369332"/>
          </a:xfrm>
          <a:prstGeom prst="rect">
            <a:avLst/>
          </a:prstGeom>
          <a:noFill/>
        </p:spPr>
        <p:txBody>
          <a:bodyPr wrap="square">
            <a:spAutoFit/>
          </a:bodyPr>
          <a:lstStyle/>
          <a:p>
            <a:r>
              <a:rPr lang="en-GB" dirty="0"/>
              <a:t>(Cora Hersch)</a:t>
            </a:r>
          </a:p>
        </p:txBody>
      </p:sp>
      <p:pic>
        <p:nvPicPr>
          <p:cNvPr id="22" name="Audio 21">
            <a:hlinkClick r:id="" action="ppaction://media"/>
            <a:extLst>
              <a:ext uri="{FF2B5EF4-FFF2-40B4-BE49-F238E27FC236}">
                <a16:creationId xmlns:a16="http://schemas.microsoft.com/office/drawing/2014/main" id="{7E0F194C-0561-4B38-514E-77247CAACB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1424887"/>
      </p:ext>
    </p:extLst>
  </p:cSld>
  <p:clrMapOvr>
    <a:masterClrMapping/>
  </p:clrMapOvr>
  <mc:AlternateContent xmlns:mc="http://schemas.openxmlformats.org/markup-compatibility/2006">
    <mc:Choice xmlns:p14="http://schemas.microsoft.com/office/powerpoint/2010/main" Requires="p14">
      <p:transition spd="slow" p14:dur="2000" advTm="77726"/>
    </mc:Choice>
    <mc:Fallback>
      <p:transition spd="slow" advTm="7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29C2-53C8-B2F9-C1DA-F434CA78E6C8}"/>
              </a:ext>
            </a:extLst>
          </p:cNvPr>
          <p:cNvSpPr>
            <a:spLocks noGrp="1"/>
          </p:cNvSpPr>
          <p:nvPr>
            <p:ph type="title"/>
          </p:nvPr>
        </p:nvSpPr>
        <p:spPr/>
        <p:txBody>
          <a:bodyPr>
            <a:normAutofit/>
          </a:bodyPr>
          <a:lstStyle/>
          <a:p>
            <a:r>
              <a:rPr lang="en-GB" dirty="0"/>
              <a:t>Correlations between DIC, T, and S show consistent solubility and alkalinity controls</a:t>
            </a:r>
          </a:p>
        </p:txBody>
      </p:sp>
      <p:pic>
        <p:nvPicPr>
          <p:cNvPr id="5" name="Content Placeholder 4" descr="Circle&#10;&#10;Description automatically generated with low confidence">
            <a:extLst>
              <a:ext uri="{FF2B5EF4-FFF2-40B4-BE49-F238E27FC236}">
                <a16:creationId xmlns:a16="http://schemas.microsoft.com/office/drawing/2014/main" id="{ABA0AE1A-E8F4-1A13-A146-0A04F2606E1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1106" t="49024" r="8770" b="12803"/>
          <a:stretch/>
        </p:blipFill>
        <p:spPr>
          <a:xfrm>
            <a:off x="440015" y="1587160"/>
            <a:ext cx="11311969" cy="2155715"/>
          </a:xfrm>
        </p:spPr>
      </p:pic>
      <p:pic>
        <p:nvPicPr>
          <p:cNvPr id="7" name="Picture 6" descr="Diagram&#10;&#10;Description automatically generated">
            <a:extLst>
              <a:ext uri="{FF2B5EF4-FFF2-40B4-BE49-F238E27FC236}">
                <a16:creationId xmlns:a16="http://schemas.microsoft.com/office/drawing/2014/main" id="{0D0A4A5C-37DC-AD23-6736-24BC72C09801}"/>
              </a:ext>
            </a:extLst>
          </p:cNvPr>
          <p:cNvPicPr>
            <a:picLocks noChangeAspect="1"/>
          </p:cNvPicPr>
          <p:nvPr/>
        </p:nvPicPr>
        <p:blipFill rotWithShape="1">
          <a:blip r:embed="rId6">
            <a:extLst>
              <a:ext uri="{28A0092B-C50C-407E-A947-70E740481C1C}">
                <a14:useLocalDpi xmlns:a14="http://schemas.microsoft.com/office/drawing/2010/main" val="0"/>
              </a:ext>
            </a:extLst>
          </a:blip>
          <a:srcRect l="50068" t="16277" b="16469"/>
          <a:stretch/>
        </p:blipFill>
        <p:spPr>
          <a:xfrm>
            <a:off x="5023276" y="4194847"/>
            <a:ext cx="3577799" cy="1782039"/>
          </a:xfrm>
          <a:prstGeom prst="rect">
            <a:avLst/>
          </a:prstGeom>
        </p:spPr>
      </p:pic>
      <p:pic>
        <p:nvPicPr>
          <p:cNvPr id="8" name="Picture 7" descr="Diagram&#10;&#10;Description automatically generated">
            <a:extLst>
              <a:ext uri="{FF2B5EF4-FFF2-40B4-BE49-F238E27FC236}">
                <a16:creationId xmlns:a16="http://schemas.microsoft.com/office/drawing/2014/main" id="{94D1A2FA-1F3F-9ABE-A093-368FEB71497D}"/>
              </a:ext>
            </a:extLst>
          </p:cNvPr>
          <p:cNvPicPr>
            <a:picLocks noChangeAspect="1"/>
          </p:cNvPicPr>
          <p:nvPr/>
        </p:nvPicPr>
        <p:blipFill rotWithShape="1">
          <a:blip r:embed="rId6">
            <a:extLst>
              <a:ext uri="{28A0092B-C50C-407E-A947-70E740481C1C}">
                <a14:useLocalDpi xmlns:a14="http://schemas.microsoft.com/office/drawing/2010/main" val="0"/>
              </a:ext>
            </a:extLst>
          </a:blip>
          <a:srcRect t="15747" r="50068" b="16469"/>
          <a:stretch/>
        </p:blipFill>
        <p:spPr>
          <a:xfrm>
            <a:off x="571048" y="4171275"/>
            <a:ext cx="3476247" cy="1745089"/>
          </a:xfrm>
          <a:prstGeom prst="rect">
            <a:avLst/>
          </a:prstGeom>
        </p:spPr>
      </p:pic>
      <p:sp>
        <p:nvSpPr>
          <p:cNvPr id="9" name="Freeform: Shape 8">
            <a:extLst>
              <a:ext uri="{FF2B5EF4-FFF2-40B4-BE49-F238E27FC236}">
                <a16:creationId xmlns:a16="http://schemas.microsoft.com/office/drawing/2014/main" id="{C073B3FD-0B2C-660C-1C24-3FDA2134933F}"/>
              </a:ext>
            </a:extLst>
          </p:cNvPr>
          <p:cNvSpPr/>
          <p:nvPr/>
        </p:nvSpPr>
        <p:spPr>
          <a:xfrm rot="21290009">
            <a:off x="341997" y="3257550"/>
            <a:ext cx="458103" cy="1314450"/>
          </a:xfrm>
          <a:custGeom>
            <a:avLst/>
            <a:gdLst>
              <a:gd name="connsiteX0" fmla="*/ 325338 w 677763"/>
              <a:gd name="connsiteY0" fmla="*/ 0 h 1905000"/>
              <a:gd name="connsiteX1" fmla="*/ 11013 w 677763"/>
              <a:gd name="connsiteY1" fmla="*/ 1238250 h 1905000"/>
              <a:gd name="connsiteX2" fmla="*/ 677763 w 677763"/>
              <a:gd name="connsiteY2" fmla="*/ 1905000 h 1905000"/>
              <a:gd name="connsiteX0" fmla="*/ 334451 w 686876"/>
              <a:gd name="connsiteY0" fmla="*/ 0 h 1905000"/>
              <a:gd name="connsiteX1" fmla="*/ 10601 w 686876"/>
              <a:gd name="connsiteY1" fmla="*/ 904875 h 1905000"/>
              <a:gd name="connsiteX2" fmla="*/ 686876 w 686876"/>
              <a:gd name="connsiteY2" fmla="*/ 1905000 h 1905000"/>
              <a:gd name="connsiteX0" fmla="*/ 473473 w 683023"/>
              <a:gd name="connsiteY0" fmla="*/ 0 h 1781175"/>
              <a:gd name="connsiteX1" fmla="*/ 6748 w 683023"/>
              <a:gd name="connsiteY1" fmla="*/ 781050 h 1781175"/>
              <a:gd name="connsiteX2" fmla="*/ 683023 w 683023"/>
              <a:gd name="connsiteY2" fmla="*/ 1781175 h 1781175"/>
              <a:gd name="connsiteX0" fmla="*/ 475282 w 684832"/>
              <a:gd name="connsiteY0" fmla="*/ 0 h 1781175"/>
              <a:gd name="connsiteX1" fmla="*/ 8557 w 684832"/>
              <a:gd name="connsiteY1" fmla="*/ 781050 h 1781175"/>
              <a:gd name="connsiteX2" fmla="*/ 684832 w 684832"/>
              <a:gd name="connsiteY2" fmla="*/ 1781175 h 1781175"/>
              <a:gd name="connsiteX0" fmla="*/ 475282 w 475282"/>
              <a:gd name="connsiteY0" fmla="*/ 0 h 1314450"/>
              <a:gd name="connsiteX1" fmla="*/ 8557 w 475282"/>
              <a:gd name="connsiteY1" fmla="*/ 781050 h 1314450"/>
              <a:gd name="connsiteX2" fmla="*/ 446707 w 475282"/>
              <a:gd name="connsiteY2" fmla="*/ 1314450 h 1314450"/>
              <a:gd name="connsiteX0" fmla="*/ 466026 w 466026"/>
              <a:gd name="connsiteY0" fmla="*/ 0 h 1314450"/>
              <a:gd name="connsiteX1" fmla="*/ 8826 w 466026"/>
              <a:gd name="connsiteY1" fmla="*/ 676275 h 1314450"/>
              <a:gd name="connsiteX2" fmla="*/ 437451 w 466026"/>
              <a:gd name="connsiteY2" fmla="*/ 1314450 h 1314450"/>
              <a:gd name="connsiteX0" fmla="*/ 458628 w 458628"/>
              <a:gd name="connsiteY0" fmla="*/ 0 h 1314450"/>
              <a:gd name="connsiteX1" fmla="*/ 1428 w 458628"/>
              <a:gd name="connsiteY1" fmla="*/ 676275 h 1314450"/>
              <a:gd name="connsiteX2" fmla="*/ 430053 w 458628"/>
              <a:gd name="connsiteY2" fmla="*/ 1314450 h 1314450"/>
              <a:gd name="connsiteX0" fmla="*/ 458628 w 458628"/>
              <a:gd name="connsiteY0" fmla="*/ 0 h 1314450"/>
              <a:gd name="connsiteX1" fmla="*/ 1428 w 458628"/>
              <a:gd name="connsiteY1" fmla="*/ 676275 h 1314450"/>
              <a:gd name="connsiteX2" fmla="*/ 430053 w 458628"/>
              <a:gd name="connsiteY2" fmla="*/ 1314450 h 1314450"/>
              <a:gd name="connsiteX0" fmla="*/ 458103 w 458103"/>
              <a:gd name="connsiteY0" fmla="*/ 0 h 1314450"/>
              <a:gd name="connsiteX1" fmla="*/ 903 w 458103"/>
              <a:gd name="connsiteY1" fmla="*/ 676275 h 1314450"/>
              <a:gd name="connsiteX2" fmla="*/ 429528 w 458103"/>
              <a:gd name="connsiteY2" fmla="*/ 1314450 h 1314450"/>
              <a:gd name="connsiteX0" fmla="*/ 458103 w 458103"/>
              <a:gd name="connsiteY0" fmla="*/ 0 h 1314450"/>
              <a:gd name="connsiteX1" fmla="*/ 903 w 458103"/>
              <a:gd name="connsiteY1" fmla="*/ 676275 h 1314450"/>
              <a:gd name="connsiteX2" fmla="*/ 429528 w 458103"/>
              <a:gd name="connsiteY2" fmla="*/ 1314450 h 1314450"/>
            </a:gdLst>
            <a:ahLst/>
            <a:cxnLst>
              <a:cxn ang="0">
                <a:pos x="connsiteX0" y="connsiteY0"/>
              </a:cxn>
              <a:cxn ang="0">
                <a:pos x="connsiteX1" y="connsiteY1"/>
              </a:cxn>
              <a:cxn ang="0">
                <a:pos x="connsiteX2" y="connsiteY2"/>
              </a:cxn>
            </a:cxnLst>
            <a:rect l="l" t="t" r="r" b="b"/>
            <a:pathLst>
              <a:path w="458103" h="1314450">
                <a:moveTo>
                  <a:pt x="458103" y="0"/>
                </a:moveTo>
                <a:cubicBezTo>
                  <a:pt x="319197" y="79375"/>
                  <a:pt x="-19734" y="168275"/>
                  <a:pt x="903" y="676275"/>
                </a:cubicBezTo>
                <a:cubicBezTo>
                  <a:pt x="40590" y="1146175"/>
                  <a:pt x="296971" y="1206500"/>
                  <a:pt x="429528" y="1314450"/>
                </a:cubicBezTo>
              </a:path>
            </a:pathLst>
          </a:custGeom>
          <a:noFill/>
          <a:ln w="57150">
            <a:solidFill>
              <a:srgbClr val="4472C4"/>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ross 9">
            <a:extLst>
              <a:ext uri="{FF2B5EF4-FFF2-40B4-BE49-F238E27FC236}">
                <a16:creationId xmlns:a16="http://schemas.microsoft.com/office/drawing/2014/main" id="{112EA556-62B7-9D93-C831-1B97BF547970}"/>
              </a:ext>
            </a:extLst>
          </p:cNvPr>
          <p:cNvSpPr/>
          <p:nvPr/>
        </p:nvSpPr>
        <p:spPr>
          <a:xfrm>
            <a:off x="4137583" y="4627137"/>
            <a:ext cx="795405" cy="796413"/>
          </a:xfrm>
          <a:prstGeom prst="plus">
            <a:avLst>
              <a:gd name="adj" fmla="val 40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Content Placeholder 4" descr="Circle&#10;&#10;Description automatically generated with low confidence">
            <a:extLst>
              <a:ext uri="{FF2B5EF4-FFF2-40B4-BE49-F238E27FC236}">
                <a16:creationId xmlns:a16="http://schemas.microsoft.com/office/drawing/2014/main" id="{76458BFD-1D09-3C2C-2025-237ADFE7F8B7}"/>
              </a:ext>
            </a:extLst>
          </p:cNvPr>
          <p:cNvPicPr>
            <a:picLocks noChangeAspect="1"/>
          </p:cNvPicPr>
          <p:nvPr/>
        </p:nvPicPr>
        <p:blipFill rotWithShape="1">
          <a:blip r:embed="rId5">
            <a:extLst>
              <a:ext uri="{28A0092B-C50C-407E-A947-70E740481C1C}">
                <a14:useLocalDpi xmlns:a14="http://schemas.microsoft.com/office/drawing/2010/main" val="0"/>
              </a:ext>
            </a:extLst>
          </a:blip>
          <a:srcRect l="11106" t="87895" r="8770" b="-49024"/>
          <a:stretch/>
        </p:blipFill>
        <p:spPr>
          <a:xfrm>
            <a:off x="440015" y="6000458"/>
            <a:ext cx="11311969" cy="3452112"/>
          </a:xfrm>
          <a:prstGeom prst="rect">
            <a:avLst/>
          </a:prstGeom>
        </p:spPr>
      </p:pic>
      <p:sp>
        <p:nvSpPr>
          <p:cNvPr id="12" name="TextBox 11">
            <a:extLst>
              <a:ext uri="{FF2B5EF4-FFF2-40B4-BE49-F238E27FC236}">
                <a16:creationId xmlns:a16="http://schemas.microsoft.com/office/drawing/2014/main" id="{140770E3-8C2A-B45D-93F0-CBE27BDEA175}"/>
              </a:ext>
            </a:extLst>
          </p:cNvPr>
          <p:cNvSpPr txBox="1"/>
          <p:nvPr/>
        </p:nvSpPr>
        <p:spPr>
          <a:xfrm>
            <a:off x="4802356" y="6525533"/>
            <a:ext cx="2266326" cy="369332"/>
          </a:xfrm>
          <a:prstGeom prst="rect">
            <a:avLst/>
          </a:prstGeom>
          <a:noFill/>
        </p:spPr>
        <p:txBody>
          <a:bodyPr wrap="none" rtlCol="0">
            <a:spAutoFit/>
          </a:bodyPr>
          <a:lstStyle/>
          <a:p>
            <a:r>
              <a:rPr lang="en-GB" dirty="0"/>
              <a:t>Ensemble correlations</a:t>
            </a:r>
          </a:p>
        </p:txBody>
      </p:sp>
      <p:sp>
        <p:nvSpPr>
          <p:cNvPr id="3" name="TextBox 2">
            <a:extLst>
              <a:ext uri="{FF2B5EF4-FFF2-40B4-BE49-F238E27FC236}">
                <a16:creationId xmlns:a16="http://schemas.microsoft.com/office/drawing/2014/main" id="{70F1632D-5F1F-E723-048F-764B479EE92F}"/>
              </a:ext>
            </a:extLst>
          </p:cNvPr>
          <p:cNvSpPr txBox="1"/>
          <p:nvPr/>
        </p:nvSpPr>
        <p:spPr>
          <a:xfrm>
            <a:off x="926196" y="3826969"/>
            <a:ext cx="2765950" cy="369332"/>
          </a:xfrm>
          <a:prstGeom prst="rect">
            <a:avLst/>
          </a:prstGeom>
          <a:noFill/>
        </p:spPr>
        <p:txBody>
          <a:bodyPr wrap="none" rtlCol="0">
            <a:spAutoFit/>
          </a:bodyPr>
          <a:lstStyle/>
          <a:p>
            <a:r>
              <a:rPr lang="en-GB" dirty="0"/>
              <a:t>Added heat/DIC correlation</a:t>
            </a:r>
          </a:p>
        </p:txBody>
      </p:sp>
      <p:sp>
        <p:nvSpPr>
          <p:cNvPr id="13" name="TextBox 12">
            <a:extLst>
              <a:ext uri="{FF2B5EF4-FFF2-40B4-BE49-F238E27FC236}">
                <a16:creationId xmlns:a16="http://schemas.microsoft.com/office/drawing/2014/main" id="{5D20FA20-C70C-4478-C96E-3BB0CD392354}"/>
              </a:ext>
            </a:extLst>
          </p:cNvPr>
          <p:cNvSpPr txBox="1"/>
          <p:nvPr/>
        </p:nvSpPr>
        <p:spPr>
          <a:xfrm>
            <a:off x="5343055" y="3826969"/>
            <a:ext cx="2938240" cy="369332"/>
          </a:xfrm>
          <a:prstGeom prst="rect">
            <a:avLst/>
          </a:prstGeom>
          <a:noFill/>
        </p:spPr>
        <p:txBody>
          <a:bodyPr wrap="none" rtlCol="0">
            <a:spAutoFit/>
          </a:bodyPr>
          <a:lstStyle/>
          <a:p>
            <a:r>
              <a:rPr lang="en-GB" dirty="0"/>
              <a:t>Residual heat/DIC correlation</a:t>
            </a:r>
          </a:p>
        </p:txBody>
      </p:sp>
      <p:pic>
        <p:nvPicPr>
          <p:cNvPr id="15" name="Audio 14">
            <a:hlinkClick r:id="" action="ppaction://media"/>
            <a:extLst>
              <a:ext uri="{FF2B5EF4-FFF2-40B4-BE49-F238E27FC236}">
                <a16:creationId xmlns:a16="http://schemas.microsoft.com/office/drawing/2014/main" id="{C4BD4495-A993-2125-70C2-29CDFA425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6876330"/>
      </p:ext>
    </p:extLst>
  </p:cSld>
  <p:clrMapOvr>
    <a:masterClrMapping/>
  </p:clrMapOvr>
  <mc:AlternateContent xmlns:mc="http://schemas.openxmlformats.org/markup-compatibility/2006">
    <mc:Choice xmlns:p14="http://schemas.microsoft.com/office/powerpoint/2010/main" Requires="p14">
      <p:transition spd="slow" p14:dur="2000" advTm="73686"/>
    </mc:Choice>
    <mc:Fallback>
      <p:transition spd="slow" advTm="7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F2FA4-17A2-5C59-50AC-D2F2BC3B7B5C}"/>
              </a:ext>
            </a:extLst>
          </p:cNvPr>
          <p:cNvSpPr>
            <a:spLocks noGrp="1"/>
          </p:cNvSpPr>
          <p:nvPr>
            <p:ph type="title"/>
          </p:nvPr>
        </p:nvSpPr>
        <p:spPr>
          <a:xfrm>
            <a:off x="272143" y="365125"/>
            <a:ext cx="11647714" cy="1325563"/>
          </a:xfrm>
        </p:spPr>
        <p:txBody>
          <a:bodyPr/>
          <a:lstStyle/>
          <a:p>
            <a:pPr algn="ctr"/>
            <a:r>
              <a:rPr lang="en-GB" dirty="0"/>
              <a:t>Current day Argo profiles allow for near-global ocean DIC reconstructions</a:t>
            </a:r>
          </a:p>
        </p:txBody>
      </p:sp>
      <p:pic>
        <p:nvPicPr>
          <p:cNvPr id="5" name="Content Placeholder 4" descr="Diagram, engineering drawing&#10;&#10;Description automatically generated">
            <a:extLst>
              <a:ext uri="{FF2B5EF4-FFF2-40B4-BE49-F238E27FC236}">
                <a16:creationId xmlns:a16="http://schemas.microsoft.com/office/drawing/2014/main" id="{16A63D6C-4133-8F99-77F1-12E7C094A4F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6712" t="93786" r="27630"/>
          <a:stretch/>
        </p:blipFill>
        <p:spPr>
          <a:xfrm>
            <a:off x="3245757" y="5164682"/>
            <a:ext cx="5435600" cy="1109584"/>
          </a:xfrm>
        </p:spPr>
      </p:pic>
      <p:pic>
        <p:nvPicPr>
          <p:cNvPr id="8" name="Content Placeholder 4" descr="Diagram, engineering drawing&#10;&#10;Description automatically generated">
            <a:extLst>
              <a:ext uri="{FF2B5EF4-FFF2-40B4-BE49-F238E27FC236}">
                <a16:creationId xmlns:a16="http://schemas.microsoft.com/office/drawing/2014/main" id="{1AEA93F7-AAD2-A6B0-F4AC-D185AD623DB8}"/>
              </a:ext>
            </a:extLst>
          </p:cNvPr>
          <p:cNvPicPr>
            <a:picLocks noChangeAspect="1"/>
          </p:cNvPicPr>
          <p:nvPr/>
        </p:nvPicPr>
        <p:blipFill rotWithShape="1">
          <a:blip r:embed="rId5">
            <a:extLst>
              <a:ext uri="{28A0092B-C50C-407E-A947-70E740481C1C}">
                <a14:useLocalDpi xmlns:a14="http://schemas.microsoft.com/office/drawing/2010/main" val="0"/>
              </a:ext>
            </a:extLst>
          </a:blip>
          <a:srcRect l="52794" t="30326" r="7928" b="52643"/>
          <a:stretch/>
        </p:blipFill>
        <p:spPr>
          <a:xfrm>
            <a:off x="3918775" y="2085426"/>
            <a:ext cx="4272018" cy="2778473"/>
          </a:xfrm>
          <a:prstGeom prst="rect">
            <a:avLst/>
          </a:prstGeom>
        </p:spPr>
      </p:pic>
      <p:pic>
        <p:nvPicPr>
          <p:cNvPr id="9" name="Content Placeholder 4" descr="Diagram, engineering drawing&#10;&#10;Description automatically generated">
            <a:extLst>
              <a:ext uri="{FF2B5EF4-FFF2-40B4-BE49-F238E27FC236}">
                <a16:creationId xmlns:a16="http://schemas.microsoft.com/office/drawing/2014/main" id="{D9556F6D-CD8C-9879-1BE3-6F3E5DEADF83}"/>
              </a:ext>
            </a:extLst>
          </p:cNvPr>
          <p:cNvPicPr>
            <a:picLocks noChangeAspect="1"/>
          </p:cNvPicPr>
          <p:nvPr/>
        </p:nvPicPr>
        <p:blipFill rotWithShape="1">
          <a:blip r:embed="rId5">
            <a:extLst>
              <a:ext uri="{28A0092B-C50C-407E-A947-70E740481C1C}">
                <a14:useLocalDpi xmlns:a14="http://schemas.microsoft.com/office/drawing/2010/main" val="0"/>
              </a:ext>
            </a:extLst>
          </a:blip>
          <a:srcRect l="52060" t="11745" r="8520" b="72931"/>
          <a:stretch/>
        </p:blipFill>
        <p:spPr>
          <a:xfrm>
            <a:off x="-152404" y="2271792"/>
            <a:ext cx="4272018" cy="2491017"/>
          </a:xfrm>
          <a:prstGeom prst="rect">
            <a:avLst/>
          </a:prstGeom>
        </p:spPr>
      </p:pic>
      <p:cxnSp>
        <p:nvCxnSpPr>
          <p:cNvPr id="11" name="Straight Connector 10">
            <a:extLst>
              <a:ext uri="{FF2B5EF4-FFF2-40B4-BE49-F238E27FC236}">
                <a16:creationId xmlns:a16="http://schemas.microsoft.com/office/drawing/2014/main" id="{5719A8B1-A488-81B1-4148-755E9391FD76}"/>
              </a:ext>
            </a:extLst>
          </p:cNvPr>
          <p:cNvCxnSpPr>
            <a:cxnSpLocks/>
          </p:cNvCxnSpPr>
          <p:nvPr/>
        </p:nvCxnSpPr>
        <p:spPr>
          <a:xfrm>
            <a:off x="3648693" y="5164682"/>
            <a:ext cx="47671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144EF8-8B7E-5DEF-E4B2-ED03EC41B739}"/>
              </a:ext>
            </a:extLst>
          </p:cNvPr>
          <p:cNvSpPr txBox="1">
            <a:spLocks/>
          </p:cNvSpPr>
          <p:nvPr/>
        </p:nvSpPr>
        <p:spPr>
          <a:xfrm>
            <a:off x="7329961" y="4782991"/>
            <a:ext cx="2186940" cy="307777"/>
          </a:xfrm>
          <a:prstGeom prst="rect">
            <a:avLst/>
          </a:prstGeom>
          <a:noFill/>
        </p:spPr>
        <p:txBody>
          <a:bodyPr wrap="square" rtlCol="0">
            <a:spAutoFit/>
          </a:bodyPr>
          <a:lstStyle/>
          <a:p>
            <a:pPr algn="ctr"/>
            <a:r>
              <a:rPr lang="en-GB" sz="1400" dirty="0"/>
              <a:t>(Perfect reconstruction)</a:t>
            </a:r>
          </a:p>
        </p:txBody>
      </p:sp>
      <p:sp>
        <p:nvSpPr>
          <p:cNvPr id="14" name="TextBox 13">
            <a:extLst>
              <a:ext uri="{FF2B5EF4-FFF2-40B4-BE49-F238E27FC236}">
                <a16:creationId xmlns:a16="http://schemas.microsoft.com/office/drawing/2014/main" id="{329767D4-4626-456F-153D-9610D4B6F36C}"/>
              </a:ext>
            </a:extLst>
          </p:cNvPr>
          <p:cNvSpPr txBox="1">
            <a:spLocks/>
          </p:cNvSpPr>
          <p:nvPr/>
        </p:nvSpPr>
        <p:spPr>
          <a:xfrm>
            <a:off x="6412116" y="5798951"/>
            <a:ext cx="1685270" cy="369332"/>
          </a:xfrm>
          <a:prstGeom prst="rect">
            <a:avLst/>
          </a:prstGeom>
          <a:noFill/>
        </p:spPr>
        <p:txBody>
          <a:bodyPr wrap="none" rtlCol="0">
            <a:spAutoFit/>
          </a:bodyPr>
          <a:lstStyle/>
          <a:p>
            <a:r>
              <a:rPr lang="en-GB" dirty="0"/>
              <a:t>RMSE reduction</a:t>
            </a:r>
          </a:p>
        </p:txBody>
      </p:sp>
      <p:cxnSp>
        <p:nvCxnSpPr>
          <p:cNvPr id="16" name="Straight Arrow Connector 15">
            <a:extLst>
              <a:ext uri="{FF2B5EF4-FFF2-40B4-BE49-F238E27FC236}">
                <a16:creationId xmlns:a16="http://schemas.microsoft.com/office/drawing/2014/main" id="{3F346F2B-4607-783C-188B-A2017BAA49B6}"/>
              </a:ext>
            </a:extLst>
          </p:cNvPr>
          <p:cNvCxnSpPr>
            <a:cxnSpLocks/>
          </p:cNvCxnSpPr>
          <p:nvPr/>
        </p:nvCxnSpPr>
        <p:spPr>
          <a:xfrm>
            <a:off x="6039872" y="5780399"/>
            <a:ext cx="2383559" cy="0"/>
          </a:xfrm>
          <a:prstGeom prst="straightConnector1">
            <a:avLst/>
          </a:prstGeom>
          <a:ln w="57150">
            <a:solidFill>
              <a:srgbClr val="2E6D1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BE648D-7133-0E72-9AF3-EAD36FB6D43C}"/>
              </a:ext>
            </a:extLst>
          </p:cNvPr>
          <p:cNvCxnSpPr>
            <a:cxnSpLocks/>
          </p:cNvCxnSpPr>
          <p:nvPr/>
        </p:nvCxnSpPr>
        <p:spPr>
          <a:xfrm flipH="1">
            <a:off x="3631952" y="5777133"/>
            <a:ext cx="2383559" cy="0"/>
          </a:xfrm>
          <a:prstGeom prst="straightConnector1">
            <a:avLst/>
          </a:prstGeom>
          <a:ln w="57150">
            <a:solidFill>
              <a:srgbClr val="A80D6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76AD75D-9FA1-9F41-0A4A-CF246AB696FD}"/>
              </a:ext>
            </a:extLst>
          </p:cNvPr>
          <p:cNvSpPr txBox="1">
            <a:spLocks/>
          </p:cNvSpPr>
          <p:nvPr/>
        </p:nvSpPr>
        <p:spPr>
          <a:xfrm>
            <a:off x="4090135" y="5798951"/>
            <a:ext cx="1558632" cy="369332"/>
          </a:xfrm>
          <a:prstGeom prst="rect">
            <a:avLst/>
          </a:prstGeom>
          <a:noFill/>
        </p:spPr>
        <p:txBody>
          <a:bodyPr wrap="none" rtlCol="0">
            <a:spAutoFit/>
          </a:bodyPr>
          <a:lstStyle/>
          <a:p>
            <a:r>
              <a:rPr lang="en-GB" dirty="0"/>
              <a:t>RMSE increase</a:t>
            </a:r>
          </a:p>
        </p:txBody>
      </p:sp>
      <p:pic>
        <p:nvPicPr>
          <p:cNvPr id="6" name="Content Placeholder 4" descr="Diagram, engineering drawing&#10;&#10;Description automatically generated">
            <a:extLst>
              <a:ext uri="{FF2B5EF4-FFF2-40B4-BE49-F238E27FC236}">
                <a16:creationId xmlns:a16="http://schemas.microsoft.com/office/drawing/2014/main" id="{5D9074E9-3DCF-718E-7568-102F46056938}"/>
              </a:ext>
            </a:extLst>
          </p:cNvPr>
          <p:cNvPicPr>
            <a:picLocks noChangeAspect="1"/>
          </p:cNvPicPr>
          <p:nvPr/>
        </p:nvPicPr>
        <p:blipFill rotWithShape="1">
          <a:blip r:embed="rId5">
            <a:extLst>
              <a:ext uri="{28A0092B-C50C-407E-A947-70E740481C1C}">
                <a14:useLocalDpi xmlns:a14="http://schemas.microsoft.com/office/drawing/2010/main" val="0"/>
              </a:ext>
            </a:extLst>
          </a:blip>
          <a:srcRect l="53234" t="70701" r="8447" b="13975"/>
          <a:stretch/>
        </p:blipFill>
        <p:spPr>
          <a:xfrm>
            <a:off x="7977641" y="2219276"/>
            <a:ext cx="4272018" cy="2562600"/>
          </a:xfrm>
          <a:prstGeom prst="rect">
            <a:avLst/>
          </a:prstGeom>
        </p:spPr>
      </p:pic>
      <p:sp>
        <p:nvSpPr>
          <p:cNvPr id="19" name="TextBox 18">
            <a:extLst>
              <a:ext uri="{FF2B5EF4-FFF2-40B4-BE49-F238E27FC236}">
                <a16:creationId xmlns:a16="http://schemas.microsoft.com/office/drawing/2014/main" id="{07C2E1A8-E4B4-EC72-B0F8-5E553A63B046}"/>
              </a:ext>
            </a:extLst>
          </p:cNvPr>
          <p:cNvSpPr txBox="1"/>
          <p:nvPr/>
        </p:nvSpPr>
        <p:spPr>
          <a:xfrm>
            <a:off x="348343" y="6150429"/>
            <a:ext cx="11571514" cy="646331"/>
          </a:xfrm>
          <a:prstGeom prst="rect">
            <a:avLst/>
          </a:prstGeom>
          <a:noFill/>
        </p:spPr>
        <p:txBody>
          <a:bodyPr wrap="square" rtlCol="0">
            <a:spAutoFit/>
          </a:bodyPr>
          <a:lstStyle/>
          <a:p>
            <a:r>
              <a:rPr lang="en-GB" dirty="0"/>
              <a:t>Increasing the radius of influence of Argo observations leads to broad RMSE reductions for most of the globe; errors in the covariance fields result in mainly local regions with RMSE increases </a:t>
            </a:r>
          </a:p>
        </p:txBody>
      </p:sp>
      <p:sp>
        <p:nvSpPr>
          <p:cNvPr id="20" name="TextBox 19">
            <a:extLst>
              <a:ext uri="{FF2B5EF4-FFF2-40B4-BE49-F238E27FC236}">
                <a16:creationId xmlns:a16="http://schemas.microsoft.com/office/drawing/2014/main" id="{5748D413-BBB7-4A38-6190-892FE06060BB}"/>
              </a:ext>
            </a:extLst>
          </p:cNvPr>
          <p:cNvSpPr txBox="1"/>
          <p:nvPr/>
        </p:nvSpPr>
        <p:spPr>
          <a:xfrm>
            <a:off x="616799" y="1778155"/>
            <a:ext cx="7376250" cy="461665"/>
          </a:xfrm>
          <a:prstGeom prst="rect">
            <a:avLst/>
          </a:prstGeom>
          <a:noFill/>
        </p:spPr>
        <p:txBody>
          <a:bodyPr wrap="none" rtlCol="0">
            <a:spAutoFit/>
          </a:bodyPr>
          <a:lstStyle/>
          <a:p>
            <a:r>
              <a:rPr lang="en-GB" sz="2400" b="1" i="1" dirty="0"/>
              <a:t>Example reconstruction of </a:t>
            </a:r>
            <a:r>
              <a:rPr lang="en-GB" sz="2400" b="1" i="1" dirty="0" err="1"/>
              <a:t>NorESM</a:t>
            </a:r>
            <a:r>
              <a:rPr lang="en-GB" sz="2400" b="1" i="1" dirty="0"/>
              <a:t> upper-ocean carbon: </a:t>
            </a:r>
          </a:p>
        </p:txBody>
      </p:sp>
      <p:pic>
        <p:nvPicPr>
          <p:cNvPr id="4" name="Audio 3">
            <a:hlinkClick r:id="" action="ppaction://media"/>
            <a:extLst>
              <a:ext uri="{FF2B5EF4-FFF2-40B4-BE49-F238E27FC236}">
                <a16:creationId xmlns:a16="http://schemas.microsoft.com/office/drawing/2014/main" id="{4F49B391-C620-F1AE-2BE5-734541DF4A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29493742"/>
      </p:ext>
    </p:extLst>
  </p:cSld>
  <p:clrMapOvr>
    <a:masterClrMapping/>
  </p:clrMapOvr>
  <mc:AlternateContent xmlns:mc="http://schemas.openxmlformats.org/markup-compatibility/2006">
    <mc:Choice xmlns:p14="http://schemas.microsoft.com/office/powerpoint/2010/main" Requires="p14">
      <p:transition spd="slow" p14:dur="2000" advTm="74507"/>
    </mc:Choice>
    <mc:Fallback>
      <p:transition spd="slow" advTm="7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BB34-7912-1DA8-94D3-F890BF69584E}"/>
              </a:ext>
            </a:extLst>
          </p:cNvPr>
          <p:cNvSpPr>
            <a:spLocks noGrp="1"/>
          </p:cNvSpPr>
          <p:nvPr>
            <p:ph type="title"/>
          </p:nvPr>
        </p:nvSpPr>
        <p:spPr/>
        <p:txBody>
          <a:bodyPr/>
          <a:lstStyle/>
          <a:p>
            <a:r>
              <a:rPr lang="en-GB" dirty="0"/>
              <a:t>Take home messages</a:t>
            </a:r>
          </a:p>
        </p:txBody>
      </p:sp>
      <p:sp>
        <p:nvSpPr>
          <p:cNvPr id="3" name="Content Placeholder 2">
            <a:extLst>
              <a:ext uri="{FF2B5EF4-FFF2-40B4-BE49-F238E27FC236}">
                <a16:creationId xmlns:a16="http://schemas.microsoft.com/office/drawing/2014/main" id="{E7DBBF25-D56A-C19C-AB60-3808623534AD}"/>
              </a:ext>
            </a:extLst>
          </p:cNvPr>
          <p:cNvSpPr>
            <a:spLocks noGrp="1"/>
          </p:cNvSpPr>
          <p:nvPr>
            <p:ph idx="1"/>
          </p:nvPr>
        </p:nvSpPr>
        <p:spPr>
          <a:xfrm>
            <a:off x="838200" y="6268891"/>
            <a:ext cx="10515600" cy="447967"/>
          </a:xfrm>
        </p:spPr>
        <p:txBody>
          <a:bodyPr>
            <a:normAutofit fontScale="92500" lnSpcReduction="10000"/>
          </a:bodyPr>
          <a:lstStyle/>
          <a:p>
            <a:pPr marL="0" indent="0">
              <a:buNone/>
            </a:pPr>
            <a:r>
              <a:rPr lang="en-GB" dirty="0"/>
              <a:t>My email: </a:t>
            </a:r>
            <a:r>
              <a:rPr lang="en-GB" dirty="0">
                <a:hlinkClick r:id="rId5"/>
              </a:rPr>
              <a:t>K.E.Turner2@liverpool.ac.uk</a:t>
            </a:r>
            <a:endParaRPr lang="en-GB" dirty="0"/>
          </a:p>
          <a:p>
            <a:endParaRPr lang="en-GB" dirty="0"/>
          </a:p>
        </p:txBody>
      </p:sp>
      <p:pic>
        <p:nvPicPr>
          <p:cNvPr id="5" name="Picture 4" descr="Chart&#10;&#10;Description automatically generated">
            <a:extLst>
              <a:ext uri="{FF2B5EF4-FFF2-40B4-BE49-F238E27FC236}">
                <a16:creationId xmlns:a16="http://schemas.microsoft.com/office/drawing/2014/main" id="{F45488CE-2451-5D6C-E788-E44ABDBEF7DC}"/>
              </a:ext>
            </a:extLst>
          </p:cNvPr>
          <p:cNvPicPr>
            <a:picLocks noChangeAspect="1"/>
          </p:cNvPicPr>
          <p:nvPr/>
        </p:nvPicPr>
        <p:blipFill rotWithShape="1">
          <a:blip r:embed="rId6">
            <a:extLst>
              <a:ext uri="{28A0092B-C50C-407E-A947-70E740481C1C}">
                <a14:useLocalDpi xmlns:a14="http://schemas.microsoft.com/office/drawing/2010/main" val="0"/>
              </a:ext>
            </a:extLst>
          </a:blip>
          <a:srcRect l="11250" t="52612" r="8661" b="13639"/>
          <a:stretch/>
        </p:blipFill>
        <p:spPr>
          <a:xfrm>
            <a:off x="218876" y="1317171"/>
            <a:ext cx="11973124" cy="2242458"/>
          </a:xfrm>
          <a:prstGeom prst="rect">
            <a:avLst/>
          </a:prstGeom>
        </p:spPr>
      </p:pic>
      <p:sp>
        <p:nvSpPr>
          <p:cNvPr id="6" name="TextBox 5">
            <a:extLst>
              <a:ext uri="{FF2B5EF4-FFF2-40B4-BE49-F238E27FC236}">
                <a16:creationId xmlns:a16="http://schemas.microsoft.com/office/drawing/2014/main" id="{C6596918-CFCD-BA73-FDE6-B04438184763}"/>
              </a:ext>
            </a:extLst>
          </p:cNvPr>
          <p:cNvSpPr txBox="1"/>
          <p:nvPr/>
        </p:nvSpPr>
        <p:spPr>
          <a:xfrm>
            <a:off x="838200" y="3559629"/>
            <a:ext cx="10515600" cy="2492990"/>
          </a:xfrm>
          <a:prstGeom prst="rect">
            <a:avLst/>
          </a:prstGeom>
          <a:noFill/>
        </p:spPr>
        <p:txBody>
          <a:bodyPr wrap="square" rtlCol="0">
            <a:spAutoFit/>
          </a:bodyPr>
          <a:lstStyle/>
          <a:p>
            <a:pPr marL="285750" indent="-285750">
              <a:buFont typeface="Arial" panose="020B0604020202020204" pitchFamily="34" charset="0"/>
              <a:buChar char="•"/>
            </a:pPr>
            <a:r>
              <a:rPr lang="en-GB" sz="2600" dirty="0"/>
              <a:t>Reconstructing upper-ocean DIC via optimal interpolation with temperature and salinity measurements</a:t>
            </a:r>
          </a:p>
          <a:p>
            <a:pPr marL="285750" indent="-285750">
              <a:buFont typeface="Arial" panose="020B0604020202020204" pitchFamily="34" charset="0"/>
              <a:buChar char="•"/>
            </a:pPr>
            <a:r>
              <a:rPr lang="en-GB" sz="2600" dirty="0"/>
              <a:t>Physical solubility and alkalinity controls allow for pointwise reconstructions of DIC</a:t>
            </a:r>
          </a:p>
          <a:p>
            <a:pPr marL="285750" indent="-285750">
              <a:buFont typeface="Arial" panose="020B0604020202020204" pitchFamily="34" charset="0"/>
              <a:buChar char="•"/>
            </a:pPr>
            <a:r>
              <a:rPr lang="en-GB" sz="2600" dirty="0"/>
              <a:t>Argo measurements can provide information for nearby DIC behaviour – current distributions of Argo measurements lead to near-global coverage</a:t>
            </a:r>
          </a:p>
        </p:txBody>
      </p:sp>
      <p:pic>
        <p:nvPicPr>
          <p:cNvPr id="7" name="Audio 6">
            <a:hlinkClick r:id="" action="ppaction://media"/>
            <a:extLst>
              <a:ext uri="{FF2B5EF4-FFF2-40B4-BE49-F238E27FC236}">
                <a16:creationId xmlns:a16="http://schemas.microsoft.com/office/drawing/2014/main" id="{E53A2AD6-6842-713F-1CC1-55D6890007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78275653"/>
      </p:ext>
    </p:extLst>
  </p:cSld>
  <p:clrMapOvr>
    <a:masterClrMapping/>
  </p:clrMapOvr>
  <mc:AlternateContent xmlns:mc="http://schemas.openxmlformats.org/markup-compatibility/2006">
    <mc:Choice xmlns:p14="http://schemas.microsoft.com/office/powerpoint/2010/main" Requires="p14">
      <p:transition spd="slow" p14:dur="2000" advTm="64747"/>
    </mc:Choice>
    <mc:Fallback>
      <p:transition spd="slow" advTm="6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3832</TotalTime>
  <Words>1011</Words>
  <Application>Microsoft Office PowerPoint</Application>
  <PresentationFormat>Widescreen</PresentationFormat>
  <Paragraphs>53</Paragraphs>
  <Slides>5</Slides>
  <Notes>5</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Reconstructing upper ocean carbon variability using Argo profiles and CMIP6 models</vt:lpstr>
      <vt:lpstr>Making up for sparse DIC data with relationships between carbon, temperature, and salinity</vt:lpstr>
      <vt:lpstr>Correlations between DIC, T, and S show consistent solubility and alkalinity controls</vt:lpstr>
      <vt:lpstr>Current day Argo profiles allow for near-global ocean DIC reconstructions</vt:lpstr>
      <vt:lpstr>Take 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Reconstructing upper ocean carbon variability using Argo profiles and CMIP6 models</dc:title>
  <dc:creator>Katherine Turner</dc:creator>
  <cp:lastModifiedBy>Katherine Turner</cp:lastModifiedBy>
  <cp:revision>4</cp:revision>
  <dcterms:created xsi:type="dcterms:W3CDTF">2022-05-23T21:58:06Z</dcterms:created>
  <dcterms:modified xsi:type="dcterms:W3CDTF">2022-05-26T15:42:47Z</dcterms:modified>
</cp:coreProperties>
</file>