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3DCB3-329F-43B4-8025-3144BA2CFA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F7D6BE-8C73-4526-BDBB-D65D1D6A64AD}">
      <dgm:prSet/>
      <dgm:spPr/>
      <dgm:t>
        <a:bodyPr/>
        <a:lstStyle/>
        <a:p>
          <a:r>
            <a:rPr lang="en-GB" dirty="0"/>
            <a:t>How does the use of sewage sludge and digestate as soil additives affect the accumulation of potentially toxic elements in the shoots of </a:t>
          </a:r>
          <a:r>
            <a:rPr lang="en-GB" i="1" dirty="0"/>
            <a:t>A. </a:t>
          </a:r>
          <a:r>
            <a:rPr lang="en-GB" i="1" dirty="0" err="1"/>
            <a:t>murale</a:t>
          </a:r>
          <a:r>
            <a:rPr lang="en-GB" i="1" dirty="0"/>
            <a:t>, F. esculentum, C. </a:t>
          </a:r>
          <a:r>
            <a:rPr lang="en-GB" i="1"/>
            <a:t>tinctorius </a:t>
          </a:r>
          <a:endParaRPr lang="en-US" i="1" dirty="0"/>
        </a:p>
      </dgm:t>
    </dgm:pt>
    <dgm:pt modelId="{02D8D0E8-3C9A-4994-87BA-C28D03D142DD}" type="parTrans" cxnId="{13629174-3B74-4D16-9FDC-70C756D2B40B}">
      <dgm:prSet/>
      <dgm:spPr/>
      <dgm:t>
        <a:bodyPr/>
        <a:lstStyle/>
        <a:p>
          <a:endParaRPr lang="en-US"/>
        </a:p>
      </dgm:t>
    </dgm:pt>
    <dgm:pt modelId="{FCA28548-C178-4A5B-9624-045ACCF18AA7}" type="sibTrans" cxnId="{13629174-3B74-4D16-9FDC-70C756D2B40B}">
      <dgm:prSet/>
      <dgm:spPr/>
      <dgm:t>
        <a:bodyPr/>
        <a:lstStyle/>
        <a:p>
          <a:endParaRPr lang="en-US"/>
        </a:p>
      </dgm:t>
    </dgm:pt>
    <dgm:pt modelId="{A40BC58D-9B62-4AD9-A4C8-5E5DA13B6A36}">
      <dgm:prSet/>
      <dgm:spPr/>
      <dgm:t>
        <a:bodyPr/>
        <a:lstStyle/>
        <a:p>
          <a:r>
            <a:rPr lang="en-GB"/>
            <a:t>How do the species differ among themselves in the accumulation of potentially toxic elements in the shoot on the different substrates?</a:t>
          </a:r>
          <a:endParaRPr lang="en-US"/>
        </a:p>
      </dgm:t>
    </dgm:pt>
    <dgm:pt modelId="{72D0C698-BAD9-4537-A268-7CD27FBF1920}" type="parTrans" cxnId="{2A287385-1909-480B-A6DD-EB794089B3B0}">
      <dgm:prSet/>
      <dgm:spPr/>
      <dgm:t>
        <a:bodyPr/>
        <a:lstStyle/>
        <a:p>
          <a:endParaRPr lang="en-US"/>
        </a:p>
      </dgm:t>
    </dgm:pt>
    <dgm:pt modelId="{4E8EA3F2-7547-4438-B332-2CA04F48B7B8}" type="sibTrans" cxnId="{2A287385-1909-480B-A6DD-EB794089B3B0}">
      <dgm:prSet/>
      <dgm:spPr/>
      <dgm:t>
        <a:bodyPr/>
        <a:lstStyle/>
        <a:p>
          <a:endParaRPr lang="en-US"/>
        </a:p>
      </dgm:t>
    </dgm:pt>
    <dgm:pt modelId="{EAC51994-E7F4-47B0-A9CB-7DD32FB23342}" type="pres">
      <dgm:prSet presAssocID="{2133DCB3-329F-43B4-8025-3144BA2CFA0B}" presName="linear" presStyleCnt="0">
        <dgm:presLayoutVars>
          <dgm:animLvl val="lvl"/>
          <dgm:resizeHandles val="exact"/>
        </dgm:presLayoutVars>
      </dgm:prSet>
      <dgm:spPr/>
    </dgm:pt>
    <dgm:pt modelId="{419CC0ED-FB63-4B5F-8DB4-4609E73E84F3}" type="pres">
      <dgm:prSet presAssocID="{1EF7D6BE-8C73-4526-BDBB-D65D1D6A64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E9556D-6296-4CAE-B7A5-1A599E3B7F48}" type="pres">
      <dgm:prSet presAssocID="{FCA28548-C178-4A5B-9624-045ACCF18AA7}" presName="spacer" presStyleCnt="0"/>
      <dgm:spPr/>
    </dgm:pt>
    <dgm:pt modelId="{BAF3264F-B95A-4F51-BF1C-E7064ACFB19B}" type="pres">
      <dgm:prSet presAssocID="{A40BC58D-9B62-4AD9-A4C8-5E5DA13B6A3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984763E-F3DB-4A46-9325-43C4E2751239}" type="presOf" srcId="{A40BC58D-9B62-4AD9-A4C8-5E5DA13B6A36}" destId="{BAF3264F-B95A-4F51-BF1C-E7064ACFB19B}" srcOrd="0" destOrd="0" presId="urn:microsoft.com/office/officeart/2005/8/layout/vList2"/>
    <dgm:cxn modelId="{385A6761-827C-462B-AD15-6F1EDE9BB44A}" type="presOf" srcId="{1EF7D6BE-8C73-4526-BDBB-D65D1D6A64AD}" destId="{419CC0ED-FB63-4B5F-8DB4-4609E73E84F3}" srcOrd="0" destOrd="0" presId="urn:microsoft.com/office/officeart/2005/8/layout/vList2"/>
    <dgm:cxn modelId="{13629174-3B74-4D16-9FDC-70C756D2B40B}" srcId="{2133DCB3-329F-43B4-8025-3144BA2CFA0B}" destId="{1EF7D6BE-8C73-4526-BDBB-D65D1D6A64AD}" srcOrd="0" destOrd="0" parTransId="{02D8D0E8-3C9A-4994-87BA-C28D03D142DD}" sibTransId="{FCA28548-C178-4A5B-9624-045ACCF18AA7}"/>
    <dgm:cxn modelId="{2A287385-1909-480B-A6DD-EB794089B3B0}" srcId="{2133DCB3-329F-43B4-8025-3144BA2CFA0B}" destId="{A40BC58D-9B62-4AD9-A4C8-5E5DA13B6A36}" srcOrd="1" destOrd="0" parTransId="{72D0C698-BAD9-4537-A268-7CD27FBF1920}" sibTransId="{4E8EA3F2-7547-4438-B332-2CA04F48B7B8}"/>
    <dgm:cxn modelId="{144A2ABD-B483-4A83-BF2F-54F871F040CB}" type="presOf" srcId="{2133DCB3-329F-43B4-8025-3144BA2CFA0B}" destId="{EAC51994-E7F4-47B0-A9CB-7DD32FB23342}" srcOrd="0" destOrd="0" presId="urn:microsoft.com/office/officeart/2005/8/layout/vList2"/>
    <dgm:cxn modelId="{D86DF511-9E58-4F3D-B272-CB6BCCCA7453}" type="presParOf" srcId="{EAC51994-E7F4-47B0-A9CB-7DD32FB23342}" destId="{419CC0ED-FB63-4B5F-8DB4-4609E73E84F3}" srcOrd="0" destOrd="0" presId="urn:microsoft.com/office/officeart/2005/8/layout/vList2"/>
    <dgm:cxn modelId="{24CA02B1-6F9B-4C15-BB0E-85F15B6EAD4B}" type="presParOf" srcId="{EAC51994-E7F4-47B0-A9CB-7DD32FB23342}" destId="{0FE9556D-6296-4CAE-B7A5-1A599E3B7F48}" srcOrd="1" destOrd="0" presId="urn:microsoft.com/office/officeart/2005/8/layout/vList2"/>
    <dgm:cxn modelId="{4CC8F2AD-DB04-433B-827C-B463B3B49291}" type="presParOf" srcId="{EAC51994-E7F4-47B0-A9CB-7DD32FB23342}" destId="{BAF3264F-B95A-4F51-BF1C-E7064ACFB1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CC0ED-FB63-4B5F-8DB4-4609E73E84F3}">
      <dsp:nvSpPr>
        <dsp:cNvPr id="0" name=""/>
        <dsp:cNvSpPr/>
      </dsp:nvSpPr>
      <dsp:spPr>
        <a:xfrm>
          <a:off x="0" y="246743"/>
          <a:ext cx="4697730" cy="24710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How does the use of sewage sludge and digestate as soil additives affect the accumulation of potentially toxic elements in the shoots of </a:t>
          </a:r>
          <a:r>
            <a:rPr lang="en-GB" sz="2400" i="1" kern="1200" dirty="0"/>
            <a:t>A. </a:t>
          </a:r>
          <a:r>
            <a:rPr lang="en-GB" sz="2400" i="1" kern="1200" dirty="0" err="1"/>
            <a:t>murale</a:t>
          </a:r>
          <a:r>
            <a:rPr lang="en-GB" sz="2400" i="1" kern="1200" dirty="0"/>
            <a:t>, F. esculentum, C. </a:t>
          </a:r>
          <a:r>
            <a:rPr lang="en-GB" sz="2400" i="1" kern="1200"/>
            <a:t>tinctorius </a:t>
          </a:r>
          <a:endParaRPr lang="en-US" sz="2400" i="1" kern="1200" dirty="0"/>
        </a:p>
      </dsp:txBody>
      <dsp:txXfrm>
        <a:off x="120626" y="367369"/>
        <a:ext cx="4456478" cy="2229787"/>
      </dsp:txXfrm>
    </dsp:sp>
    <dsp:sp modelId="{BAF3264F-B95A-4F51-BF1C-E7064ACFB19B}">
      <dsp:nvSpPr>
        <dsp:cNvPr id="0" name=""/>
        <dsp:cNvSpPr/>
      </dsp:nvSpPr>
      <dsp:spPr>
        <a:xfrm>
          <a:off x="0" y="2786903"/>
          <a:ext cx="4697730" cy="24710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How do the species differ among themselves in the accumulation of potentially toxic elements in the shoot on the different substrates?</a:t>
          </a:r>
          <a:endParaRPr lang="en-US" sz="2400" kern="1200"/>
        </a:p>
      </dsp:txBody>
      <dsp:txXfrm>
        <a:off x="120626" y="2907529"/>
        <a:ext cx="4456478" cy="2229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22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47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43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23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63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21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8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31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25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26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3BB77-01BC-4295-BA72-B71A5A63E252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E5C5-9A92-45A7-90C0-0D130FE927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67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4F0B-D6AD-ED36-DAB1-378738E14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89686"/>
            <a:ext cx="9144000" cy="253931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Impact of sewage sludge and digestate soil amendment on the phytoaccumulation of potentially toxic elements in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Alyssum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murale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Fagopyrum esculentum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Carthamus tinctorius 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6583F-159E-0B15-5779-985AC249B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8" y="3968452"/>
            <a:ext cx="9038492" cy="1241822"/>
          </a:xfrm>
        </p:spPr>
        <p:txBody>
          <a:bodyPr>
            <a:no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Nazia Zaffar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Dominic Shirmer, and Oliver Wiche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Institute of Biosciences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Biology/Ecology Unit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TU Bergakademie Freiberg</a:t>
            </a:r>
          </a:p>
        </p:txBody>
      </p:sp>
      <p:pic>
        <p:nvPicPr>
          <p:cNvPr id="1026" name="Picture 2" descr="Promotion &amp; Habilitation | TU Bergakademie Freiberg">
            <a:extLst>
              <a:ext uri="{FF2B5EF4-FFF2-40B4-BE49-F238E27FC236}">
                <a16:creationId xmlns:a16="http://schemas.microsoft.com/office/drawing/2014/main" id="{31FDAEF0-41E1-380A-0C22-DD137148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90" y="70168"/>
            <a:ext cx="288272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unde und Förderer der TU Bergakademie Freiberg e. V. | TU Bergakademie  Freiberg">
            <a:extLst>
              <a:ext uri="{FF2B5EF4-FFF2-40B4-BE49-F238E27FC236}">
                <a16:creationId xmlns:a16="http://schemas.microsoft.com/office/drawing/2014/main" id="{34991D3A-E90C-635B-2415-393A318B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-29497"/>
            <a:ext cx="1452691" cy="13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GU 2022 - European Geosciences Union General Assembly | Copernicus">
            <a:extLst>
              <a:ext uri="{FF2B5EF4-FFF2-40B4-BE49-F238E27FC236}">
                <a16:creationId xmlns:a16="http://schemas.microsoft.com/office/drawing/2014/main" id="{022E36C0-29C9-918A-BB5F-13BFADA5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85" y="23023"/>
            <a:ext cx="1734015" cy="7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7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1192D-93AF-85D9-5A5C-EA65B37C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3426351" cy="5504688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of the Study</a:t>
            </a:r>
            <a:endParaRPr lang="LID4096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B72511-EDEA-12DA-FDBB-CD22E315B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366717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4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70C7C-2E05-DC49-0112-7D9609FE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8" y="662400"/>
            <a:ext cx="4511923" cy="1492132"/>
          </a:xfrm>
        </p:spPr>
        <p:txBody>
          <a:bodyPr anchor="t"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Materials and Method</a:t>
            </a:r>
            <a:endParaRPr lang="LID40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83E9ACD-FE68-5D80-C2B0-B8BD972D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88" y="2286000"/>
            <a:ext cx="4511923" cy="3844800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replicates of Soil (</a:t>
            </a:r>
            <a:r>
              <a:rPr lang="en-US" sz="18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Alyssum </a:t>
            </a:r>
            <a:r>
              <a:rPr lang="en-US" sz="1800" i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murale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Fagopyrum esculentum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8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Carthamus tinctorius)</a:t>
            </a:r>
          </a:p>
          <a:p>
            <a:r>
              <a:rPr lang="de-DE" sz="18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replicates of Soil+ Sewege sludge</a:t>
            </a:r>
            <a:r>
              <a:rPr lang="en-US" sz="18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(Alyssum </a:t>
            </a:r>
            <a:r>
              <a:rPr lang="en-US" sz="1800" i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murale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Fagopyrum esculentum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8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Carthamus tinctorius)</a:t>
            </a:r>
            <a:endParaRPr lang="de-DE" sz="1800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replicates of Soil+ Digestate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Alyssum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murale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Fagopyrum esculentum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Carthamus tinctorius)</a:t>
            </a:r>
            <a:endParaRPr lang="LID4096" sz="1800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CAE6C-37C5-468A-21BE-7955CA378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8"/>
          <a:stretch/>
        </p:blipFill>
        <p:spPr>
          <a:xfrm>
            <a:off x="5542359" y="10"/>
            <a:ext cx="3601641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522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03E0B-2F1B-CAF9-1EE5-21347BC0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586822"/>
            <a:ext cx="2743200" cy="1074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Greenhouse experiment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6C5AC86-23AA-54D0-5B60-06F102C997C0}"/>
              </a:ext>
            </a:extLst>
          </p:cNvPr>
          <p:cNvSpPr txBox="1">
            <a:spLocks/>
          </p:cNvSpPr>
          <p:nvPr/>
        </p:nvSpPr>
        <p:spPr>
          <a:xfrm>
            <a:off x="3937579" y="586822"/>
            <a:ext cx="4580057" cy="1074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+mn-lt"/>
                <a:ea typeface="+mn-ea"/>
                <a:cs typeface="+mn-cs"/>
              </a:rPr>
              <a:t>Alyssum </a:t>
            </a:r>
            <a:r>
              <a:rPr lang="en-US" sz="1600" i="1" dirty="0" err="1">
                <a:latin typeface="+mn-lt"/>
                <a:ea typeface="+mn-ea"/>
                <a:cs typeface="+mn-cs"/>
              </a:rPr>
              <a:t>murale</a:t>
            </a:r>
            <a:r>
              <a:rPr lang="en-US" sz="1600" dirty="0">
                <a:latin typeface="+mn-lt"/>
                <a:ea typeface="+mn-ea"/>
                <a:cs typeface="+mn-cs"/>
              </a:rPr>
              <a:t>, </a:t>
            </a:r>
            <a:r>
              <a:rPr lang="en-US" sz="1600" i="1" dirty="0">
                <a:latin typeface="+mn-lt"/>
                <a:ea typeface="+mn-ea"/>
                <a:cs typeface="+mn-cs"/>
              </a:rPr>
              <a:t>Fagopyrum esculentum</a:t>
            </a:r>
            <a:r>
              <a:rPr lang="en-US" sz="1600" dirty="0">
                <a:latin typeface="+mn-lt"/>
                <a:ea typeface="+mn-ea"/>
                <a:cs typeface="+mn-cs"/>
              </a:rPr>
              <a:t> and </a:t>
            </a:r>
            <a:r>
              <a:rPr lang="en-US" sz="1600" i="1" dirty="0">
                <a:latin typeface="+mn-lt"/>
                <a:ea typeface="+mn-ea"/>
                <a:cs typeface="+mn-cs"/>
              </a:rPr>
              <a:t>Carthamus tinctorius</a:t>
            </a:r>
            <a:r>
              <a:rPr lang="en-US" sz="1600" dirty="0">
                <a:latin typeface="+mn-lt"/>
                <a:ea typeface="+mn-ea"/>
                <a:cs typeface="+mn-cs"/>
              </a:rPr>
              <a:t>   cultivated on heavy metal polluted soil from the post-mining area of Freiberg Germany, treated with </a:t>
            </a:r>
            <a:r>
              <a:rPr lang="en-US" sz="1600" b="1" dirty="0">
                <a:latin typeface="+mn-lt"/>
                <a:ea typeface="+mn-ea"/>
                <a:cs typeface="+mn-cs"/>
              </a:rPr>
              <a:t>10%</a:t>
            </a:r>
            <a:r>
              <a:rPr lang="en-US" sz="1600" dirty="0">
                <a:latin typeface="+mn-lt"/>
                <a:ea typeface="+mn-ea"/>
                <a:cs typeface="+mn-cs"/>
              </a:rPr>
              <a:t> (</a:t>
            </a:r>
            <a:r>
              <a:rPr lang="en-US" sz="1600" dirty="0" err="1">
                <a:latin typeface="+mn-lt"/>
                <a:ea typeface="+mn-ea"/>
                <a:cs typeface="+mn-cs"/>
              </a:rPr>
              <a:t>dw</a:t>
            </a:r>
            <a:r>
              <a:rPr lang="en-US" sz="1600" dirty="0">
                <a:latin typeface="+mn-lt"/>
                <a:ea typeface="+mn-ea"/>
                <a:cs typeface="+mn-cs"/>
              </a:rPr>
              <a:t> basis) </a:t>
            </a:r>
            <a:r>
              <a:rPr lang="en-US" sz="1600" b="1" dirty="0">
                <a:latin typeface="+mn-lt"/>
                <a:ea typeface="+mn-ea"/>
                <a:cs typeface="+mn-cs"/>
              </a:rPr>
              <a:t>sewage sludge </a:t>
            </a:r>
            <a:r>
              <a:rPr lang="en-US" sz="1600" dirty="0">
                <a:latin typeface="+mn-lt"/>
                <a:ea typeface="+mn-ea"/>
                <a:cs typeface="+mn-cs"/>
              </a:rPr>
              <a:t>or </a:t>
            </a:r>
            <a:r>
              <a:rPr lang="en-US" sz="1600" b="1" dirty="0">
                <a:latin typeface="+mn-lt"/>
                <a:ea typeface="+mn-ea"/>
                <a:cs typeface="+mn-cs"/>
              </a:rPr>
              <a:t>1% digestate</a:t>
            </a:r>
            <a:r>
              <a:rPr lang="en-US" sz="1600" dirty="0"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9" name="Picture 8" descr="A picture containing different, variety&#10;&#10;Description automatically generated">
            <a:extLst>
              <a:ext uri="{FF2B5EF4-FFF2-40B4-BE49-F238E27FC236}">
                <a16:creationId xmlns:a16="http://schemas.microsoft.com/office/drawing/2014/main" id="{0288EFBF-936B-1AFA-D2ED-26B498EF0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3" y="1761827"/>
            <a:ext cx="3399104" cy="495292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13C0ED-A9CC-8379-5538-D59F70E96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73182"/>
              </p:ext>
            </p:extLst>
          </p:nvPr>
        </p:nvGraphicFramePr>
        <p:xfrm>
          <a:off x="3937579" y="1761827"/>
          <a:ext cx="4850289" cy="511410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100608">
                  <a:extLst>
                    <a:ext uri="{9D8B030D-6E8A-4147-A177-3AD203B41FA5}">
                      <a16:colId xmlns:a16="http://schemas.microsoft.com/office/drawing/2014/main" val="87442018"/>
                    </a:ext>
                  </a:extLst>
                </a:gridCol>
                <a:gridCol w="922101">
                  <a:extLst>
                    <a:ext uri="{9D8B030D-6E8A-4147-A177-3AD203B41FA5}">
                      <a16:colId xmlns:a16="http://schemas.microsoft.com/office/drawing/2014/main" val="1224262822"/>
                    </a:ext>
                  </a:extLst>
                </a:gridCol>
                <a:gridCol w="897180">
                  <a:extLst>
                    <a:ext uri="{9D8B030D-6E8A-4147-A177-3AD203B41FA5}">
                      <a16:colId xmlns:a16="http://schemas.microsoft.com/office/drawing/2014/main" val="358679168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76109449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433380067"/>
                    </a:ext>
                  </a:extLst>
                </a:gridCol>
              </a:tblGrid>
              <a:tr h="2485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 b="1">
                          <a:solidFill>
                            <a:schemeClr val="tx1"/>
                          </a:solidFill>
                          <a:effectLst/>
                        </a:rPr>
                        <a:t>Fraction</a:t>
                      </a:r>
                      <a:endParaRPr lang="de-DE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 b="1">
                          <a:solidFill>
                            <a:schemeClr val="tx1"/>
                          </a:solidFill>
                          <a:effectLst/>
                        </a:rPr>
                        <a:t>Soil</a:t>
                      </a:r>
                      <a:endParaRPr lang="de-DE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 b="1">
                          <a:solidFill>
                            <a:schemeClr val="tx1"/>
                          </a:solidFill>
                          <a:effectLst/>
                        </a:rPr>
                        <a:t>Sludge</a:t>
                      </a:r>
                      <a:endParaRPr lang="de-DE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 b="1">
                          <a:solidFill>
                            <a:schemeClr val="tx1"/>
                          </a:solidFill>
                          <a:effectLst/>
                        </a:rPr>
                        <a:t>Digestate</a:t>
                      </a:r>
                      <a:endParaRPr lang="de-DE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5652158"/>
                  </a:ext>
                </a:extLst>
              </a:tr>
              <a:tr h="19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(H</a:t>
                      </a:r>
                      <a:r>
                        <a:rPr lang="de-DE" sz="12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6.5 ± 0.1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7.2 ± 0.1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8.2 ± 0.1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8648428"/>
                  </a:ext>
                </a:extLst>
              </a:tr>
              <a:tr h="19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(mg kg</a:t>
                      </a:r>
                      <a:r>
                        <a:rPr lang="de-DE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709 ± 46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22,376 ± 3,199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9,636 ± 682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4287652"/>
                  </a:ext>
                </a:extLst>
              </a:tr>
              <a:tr h="19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222 ± 16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3,853 ± 196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9651814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3,974 ± 433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8846800"/>
                  </a:ext>
                </a:extLst>
              </a:tr>
              <a:tr h="367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Fe (mg kg</a:t>
                      </a:r>
                      <a:r>
                        <a:rPr lang="de-DE" sz="12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31,465 ± 2,718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9.006 ±1.35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11.684 ± 2.1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3327328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5 ± 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12 ± 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198 ± 55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7110735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143 ± 50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1772519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Mn (mg kg</a:t>
                      </a:r>
                      <a:r>
                        <a:rPr lang="de-DE" sz="12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794 ± 152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102 ± 111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380 ± 167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8459111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17 ± 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25 ± 3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77 ± 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802083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187 ± 21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924778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Cu (mg kg</a:t>
                      </a:r>
                      <a:r>
                        <a:rPr lang="de-DE" sz="12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125 ± 21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43 ± 6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261 ± 31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4026585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&lt; 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18 ± 3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3.2 ± 0.3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416745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1.5 ± 0.3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6909499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Zn (mg kg</a:t>
                      </a:r>
                      <a:r>
                        <a:rPr lang="de-DE" sz="12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239 ± 57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748 ± 50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1063 ± 109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5711459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9.4 ± 0.8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55 ± 4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84 ± 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863580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480 ± 92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0083303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Ni (mg kg</a:t>
                      </a:r>
                      <a:r>
                        <a:rPr lang="de-DE" sz="12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81 ± 7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6425191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&lt; 0.5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4.7 ± 0.6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11 ± 1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1962249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14 ± 2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783638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Pb (mg kg</a:t>
                      </a:r>
                      <a:r>
                        <a:rPr lang="de-DE" sz="12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177 ± 40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232 ± 43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40 ± 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5512162"/>
                  </a:ext>
                </a:extLst>
              </a:tr>
              <a:tr h="175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F1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5.0 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± 1.4</a:t>
                      </a:r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5.9 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± 0.3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0.34 ± 0.18 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1670495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3.8 ± 0.7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3649947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Cd (mg kg</a:t>
                      </a:r>
                      <a:r>
                        <a:rPr lang="de-DE" sz="12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1.8 ± 0.6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1.2 ± 0.6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4.8 ± 0.3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9602645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F1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0.62 ± 0.04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1.2 ± 0.2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0.28 ± 0.07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0062199"/>
                  </a:ext>
                </a:extLst>
              </a:tr>
              <a:tr h="17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0.86 ± 0.37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6386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5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31160B-6D2B-F4DE-5D8E-484E57F2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78262"/>
              </p:ext>
            </p:extLst>
          </p:nvPr>
        </p:nvGraphicFramePr>
        <p:xfrm>
          <a:off x="2550539" y="0"/>
          <a:ext cx="6055871" cy="68580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76105">
                  <a:extLst>
                    <a:ext uri="{9D8B030D-6E8A-4147-A177-3AD203B41FA5}">
                      <a16:colId xmlns:a16="http://schemas.microsoft.com/office/drawing/2014/main" val="4091717603"/>
                    </a:ext>
                  </a:extLst>
                </a:gridCol>
                <a:gridCol w="123897">
                  <a:extLst>
                    <a:ext uri="{9D8B030D-6E8A-4147-A177-3AD203B41FA5}">
                      <a16:colId xmlns:a16="http://schemas.microsoft.com/office/drawing/2014/main" val="2784303819"/>
                    </a:ext>
                  </a:extLst>
                </a:gridCol>
                <a:gridCol w="876176">
                  <a:extLst>
                    <a:ext uri="{9D8B030D-6E8A-4147-A177-3AD203B41FA5}">
                      <a16:colId xmlns:a16="http://schemas.microsoft.com/office/drawing/2014/main" val="442440935"/>
                    </a:ext>
                  </a:extLst>
                </a:gridCol>
                <a:gridCol w="741725">
                  <a:extLst>
                    <a:ext uri="{9D8B030D-6E8A-4147-A177-3AD203B41FA5}">
                      <a16:colId xmlns:a16="http://schemas.microsoft.com/office/drawing/2014/main" val="3077068348"/>
                    </a:ext>
                  </a:extLst>
                </a:gridCol>
                <a:gridCol w="955930">
                  <a:extLst>
                    <a:ext uri="{9D8B030D-6E8A-4147-A177-3AD203B41FA5}">
                      <a16:colId xmlns:a16="http://schemas.microsoft.com/office/drawing/2014/main" val="910680567"/>
                    </a:ext>
                  </a:extLst>
                </a:gridCol>
                <a:gridCol w="868796">
                  <a:extLst>
                    <a:ext uri="{9D8B030D-6E8A-4147-A177-3AD203B41FA5}">
                      <a16:colId xmlns:a16="http://schemas.microsoft.com/office/drawing/2014/main" val="2172511828"/>
                    </a:ext>
                  </a:extLst>
                </a:gridCol>
                <a:gridCol w="853417">
                  <a:extLst>
                    <a:ext uri="{9D8B030D-6E8A-4147-A177-3AD203B41FA5}">
                      <a16:colId xmlns:a16="http://schemas.microsoft.com/office/drawing/2014/main" val="899117885"/>
                    </a:ext>
                  </a:extLst>
                </a:gridCol>
                <a:gridCol w="859825">
                  <a:extLst>
                    <a:ext uri="{9D8B030D-6E8A-4147-A177-3AD203B41FA5}">
                      <a16:colId xmlns:a16="http://schemas.microsoft.com/office/drawing/2014/main" val="532750990"/>
                    </a:ext>
                  </a:extLst>
                </a:gridCol>
              </a:tblGrid>
              <a:tr h="123137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4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Biomass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 shoot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3484498921"/>
                  </a:ext>
                </a:extLst>
              </a:tr>
              <a:tr h="34230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de-DE" sz="1100" b="1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murale</a:t>
                      </a:r>
                      <a:endParaRPr lang="de-DE" sz="11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4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1221331011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± 0.2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± 0.2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± 4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± 23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± 12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± 0.4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1301495771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Digestate</a:t>
                      </a: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 ± 0.1</a:t>
                      </a:r>
                      <a:endParaRPr lang="de-DE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± 0.6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± 91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 ± 117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± 87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 ± 1.7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3722064746"/>
                  </a:ext>
                </a:extLst>
              </a:tr>
              <a:tr h="42437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± 0.1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± 1.1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± 34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± 57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1072 ± 639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± 4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2613559424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3884828631"/>
                  </a:ext>
                </a:extLst>
              </a:tr>
              <a:tr h="34230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</a:t>
                      </a:r>
                      <a:r>
                        <a:rPr lang="de-DE" sz="11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esculentum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4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3697786601"/>
                  </a:ext>
                </a:extLst>
              </a:tr>
              <a:tr h="4099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7.4 ± 1.0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± 0.4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± 22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± 10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± 10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± 2.0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713934949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Digestate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± 3.1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± 0.7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± 160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± 81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± 16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 ± 2.6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2759442324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Sludge</a:t>
                      </a: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± 2</a:t>
                      </a:r>
                      <a:endParaRPr lang="de-DE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 ± 1.4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 ± 262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± 63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 ± 133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± 6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291092168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3891432981"/>
                  </a:ext>
                </a:extLst>
              </a:tr>
              <a:tr h="34230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de-DE" sz="11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tinctorius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4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383117811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± 0.9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± 0.4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± 5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± 75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± 13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± 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3749835975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Digestate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± 0.6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± 0.1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± 5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± 5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± 10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± 2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1778953953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± 0.7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± 0.5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 ± 22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± 10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± 25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 ± 1.3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2913236823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0.153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0.149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1075805106"/>
                  </a:ext>
                </a:extLst>
              </a:tr>
              <a:tr h="34230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2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488280008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window, indoor, several&#10;&#10;Description automatically generated">
            <a:extLst>
              <a:ext uri="{FF2B5EF4-FFF2-40B4-BE49-F238E27FC236}">
                <a16:creationId xmlns:a16="http://schemas.microsoft.com/office/drawing/2014/main" id="{7F78043A-AB9F-2821-018B-967A62EC4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7354"/>
            <a:ext cx="2265404" cy="2751437"/>
          </a:xfrm>
          <a:prstGeom prst="rect">
            <a:avLst/>
          </a:prstGeom>
        </p:spPr>
      </p:pic>
      <p:pic>
        <p:nvPicPr>
          <p:cNvPr id="13" name="Picture 12" descr="A group of plants in a room&#10;&#10;Description automatically generated with low confidence">
            <a:extLst>
              <a:ext uri="{FF2B5EF4-FFF2-40B4-BE49-F238E27FC236}">
                <a16:creationId xmlns:a16="http://schemas.microsoft.com/office/drawing/2014/main" id="{61AAE28C-4BC9-94A6-DA47-18BD6F4E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168"/>
            <a:ext cx="2265404" cy="27514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A5C22D-7401-D444-5C39-BE9D5E77F8E1}"/>
              </a:ext>
            </a:extLst>
          </p:cNvPr>
          <p:cNvSpPr txBox="1"/>
          <p:nvPr/>
        </p:nvSpPr>
        <p:spPr>
          <a:xfrm>
            <a:off x="168877" y="170933"/>
            <a:ext cx="192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Results 1</a:t>
            </a:r>
            <a:endParaRPr lang="LID40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CFCDAF-0883-05FB-97F7-80D737AC42AE}"/>
              </a:ext>
            </a:extLst>
          </p:cNvPr>
          <p:cNvSpPr/>
          <p:nvPr/>
        </p:nvSpPr>
        <p:spPr>
          <a:xfrm>
            <a:off x="7898488" y="2357484"/>
            <a:ext cx="707922" cy="27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4FCA8E-29E5-6969-3828-ED2AE7395139}"/>
              </a:ext>
            </a:extLst>
          </p:cNvPr>
          <p:cNvSpPr/>
          <p:nvPr/>
        </p:nvSpPr>
        <p:spPr>
          <a:xfrm>
            <a:off x="6923807" y="2323072"/>
            <a:ext cx="832114" cy="390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B843BE-6C90-C38C-5A21-67856FBCD261}"/>
              </a:ext>
            </a:extLst>
          </p:cNvPr>
          <p:cNvSpPr/>
          <p:nvPr/>
        </p:nvSpPr>
        <p:spPr>
          <a:xfrm>
            <a:off x="6985903" y="4144298"/>
            <a:ext cx="707922" cy="29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109CF8-8289-DF4D-174F-18DFDD717841}"/>
              </a:ext>
            </a:extLst>
          </p:cNvPr>
          <p:cNvSpPr/>
          <p:nvPr/>
        </p:nvSpPr>
        <p:spPr>
          <a:xfrm>
            <a:off x="7898488" y="4159045"/>
            <a:ext cx="707922" cy="27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8E7C4C-163F-BEB6-A38F-E07293B6C1EF}"/>
              </a:ext>
            </a:extLst>
          </p:cNvPr>
          <p:cNvSpPr/>
          <p:nvPr/>
        </p:nvSpPr>
        <p:spPr>
          <a:xfrm>
            <a:off x="7047999" y="5864942"/>
            <a:ext cx="707922" cy="27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4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EE8A87-0177-5FFB-F4AC-FE8525106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599862"/>
              </p:ext>
            </p:extLst>
          </p:nvPr>
        </p:nvGraphicFramePr>
        <p:xfrm>
          <a:off x="1524798" y="1"/>
          <a:ext cx="7776518" cy="68579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92262">
                  <a:extLst>
                    <a:ext uri="{9D8B030D-6E8A-4147-A177-3AD203B41FA5}">
                      <a16:colId xmlns:a16="http://schemas.microsoft.com/office/drawing/2014/main" val="3333314332"/>
                    </a:ext>
                  </a:extLst>
                </a:gridCol>
                <a:gridCol w="120647">
                  <a:extLst>
                    <a:ext uri="{9D8B030D-6E8A-4147-A177-3AD203B41FA5}">
                      <a16:colId xmlns:a16="http://schemas.microsoft.com/office/drawing/2014/main" val="557960229"/>
                    </a:ext>
                  </a:extLst>
                </a:gridCol>
                <a:gridCol w="1089963">
                  <a:extLst>
                    <a:ext uri="{9D8B030D-6E8A-4147-A177-3AD203B41FA5}">
                      <a16:colId xmlns:a16="http://schemas.microsoft.com/office/drawing/2014/main" val="918728493"/>
                    </a:ext>
                  </a:extLst>
                </a:gridCol>
                <a:gridCol w="979863">
                  <a:extLst>
                    <a:ext uri="{9D8B030D-6E8A-4147-A177-3AD203B41FA5}">
                      <a16:colId xmlns:a16="http://schemas.microsoft.com/office/drawing/2014/main" val="3615200504"/>
                    </a:ext>
                  </a:extLst>
                </a:gridCol>
                <a:gridCol w="1045922">
                  <a:extLst>
                    <a:ext uri="{9D8B030D-6E8A-4147-A177-3AD203B41FA5}">
                      <a16:colId xmlns:a16="http://schemas.microsoft.com/office/drawing/2014/main" val="682028217"/>
                    </a:ext>
                  </a:extLst>
                </a:gridCol>
                <a:gridCol w="1001882">
                  <a:extLst>
                    <a:ext uri="{9D8B030D-6E8A-4147-A177-3AD203B41FA5}">
                      <a16:colId xmlns:a16="http://schemas.microsoft.com/office/drawing/2014/main" val="694574202"/>
                    </a:ext>
                  </a:extLst>
                </a:gridCol>
                <a:gridCol w="1266116">
                  <a:extLst>
                    <a:ext uri="{9D8B030D-6E8A-4147-A177-3AD203B41FA5}">
                      <a16:colId xmlns:a16="http://schemas.microsoft.com/office/drawing/2014/main" val="2837149522"/>
                    </a:ext>
                  </a:extLst>
                </a:gridCol>
                <a:gridCol w="979863">
                  <a:extLst>
                    <a:ext uri="{9D8B030D-6E8A-4147-A177-3AD203B41FA5}">
                      <a16:colId xmlns:a16="http://schemas.microsoft.com/office/drawing/2014/main" val="137659660"/>
                    </a:ext>
                  </a:extLst>
                </a:gridCol>
              </a:tblGrid>
              <a:tr h="747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b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8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b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b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</a:t>
                      </a:r>
                      <a:b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b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b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 kg</a:t>
                      </a:r>
                      <a:r>
                        <a:rPr lang="de-DE" sz="1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711166"/>
                  </a:ext>
                </a:extLst>
              </a:tr>
              <a:tr h="33700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de-DE" sz="11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murale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6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8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322379"/>
                  </a:ext>
                </a:extLst>
              </a:tr>
              <a:tr h="45597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200">
                          <a:effectLst/>
                        </a:rPr>
                        <a:t>1.8 ± 0.3</a:t>
                      </a: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± 0.3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 ± 0.11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0.5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 ± 0.07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 ± 0.02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5706436"/>
                  </a:ext>
                </a:extLst>
              </a:tr>
              <a:tr h="587763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Digestate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200">
                          <a:effectLst/>
                        </a:rPr>
                        <a:t>1.8 ± 0.2</a:t>
                      </a: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± 0.2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± 2.1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± 0.8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± 1.1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 ± 0.14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 ± 0.12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1105603"/>
                  </a:ext>
                </a:extLst>
              </a:tr>
              <a:tr h="45597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200">
                          <a:effectLst/>
                        </a:rPr>
                        <a:t>6.3 ± 2.7</a:t>
                      </a: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 2.7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± 6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 ± 0.51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± 0.1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 ± 0.07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 ± 0.08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1658921"/>
                  </a:ext>
                </a:extLst>
              </a:tr>
              <a:tr h="337006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</a:rPr>
                        <a:t>0.007</a:t>
                      </a:r>
                      <a:endParaRPr lang="de-DE" sz="16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0.516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0.266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0.203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8684076"/>
                  </a:ext>
                </a:extLst>
              </a:tr>
              <a:tr h="33700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</a:t>
                      </a:r>
                      <a:r>
                        <a:rPr lang="de-DE" sz="11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esculentum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8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757895"/>
                  </a:ext>
                </a:extLst>
              </a:tr>
              <a:tr h="41919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200">
                          <a:effectLst/>
                        </a:rPr>
                        <a:t>1.2 ± 0.2</a:t>
                      </a: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± 0.2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± 0.3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± 0.8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 ± 0.04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± 0.02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± 0.7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9823325"/>
                  </a:ext>
                </a:extLst>
              </a:tr>
              <a:tr h="45597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Digestate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200">
                          <a:effectLst/>
                        </a:rPr>
                        <a:t>1.4 ± 0.1</a:t>
                      </a: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± 0.1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± 0.57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 ± 0.14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± 0.28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 ± 0.05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 ± 0.54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3502418"/>
                  </a:ext>
                </a:extLst>
              </a:tr>
              <a:tr h="45597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4.1 ± 0.9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± 0.9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 ± 1.4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± 0.6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 ± 0.08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 ± 0.04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 ± 0.28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646553"/>
                  </a:ext>
                </a:extLst>
              </a:tr>
              <a:tr h="337006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&lt; 0.001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0.117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344775"/>
                  </a:ext>
                </a:extLst>
              </a:tr>
              <a:tr h="33700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de-DE" sz="110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tinctorius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DE" sz="18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23898"/>
                  </a:ext>
                </a:extLst>
              </a:tr>
              <a:tr h="41919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200">
                          <a:effectLst/>
                        </a:rPr>
                        <a:t>2.7 ± 1.2</a:t>
                      </a: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 ± 1.2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 ± 1.4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± 0.24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 ± 0.03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 ± 0.02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± 2.9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0747543"/>
                  </a:ext>
                </a:extLst>
              </a:tr>
              <a:tr h="41919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Digestate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200">
                          <a:effectLst/>
                        </a:rPr>
                        <a:t>1.7 ± 0.5</a:t>
                      </a:r>
                      <a:endParaRPr lang="de-DE" sz="16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 ± 0.5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± 1.0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± 0.06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 ± 0.01</a:t>
                      </a:r>
                      <a:endParaRPr lang="de-DE" sz="11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 ± 0.02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± 0.6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6165357"/>
                  </a:ext>
                </a:extLst>
              </a:tr>
              <a:tr h="419199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1.3 ± 0.3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± 0.3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± 1.0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0.5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 ± 0.03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 ± 0.08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± 0.6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717391"/>
                  </a:ext>
                </a:extLst>
              </a:tr>
              <a:tr h="337006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0.074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0.074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0.309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0.182</a:t>
                      </a:r>
                      <a:endParaRPr lang="de-DE" sz="11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0.274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069070"/>
                  </a:ext>
                </a:extLst>
              </a:tr>
            </a:tbl>
          </a:graphicData>
        </a:graphic>
      </p:graphicFrame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6E94CAE5-FCD5-5879-37F3-3A86D5756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" y="3678036"/>
            <a:ext cx="1445278" cy="3179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DB99B8-ECD6-6B38-94A8-F4C06E6EFC52}"/>
              </a:ext>
            </a:extLst>
          </p:cNvPr>
          <p:cNvSpPr txBox="1"/>
          <p:nvPr/>
        </p:nvSpPr>
        <p:spPr>
          <a:xfrm>
            <a:off x="98854" y="156519"/>
            <a:ext cx="11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Results II</a:t>
            </a:r>
            <a:endParaRPr lang="LID40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715707-F97F-49FD-FBE3-16ACA0412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" y="855406"/>
            <a:ext cx="1516561" cy="26990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789532B-52AE-DCFF-B309-99D12F2659F0}"/>
              </a:ext>
            </a:extLst>
          </p:cNvPr>
          <p:cNvSpPr/>
          <p:nvPr/>
        </p:nvSpPr>
        <p:spPr>
          <a:xfrm>
            <a:off x="3308554" y="4112343"/>
            <a:ext cx="707922" cy="27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0AB0C4-DE75-0134-731D-FFB6CB9221E2}"/>
              </a:ext>
            </a:extLst>
          </p:cNvPr>
          <p:cNvSpPr/>
          <p:nvPr/>
        </p:nvSpPr>
        <p:spPr>
          <a:xfrm>
            <a:off x="3322080" y="2367156"/>
            <a:ext cx="707922" cy="27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195645-F8ED-E55C-0B90-9837926AF1FD}"/>
              </a:ext>
            </a:extLst>
          </p:cNvPr>
          <p:cNvSpPr/>
          <p:nvPr/>
        </p:nvSpPr>
        <p:spPr>
          <a:xfrm>
            <a:off x="4419604" y="2315496"/>
            <a:ext cx="707922" cy="27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AC1E32-8CA2-EB1A-13EC-D5342ADB7954}"/>
              </a:ext>
            </a:extLst>
          </p:cNvPr>
          <p:cNvSpPr/>
          <p:nvPr/>
        </p:nvSpPr>
        <p:spPr>
          <a:xfrm>
            <a:off x="6184491" y="4112343"/>
            <a:ext cx="857863" cy="326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6D904E-500B-8197-0F10-9C1B54E9C494}"/>
              </a:ext>
            </a:extLst>
          </p:cNvPr>
          <p:cNvSpPr/>
          <p:nvPr/>
        </p:nvSpPr>
        <p:spPr>
          <a:xfrm>
            <a:off x="8443452" y="4112343"/>
            <a:ext cx="857863" cy="326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7E5275-B6C9-D8B2-7FA3-AE9BD81A4553}"/>
              </a:ext>
            </a:extLst>
          </p:cNvPr>
          <p:cNvSpPr/>
          <p:nvPr/>
        </p:nvSpPr>
        <p:spPr>
          <a:xfrm>
            <a:off x="8443453" y="2315496"/>
            <a:ext cx="865238" cy="326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7EC37F-4E93-13E0-2283-945FF88BF30A}"/>
              </a:ext>
            </a:extLst>
          </p:cNvPr>
          <p:cNvSpPr/>
          <p:nvPr/>
        </p:nvSpPr>
        <p:spPr>
          <a:xfrm>
            <a:off x="4265175" y="4112343"/>
            <a:ext cx="707922" cy="27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874993-A4FF-36F8-DAD7-8DBD25013BE5}"/>
              </a:ext>
            </a:extLst>
          </p:cNvPr>
          <p:cNvSpPr/>
          <p:nvPr/>
        </p:nvSpPr>
        <p:spPr>
          <a:xfrm>
            <a:off x="6184490" y="6104224"/>
            <a:ext cx="857863" cy="24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5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695C-342C-963A-2E16-6AEE4F5D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843"/>
          </a:xfrm>
        </p:spPr>
        <p:txBody>
          <a:bodyPr>
            <a:norm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Results III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713FC7-F097-C171-0ED1-6571549F972D}"/>
              </a:ext>
            </a:extLst>
          </p:cNvPr>
          <p:cNvGrpSpPr/>
          <p:nvPr/>
        </p:nvGrpSpPr>
        <p:grpSpPr>
          <a:xfrm>
            <a:off x="422998" y="708924"/>
            <a:ext cx="3773826" cy="6046302"/>
            <a:chOff x="531474" y="736843"/>
            <a:chExt cx="3354822" cy="5582944"/>
          </a:xfrm>
        </p:grpSpPr>
        <p:pic>
          <p:nvPicPr>
            <p:cNvPr id="6" name="Grafik 60">
              <a:extLst>
                <a:ext uri="{FF2B5EF4-FFF2-40B4-BE49-F238E27FC236}">
                  <a16:creationId xmlns:a16="http://schemas.microsoft.com/office/drawing/2014/main" id="{6DEF8E0E-6296-9C55-567B-075117BCD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5881"/>
            <a:stretch/>
          </p:blipFill>
          <p:spPr>
            <a:xfrm>
              <a:off x="531474" y="736843"/>
              <a:ext cx="570496" cy="5582944"/>
            </a:xfrm>
            <a:prstGeom prst="rect">
              <a:avLst/>
            </a:prstGeom>
          </p:spPr>
        </p:pic>
        <p:pic>
          <p:nvPicPr>
            <p:cNvPr id="8" name="Grafik 60">
              <a:extLst>
                <a:ext uri="{FF2B5EF4-FFF2-40B4-BE49-F238E27FC236}">
                  <a16:creationId xmlns:a16="http://schemas.microsoft.com/office/drawing/2014/main" id="{BB5F4263-2F2A-8EAF-5507-39998B646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729" r="55682"/>
            <a:stretch/>
          </p:blipFill>
          <p:spPr>
            <a:xfrm>
              <a:off x="1101970" y="736843"/>
              <a:ext cx="993530" cy="5582944"/>
            </a:xfrm>
            <a:prstGeom prst="rect">
              <a:avLst/>
            </a:prstGeom>
          </p:spPr>
        </p:pic>
        <p:pic>
          <p:nvPicPr>
            <p:cNvPr id="9" name="Grafik 60">
              <a:extLst>
                <a:ext uri="{FF2B5EF4-FFF2-40B4-BE49-F238E27FC236}">
                  <a16:creationId xmlns:a16="http://schemas.microsoft.com/office/drawing/2014/main" id="{C755C955-F635-57B6-E898-7982C0169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622" r="25788"/>
            <a:stretch/>
          </p:blipFill>
          <p:spPr>
            <a:xfrm>
              <a:off x="2095500" y="736843"/>
              <a:ext cx="993530" cy="5582944"/>
            </a:xfrm>
            <a:prstGeom prst="rect">
              <a:avLst/>
            </a:prstGeom>
          </p:spPr>
        </p:pic>
        <p:pic>
          <p:nvPicPr>
            <p:cNvPr id="10" name="Grafik 60">
              <a:extLst>
                <a:ext uri="{FF2B5EF4-FFF2-40B4-BE49-F238E27FC236}">
                  <a16:creationId xmlns:a16="http://schemas.microsoft.com/office/drawing/2014/main" id="{902FF39A-735A-67A6-B16E-A8578F1FE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267" r="1"/>
            <a:stretch/>
          </p:blipFill>
          <p:spPr>
            <a:xfrm>
              <a:off x="3089030" y="736843"/>
              <a:ext cx="797266" cy="558294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BD9796-832D-BE9A-A827-5CC48A5BDA00}"/>
              </a:ext>
            </a:extLst>
          </p:cNvPr>
          <p:cNvGrpSpPr/>
          <p:nvPr/>
        </p:nvGrpSpPr>
        <p:grpSpPr>
          <a:xfrm>
            <a:off x="1308645" y="680349"/>
            <a:ext cx="2694794" cy="232356"/>
            <a:chOff x="5033965" y="2164576"/>
            <a:chExt cx="3715046" cy="300715"/>
          </a:xfrm>
        </p:grpSpPr>
        <p:pic>
          <p:nvPicPr>
            <p:cNvPr id="18" name="Grafik 2">
              <a:extLst>
                <a:ext uri="{FF2B5EF4-FFF2-40B4-BE49-F238E27FC236}">
                  <a16:creationId xmlns:a16="http://schemas.microsoft.com/office/drawing/2014/main" id="{E83D9031-A071-F898-F4D1-B6E29FEA1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204" t="420" r="4645" b="96874"/>
            <a:stretch/>
          </p:blipFill>
          <p:spPr>
            <a:xfrm>
              <a:off x="6248400" y="2164576"/>
              <a:ext cx="2500611" cy="300715"/>
            </a:xfrm>
            <a:prstGeom prst="rect">
              <a:avLst/>
            </a:prstGeom>
          </p:spPr>
        </p:pic>
        <p:pic>
          <p:nvPicPr>
            <p:cNvPr id="19" name="Grafik 2">
              <a:extLst>
                <a:ext uri="{FF2B5EF4-FFF2-40B4-BE49-F238E27FC236}">
                  <a16:creationId xmlns:a16="http://schemas.microsoft.com/office/drawing/2014/main" id="{F271F630-79A7-B509-CCF4-3AD1E3FAE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13" t="516" r="45072" b="97364"/>
            <a:stretch/>
          </p:blipFill>
          <p:spPr>
            <a:xfrm>
              <a:off x="5033965" y="2183625"/>
              <a:ext cx="1309686" cy="235725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47FB4F5-78AA-1C9F-4658-8CBA7E7276ED}"/>
              </a:ext>
            </a:extLst>
          </p:cNvPr>
          <p:cNvSpPr txBox="1"/>
          <p:nvPr/>
        </p:nvSpPr>
        <p:spPr>
          <a:xfrm>
            <a:off x="1586623" y="2249901"/>
            <a:ext cx="234315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0E1D2F-E953-AD05-5127-D6CE32CFD7E6}"/>
              </a:ext>
            </a:extLst>
          </p:cNvPr>
          <p:cNvSpPr txBox="1"/>
          <p:nvPr/>
        </p:nvSpPr>
        <p:spPr>
          <a:xfrm>
            <a:off x="1721345" y="3742931"/>
            <a:ext cx="234315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33B74E-D801-BCC2-190C-D9F31A7AF60F}"/>
              </a:ext>
            </a:extLst>
          </p:cNvPr>
          <p:cNvSpPr txBox="1"/>
          <p:nvPr/>
        </p:nvSpPr>
        <p:spPr>
          <a:xfrm>
            <a:off x="1569599" y="5287178"/>
            <a:ext cx="234315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F95FB2-5A60-646B-615A-F0757C92DA3E}"/>
              </a:ext>
            </a:extLst>
          </p:cNvPr>
          <p:cNvSpPr txBox="1"/>
          <p:nvPr/>
        </p:nvSpPr>
        <p:spPr>
          <a:xfrm>
            <a:off x="992998" y="2035916"/>
            <a:ext cx="386644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Soil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2309D-74B5-AD30-7397-EF599308BEA1}"/>
              </a:ext>
            </a:extLst>
          </p:cNvPr>
          <p:cNvSpPr txBox="1"/>
          <p:nvPr/>
        </p:nvSpPr>
        <p:spPr>
          <a:xfrm>
            <a:off x="960588" y="3545301"/>
            <a:ext cx="386644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Soil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999C3C-D1B3-66F9-666B-83F341B9790E}"/>
              </a:ext>
            </a:extLst>
          </p:cNvPr>
          <p:cNvSpPr txBox="1"/>
          <p:nvPr/>
        </p:nvSpPr>
        <p:spPr>
          <a:xfrm>
            <a:off x="989658" y="5065624"/>
            <a:ext cx="386644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Soil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92028A-F94C-927D-AD4C-4737C2935435}"/>
              </a:ext>
            </a:extLst>
          </p:cNvPr>
          <p:cNvSpPr txBox="1"/>
          <p:nvPr/>
        </p:nvSpPr>
        <p:spPr>
          <a:xfrm>
            <a:off x="992998" y="6566897"/>
            <a:ext cx="386644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Soil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AA41C6-3978-FE6B-8483-0397669567CA}"/>
              </a:ext>
            </a:extLst>
          </p:cNvPr>
          <p:cNvSpPr txBox="1"/>
          <p:nvPr/>
        </p:nvSpPr>
        <p:spPr>
          <a:xfrm>
            <a:off x="3144337" y="2026343"/>
            <a:ext cx="564578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Sludge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588A1F-2646-2EA1-FFE0-0661E8563EC8}"/>
              </a:ext>
            </a:extLst>
          </p:cNvPr>
          <p:cNvSpPr txBox="1"/>
          <p:nvPr/>
        </p:nvSpPr>
        <p:spPr>
          <a:xfrm>
            <a:off x="3151646" y="3542998"/>
            <a:ext cx="564578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Sludge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A5517F-277D-B257-E91D-97A4AB940146}"/>
              </a:ext>
            </a:extLst>
          </p:cNvPr>
          <p:cNvSpPr txBox="1"/>
          <p:nvPr/>
        </p:nvSpPr>
        <p:spPr>
          <a:xfrm>
            <a:off x="3142121" y="5069847"/>
            <a:ext cx="564578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Sludge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F7228E-62E0-947A-689E-C181543A265D}"/>
              </a:ext>
            </a:extLst>
          </p:cNvPr>
          <p:cNvSpPr txBox="1"/>
          <p:nvPr/>
        </p:nvSpPr>
        <p:spPr>
          <a:xfrm>
            <a:off x="3158738" y="6587588"/>
            <a:ext cx="564578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Sludge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C8FD8B-54EF-6478-DE43-3B88CC5212A0}"/>
              </a:ext>
            </a:extLst>
          </p:cNvPr>
          <p:cNvSpPr txBox="1"/>
          <p:nvPr/>
        </p:nvSpPr>
        <p:spPr>
          <a:xfrm>
            <a:off x="1970164" y="2035916"/>
            <a:ext cx="724878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Digestate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0B82A0-54D6-43D6-47B6-4FCA29E9F942}"/>
              </a:ext>
            </a:extLst>
          </p:cNvPr>
          <p:cNvSpPr txBox="1"/>
          <p:nvPr/>
        </p:nvSpPr>
        <p:spPr>
          <a:xfrm>
            <a:off x="1970164" y="3549637"/>
            <a:ext cx="724878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Digestate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419E26-2C1A-52EE-41E1-C28C69FA58A9}"/>
              </a:ext>
            </a:extLst>
          </p:cNvPr>
          <p:cNvSpPr txBox="1"/>
          <p:nvPr/>
        </p:nvSpPr>
        <p:spPr>
          <a:xfrm>
            <a:off x="1970164" y="5082490"/>
            <a:ext cx="724878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Digestate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732112-C2D3-79F6-C3A0-003A014E54AF}"/>
              </a:ext>
            </a:extLst>
          </p:cNvPr>
          <p:cNvSpPr txBox="1"/>
          <p:nvPr/>
        </p:nvSpPr>
        <p:spPr>
          <a:xfrm>
            <a:off x="1960146" y="6606705"/>
            <a:ext cx="724878" cy="1692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100" dirty="0"/>
              <a:t>Digestate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6A8BD29-49F0-DF9D-5F3B-5CF2C6DEB4E6}"/>
              </a:ext>
            </a:extLst>
          </p:cNvPr>
          <p:cNvGrpSpPr/>
          <p:nvPr/>
        </p:nvGrpSpPr>
        <p:grpSpPr>
          <a:xfrm>
            <a:off x="4698331" y="699276"/>
            <a:ext cx="4042171" cy="6055827"/>
            <a:chOff x="4248071" y="622529"/>
            <a:chExt cx="4042171" cy="605582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B8B026-8428-93C6-24A2-5F177E4ADC2B}"/>
                </a:ext>
              </a:extLst>
            </p:cNvPr>
            <p:cNvGrpSpPr/>
            <p:nvPr/>
          </p:nvGrpSpPr>
          <p:grpSpPr>
            <a:xfrm>
              <a:off x="4248071" y="622529"/>
              <a:ext cx="4042171" cy="6046302"/>
              <a:chOff x="628651" y="919394"/>
              <a:chExt cx="2881312" cy="5019212"/>
            </a:xfrm>
          </p:grpSpPr>
          <p:pic>
            <p:nvPicPr>
              <p:cNvPr id="24" name="Grafik 2">
                <a:extLst>
                  <a:ext uri="{FF2B5EF4-FFF2-40B4-BE49-F238E27FC236}">
                    <a16:creationId xmlns:a16="http://schemas.microsoft.com/office/drawing/2014/main" id="{6DC1334D-B8D3-98A1-7204-C5770766D1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85289"/>
              <a:stretch/>
            </p:blipFill>
            <p:spPr>
              <a:xfrm>
                <a:off x="628651" y="919394"/>
                <a:ext cx="533400" cy="5019212"/>
              </a:xfrm>
              <a:prstGeom prst="rect">
                <a:avLst/>
              </a:prstGeom>
            </p:spPr>
          </p:pic>
          <p:pic>
            <p:nvPicPr>
              <p:cNvPr id="25" name="Grafik 2">
                <a:extLst>
                  <a:ext uri="{FF2B5EF4-FFF2-40B4-BE49-F238E27FC236}">
                    <a16:creationId xmlns:a16="http://schemas.microsoft.com/office/drawing/2014/main" id="{12699F0E-E740-A079-EAAE-7B4698AD4B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834" r="56130"/>
              <a:stretch/>
            </p:blipFill>
            <p:spPr>
              <a:xfrm>
                <a:off x="1128712" y="919394"/>
                <a:ext cx="871538" cy="5019212"/>
              </a:xfrm>
              <a:prstGeom prst="rect">
                <a:avLst/>
              </a:prstGeom>
            </p:spPr>
          </p:pic>
          <p:pic>
            <p:nvPicPr>
              <p:cNvPr id="26" name="Grafik 2">
                <a:extLst>
                  <a:ext uri="{FF2B5EF4-FFF2-40B4-BE49-F238E27FC236}">
                    <a16:creationId xmlns:a16="http://schemas.microsoft.com/office/drawing/2014/main" id="{9923F8D3-0766-570F-C812-06BD3C4919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648" r="25527"/>
              <a:stretch/>
            </p:blipFill>
            <p:spPr>
              <a:xfrm>
                <a:off x="2000250" y="919394"/>
                <a:ext cx="900113" cy="5019212"/>
              </a:xfrm>
              <a:prstGeom prst="rect">
                <a:avLst/>
              </a:prstGeom>
            </p:spPr>
          </p:pic>
          <p:pic>
            <p:nvPicPr>
              <p:cNvPr id="27" name="Grafik 2">
                <a:extLst>
                  <a:ext uri="{FF2B5EF4-FFF2-40B4-BE49-F238E27FC236}">
                    <a16:creationId xmlns:a16="http://schemas.microsoft.com/office/drawing/2014/main" id="{1CFF717E-56E2-06C3-E1F7-ED3255F7C4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9595" r="3592"/>
              <a:stretch/>
            </p:blipFill>
            <p:spPr>
              <a:xfrm>
                <a:off x="2900363" y="919394"/>
                <a:ext cx="609600" cy="5019212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553F0F-00C3-37E1-1F7E-CADDED534945}"/>
                </a:ext>
              </a:extLst>
            </p:cNvPr>
            <p:cNvSpPr txBox="1"/>
            <p:nvPr/>
          </p:nvSpPr>
          <p:spPr>
            <a:xfrm>
              <a:off x="5762750" y="2163300"/>
              <a:ext cx="234315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4B9B14-8E90-7741-E72A-E5B775F68167}"/>
                </a:ext>
              </a:extLst>
            </p:cNvPr>
            <p:cNvSpPr txBox="1"/>
            <p:nvPr/>
          </p:nvSpPr>
          <p:spPr>
            <a:xfrm>
              <a:off x="5810500" y="3664966"/>
              <a:ext cx="234315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B82DE6-1416-F871-000A-E619146D0C90}"/>
                </a:ext>
              </a:extLst>
            </p:cNvPr>
            <p:cNvSpPr txBox="1"/>
            <p:nvPr/>
          </p:nvSpPr>
          <p:spPr>
            <a:xfrm>
              <a:off x="5769677" y="5189927"/>
              <a:ext cx="234315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48B784-168C-54E7-0E41-BC28A29CF5D7}"/>
                </a:ext>
              </a:extLst>
            </p:cNvPr>
            <p:cNvSpPr txBox="1"/>
            <p:nvPr/>
          </p:nvSpPr>
          <p:spPr>
            <a:xfrm>
              <a:off x="4920905" y="6479169"/>
              <a:ext cx="3866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Soil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329F83-CDF8-0F3F-7CEC-F91E8FE76443}"/>
                </a:ext>
              </a:extLst>
            </p:cNvPr>
            <p:cNvSpPr txBox="1"/>
            <p:nvPr/>
          </p:nvSpPr>
          <p:spPr>
            <a:xfrm>
              <a:off x="4901285" y="4959826"/>
              <a:ext cx="3866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Soil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D8B5F0-CDE7-6E2E-E3E1-1BA558035306}"/>
                </a:ext>
              </a:extLst>
            </p:cNvPr>
            <p:cNvSpPr txBox="1"/>
            <p:nvPr/>
          </p:nvSpPr>
          <p:spPr>
            <a:xfrm>
              <a:off x="4920905" y="3465547"/>
              <a:ext cx="3866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Soil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496F3B-65CF-9812-C034-C539F78482CF}"/>
                </a:ext>
              </a:extLst>
            </p:cNvPr>
            <p:cNvSpPr txBox="1"/>
            <p:nvPr/>
          </p:nvSpPr>
          <p:spPr>
            <a:xfrm>
              <a:off x="4901285" y="1939686"/>
              <a:ext cx="38664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Soil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F984F2F-1666-93D4-F2C9-ACC5CBD7D4A6}"/>
                </a:ext>
              </a:extLst>
            </p:cNvPr>
            <p:cNvSpPr txBox="1"/>
            <p:nvPr/>
          </p:nvSpPr>
          <p:spPr>
            <a:xfrm>
              <a:off x="7329978" y="4969351"/>
              <a:ext cx="56457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Sludge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09DC2F-540D-AE93-ECB4-12EBC95A7638}"/>
                </a:ext>
              </a:extLst>
            </p:cNvPr>
            <p:cNvSpPr txBox="1"/>
            <p:nvPr/>
          </p:nvSpPr>
          <p:spPr>
            <a:xfrm>
              <a:off x="7336467" y="3455525"/>
              <a:ext cx="56457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Sludge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2C3A6A2-A990-1D62-1E3A-382351726B71}"/>
                </a:ext>
              </a:extLst>
            </p:cNvPr>
            <p:cNvSpPr txBox="1"/>
            <p:nvPr/>
          </p:nvSpPr>
          <p:spPr>
            <a:xfrm>
              <a:off x="7317473" y="1949001"/>
              <a:ext cx="56457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Sludge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FF996B-3E7A-EE0E-8EA6-F8BE016C3BC6}"/>
                </a:ext>
              </a:extLst>
            </p:cNvPr>
            <p:cNvSpPr txBox="1"/>
            <p:nvPr/>
          </p:nvSpPr>
          <p:spPr>
            <a:xfrm>
              <a:off x="7326998" y="6484475"/>
              <a:ext cx="56457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Sludge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2926BD4-585B-69CC-F54B-09467D416587}"/>
                </a:ext>
              </a:extLst>
            </p:cNvPr>
            <p:cNvSpPr txBox="1"/>
            <p:nvPr/>
          </p:nvSpPr>
          <p:spPr>
            <a:xfrm>
              <a:off x="5970739" y="6509079"/>
              <a:ext cx="72487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Digestate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2FF43A7-D416-BE93-B1F0-9F428C7DB2B5}"/>
                </a:ext>
              </a:extLst>
            </p:cNvPr>
            <p:cNvSpPr txBox="1"/>
            <p:nvPr/>
          </p:nvSpPr>
          <p:spPr>
            <a:xfrm>
              <a:off x="5970739" y="4977898"/>
              <a:ext cx="72487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Digestate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478509-D456-B9ED-F21F-0BE77CA5C448}"/>
                </a:ext>
              </a:extLst>
            </p:cNvPr>
            <p:cNvSpPr txBox="1"/>
            <p:nvPr/>
          </p:nvSpPr>
          <p:spPr>
            <a:xfrm>
              <a:off x="5980208" y="3463462"/>
              <a:ext cx="72487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Digestate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039BBB7-F9FE-98A5-4599-4F63ADF5134A}"/>
                </a:ext>
              </a:extLst>
            </p:cNvPr>
            <p:cNvSpPr txBox="1"/>
            <p:nvPr/>
          </p:nvSpPr>
          <p:spPr>
            <a:xfrm>
              <a:off x="5980264" y="1956314"/>
              <a:ext cx="72487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100" dirty="0"/>
                <a:t>Digestate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C91561-CEE6-E86E-EE42-17D37BAEE36A}"/>
              </a:ext>
            </a:extLst>
          </p:cNvPr>
          <p:cNvGrpSpPr/>
          <p:nvPr/>
        </p:nvGrpSpPr>
        <p:grpSpPr>
          <a:xfrm>
            <a:off x="5799647" y="680349"/>
            <a:ext cx="2964273" cy="232356"/>
            <a:chOff x="5033965" y="2164576"/>
            <a:chExt cx="3715046" cy="300715"/>
          </a:xfrm>
        </p:grpSpPr>
        <p:pic>
          <p:nvPicPr>
            <p:cNvPr id="29" name="Grafik 2">
              <a:extLst>
                <a:ext uri="{FF2B5EF4-FFF2-40B4-BE49-F238E27FC236}">
                  <a16:creationId xmlns:a16="http://schemas.microsoft.com/office/drawing/2014/main" id="{8CCF1502-869E-1365-3940-5810F0CFC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204" t="420" r="4645" b="96874"/>
            <a:stretch/>
          </p:blipFill>
          <p:spPr>
            <a:xfrm>
              <a:off x="6248400" y="2164576"/>
              <a:ext cx="2500611" cy="300715"/>
            </a:xfrm>
            <a:prstGeom prst="rect">
              <a:avLst/>
            </a:prstGeom>
          </p:spPr>
        </p:pic>
        <p:pic>
          <p:nvPicPr>
            <p:cNvPr id="30" name="Grafik 2">
              <a:extLst>
                <a:ext uri="{FF2B5EF4-FFF2-40B4-BE49-F238E27FC236}">
                  <a16:creationId xmlns:a16="http://schemas.microsoft.com/office/drawing/2014/main" id="{95990924-7FED-A956-73CB-5BF4EAB58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13" t="516" r="45072" b="97364"/>
            <a:stretch/>
          </p:blipFill>
          <p:spPr>
            <a:xfrm>
              <a:off x="5033965" y="2183625"/>
              <a:ext cx="1309686" cy="235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46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695C-342C-963A-2E16-6AEE4F5D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143"/>
            <a:ext cx="9144000" cy="736843"/>
          </a:xfrm>
        </p:spPr>
        <p:txBody>
          <a:bodyPr>
            <a:normAutofit/>
          </a:bodyPr>
          <a:lstStyle/>
          <a:p>
            <a:pPr algn="ctr"/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58A16-94F1-1C16-7791-704A89B8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114427"/>
            <a:ext cx="851535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ewage sludge amendment increased phytoaccumulation of Cu, Zn, Ni, Cd and Cr, while there was no effect of digestate</a:t>
            </a:r>
          </a:p>
          <a:p>
            <a:pPr algn="just"/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Phytoaccumulation decreased in the order F. esculentum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&gt;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C. tinctorius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&gt;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murale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mass balance of elements calculated based on element amounts in the growth substrate and elements transferred into plant biomass revealed that plants accumulated 1% of total P. 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Concommitantly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, 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single plant of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F. esculentum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accumulated 16% and 5% of plant-available Zn and Cd.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igh biomass metal-accumulators like F. esculentum could be used for industrial pretreatment of sewage sludge to remove toxic elements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7986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1133</Words>
  <Application>Microsoft Office PowerPoint</Application>
  <PresentationFormat>On-screen Show (4:3)</PresentationFormat>
  <Paragraphs>407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Impact of sewage sludge and digestate soil amendment on the phytoaccumulation of potentially toxic elements in Alyssum murale, Fagopyrum esculentum, and Carthamus tinctorius   </vt:lpstr>
      <vt:lpstr>Objective of the Study</vt:lpstr>
      <vt:lpstr>Materials and Method</vt:lpstr>
      <vt:lpstr>Greenhouse experiment</vt:lpstr>
      <vt:lpstr>PowerPoint Presentation</vt:lpstr>
      <vt:lpstr>PowerPoint Presentation</vt:lpstr>
      <vt:lpstr>Results III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sewage sludge and digestate soil amendment on the phytoaccumulation of potentially toxic elements in Alyssum murale, Fagopyrum esculentum, and Carthamus tinctorius</dc:title>
  <dc:creator>Oliver, Kamilla und Malina Wiche</dc:creator>
  <cp:lastModifiedBy>Naziazaffarphd@gmail.com</cp:lastModifiedBy>
  <cp:revision>57</cp:revision>
  <dcterms:created xsi:type="dcterms:W3CDTF">2022-05-19T21:48:04Z</dcterms:created>
  <dcterms:modified xsi:type="dcterms:W3CDTF">2022-05-27T07:06:05Z</dcterms:modified>
</cp:coreProperties>
</file>