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301" r:id="rId3"/>
    <p:sldId id="256" r:id="rId4"/>
    <p:sldId id="329" r:id="rId5"/>
    <p:sldId id="330" r:id="rId6"/>
    <p:sldId id="277" r:id="rId7"/>
    <p:sldId id="331" r:id="rId8"/>
    <p:sldId id="326" r:id="rId9"/>
    <p:sldId id="345" r:id="rId10"/>
    <p:sldId id="332" r:id="rId11"/>
    <p:sldId id="348" r:id="rId12"/>
    <p:sldId id="346" r:id="rId13"/>
    <p:sldId id="347" r:id="rId14"/>
    <p:sldId id="34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90" autoAdjust="0"/>
  </p:normalViewPr>
  <p:slideViewPr>
    <p:cSldViewPr snapToGrid="0">
      <p:cViewPr varScale="1">
        <p:scale>
          <a:sx n="97" d="100"/>
          <a:sy n="97" d="100"/>
        </p:scale>
        <p:origin x="3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C5F5F-6C40-431F-8ECD-81458DE46561}" type="datetimeFigureOut">
              <a:rPr lang="en-US" smtClean="0"/>
              <a:t>5/23/2022</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DA120-D249-46CC-A01D-740380B372CD}" type="slidenum">
              <a:rPr lang="en-US" smtClean="0"/>
              <a:t>‹#›</a:t>
            </a:fld>
            <a:endParaRPr lang="en-US"/>
          </a:p>
        </p:txBody>
      </p:sp>
    </p:spTree>
    <p:extLst>
      <p:ext uri="{BB962C8B-B14F-4D97-AF65-F5344CB8AC3E}">
        <p14:creationId xmlns:p14="http://schemas.microsoft.com/office/powerpoint/2010/main" val="3434351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EE677C2-9280-459E-8457-373EEF3A5D40}" type="slidenum">
              <a:rPr lang="en-US" smtClean="0"/>
              <a:t>1</a:t>
            </a:fld>
            <a:endParaRPr lang="en-US" dirty="0"/>
          </a:p>
        </p:txBody>
      </p:sp>
    </p:spTree>
    <p:extLst>
      <p:ext uri="{BB962C8B-B14F-4D97-AF65-F5344CB8AC3E}">
        <p14:creationId xmlns:p14="http://schemas.microsoft.com/office/powerpoint/2010/main" val="47333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525E68F-62A9-4B05-B5AD-352689F06338}" type="slidenum">
              <a:rPr lang="zh-CN" altLang="en-US" smtClean="0"/>
              <a:t>2</a:t>
            </a:fld>
            <a:endParaRPr lang="zh-CN" altLang="en-US"/>
          </a:p>
        </p:txBody>
      </p:sp>
    </p:spTree>
    <p:extLst>
      <p:ext uri="{BB962C8B-B14F-4D97-AF65-F5344CB8AC3E}">
        <p14:creationId xmlns:p14="http://schemas.microsoft.com/office/powerpoint/2010/main" val="120552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25CA8B2F-717E-4008-BFF0-B2B64E6057AD}" type="slidenum">
              <a:rPr lang="en-US" smtClean="0"/>
              <a:t>4</a:t>
            </a:fld>
            <a:endParaRPr lang="en-US"/>
          </a:p>
        </p:txBody>
      </p:sp>
    </p:spTree>
    <p:extLst>
      <p:ext uri="{BB962C8B-B14F-4D97-AF65-F5344CB8AC3E}">
        <p14:creationId xmlns:p14="http://schemas.microsoft.com/office/powerpoint/2010/main" val="238521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use vegetation species map and a dem with high accuracy to carry out.</a:t>
            </a:r>
          </a:p>
        </p:txBody>
      </p:sp>
      <p:sp>
        <p:nvSpPr>
          <p:cNvPr id="4" name="灯片编号占位符 3"/>
          <p:cNvSpPr>
            <a:spLocks noGrp="1"/>
          </p:cNvSpPr>
          <p:nvPr>
            <p:ph type="sldNum" sz="quarter" idx="5"/>
          </p:nvPr>
        </p:nvSpPr>
        <p:spPr/>
        <p:txBody>
          <a:bodyPr/>
          <a:lstStyle/>
          <a:p>
            <a:fld id="{0EE677C2-9280-459E-8457-373EEF3A5D40}" type="slidenum">
              <a:rPr lang="en-US" smtClean="0"/>
              <a:t>6</a:t>
            </a:fld>
            <a:endParaRPr lang="en-US"/>
          </a:p>
        </p:txBody>
      </p:sp>
    </p:spTree>
    <p:extLst>
      <p:ext uri="{BB962C8B-B14F-4D97-AF65-F5344CB8AC3E}">
        <p14:creationId xmlns:p14="http://schemas.microsoft.com/office/powerpoint/2010/main" val="376613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4F62E4F6-DA87-4A77-9DA3-61AFE6BA54A0}" type="slidenum">
              <a:rPr lang="en-US" smtClean="0"/>
              <a:t>8</a:t>
            </a:fld>
            <a:endParaRPr lang="en-US" dirty="0"/>
          </a:p>
        </p:txBody>
      </p:sp>
    </p:spTree>
    <p:extLst>
      <p:ext uri="{BB962C8B-B14F-4D97-AF65-F5344CB8AC3E}">
        <p14:creationId xmlns:p14="http://schemas.microsoft.com/office/powerpoint/2010/main" val="263834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EE677C2-9280-459E-8457-373EEF3A5D40}" type="slidenum">
              <a:rPr lang="en-US" smtClean="0"/>
              <a:t>9</a:t>
            </a:fld>
            <a:endParaRPr lang="en-US"/>
          </a:p>
        </p:txBody>
      </p:sp>
    </p:spTree>
    <p:extLst>
      <p:ext uri="{BB962C8B-B14F-4D97-AF65-F5344CB8AC3E}">
        <p14:creationId xmlns:p14="http://schemas.microsoft.com/office/powerpoint/2010/main" val="3994623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AABDA120-D249-46CC-A01D-740380B372CD}" type="slidenum">
              <a:rPr lang="en-US" smtClean="0"/>
              <a:t>11</a:t>
            </a:fld>
            <a:endParaRPr lang="en-US"/>
          </a:p>
        </p:txBody>
      </p:sp>
    </p:spTree>
    <p:extLst>
      <p:ext uri="{BB962C8B-B14F-4D97-AF65-F5344CB8AC3E}">
        <p14:creationId xmlns:p14="http://schemas.microsoft.com/office/powerpoint/2010/main" val="269530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E403EF-82F1-4E7E-BF3A-6B9057C0933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46DEEA7D-52AA-4373-9A62-8D0D0AE12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0F335917-E0C4-44EA-9D83-4DE0DB9786C4}"/>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5" name="页脚占位符 4">
            <a:extLst>
              <a:ext uri="{FF2B5EF4-FFF2-40B4-BE49-F238E27FC236}">
                <a16:creationId xmlns:a16="http://schemas.microsoft.com/office/drawing/2014/main" id="{4401E20C-6BFC-49E1-A446-61684E3D4CA7}"/>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96835255-CCD9-4B63-A932-29100190ABAB}"/>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1803766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2A7001-FEB3-4B4A-B4BB-5F033E7D7BFE}"/>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F070011B-0ECF-4B9E-89AD-0220F60B8B8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0C03E755-6E9C-47A1-A271-F58758FE0551}"/>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5" name="页脚占位符 4">
            <a:extLst>
              <a:ext uri="{FF2B5EF4-FFF2-40B4-BE49-F238E27FC236}">
                <a16:creationId xmlns:a16="http://schemas.microsoft.com/office/drawing/2014/main" id="{6A062FAA-1C9A-4FC3-B4E9-ED594A4A03A4}"/>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6A1DB8F8-D24A-41A2-8D0C-33EDF6E6B11D}"/>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390650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27B10C4-9E65-41CF-B2C7-5D19EB43BF9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FF23E12B-5439-4FBC-8583-100A2A5F5EB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4156775C-A15A-452B-B8EB-51A8DD67B171}"/>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5" name="页脚占位符 4">
            <a:extLst>
              <a:ext uri="{FF2B5EF4-FFF2-40B4-BE49-F238E27FC236}">
                <a16:creationId xmlns:a16="http://schemas.microsoft.com/office/drawing/2014/main" id="{5601C4E2-564E-49FF-A34A-45AC4FEB0408}"/>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17480E67-1095-4EDB-BF5F-6E52AF2CD104}"/>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241058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9E34D3-FEBF-4D56-8DC9-BB014DFB3471}"/>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43F43A40-FF3F-4A0F-9BEB-C2C35E02B77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1E60B546-9295-4A5E-8921-591FF23BF33A}"/>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5" name="页脚占位符 4">
            <a:extLst>
              <a:ext uri="{FF2B5EF4-FFF2-40B4-BE49-F238E27FC236}">
                <a16:creationId xmlns:a16="http://schemas.microsoft.com/office/drawing/2014/main" id="{FBE62716-64B8-4DE4-88CD-5B14E8295843}"/>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B68A670C-5A29-4E2F-A71B-DD380EF9D50A}"/>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270993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B51F8C-ABBD-4C48-995A-2EC80FF4502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C21B26A0-BE55-48F1-8A02-ECC41B0C9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855A939-3320-4474-9689-842A9896FE18}"/>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5" name="页脚占位符 4">
            <a:extLst>
              <a:ext uri="{FF2B5EF4-FFF2-40B4-BE49-F238E27FC236}">
                <a16:creationId xmlns:a16="http://schemas.microsoft.com/office/drawing/2014/main" id="{4F6254C2-49AF-4655-AD1F-2AA880E37CC8}"/>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827F5EDF-A2ED-40D7-8241-403C41271323}"/>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237267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3B9AD-286F-4270-B01C-56A758F5D7C0}"/>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6B1565CE-AE80-4D32-A1F8-33C293F1E32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3D884EF1-B7F2-44F7-9098-B33A1593440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0FEC7446-758B-4F37-89B1-798A134FCA95}"/>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6" name="页脚占位符 5">
            <a:extLst>
              <a:ext uri="{FF2B5EF4-FFF2-40B4-BE49-F238E27FC236}">
                <a16:creationId xmlns:a16="http://schemas.microsoft.com/office/drawing/2014/main" id="{88E1D1D2-D90D-4012-AC13-9C0A37C22AA8}"/>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FA93AD53-46B8-4486-959B-AFD8B75D96E2}"/>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274512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CA896D-2AFD-4DA0-B297-2F55D44AD7DE}"/>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73598736-7296-47F2-8371-DF8C307D0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56EDD77-2271-4823-80DA-2C2846B8D4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668EC5E4-9C5F-477C-A1F9-AC8D6CFA9E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B29A86-0EF2-423B-83DF-8D620828CF4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AE7AE797-B6DA-4C73-B15E-6B84F27367F8}"/>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8" name="页脚占位符 7">
            <a:extLst>
              <a:ext uri="{FF2B5EF4-FFF2-40B4-BE49-F238E27FC236}">
                <a16:creationId xmlns:a16="http://schemas.microsoft.com/office/drawing/2014/main" id="{E026E927-490E-4F70-8BD7-51164E6EF435}"/>
              </a:ext>
            </a:extLst>
          </p:cNvPr>
          <p:cNvSpPr>
            <a:spLocks noGrp="1"/>
          </p:cNvSpPr>
          <p:nvPr>
            <p:ph type="ftr" sz="quarter" idx="11"/>
          </p:nvPr>
        </p:nvSpPr>
        <p:spPr/>
        <p:txBody>
          <a:bodyPr/>
          <a:lstStyle/>
          <a:p>
            <a:endParaRPr lang="en-US"/>
          </a:p>
        </p:txBody>
      </p:sp>
      <p:sp>
        <p:nvSpPr>
          <p:cNvPr id="9" name="灯片编号占位符 8">
            <a:extLst>
              <a:ext uri="{FF2B5EF4-FFF2-40B4-BE49-F238E27FC236}">
                <a16:creationId xmlns:a16="http://schemas.microsoft.com/office/drawing/2014/main" id="{710D0688-6991-473D-8055-C9F7C8E8E29A}"/>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153148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2DD7C9-D06A-46BE-875A-A533B904B241}"/>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3E1EEA7E-D306-4153-B35B-7681FC8957E7}"/>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4" name="页脚占位符 3">
            <a:extLst>
              <a:ext uri="{FF2B5EF4-FFF2-40B4-BE49-F238E27FC236}">
                <a16:creationId xmlns:a16="http://schemas.microsoft.com/office/drawing/2014/main" id="{B9FA12D6-9F2E-4E34-95D0-B01BDCA64BF3}"/>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D5172330-436E-448F-A46F-7D81A40EAA24}"/>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85679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F365853-D355-40CB-8887-5141E17462A6}"/>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3" name="页脚占位符 2">
            <a:extLst>
              <a:ext uri="{FF2B5EF4-FFF2-40B4-BE49-F238E27FC236}">
                <a16:creationId xmlns:a16="http://schemas.microsoft.com/office/drawing/2014/main" id="{DCFCB30E-7B6C-477C-B901-B4197BAC170F}"/>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B14F229E-6B0F-439F-A0FC-78877BE92562}"/>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43231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49DC37-8E61-40D9-9910-B7D2C5035C4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E32DE516-9555-4A44-AB04-C6165115E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821161AD-0E27-48B6-A8AB-206120301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D1885E-3217-401E-82B3-09B847BA6EB3}"/>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6" name="页脚占位符 5">
            <a:extLst>
              <a:ext uri="{FF2B5EF4-FFF2-40B4-BE49-F238E27FC236}">
                <a16:creationId xmlns:a16="http://schemas.microsoft.com/office/drawing/2014/main" id="{8555B8DE-DDD5-4872-A694-079B2BE95E2F}"/>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B29F2E39-3438-4AEE-B99F-7D1D034ADAD3}"/>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267021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442B02-6EEF-4CA8-AA62-8CF6699935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8025E4CD-49CB-4D38-86DF-2DE042262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83E16A5E-AC71-43C9-A235-C914D8D23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6F30DCD-1159-40F4-AC31-691C34529B13}"/>
              </a:ext>
            </a:extLst>
          </p:cNvPr>
          <p:cNvSpPr>
            <a:spLocks noGrp="1"/>
          </p:cNvSpPr>
          <p:nvPr>
            <p:ph type="dt" sz="half" idx="10"/>
          </p:nvPr>
        </p:nvSpPr>
        <p:spPr/>
        <p:txBody>
          <a:bodyPr/>
          <a:lstStyle/>
          <a:p>
            <a:fld id="{E706EFE9-E769-4156-B074-B84F3C6FC21C}" type="datetimeFigureOut">
              <a:rPr lang="en-US" smtClean="0"/>
              <a:t>5/23/2022</a:t>
            </a:fld>
            <a:endParaRPr lang="en-US"/>
          </a:p>
        </p:txBody>
      </p:sp>
      <p:sp>
        <p:nvSpPr>
          <p:cNvPr id="6" name="页脚占位符 5">
            <a:extLst>
              <a:ext uri="{FF2B5EF4-FFF2-40B4-BE49-F238E27FC236}">
                <a16:creationId xmlns:a16="http://schemas.microsoft.com/office/drawing/2014/main" id="{9F8B2718-0136-4C9B-A128-0C032A0D4574}"/>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F4CAB02A-308C-42EA-B19B-A270580C9CB1}"/>
              </a:ext>
            </a:extLst>
          </p:cNvPr>
          <p:cNvSpPr>
            <a:spLocks noGrp="1"/>
          </p:cNvSpPr>
          <p:nvPr>
            <p:ph type="sldNum" sz="quarter" idx="12"/>
          </p:nvPr>
        </p:nvSpPr>
        <p:spPr/>
        <p:txBody>
          <a:bodyPr/>
          <a:lstStyle/>
          <a:p>
            <a:fld id="{454763AB-6EEF-4C85-B903-4123D2737816}" type="slidenum">
              <a:rPr lang="en-US" smtClean="0"/>
              <a:t>‹#›</a:t>
            </a:fld>
            <a:endParaRPr lang="en-US"/>
          </a:p>
        </p:txBody>
      </p:sp>
    </p:spTree>
    <p:extLst>
      <p:ext uri="{BB962C8B-B14F-4D97-AF65-F5344CB8AC3E}">
        <p14:creationId xmlns:p14="http://schemas.microsoft.com/office/powerpoint/2010/main" val="666054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368CB4E-2C2F-401A-AE3F-8977D99AD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8DA99765-3BBA-4294-8966-7CBFCCA07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4B13B97A-2D18-42C1-AE53-76E62ADFC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6EFE9-E769-4156-B074-B84F3C6FC21C}" type="datetimeFigureOut">
              <a:rPr lang="en-US" smtClean="0"/>
              <a:t>5/23/2022</a:t>
            </a:fld>
            <a:endParaRPr lang="en-US"/>
          </a:p>
        </p:txBody>
      </p:sp>
      <p:sp>
        <p:nvSpPr>
          <p:cNvPr id="5" name="页脚占位符 4">
            <a:extLst>
              <a:ext uri="{FF2B5EF4-FFF2-40B4-BE49-F238E27FC236}">
                <a16:creationId xmlns:a16="http://schemas.microsoft.com/office/drawing/2014/main" id="{2425250B-54FE-475F-B073-073C7A462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6A22A1EA-83C0-433B-80EB-37A4C23EF4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763AB-6EEF-4C85-B903-4123D2737816}" type="slidenum">
              <a:rPr lang="en-US" smtClean="0"/>
              <a:t>‹#›</a:t>
            </a:fld>
            <a:endParaRPr lang="en-US"/>
          </a:p>
        </p:txBody>
      </p:sp>
    </p:spTree>
    <p:extLst>
      <p:ext uri="{BB962C8B-B14F-4D97-AF65-F5344CB8AC3E}">
        <p14:creationId xmlns:p14="http://schemas.microsoft.com/office/powerpoint/2010/main" val="1185351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手动输入 3">
            <a:extLst>
              <a:ext uri="{FF2B5EF4-FFF2-40B4-BE49-F238E27FC236}">
                <a16:creationId xmlns:a16="http://schemas.microsoft.com/office/drawing/2014/main" id="{1267E67C-822E-4485-A587-808EBEDAF37A}"/>
              </a:ext>
            </a:extLst>
          </p:cNvPr>
          <p:cNvSpPr/>
          <p:nvPr/>
        </p:nvSpPr>
        <p:spPr>
          <a:xfrm rot="5400000" flipH="1">
            <a:off x="875124" y="-860272"/>
            <a:ext cx="6858001" cy="8578544"/>
          </a:xfrm>
          <a:prstGeom prst="flowChartManualInp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4">
            <a:extLst>
              <a:ext uri="{FF2B5EF4-FFF2-40B4-BE49-F238E27FC236}">
                <a16:creationId xmlns:a16="http://schemas.microsoft.com/office/drawing/2014/main" id="{A5C1CCA8-FE15-4008-A528-371A39BF2A43}"/>
              </a:ext>
            </a:extLst>
          </p:cNvPr>
          <p:cNvSpPr txBox="1"/>
          <p:nvPr/>
        </p:nvSpPr>
        <p:spPr>
          <a:xfrm>
            <a:off x="260566" y="292759"/>
            <a:ext cx="7300381" cy="1200329"/>
          </a:xfrm>
          <a:prstGeom prst="rect">
            <a:avLst/>
          </a:prstGeom>
          <a:noFill/>
        </p:spPr>
        <p:txBody>
          <a:bodyPr wrap="square">
            <a:spAutoFit/>
          </a:bodyPr>
          <a:lstStyle/>
          <a:p>
            <a:pPr marL="0" marR="0" algn="ctr">
              <a:spcBef>
                <a:spcPts val="0"/>
              </a:spcBef>
              <a:spcAft>
                <a:spcPts val="0"/>
              </a:spcAft>
            </a:pPr>
            <a:r>
              <a:rPr lang="en-US" sz="3600" b="1" kern="100" dirty="0">
                <a:solidFill>
                  <a:schemeClr val="bg1"/>
                </a:solidFill>
                <a:effectLst/>
                <a:ea typeface="SimSun" panose="02010600030101010101" pitchFamily="2" charset="-122"/>
                <a:cs typeface="Times New Roman" panose="02020603050405020304" pitchFamily="18" charset="0"/>
              </a:rPr>
              <a:t>The vegetation-elevation relationship in salt marshes</a:t>
            </a:r>
          </a:p>
        </p:txBody>
      </p:sp>
      <p:sp>
        <p:nvSpPr>
          <p:cNvPr id="2" name="文本框 1">
            <a:extLst>
              <a:ext uri="{FF2B5EF4-FFF2-40B4-BE49-F238E27FC236}">
                <a16:creationId xmlns:a16="http://schemas.microsoft.com/office/drawing/2014/main" id="{063631CF-B198-4CDC-BA26-F68622EBA06F}"/>
              </a:ext>
            </a:extLst>
          </p:cNvPr>
          <p:cNvSpPr txBox="1"/>
          <p:nvPr/>
        </p:nvSpPr>
        <p:spPr>
          <a:xfrm>
            <a:off x="550752" y="5265391"/>
            <a:ext cx="3705438" cy="369332"/>
          </a:xfrm>
          <a:prstGeom prst="rect">
            <a:avLst/>
          </a:prstGeom>
          <a:noFill/>
        </p:spPr>
        <p:txBody>
          <a:bodyPr wrap="none" rtlCol="0">
            <a:spAutoFit/>
          </a:bodyPr>
          <a:lstStyle/>
          <a:p>
            <a:r>
              <a:rPr lang="en-US" dirty="0">
                <a:solidFill>
                  <a:schemeClr val="bg1"/>
                </a:solidFill>
              </a:rPr>
              <a:t>Contact: zhicheng.yang@phd.unipd.it</a:t>
            </a:r>
          </a:p>
        </p:txBody>
      </p:sp>
      <p:sp>
        <p:nvSpPr>
          <p:cNvPr id="8" name="文本框 7">
            <a:extLst>
              <a:ext uri="{FF2B5EF4-FFF2-40B4-BE49-F238E27FC236}">
                <a16:creationId xmlns:a16="http://schemas.microsoft.com/office/drawing/2014/main" id="{0A43FCDD-77F8-4BF1-965F-13FAEE145177}"/>
              </a:ext>
            </a:extLst>
          </p:cNvPr>
          <p:cNvSpPr txBox="1"/>
          <p:nvPr/>
        </p:nvSpPr>
        <p:spPr>
          <a:xfrm>
            <a:off x="737566" y="1949777"/>
            <a:ext cx="6609510" cy="1200329"/>
          </a:xfrm>
          <a:prstGeom prst="rect">
            <a:avLst/>
          </a:prstGeom>
          <a:noFill/>
        </p:spPr>
        <p:txBody>
          <a:bodyPr wrap="square">
            <a:spAutoFit/>
          </a:bodyPr>
          <a:lstStyle/>
          <a:p>
            <a:pPr algn="l"/>
            <a:r>
              <a:rPr lang="en-US" sz="2400" i="0" u="none" strike="noStrike" baseline="0" dirty="0">
                <a:solidFill>
                  <a:schemeClr val="bg1"/>
                </a:solidFill>
              </a:rPr>
              <a:t>Zhicheng Yang</a:t>
            </a:r>
            <a:r>
              <a:rPr lang="en-US" sz="2400" i="0" u="none" strike="noStrike" baseline="30000" dirty="0">
                <a:solidFill>
                  <a:schemeClr val="bg1"/>
                </a:solidFill>
              </a:rPr>
              <a:t>1</a:t>
            </a:r>
            <a:r>
              <a:rPr lang="en-US" sz="2400" b="0" i="0" u="none" strike="noStrike" baseline="0" dirty="0">
                <a:solidFill>
                  <a:schemeClr val="bg1"/>
                </a:solidFill>
              </a:rPr>
              <a:t>, Davide Tognin</a:t>
            </a:r>
            <a:r>
              <a:rPr lang="en-US" sz="2400" b="0" i="0" u="none" strike="noStrike" baseline="30000" dirty="0">
                <a:solidFill>
                  <a:schemeClr val="bg1"/>
                </a:solidFill>
              </a:rPr>
              <a:t>2</a:t>
            </a:r>
            <a:r>
              <a:rPr lang="en-US" sz="2400" b="0" i="0" u="none" strike="noStrike" baseline="0" dirty="0">
                <a:solidFill>
                  <a:schemeClr val="bg1"/>
                </a:solidFill>
              </a:rPr>
              <a:t>, </a:t>
            </a:r>
            <a:r>
              <a:rPr lang="en-US" sz="2400" b="0" i="0" u="none" strike="noStrike" baseline="0" dirty="0" err="1">
                <a:solidFill>
                  <a:schemeClr val="bg1"/>
                </a:solidFill>
              </a:rPr>
              <a:t>Enrica</a:t>
            </a:r>
            <a:r>
              <a:rPr lang="en-US" sz="2400" b="0" i="0" u="none" strike="noStrike" baseline="0" dirty="0">
                <a:solidFill>
                  <a:schemeClr val="bg1"/>
                </a:solidFill>
              </a:rPr>
              <a:t> Belluco</a:t>
            </a:r>
            <a:r>
              <a:rPr lang="en-US" sz="2400" b="0" i="0" u="none" strike="noStrike" baseline="30000" dirty="0">
                <a:solidFill>
                  <a:schemeClr val="bg1"/>
                </a:solidFill>
              </a:rPr>
              <a:t>2</a:t>
            </a:r>
            <a:r>
              <a:rPr lang="en-US" sz="2400" b="0" i="0" u="none" strike="noStrike" baseline="0" dirty="0">
                <a:solidFill>
                  <a:schemeClr val="bg1"/>
                </a:solidFill>
              </a:rPr>
              <a:t>, Alice Puppin</a:t>
            </a:r>
            <a:r>
              <a:rPr lang="en-US" sz="2400" b="0" i="0" u="none" strike="noStrike" baseline="30000" dirty="0">
                <a:solidFill>
                  <a:schemeClr val="bg1"/>
                </a:solidFill>
              </a:rPr>
              <a:t>1</a:t>
            </a:r>
            <a:r>
              <a:rPr lang="en-US" sz="2400" b="0" i="0" u="none" strike="noStrike" baseline="0" dirty="0">
                <a:solidFill>
                  <a:schemeClr val="bg1"/>
                </a:solidFill>
              </a:rPr>
              <a:t>, </a:t>
            </a:r>
            <a:r>
              <a:rPr lang="en-US" sz="2400" b="0" i="0" u="none" strike="noStrike" baseline="0" dirty="0" err="1">
                <a:solidFill>
                  <a:schemeClr val="bg1"/>
                </a:solidFill>
              </a:rPr>
              <a:t>Alvise</a:t>
            </a:r>
            <a:r>
              <a:rPr lang="en-US" sz="2400" b="0" i="0" u="none" strike="noStrike" baseline="0" dirty="0">
                <a:solidFill>
                  <a:schemeClr val="bg1"/>
                </a:solidFill>
              </a:rPr>
              <a:t> Finotello</a:t>
            </a:r>
            <a:r>
              <a:rPr lang="en-US" sz="2400" b="0" i="0" u="none" strike="noStrike" baseline="30000" dirty="0">
                <a:solidFill>
                  <a:schemeClr val="bg1"/>
                </a:solidFill>
              </a:rPr>
              <a:t>3</a:t>
            </a:r>
            <a:r>
              <a:rPr lang="en-US" sz="2400" b="0" i="0" u="none" strike="noStrike" baseline="0" dirty="0">
                <a:solidFill>
                  <a:schemeClr val="bg1"/>
                </a:solidFill>
              </a:rPr>
              <a:t>, Sonia Silvestri</a:t>
            </a:r>
            <a:r>
              <a:rPr lang="en-US" sz="2400" b="0" i="0" u="none" strike="noStrike" baseline="30000" dirty="0">
                <a:solidFill>
                  <a:schemeClr val="bg1"/>
                </a:solidFill>
              </a:rPr>
              <a:t>4</a:t>
            </a:r>
            <a:r>
              <a:rPr lang="en-US" sz="2400" b="0" i="0" u="none" strike="noStrike" baseline="0" dirty="0">
                <a:solidFill>
                  <a:schemeClr val="bg1"/>
                </a:solidFill>
              </a:rPr>
              <a:t>,</a:t>
            </a:r>
          </a:p>
          <a:p>
            <a:pPr algn="l"/>
            <a:r>
              <a:rPr lang="it-IT" sz="2400" b="0" i="0" u="none" strike="noStrike" baseline="0" dirty="0">
                <a:solidFill>
                  <a:schemeClr val="bg1"/>
                </a:solidFill>
              </a:rPr>
              <a:t>Marco Marani</a:t>
            </a:r>
            <a:r>
              <a:rPr lang="it-IT" sz="2400" b="0" i="0" u="none" strike="noStrike" baseline="30000" dirty="0">
                <a:solidFill>
                  <a:schemeClr val="bg1"/>
                </a:solidFill>
              </a:rPr>
              <a:t>2</a:t>
            </a:r>
            <a:r>
              <a:rPr lang="it-IT" sz="2400" b="0" i="0" u="none" strike="noStrike" baseline="0" dirty="0">
                <a:solidFill>
                  <a:schemeClr val="bg1"/>
                </a:solidFill>
              </a:rPr>
              <a:t>, Andrea D’Alpaos</a:t>
            </a:r>
            <a:r>
              <a:rPr lang="it-IT" sz="2400" b="0" i="0" u="none" strike="noStrike" baseline="30000" dirty="0">
                <a:solidFill>
                  <a:schemeClr val="bg1"/>
                </a:solidFill>
              </a:rPr>
              <a:t>1</a:t>
            </a:r>
            <a:endParaRPr lang="en-US" sz="2400" baseline="30000" dirty="0">
              <a:solidFill>
                <a:schemeClr val="bg1"/>
              </a:solidFill>
            </a:endParaRPr>
          </a:p>
        </p:txBody>
      </p:sp>
      <p:sp>
        <p:nvSpPr>
          <p:cNvPr id="11" name="文本框 10">
            <a:extLst>
              <a:ext uri="{FF2B5EF4-FFF2-40B4-BE49-F238E27FC236}">
                <a16:creationId xmlns:a16="http://schemas.microsoft.com/office/drawing/2014/main" id="{DFE6ECD3-9D65-49DB-9E6C-A9FB9CEA0C6B}"/>
              </a:ext>
            </a:extLst>
          </p:cNvPr>
          <p:cNvSpPr txBox="1"/>
          <p:nvPr/>
        </p:nvSpPr>
        <p:spPr>
          <a:xfrm>
            <a:off x="550753" y="3326399"/>
            <a:ext cx="6796323" cy="1938992"/>
          </a:xfrm>
          <a:prstGeom prst="rect">
            <a:avLst/>
          </a:prstGeom>
          <a:noFill/>
        </p:spPr>
        <p:txBody>
          <a:bodyPr wrap="square">
            <a:spAutoFit/>
          </a:bodyPr>
          <a:lstStyle/>
          <a:p>
            <a:pPr marL="342900" indent="-342900">
              <a:buFont typeface="+mj-lt"/>
              <a:buAutoNum type="arabicPeriod"/>
            </a:pPr>
            <a:r>
              <a:rPr lang="en-US" sz="2000" b="0" i="0" u="none" strike="noStrike" baseline="0" dirty="0">
                <a:solidFill>
                  <a:schemeClr val="bg1"/>
                </a:solidFill>
              </a:rPr>
              <a:t>University of Padova, Department of Geosciences, Italy</a:t>
            </a:r>
            <a:endParaRPr lang="en-US" sz="2000" dirty="0">
              <a:solidFill>
                <a:schemeClr val="bg1"/>
              </a:solidFill>
            </a:endParaRPr>
          </a:p>
          <a:p>
            <a:pPr marL="342900" indent="-342900">
              <a:buFont typeface="+mj-lt"/>
              <a:buAutoNum type="arabicPeriod"/>
            </a:pPr>
            <a:r>
              <a:rPr lang="en-US" sz="2000" dirty="0">
                <a:solidFill>
                  <a:schemeClr val="bg1"/>
                </a:solidFill>
              </a:rPr>
              <a:t>University</a:t>
            </a:r>
            <a:r>
              <a:rPr lang="en-US" sz="2000" b="0" i="0" u="none" strike="noStrike" baseline="0" dirty="0">
                <a:solidFill>
                  <a:schemeClr val="bg1"/>
                </a:solidFill>
              </a:rPr>
              <a:t> of Padova, Department ICEA , Italy</a:t>
            </a:r>
          </a:p>
          <a:p>
            <a:pPr marL="342900" indent="-342900">
              <a:buFont typeface="+mj-lt"/>
              <a:buAutoNum type="arabicPeriod"/>
            </a:pPr>
            <a:r>
              <a:rPr lang="en-US" sz="2000" dirty="0">
                <a:solidFill>
                  <a:schemeClr val="bg1"/>
                </a:solidFill>
              </a:rPr>
              <a:t>University of Padova, Center for Lagoon Hydrodynamics and </a:t>
            </a:r>
            <a:r>
              <a:rPr lang="en-US" sz="2000" dirty="0" err="1">
                <a:solidFill>
                  <a:schemeClr val="bg1"/>
                </a:solidFill>
              </a:rPr>
              <a:t>Morphodynamics</a:t>
            </a:r>
            <a:r>
              <a:rPr lang="en-US" sz="2000" dirty="0">
                <a:solidFill>
                  <a:schemeClr val="bg1"/>
                </a:solidFill>
              </a:rPr>
              <a:t> (</a:t>
            </a:r>
            <a:r>
              <a:rPr lang="en-US" sz="2000" dirty="0" err="1">
                <a:solidFill>
                  <a:schemeClr val="bg1"/>
                </a:solidFill>
              </a:rPr>
              <a:t>C.I.Mo.La</a:t>
            </a:r>
            <a:r>
              <a:rPr lang="en-US" sz="2000" dirty="0">
                <a:solidFill>
                  <a:schemeClr val="bg1"/>
                </a:solidFill>
              </a:rPr>
              <a:t>.), Italy. </a:t>
            </a:r>
          </a:p>
          <a:p>
            <a:pPr marL="342900" indent="-342900">
              <a:buFont typeface="+mj-lt"/>
              <a:buAutoNum type="arabicPeriod"/>
            </a:pPr>
            <a:r>
              <a:rPr lang="en-US" sz="2000" dirty="0">
                <a:solidFill>
                  <a:schemeClr val="bg1"/>
                </a:solidFill>
              </a:rPr>
              <a:t>Department of Biological, Geological, and Environmental Sciences, University of Bologna, Italy</a:t>
            </a:r>
          </a:p>
        </p:txBody>
      </p:sp>
      <p:pic>
        <p:nvPicPr>
          <p:cNvPr id="9" name="图片 8">
            <a:extLst>
              <a:ext uri="{FF2B5EF4-FFF2-40B4-BE49-F238E27FC236}">
                <a16:creationId xmlns:a16="http://schemas.microsoft.com/office/drawing/2014/main" id="{FF0CC57A-756C-45D1-B3ED-74C6B5893868}"/>
              </a:ext>
            </a:extLst>
          </p:cNvPr>
          <p:cNvPicPr>
            <a:picLocks noChangeAspect="1"/>
          </p:cNvPicPr>
          <p:nvPr/>
        </p:nvPicPr>
        <p:blipFill rotWithShape="1">
          <a:blip r:embed="rId3"/>
          <a:srcRect r="49405"/>
          <a:stretch/>
        </p:blipFill>
        <p:spPr>
          <a:xfrm>
            <a:off x="12306" y="5947144"/>
            <a:ext cx="2830584" cy="905542"/>
          </a:xfrm>
          <a:prstGeom prst="rect">
            <a:avLst/>
          </a:prstGeom>
        </p:spPr>
      </p:pic>
      <p:sp>
        <p:nvSpPr>
          <p:cNvPr id="3" name="矩形 2">
            <a:extLst>
              <a:ext uri="{FF2B5EF4-FFF2-40B4-BE49-F238E27FC236}">
                <a16:creationId xmlns:a16="http://schemas.microsoft.com/office/drawing/2014/main" id="{ABD7BB9F-D6C7-41F3-AB4E-B2789B03921C}"/>
              </a:ext>
            </a:extLst>
          </p:cNvPr>
          <p:cNvSpPr/>
          <p:nvPr/>
        </p:nvSpPr>
        <p:spPr>
          <a:xfrm>
            <a:off x="2840344" y="5952457"/>
            <a:ext cx="4268379" cy="905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a:extLst>
              <a:ext uri="{FF2B5EF4-FFF2-40B4-BE49-F238E27FC236}">
                <a16:creationId xmlns:a16="http://schemas.microsoft.com/office/drawing/2014/main" id="{16FB64F7-678B-46D9-97D7-D2BAE795F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915" y="5950521"/>
            <a:ext cx="1308812" cy="873674"/>
          </a:xfrm>
          <a:prstGeom prst="rect">
            <a:avLst/>
          </a:prstGeom>
        </p:spPr>
      </p:pic>
      <p:pic>
        <p:nvPicPr>
          <p:cNvPr id="17" name="图片 16">
            <a:extLst>
              <a:ext uri="{FF2B5EF4-FFF2-40B4-BE49-F238E27FC236}">
                <a16:creationId xmlns:a16="http://schemas.microsoft.com/office/drawing/2014/main" id="{BDB6B2FD-65E9-459E-9E2A-60531F154634}"/>
              </a:ext>
            </a:extLst>
          </p:cNvPr>
          <p:cNvPicPr>
            <a:picLocks noChangeAspect="1"/>
          </p:cNvPicPr>
          <p:nvPr/>
        </p:nvPicPr>
        <p:blipFill rotWithShape="1">
          <a:blip r:embed="rId5">
            <a:extLst>
              <a:ext uri="{28A0092B-C50C-407E-A947-70E740481C1C}">
                <a14:useLocalDpi xmlns:a14="http://schemas.microsoft.com/office/drawing/2010/main" val="0"/>
              </a:ext>
            </a:extLst>
          </a:blip>
          <a:srcRect r="63619"/>
          <a:stretch/>
        </p:blipFill>
        <p:spPr>
          <a:xfrm>
            <a:off x="5953503" y="5964047"/>
            <a:ext cx="1026237" cy="873674"/>
          </a:xfrm>
          <a:prstGeom prst="rect">
            <a:avLst/>
          </a:prstGeom>
        </p:spPr>
      </p:pic>
    </p:spTree>
    <p:extLst>
      <p:ext uri="{BB962C8B-B14F-4D97-AF65-F5344CB8AC3E}">
        <p14:creationId xmlns:p14="http://schemas.microsoft.com/office/powerpoint/2010/main" val="367663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2000" b="-12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DC66F1F-5C29-45A9-B26F-C068A94D4CF4}"/>
              </a:ext>
            </a:extLst>
          </p:cNvPr>
          <p:cNvPicPr>
            <a:picLocks noChangeAspect="1"/>
          </p:cNvPicPr>
          <p:nvPr/>
        </p:nvPicPr>
        <p:blipFill>
          <a:blip r:embed="rId3">
            <a:lum contrast="20000"/>
          </a:blip>
          <a:stretch>
            <a:fillRect/>
          </a:stretch>
        </p:blipFill>
        <p:spPr>
          <a:xfrm>
            <a:off x="952499" y="662637"/>
            <a:ext cx="10287000" cy="4234378"/>
          </a:xfrm>
          <a:prstGeom prst="rect">
            <a:avLst/>
          </a:prstGeom>
        </p:spPr>
      </p:pic>
      <p:sp>
        <p:nvSpPr>
          <p:cNvPr id="6" name="文本框 5">
            <a:extLst>
              <a:ext uri="{FF2B5EF4-FFF2-40B4-BE49-F238E27FC236}">
                <a16:creationId xmlns:a16="http://schemas.microsoft.com/office/drawing/2014/main" id="{9478F0FC-C143-493F-81BE-5639EFF3E40D}"/>
              </a:ext>
            </a:extLst>
          </p:cNvPr>
          <p:cNvSpPr txBox="1"/>
          <p:nvPr/>
        </p:nvSpPr>
        <p:spPr>
          <a:xfrm>
            <a:off x="952499" y="4907152"/>
            <a:ext cx="10500853" cy="1354217"/>
          </a:xfrm>
          <a:prstGeom prst="rect">
            <a:avLst/>
          </a:prstGeom>
          <a:noFill/>
        </p:spPr>
        <p:txBody>
          <a:bodyPr wrap="square" rtlCol="0">
            <a:spAutoFit/>
          </a:bodyPr>
          <a:lstStyle/>
          <a:p>
            <a:pPr marL="342900" indent="-342900">
              <a:buAutoNum type="arabicPeriod"/>
            </a:pPr>
            <a:r>
              <a:rPr lang="en-US" sz="2400" dirty="0"/>
              <a:t>Each species has its preferable living </a:t>
            </a:r>
            <a:r>
              <a:rPr lang="en-US" sz="2400" b="1" dirty="0">
                <a:solidFill>
                  <a:srgbClr val="FF0000"/>
                </a:solidFill>
              </a:rPr>
              <a:t>elevation range </a:t>
            </a:r>
            <a:r>
              <a:rPr lang="en-US" sz="2400" dirty="0"/>
              <a:t>(</a:t>
            </a:r>
            <a:r>
              <a:rPr lang="en-US" altLang="zh-CN" sz="2400" dirty="0"/>
              <a:t>left</a:t>
            </a:r>
            <a:r>
              <a:rPr lang="en-US" sz="2400" dirty="0"/>
              <a:t> panel), and the </a:t>
            </a:r>
            <a:r>
              <a:rPr lang="en-US" sz="2400" b="1" dirty="0">
                <a:solidFill>
                  <a:srgbClr val="FF0000"/>
                </a:solidFill>
              </a:rPr>
              <a:t>species sequence</a:t>
            </a:r>
            <a:r>
              <a:rPr lang="en-US" sz="2400" dirty="0"/>
              <a:t> also can be observed in the </a:t>
            </a:r>
            <a:r>
              <a:rPr lang="en-US" altLang="zh-CN" sz="2400" dirty="0"/>
              <a:t>right panel</a:t>
            </a:r>
            <a:r>
              <a:rPr lang="en-US" sz="2400" dirty="0"/>
              <a:t>.</a:t>
            </a:r>
            <a:endParaRPr lang="en-US" sz="900" dirty="0"/>
          </a:p>
          <a:p>
            <a:pPr marL="342900" indent="-342900">
              <a:buFontTx/>
              <a:buAutoNum type="arabicPeriod"/>
            </a:pPr>
            <a:endParaRPr lang="en-US" sz="1000" dirty="0"/>
          </a:p>
          <a:p>
            <a:pPr marL="342900" indent="-342900">
              <a:buFontTx/>
              <a:buAutoNum type="arabicPeriod"/>
            </a:pPr>
            <a:r>
              <a:rPr lang="en-US" sz="2400" dirty="0"/>
              <a:t>The </a:t>
            </a:r>
            <a:r>
              <a:rPr lang="en-US" altLang="zh-CN" sz="2400" dirty="0"/>
              <a:t>vegetation-elevation relationship </a:t>
            </a:r>
            <a:r>
              <a:rPr lang="en-US" sz="2400" dirty="0"/>
              <a:t>is also </a:t>
            </a:r>
            <a:r>
              <a:rPr lang="en-US" sz="2400" b="1" dirty="0">
                <a:solidFill>
                  <a:srgbClr val="FF0000"/>
                </a:solidFill>
              </a:rPr>
              <a:t>reliable</a:t>
            </a:r>
            <a:r>
              <a:rPr lang="en-US" sz="2400" dirty="0"/>
              <a:t> at the</a:t>
            </a:r>
            <a:r>
              <a:rPr lang="en-US" sz="2400" b="1" dirty="0">
                <a:solidFill>
                  <a:srgbClr val="FF0000"/>
                </a:solidFill>
              </a:rPr>
              <a:t> a large spatial scale</a:t>
            </a:r>
            <a:r>
              <a:rPr lang="en-US" sz="2400" dirty="0"/>
              <a:t>.</a:t>
            </a:r>
          </a:p>
        </p:txBody>
      </p:sp>
      <p:sp>
        <p:nvSpPr>
          <p:cNvPr id="12" name="矩形 11">
            <a:extLst>
              <a:ext uri="{FF2B5EF4-FFF2-40B4-BE49-F238E27FC236}">
                <a16:creationId xmlns:a16="http://schemas.microsoft.com/office/drawing/2014/main" id="{8D6348EC-F3D7-4C3B-9653-53911CDCDE00}"/>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矩形 12">
            <a:extLst>
              <a:ext uri="{FF2B5EF4-FFF2-40B4-BE49-F238E27FC236}">
                <a16:creationId xmlns:a16="http://schemas.microsoft.com/office/drawing/2014/main" id="{870E6355-2BE0-4745-A78A-5B36FC435E5D}"/>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4" name="矩形 13">
            <a:extLst>
              <a:ext uri="{FF2B5EF4-FFF2-40B4-BE49-F238E27FC236}">
                <a16:creationId xmlns:a16="http://schemas.microsoft.com/office/drawing/2014/main" id="{4B95C6E6-639F-4297-8053-454AB9840C8B}"/>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15" name="矩形 14">
            <a:extLst>
              <a:ext uri="{FF2B5EF4-FFF2-40B4-BE49-F238E27FC236}">
                <a16:creationId xmlns:a16="http://schemas.microsoft.com/office/drawing/2014/main" id="{CF619C8B-4C9E-440F-A21B-AF652B9557A2}"/>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Results</a:t>
            </a:r>
          </a:p>
        </p:txBody>
      </p:sp>
      <p:sp>
        <p:nvSpPr>
          <p:cNvPr id="16" name="矩形 15">
            <a:extLst>
              <a:ext uri="{FF2B5EF4-FFF2-40B4-BE49-F238E27FC236}">
                <a16:creationId xmlns:a16="http://schemas.microsoft.com/office/drawing/2014/main" id="{21FD0622-BB05-430E-8480-DE602CD9C512}"/>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17" name="矩形 16">
            <a:extLst>
              <a:ext uri="{FF2B5EF4-FFF2-40B4-BE49-F238E27FC236}">
                <a16:creationId xmlns:a16="http://schemas.microsoft.com/office/drawing/2014/main" id="{8DCAE783-937C-4444-9747-6DACEAC3FE58}"/>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Methods</a:t>
            </a:r>
          </a:p>
        </p:txBody>
      </p:sp>
      <p:sp>
        <p:nvSpPr>
          <p:cNvPr id="18" name="TextBox 8">
            <a:extLst>
              <a:ext uri="{FF2B5EF4-FFF2-40B4-BE49-F238E27FC236}">
                <a16:creationId xmlns:a16="http://schemas.microsoft.com/office/drawing/2014/main" id="{FE4342E8-CFC3-48D8-8BB7-4435B5C26BC8}"/>
              </a:ext>
            </a:extLst>
          </p:cNvPr>
          <p:cNvSpPr txBox="1"/>
          <p:nvPr/>
        </p:nvSpPr>
        <p:spPr>
          <a:xfrm>
            <a:off x="8985903" y="6244738"/>
            <a:ext cx="2940626" cy="276999"/>
          </a:xfrm>
          <a:prstGeom prst="rect">
            <a:avLst/>
          </a:prstGeom>
          <a:noFill/>
        </p:spPr>
        <p:txBody>
          <a:bodyPr wrap="square" rtlCol="0">
            <a:spAutoFit/>
          </a:bodyPr>
          <a:lstStyle/>
          <a:p>
            <a:r>
              <a:rPr lang="en-US" sz="1200" dirty="0"/>
              <a:t>Fig from Yang et al., in preparation to MEE </a:t>
            </a:r>
          </a:p>
        </p:txBody>
      </p:sp>
      <p:sp>
        <p:nvSpPr>
          <p:cNvPr id="11" name="文本框 10">
            <a:extLst>
              <a:ext uri="{FF2B5EF4-FFF2-40B4-BE49-F238E27FC236}">
                <a16:creationId xmlns:a16="http://schemas.microsoft.com/office/drawing/2014/main" id="{A28A2B93-524F-4ED5-817D-913624F8977C}"/>
              </a:ext>
            </a:extLst>
          </p:cNvPr>
          <p:cNvSpPr txBox="1"/>
          <p:nvPr/>
        </p:nvSpPr>
        <p:spPr>
          <a:xfrm>
            <a:off x="-1" y="-2494"/>
            <a:ext cx="12192000" cy="523220"/>
          </a:xfrm>
          <a:prstGeom prst="rect">
            <a:avLst/>
          </a:prstGeom>
          <a:solidFill>
            <a:schemeClr val="bg1">
              <a:lumMod val="85000"/>
            </a:schemeClr>
          </a:solidFill>
          <a:ln w="38100">
            <a:noFill/>
          </a:ln>
        </p:spPr>
        <p:txBody>
          <a:bodyPr wrap="none" rtlCol="0">
            <a:spAutoFit/>
          </a:bodyPr>
          <a:lstStyle>
            <a:defPPr>
              <a:defRPr lang="en-US"/>
            </a:defPPr>
            <a:lvl1pPr>
              <a:defRPr sz="2400" b="1">
                <a:solidFill>
                  <a:srgbClr val="7030A0"/>
                </a:solidFill>
              </a:defRPr>
            </a:lvl1pPr>
          </a:lstStyle>
          <a:p>
            <a:r>
              <a:rPr lang="en-US" altLang="zh-CN" dirty="0"/>
              <a:t>Result: Large scale vertical distribution of halophytic vegetation </a:t>
            </a:r>
          </a:p>
        </p:txBody>
      </p:sp>
      <p:sp>
        <p:nvSpPr>
          <p:cNvPr id="19" name="矩形 18">
            <a:extLst>
              <a:ext uri="{FF2B5EF4-FFF2-40B4-BE49-F238E27FC236}">
                <a16:creationId xmlns:a16="http://schemas.microsoft.com/office/drawing/2014/main" id="{1A883FE0-F445-42C9-9C39-E9F6E514719F}"/>
              </a:ext>
            </a:extLst>
          </p:cNvPr>
          <p:cNvSpPr/>
          <p:nvPr/>
        </p:nvSpPr>
        <p:spPr>
          <a:xfrm>
            <a:off x="952499" y="654413"/>
            <a:ext cx="10287000" cy="423437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2000" b="-12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B184B6A-2D18-4B29-A37C-021B3DD1C642}"/>
              </a:ext>
            </a:extLst>
          </p:cNvPr>
          <p:cNvSpPr/>
          <p:nvPr/>
        </p:nvSpPr>
        <p:spPr>
          <a:xfrm>
            <a:off x="421149" y="717755"/>
            <a:ext cx="7061200" cy="55140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a:extLst>
              <a:ext uri="{FF2B5EF4-FFF2-40B4-BE49-F238E27FC236}">
                <a16:creationId xmlns:a16="http://schemas.microsoft.com/office/drawing/2014/main" id="{A95F95F1-7672-4DB8-8E41-F294D6F6EB08}"/>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4">
            <a:extLst>
              <a:ext uri="{FF2B5EF4-FFF2-40B4-BE49-F238E27FC236}">
                <a16:creationId xmlns:a16="http://schemas.microsoft.com/office/drawing/2014/main" id="{F85C78EE-A68E-4B91-8D3A-DF1328A9DF87}"/>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6" name="矩形 5">
            <a:extLst>
              <a:ext uri="{FF2B5EF4-FFF2-40B4-BE49-F238E27FC236}">
                <a16:creationId xmlns:a16="http://schemas.microsoft.com/office/drawing/2014/main" id="{6623A86E-1352-4F5F-BC82-E802F20BFCF2}"/>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7" name="矩形 6">
            <a:extLst>
              <a:ext uri="{FF2B5EF4-FFF2-40B4-BE49-F238E27FC236}">
                <a16:creationId xmlns:a16="http://schemas.microsoft.com/office/drawing/2014/main" id="{54B7F992-CEE7-4465-8003-075CDDC197F4}"/>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Results</a:t>
            </a:r>
          </a:p>
        </p:txBody>
      </p:sp>
      <p:sp>
        <p:nvSpPr>
          <p:cNvPr id="8" name="矩形 7">
            <a:extLst>
              <a:ext uri="{FF2B5EF4-FFF2-40B4-BE49-F238E27FC236}">
                <a16:creationId xmlns:a16="http://schemas.microsoft.com/office/drawing/2014/main" id="{AAE29AB6-5D45-4867-97B2-E0E3019DD888}"/>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Methods</a:t>
            </a:r>
          </a:p>
        </p:txBody>
      </p:sp>
      <p:sp>
        <p:nvSpPr>
          <p:cNvPr id="9" name="矩形 8">
            <a:extLst>
              <a:ext uri="{FF2B5EF4-FFF2-40B4-BE49-F238E27FC236}">
                <a16:creationId xmlns:a16="http://schemas.microsoft.com/office/drawing/2014/main" id="{0BBB1DDE-B2F1-431E-B31E-382DDD1F9A72}"/>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pic>
        <p:nvPicPr>
          <p:cNvPr id="11" name="图片 10">
            <a:extLst>
              <a:ext uri="{FF2B5EF4-FFF2-40B4-BE49-F238E27FC236}">
                <a16:creationId xmlns:a16="http://schemas.microsoft.com/office/drawing/2014/main" id="{3A46ABD8-ECA0-41B2-B9C8-4F1FCFC3ECEF}"/>
              </a:ext>
            </a:extLst>
          </p:cNvPr>
          <p:cNvPicPr>
            <a:picLocks noChangeAspect="1"/>
          </p:cNvPicPr>
          <p:nvPr/>
        </p:nvPicPr>
        <p:blipFill>
          <a:blip r:embed="rId4">
            <a:lum contrast="10000"/>
          </a:blip>
          <a:stretch>
            <a:fillRect/>
          </a:stretch>
        </p:blipFill>
        <p:spPr>
          <a:xfrm>
            <a:off x="422787" y="715826"/>
            <a:ext cx="7061200" cy="5509535"/>
          </a:xfrm>
          <a:prstGeom prst="rect">
            <a:avLst/>
          </a:prstGeom>
        </p:spPr>
      </p:pic>
      <p:sp>
        <p:nvSpPr>
          <p:cNvPr id="12" name="文本框 11">
            <a:extLst>
              <a:ext uri="{FF2B5EF4-FFF2-40B4-BE49-F238E27FC236}">
                <a16:creationId xmlns:a16="http://schemas.microsoft.com/office/drawing/2014/main" id="{03CC1AE2-9C99-4290-AFAE-8B3B5A9693F2}"/>
              </a:ext>
            </a:extLst>
          </p:cNvPr>
          <p:cNvSpPr txBox="1"/>
          <p:nvPr/>
        </p:nvSpPr>
        <p:spPr>
          <a:xfrm>
            <a:off x="-1" y="125322"/>
            <a:ext cx="6747232" cy="461665"/>
          </a:xfrm>
          <a:prstGeom prst="rect">
            <a:avLst/>
          </a:prstGeom>
          <a:solidFill>
            <a:schemeClr val="bg1">
              <a:lumMod val="85000"/>
            </a:schemeClr>
          </a:solidFill>
          <a:ln w="38100">
            <a:noFill/>
          </a:ln>
        </p:spPr>
        <p:txBody>
          <a:bodyPr wrap="none" rtlCol="0">
            <a:spAutoFit/>
          </a:bodyPr>
          <a:lstStyle>
            <a:defPPr>
              <a:defRPr lang="en-US"/>
            </a:defPPr>
            <a:lvl1pPr>
              <a:defRPr sz="2400" b="1">
                <a:solidFill>
                  <a:srgbClr val="7030A0"/>
                </a:solidFill>
              </a:defRPr>
            </a:lvl1pPr>
          </a:lstStyle>
          <a:p>
            <a:r>
              <a:rPr lang="en-US" altLang="zh-CN" dirty="0"/>
              <a:t>Result: vertical distribution of fractional abundance</a:t>
            </a:r>
          </a:p>
        </p:txBody>
      </p:sp>
      <p:sp>
        <p:nvSpPr>
          <p:cNvPr id="14" name="文本框 13">
            <a:extLst>
              <a:ext uri="{FF2B5EF4-FFF2-40B4-BE49-F238E27FC236}">
                <a16:creationId xmlns:a16="http://schemas.microsoft.com/office/drawing/2014/main" id="{36E3E616-FCB4-4741-A55A-25996F6EF044}"/>
              </a:ext>
            </a:extLst>
          </p:cNvPr>
          <p:cNvSpPr txBox="1"/>
          <p:nvPr/>
        </p:nvSpPr>
        <p:spPr>
          <a:xfrm>
            <a:off x="7718323" y="797510"/>
            <a:ext cx="4050890" cy="5262979"/>
          </a:xfrm>
          <a:prstGeom prst="rect">
            <a:avLst/>
          </a:prstGeom>
          <a:noFill/>
          <a:ln w="38100">
            <a:solidFill>
              <a:schemeClr val="tx1"/>
            </a:solidFill>
          </a:ln>
        </p:spPr>
        <p:txBody>
          <a:bodyPr wrap="square">
            <a:spAutoFit/>
          </a:bodyPr>
          <a:lstStyle/>
          <a:p>
            <a:pPr marL="457200" indent="-457200">
              <a:buFont typeface="+mj-lt"/>
              <a:buAutoNum type="arabicPeriod"/>
            </a:pPr>
            <a:r>
              <a:rPr lang="en-US" sz="2400" dirty="0" err="1">
                <a:effectLst/>
                <a:ea typeface="SimSun" panose="02010600030101010101" pitchFamily="2" charset="-122"/>
                <a:cs typeface="Times New Roman" panose="02020603050405020304" pitchFamily="18" charset="0"/>
              </a:rPr>
              <a:t>mFA</a:t>
            </a:r>
            <a:r>
              <a:rPr lang="en-US" sz="2400" dirty="0">
                <a:effectLst/>
                <a:ea typeface="SimSun" panose="02010600030101010101" pitchFamily="2" charset="-122"/>
                <a:cs typeface="Times New Roman" panose="02020603050405020304" pitchFamily="18" charset="0"/>
              </a:rPr>
              <a:t> of each species approaches the </a:t>
            </a:r>
            <a:r>
              <a:rPr lang="en-US" sz="2400" b="1" dirty="0">
                <a:solidFill>
                  <a:srgbClr val="FF0000"/>
                </a:solidFill>
                <a:effectLst/>
                <a:ea typeface="SimSun" panose="02010600030101010101" pitchFamily="2" charset="-122"/>
                <a:cs typeface="Times New Roman" panose="02020603050405020304" pitchFamily="18" charset="0"/>
              </a:rPr>
              <a:t>peak value </a:t>
            </a:r>
            <a:r>
              <a:rPr lang="en-US" sz="2400" dirty="0">
                <a:effectLst/>
                <a:ea typeface="SimSun" panose="02010600030101010101" pitchFamily="2" charset="-122"/>
                <a:cs typeface="Times New Roman" panose="02020603050405020304" pitchFamily="18" charset="0"/>
              </a:rPr>
              <a:t>in </a:t>
            </a:r>
            <a:r>
              <a:rPr lang="en-US" sz="2400" b="1" dirty="0">
                <a:solidFill>
                  <a:srgbClr val="FF0000"/>
                </a:solidFill>
                <a:effectLst/>
                <a:ea typeface="SimSun" panose="02010600030101010101" pitchFamily="2" charset="-122"/>
                <a:cs typeface="Times New Roman" panose="02020603050405020304" pitchFamily="18" charset="0"/>
              </a:rPr>
              <a:t>species-specific elevation ranges</a:t>
            </a:r>
            <a:r>
              <a:rPr lang="en-US" sz="2400" dirty="0">
                <a:effectLst/>
                <a:ea typeface="SimSun" panose="02010600030101010101" pitchFamily="2" charset="-122"/>
                <a:cs typeface="Times New Roman" panose="02020603050405020304" pitchFamily="18" charset="0"/>
              </a:rPr>
              <a:t>, which can be characterized as the </a:t>
            </a:r>
            <a:r>
              <a:rPr lang="en-US" sz="2400" b="1" dirty="0">
                <a:solidFill>
                  <a:srgbClr val="FF0000"/>
                </a:solidFill>
                <a:effectLst/>
                <a:ea typeface="SimSun" panose="02010600030101010101" pitchFamily="2" charset="-122"/>
                <a:cs typeface="Times New Roman" panose="02020603050405020304" pitchFamily="18" charset="0"/>
              </a:rPr>
              <a:t>ecological niche</a:t>
            </a:r>
            <a:r>
              <a:rPr lang="en-US" sz="2400" dirty="0">
                <a:effectLst/>
                <a:ea typeface="SimSun" panose="02010600030101010101" pitchFamily="2" charset="-122"/>
                <a:cs typeface="Times New Roman" panose="02020603050405020304" pitchFamily="18" charset="0"/>
              </a:rPr>
              <a:t> of each species. </a:t>
            </a:r>
            <a:endParaRPr lang="en-US" sz="2400" dirty="0">
              <a:ea typeface="SimSun" panose="02010600030101010101" pitchFamily="2" charset="-122"/>
              <a:cs typeface="Times New Roman" panose="02020603050405020304" pitchFamily="18" charset="0"/>
            </a:endParaRPr>
          </a:p>
          <a:p>
            <a:pPr marL="457200" indent="-457200">
              <a:buFont typeface="+mj-lt"/>
              <a:buAutoNum type="arabicPeriod"/>
            </a:pPr>
            <a:endParaRPr lang="en-US" sz="2400" dirty="0">
              <a:ea typeface="SimSun" panose="02010600030101010101" pitchFamily="2" charset="-122"/>
              <a:cs typeface="Times New Roman" panose="02020603050405020304" pitchFamily="18" charset="0"/>
            </a:endParaRPr>
          </a:p>
          <a:p>
            <a:pPr marL="457200" indent="-457200">
              <a:buFont typeface="+mj-lt"/>
              <a:buAutoNum type="arabicPeriod"/>
            </a:pPr>
            <a:r>
              <a:rPr lang="en-US" sz="2400" dirty="0">
                <a:cs typeface="Times New Roman" panose="02020603050405020304" pitchFamily="18" charset="0"/>
              </a:rPr>
              <a:t>“Sum value of Fractional abundance of Vegetation” (SFV) generally </a:t>
            </a:r>
            <a:r>
              <a:rPr lang="en-US" sz="2400" b="1" dirty="0">
                <a:solidFill>
                  <a:srgbClr val="FF0000"/>
                </a:solidFill>
                <a:cs typeface="Times New Roman" panose="02020603050405020304" pitchFamily="18" charset="0"/>
              </a:rPr>
              <a:t>increases</a:t>
            </a:r>
            <a:r>
              <a:rPr lang="en-US" sz="2400" dirty="0">
                <a:cs typeface="Times New Roman" panose="02020603050405020304" pitchFamily="18" charset="0"/>
              </a:rPr>
              <a:t> with elevations while the </a:t>
            </a:r>
            <a:r>
              <a:rPr lang="en-US" sz="2400" b="1" dirty="0">
                <a:solidFill>
                  <a:srgbClr val="FF0000"/>
                </a:solidFill>
                <a:cs typeface="Times New Roman" panose="02020603050405020304" pitchFamily="18" charset="0"/>
              </a:rPr>
              <a:t>FA of bare soil</a:t>
            </a:r>
            <a:r>
              <a:rPr lang="en-US" sz="2400" dirty="0">
                <a:cs typeface="Times New Roman" panose="02020603050405020304" pitchFamily="18" charset="0"/>
              </a:rPr>
              <a:t> displays a </a:t>
            </a:r>
            <a:r>
              <a:rPr lang="en-US" sz="2400" b="1" dirty="0">
                <a:solidFill>
                  <a:srgbClr val="FF0000"/>
                </a:solidFill>
                <a:cs typeface="Times New Roman" panose="02020603050405020304" pitchFamily="18" charset="0"/>
              </a:rPr>
              <a:t>decreasing</a:t>
            </a:r>
            <a:r>
              <a:rPr lang="en-US" sz="2400" dirty="0">
                <a:cs typeface="Times New Roman" panose="02020603050405020304" pitchFamily="18" charset="0"/>
              </a:rPr>
              <a:t> trend.</a:t>
            </a:r>
          </a:p>
        </p:txBody>
      </p:sp>
      <p:sp>
        <p:nvSpPr>
          <p:cNvPr id="13" name="TextBox 8">
            <a:extLst>
              <a:ext uri="{FF2B5EF4-FFF2-40B4-BE49-F238E27FC236}">
                <a16:creationId xmlns:a16="http://schemas.microsoft.com/office/drawing/2014/main" id="{D068E709-7801-48AD-87B2-C974722F3A28}"/>
              </a:ext>
            </a:extLst>
          </p:cNvPr>
          <p:cNvSpPr txBox="1"/>
          <p:nvPr/>
        </p:nvSpPr>
        <p:spPr>
          <a:xfrm>
            <a:off x="74287" y="6235958"/>
            <a:ext cx="3163823" cy="276999"/>
          </a:xfrm>
          <a:prstGeom prst="rect">
            <a:avLst/>
          </a:prstGeom>
          <a:noFill/>
        </p:spPr>
        <p:txBody>
          <a:bodyPr wrap="square" rtlCol="0">
            <a:spAutoFit/>
          </a:bodyPr>
          <a:lstStyle/>
          <a:p>
            <a:r>
              <a:rPr lang="en-US" sz="1200" dirty="0"/>
              <a:t>Fig from Yang et al., in preparation to MEE </a:t>
            </a:r>
          </a:p>
        </p:txBody>
      </p:sp>
    </p:spTree>
    <p:extLst>
      <p:ext uri="{BB962C8B-B14F-4D97-AF65-F5344CB8AC3E}">
        <p14:creationId xmlns:p14="http://schemas.microsoft.com/office/powerpoint/2010/main" val="190253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2000" b="-12000"/>
          </a:stretch>
        </a:blipFill>
        <a:effectLst/>
      </p:bgPr>
    </p:bg>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02E34D0-D642-4DB5-B467-C6E75C2A7564}"/>
              </a:ext>
            </a:extLst>
          </p:cNvPr>
          <p:cNvSpPr/>
          <p:nvPr/>
        </p:nvSpPr>
        <p:spPr>
          <a:xfrm>
            <a:off x="92869" y="764063"/>
            <a:ext cx="7128062" cy="51627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a:extLst>
              <a:ext uri="{FF2B5EF4-FFF2-40B4-BE49-F238E27FC236}">
                <a16:creationId xmlns:a16="http://schemas.microsoft.com/office/drawing/2014/main" id="{7977F90C-D877-46C8-B3D9-CB10FBE56870}"/>
              </a:ext>
            </a:extLst>
          </p:cNvPr>
          <p:cNvSpPr txBox="1"/>
          <p:nvPr/>
        </p:nvSpPr>
        <p:spPr>
          <a:xfrm>
            <a:off x="-1" y="-6584"/>
            <a:ext cx="12192000" cy="523220"/>
          </a:xfrm>
          <a:prstGeom prst="rect">
            <a:avLst/>
          </a:prstGeom>
          <a:solidFill>
            <a:schemeClr val="bg1">
              <a:lumMod val="85000"/>
            </a:schemeClr>
          </a:solidFill>
          <a:ln w="38100">
            <a:noFill/>
          </a:ln>
        </p:spPr>
        <p:txBody>
          <a:bodyPr wrap="none" rtlCol="0">
            <a:spAutoFit/>
          </a:bodyPr>
          <a:lstStyle>
            <a:defPPr>
              <a:defRPr lang="en-US"/>
            </a:defPPr>
            <a:lvl1pPr>
              <a:defRPr sz="2400" b="1">
                <a:solidFill>
                  <a:srgbClr val="7030A0"/>
                </a:solidFill>
              </a:defRPr>
            </a:lvl1pPr>
          </a:lstStyle>
          <a:p>
            <a:r>
              <a:rPr lang="en-US" altLang="zh-CN" dirty="0"/>
              <a:t>Result: Large scale vertical distribution of halophytic vegetation </a:t>
            </a:r>
          </a:p>
        </p:txBody>
      </p:sp>
      <p:sp>
        <p:nvSpPr>
          <p:cNvPr id="8" name="TextBox 8">
            <a:extLst>
              <a:ext uri="{FF2B5EF4-FFF2-40B4-BE49-F238E27FC236}">
                <a16:creationId xmlns:a16="http://schemas.microsoft.com/office/drawing/2014/main" id="{603785D2-C4E0-4C85-A76F-D04DBF7CC069}"/>
              </a:ext>
            </a:extLst>
          </p:cNvPr>
          <p:cNvSpPr txBox="1"/>
          <p:nvPr/>
        </p:nvSpPr>
        <p:spPr>
          <a:xfrm>
            <a:off x="116972" y="5997508"/>
            <a:ext cx="3163823" cy="276999"/>
          </a:xfrm>
          <a:prstGeom prst="rect">
            <a:avLst/>
          </a:prstGeom>
          <a:noFill/>
        </p:spPr>
        <p:txBody>
          <a:bodyPr wrap="square" rtlCol="0">
            <a:spAutoFit/>
          </a:bodyPr>
          <a:lstStyle/>
          <a:p>
            <a:r>
              <a:rPr lang="en-US" sz="1200" dirty="0"/>
              <a:t>Fig from Yang et al., in preparation to MEE </a:t>
            </a:r>
          </a:p>
        </p:txBody>
      </p:sp>
      <p:sp>
        <p:nvSpPr>
          <p:cNvPr id="14" name="矩形 13">
            <a:extLst>
              <a:ext uri="{FF2B5EF4-FFF2-40B4-BE49-F238E27FC236}">
                <a16:creationId xmlns:a16="http://schemas.microsoft.com/office/drawing/2014/main" id="{C2B74D45-4059-4F95-B43A-A0B9AF1F937F}"/>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矩形 15">
            <a:extLst>
              <a:ext uri="{FF2B5EF4-FFF2-40B4-BE49-F238E27FC236}">
                <a16:creationId xmlns:a16="http://schemas.microsoft.com/office/drawing/2014/main" id="{3716C35A-0559-4402-B087-E6CFBA1E95FC}"/>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7" name="矩形 16">
            <a:extLst>
              <a:ext uri="{FF2B5EF4-FFF2-40B4-BE49-F238E27FC236}">
                <a16:creationId xmlns:a16="http://schemas.microsoft.com/office/drawing/2014/main" id="{5E6ACCFB-8C46-489C-ADE0-E0142D590704}"/>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18" name="矩形 17">
            <a:extLst>
              <a:ext uri="{FF2B5EF4-FFF2-40B4-BE49-F238E27FC236}">
                <a16:creationId xmlns:a16="http://schemas.microsoft.com/office/drawing/2014/main" id="{2DA0973B-575E-4448-9C9C-DB2D8AF265BA}"/>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Results</a:t>
            </a:r>
          </a:p>
        </p:txBody>
      </p:sp>
      <p:sp>
        <p:nvSpPr>
          <p:cNvPr id="19" name="矩形 18">
            <a:extLst>
              <a:ext uri="{FF2B5EF4-FFF2-40B4-BE49-F238E27FC236}">
                <a16:creationId xmlns:a16="http://schemas.microsoft.com/office/drawing/2014/main" id="{00893FAD-1823-4F54-9540-45A8201FC352}"/>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20" name="矩形 19">
            <a:extLst>
              <a:ext uri="{FF2B5EF4-FFF2-40B4-BE49-F238E27FC236}">
                <a16:creationId xmlns:a16="http://schemas.microsoft.com/office/drawing/2014/main" id="{488539A0-180B-4F1D-865D-E6474AF092E4}"/>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Methods</a:t>
            </a:r>
          </a:p>
        </p:txBody>
      </p:sp>
      <p:pic>
        <p:nvPicPr>
          <p:cNvPr id="3" name="图片 2">
            <a:extLst>
              <a:ext uri="{FF2B5EF4-FFF2-40B4-BE49-F238E27FC236}">
                <a16:creationId xmlns:a16="http://schemas.microsoft.com/office/drawing/2014/main" id="{AE7990B0-0A92-412D-A9E5-F4F616483CF5}"/>
              </a:ext>
            </a:extLst>
          </p:cNvPr>
          <p:cNvPicPr>
            <a:picLocks noChangeAspect="1"/>
          </p:cNvPicPr>
          <p:nvPr/>
        </p:nvPicPr>
        <p:blipFill>
          <a:blip r:embed="rId3"/>
          <a:stretch>
            <a:fillRect/>
          </a:stretch>
        </p:blipFill>
        <p:spPr>
          <a:xfrm>
            <a:off x="116972" y="774201"/>
            <a:ext cx="7103959" cy="5152633"/>
          </a:xfrm>
          <a:prstGeom prst="rect">
            <a:avLst/>
          </a:prstGeom>
        </p:spPr>
      </p:pic>
      <p:sp>
        <p:nvSpPr>
          <p:cNvPr id="4" name="矩形 3">
            <a:extLst>
              <a:ext uri="{FF2B5EF4-FFF2-40B4-BE49-F238E27FC236}">
                <a16:creationId xmlns:a16="http://schemas.microsoft.com/office/drawing/2014/main" id="{7682B030-AF58-49A9-A459-8CAB4CD35B4E}"/>
              </a:ext>
            </a:extLst>
          </p:cNvPr>
          <p:cNvSpPr/>
          <p:nvPr/>
        </p:nvSpPr>
        <p:spPr>
          <a:xfrm>
            <a:off x="7343480" y="764064"/>
            <a:ext cx="4524867" cy="51526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altLang="zh-CN" sz="2400" dirty="0">
                <a:solidFill>
                  <a:schemeClr val="tx1"/>
                </a:solidFill>
              </a:rPr>
              <a:t>The average NDVI (</a:t>
            </a:r>
            <a:r>
              <a:rPr lang="en-US" altLang="zh-CN" sz="2400" dirty="0" err="1">
                <a:solidFill>
                  <a:schemeClr val="tx1"/>
                </a:solidFill>
              </a:rPr>
              <a:t>mNDVI</a:t>
            </a:r>
            <a:r>
              <a:rPr lang="en-US" altLang="zh-CN" sz="2400" dirty="0">
                <a:solidFill>
                  <a:schemeClr val="tx1"/>
                </a:solidFill>
              </a:rPr>
              <a:t>) generally </a:t>
            </a:r>
            <a:r>
              <a:rPr lang="en-US" altLang="zh-CN" sz="2400" b="1" dirty="0">
                <a:solidFill>
                  <a:srgbClr val="FF0000"/>
                </a:solidFill>
              </a:rPr>
              <a:t>increases</a:t>
            </a:r>
            <a:r>
              <a:rPr lang="en-US" altLang="zh-CN" sz="2400" dirty="0">
                <a:solidFill>
                  <a:schemeClr val="tx1"/>
                </a:solidFill>
              </a:rPr>
              <a:t> with higher elevations.</a:t>
            </a:r>
          </a:p>
          <a:p>
            <a:pPr marL="342900" indent="-342900">
              <a:buAutoNum type="arabicPeriod"/>
            </a:pPr>
            <a:endParaRPr lang="en-US" altLang="zh-CN" sz="2400" dirty="0">
              <a:solidFill>
                <a:schemeClr val="tx1"/>
              </a:solidFill>
            </a:endParaRPr>
          </a:p>
          <a:p>
            <a:pPr marL="342900" indent="-342900">
              <a:buAutoNum type="arabicPeriod"/>
            </a:pPr>
            <a:r>
              <a:rPr lang="en-US" altLang="zh-CN" sz="2400" dirty="0">
                <a:solidFill>
                  <a:schemeClr val="tx1"/>
                </a:solidFill>
              </a:rPr>
              <a:t>The average </a:t>
            </a:r>
            <a:r>
              <a:rPr lang="en-US" altLang="zh-CN" sz="2400" dirty="0" err="1">
                <a:solidFill>
                  <a:schemeClr val="tx1"/>
                </a:solidFill>
              </a:rPr>
              <a:t>meAGB</a:t>
            </a:r>
            <a:r>
              <a:rPr lang="en-US" altLang="zh-CN" sz="2400" dirty="0">
                <a:solidFill>
                  <a:schemeClr val="tx1"/>
                </a:solidFill>
              </a:rPr>
              <a:t> also generally </a:t>
            </a:r>
            <a:r>
              <a:rPr lang="en-US" altLang="zh-CN" sz="2400" b="1" dirty="0">
                <a:solidFill>
                  <a:srgbClr val="FF0000"/>
                </a:solidFill>
              </a:rPr>
              <a:t>increases</a:t>
            </a:r>
            <a:r>
              <a:rPr lang="en-US" altLang="zh-CN" sz="2400" dirty="0">
                <a:solidFill>
                  <a:schemeClr val="tx1"/>
                </a:solidFill>
              </a:rPr>
              <a:t> with elevations. </a:t>
            </a:r>
          </a:p>
          <a:p>
            <a:endParaRPr lang="en-US" altLang="zh-CN" sz="2400" dirty="0">
              <a:solidFill>
                <a:schemeClr val="tx1"/>
              </a:solidFill>
            </a:endParaRPr>
          </a:p>
          <a:p>
            <a:pPr marL="457200" indent="-457200">
              <a:buFont typeface="+mj-lt"/>
              <a:buAutoNum type="arabicPeriod" startAt="3"/>
            </a:pPr>
            <a:r>
              <a:rPr lang="en-US" altLang="zh-CN" sz="2400" dirty="0">
                <a:solidFill>
                  <a:schemeClr val="tx1"/>
                </a:solidFill>
              </a:rPr>
              <a:t>These suggest that the AGB generally </a:t>
            </a:r>
            <a:r>
              <a:rPr lang="en-US" altLang="zh-CN" sz="2400" b="1" dirty="0">
                <a:solidFill>
                  <a:srgbClr val="FF0000"/>
                </a:solidFill>
              </a:rPr>
              <a:t>higher</a:t>
            </a:r>
            <a:r>
              <a:rPr lang="en-US" altLang="zh-CN" sz="2400" dirty="0">
                <a:solidFill>
                  <a:schemeClr val="tx1"/>
                </a:solidFill>
              </a:rPr>
              <a:t> in </a:t>
            </a:r>
            <a:r>
              <a:rPr lang="en-US" altLang="zh-CN" sz="2400" b="1" dirty="0">
                <a:solidFill>
                  <a:srgbClr val="FF0000"/>
                </a:solidFill>
              </a:rPr>
              <a:t>higher marsh portions</a:t>
            </a:r>
            <a:r>
              <a:rPr lang="en-US" altLang="zh-CN" sz="2400" dirty="0">
                <a:solidFill>
                  <a:schemeClr val="tx1"/>
                </a:solidFill>
              </a:rPr>
              <a:t>.</a:t>
            </a:r>
          </a:p>
        </p:txBody>
      </p:sp>
    </p:spTree>
    <p:extLst>
      <p:ext uri="{BB962C8B-B14F-4D97-AF65-F5344CB8AC3E}">
        <p14:creationId xmlns:p14="http://schemas.microsoft.com/office/powerpoint/2010/main" val="21158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2000" b="-12000"/>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02E5A84-1CB2-44F4-8F72-F921D1C2140C}"/>
              </a:ext>
            </a:extLst>
          </p:cNvPr>
          <p:cNvSpPr/>
          <p:nvPr/>
        </p:nvSpPr>
        <p:spPr>
          <a:xfrm>
            <a:off x="-1" y="600075"/>
            <a:ext cx="12192000" cy="627530"/>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solidFill>
                  <a:srgbClr val="7030A0"/>
                </a:solidFill>
              </a:rPr>
              <a:t>TAKE HOME MESSAGES</a:t>
            </a:r>
            <a:endParaRPr lang="en-US" sz="2800" b="1" dirty="0">
              <a:solidFill>
                <a:srgbClr val="7030A0"/>
              </a:solidFill>
            </a:endParaRPr>
          </a:p>
        </p:txBody>
      </p:sp>
      <p:sp>
        <p:nvSpPr>
          <p:cNvPr id="5" name="文本框 4">
            <a:extLst>
              <a:ext uri="{FF2B5EF4-FFF2-40B4-BE49-F238E27FC236}">
                <a16:creationId xmlns:a16="http://schemas.microsoft.com/office/drawing/2014/main" id="{F5493F91-7ECB-47BB-97B0-5D7D328617E8}"/>
              </a:ext>
            </a:extLst>
          </p:cNvPr>
          <p:cNvSpPr txBox="1"/>
          <p:nvPr/>
        </p:nvSpPr>
        <p:spPr>
          <a:xfrm>
            <a:off x="347661" y="2191225"/>
            <a:ext cx="11496675" cy="2985433"/>
          </a:xfrm>
          <a:prstGeom prst="rect">
            <a:avLst/>
          </a:prstGeom>
          <a:noFill/>
        </p:spPr>
        <p:txBody>
          <a:bodyPr wrap="square" rtlCol="0">
            <a:spAutoFit/>
          </a:bodyPr>
          <a:lstStyle/>
          <a:p>
            <a:pPr marL="347472" indent="-347472">
              <a:buFont typeface="+mj-lt"/>
              <a:buAutoNum type="arabicPeriod"/>
            </a:pPr>
            <a:endParaRPr lang="en-US" sz="2400" dirty="0"/>
          </a:p>
          <a:p>
            <a:pPr marL="347472" indent="-347472">
              <a:buFont typeface="+mj-lt"/>
              <a:buAutoNum type="arabicPeriod"/>
            </a:pPr>
            <a:r>
              <a:rPr lang="en-US" sz="2400" dirty="0"/>
              <a:t>Each halophytic vegetation species has its </a:t>
            </a:r>
            <a:r>
              <a:rPr lang="en-US" sz="2400" b="1" dirty="0">
                <a:solidFill>
                  <a:srgbClr val="FF0000"/>
                </a:solidFill>
              </a:rPr>
              <a:t>preferable elevation range </a:t>
            </a:r>
            <a:r>
              <a:rPr lang="en-US" sz="2400" dirty="0"/>
              <a:t>to encroach, thus constituting a </a:t>
            </a:r>
            <a:r>
              <a:rPr lang="en-US" sz="2400" b="1" dirty="0">
                <a:solidFill>
                  <a:srgbClr val="FF0000"/>
                </a:solidFill>
              </a:rPr>
              <a:t>species sequence</a:t>
            </a:r>
            <a:r>
              <a:rPr lang="en-US" sz="2400" dirty="0"/>
              <a:t> with increasing elevation. All those field observations are </a:t>
            </a:r>
            <a:r>
              <a:rPr lang="en-US" sz="2400" b="1" dirty="0">
                <a:solidFill>
                  <a:srgbClr val="FF0000"/>
                </a:solidFill>
              </a:rPr>
              <a:t>reliable</a:t>
            </a:r>
            <a:r>
              <a:rPr lang="en-US" sz="2400" dirty="0"/>
              <a:t> at a </a:t>
            </a:r>
            <a:r>
              <a:rPr lang="en-US" sz="2400" b="1" dirty="0">
                <a:solidFill>
                  <a:srgbClr val="FF0000"/>
                </a:solidFill>
              </a:rPr>
              <a:t>large spatial scale</a:t>
            </a:r>
            <a:r>
              <a:rPr lang="en-US" sz="2400" dirty="0"/>
              <a:t>. </a:t>
            </a:r>
          </a:p>
          <a:p>
            <a:pPr marL="457200" indent="-457200">
              <a:buAutoNum type="arabicPeriod"/>
            </a:pPr>
            <a:endParaRPr lang="en-US" sz="2400" dirty="0"/>
          </a:p>
          <a:p>
            <a:pPr marL="342900" indent="-342900" algn="l">
              <a:buFont typeface="+mj-lt"/>
              <a:buAutoNum type="arabicPeriod"/>
            </a:pPr>
            <a:r>
              <a:rPr lang="en-US" sz="2400" b="0" i="0" u="none" strike="noStrike" baseline="0" dirty="0">
                <a:latin typeface="OpenSans"/>
              </a:rPr>
              <a:t>AGB </a:t>
            </a:r>
            <a:r>
              <a:rPr lang="en-US" sz="2400" b="1" i="0" u="none" strike="noStrike" baseline="0" dirty="0">
                <a:solidFill>
                  <a:srgbClr val="FF0000"/>
                </a:solidFill>
                <a:latin typeface="OpenSans"/>
              </a:rPr>
              <a:t>increases</a:t>
            </a:r>
            <a:r>
              <a:rPr lang="en-US" sz="2400" b="0" i="0" u="none" strike="noStrike" baseline="0" dirty="0">
                <a:latin typeface="OpenSans"/>
              </a:rPr>
              <a:t> with </a:t>
            </a:r>
            <a:r>
              <a:rPr lang="en-US" sz="2400" b="1" i="0" u="none" strike="noStrike" baseline="0" dirty="0">
                <a:solidFill>
                  <a:srgbClr val="FF0000"/>
                </a:solidFill>
                <a:latin typeface="OpenSans"/>
              </a:rPr>
              <a:t>marsh elevations</a:t>
            </a:r>
            <a:r>
              <a:rPr lang="en-US" sz="2400" b="0" i="0" u="none" strike="noStrike" baseline="0" dirty="0">
                <a:latin typeface="OpenSans"/>
              </a:rPr>
              <a:t>, because NDVI </a:t>
            </a:r>
            <a:r>
              <a:rPr lang="en-US" altLang="zh-CN" sz="2400" b="0" i="0" u="none" strike="noStrike" baseline="0" dirty="0">
                <a:latin typeface="OpenSans"/>
              </a:rPr>
              <a:t>and</a:t>
            </a:r>
            <a:r>
              <a:rPr lang="en-US" sz="2400" b="0" i="0" u="none" strike="noStrike" baseline="0" dirty="0">
                <a:latin typeface="OpenSans"/>
              </a:rPr>
              <a:t> </a:t>
            </a:r>
            <a:r>
              <a:rPr lang="en-US" sz="2400" b="0" i="0" u="none" strike="noStrike" baseline="0" dirty="0" err="1">
                <a:latin typeface="OpenSans"/>
              </a:rPr>
              <a:t>eAGB</a:t>
            </a:r>
            <a:r>
              <a:rPr lang="en-US" sz="2400" b="0" i="0" u="none" strike="noStrike" baseline="0" dirty="0">
                <a:latin typeface="OpenSans"/>
              </a:rPr>
              <a:t> are generally </a:t>
            </a:r>
            <a:r>
              <a:rPr lang="en-US" sz="2400" b="1" i="0" u="none" strike="noStrike" baseline="0" dirty="0">
                <a:solidFill>
                  <a:srgbClr val="FF0000"/>
                </a:solidFill>
                <a:latin typeface="OpenSans"/>
              </a:rPr>
              <a:t>higher</a:t>
            </a:r>
            <a:r>
              <a:rPr lang="en-US" sz="2400" b="0" i="0" u="none" strike="noStrike" baseline="0" dirty="0">
                <a:latin typeface="OpenSans"/>
              </a:rPr>
              <a:t> in higher marsh portions.</a:t>
            </a:r>
            <a:endParaRPr lang="en-US" sz="2400" dirty="0"/>
          </a:p>
          <a:p>
            <a:endParaRPr lang="en-US" altLang="zh-CN" sz="2000" dirty="0"/>
          </a:p>
        </p:txBody>
      </p:sp>
      <p:sp>
        <p:nvSpPr>
          <p:cNvPr id="12" name="矩形 11">
            <a:extLst>
              <a:ext uri="{FF2B5EF4-FFF2-40B4-BE49-F238E27FC236}">
                <a16:creationId xmlns:a16="http://schemas.microsoft.com/office/drawing/2014/main" id="{C78BC39C-3A91-4D18-93AD-8B71B1FC5AC5}"/>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矩形 12">
            <a:extLst>
              <a:ext uri="{FF2B5EF4-FFF2-40B4-BE49-F238E27FC236}">
                <a16:creationId xmlns:a16="http://schemas.microsoft.com/office/drawing/2014/main" id="{43F644F0-2F07-4C1D-948F-8B074A4958FE}"/>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4" name="矩形 13">
            <a:extLst>
              <a:ext uri="{FF2B5EF4-FFF2-40B4-BE49-F238E27FC236}">
                <a16:creationId xmlns:a16="http://schemas.microsoft.com/office/drawing/2014/main" id="{FBA49368-FE9A-4730-9737-D81C88D76D3F}"/>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15" name="矩形 14">
            <a:extLst>
              <a:ext uri="{FF2B5EF4-FFF2-40B4-BE49-F238E27FC236}">
                <a16:creationId xmlns:a16="http://schemas.microsoft.com/office/drawing/2014/main" id="{EFA35B23-2D89-4B21-9632-617125F78DCA}"/>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Results</a:t>
            </a:r>
          </a:p>
        </p:txBody>
      </p:sp>
      <p:sp>
        <p:nvSpPr>
          <p:cNvPr id="16" name="矩形 15">
            <a:extLst>
              <a:ext uri="{FF2B5EF4-FFF2-40B4-BE49-F238E27FC236}">
                <a16:creationId xmlns:a16="http://schemas.microsoft.com/office/drawing/2014/main" id="{E8C56FA2-2551-4108-A6B3-AF491A2EF668}"/>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Conclusions</a:t>
            </a:r>
          </a:p>
        </p:txBody>
      </p:sp>
      <p:sp>
        <p:nvSpPr>
          <p:cNvPr id="17" name="矩形 16">
            <a:extLst>
              <a:ext uri="{FF2B5EF4-FFF2-40B4-BE49-F238E27FC236}">
                <a16:creationId xmlns:a16="http://schemas.microsoft.com/office/drawing/2014/main" id="{53EFF2AC-39EF-4D1D-9E01-8C6A4FE70256}"/>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Methods</a:t>
            </a:r>
          </a:p>
        </p:txBody>
      </p:sp>
    </p:spTree>
    <p:extLst>
      <p:ext uri="{BB962C8B-B14F-4D97-AF65-F5344CB8AC3E}">
        <p14:creationId xmlns:p14="http://schemas.microsoft.com/office/powerpoint/2010/main" val="167916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2000" b="-12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10825BB-5FEB-9425-27AC-13DD75746455}"/>
              </a:ext>
            </a:extLst>
          </p:cNvPr>
          <p:cNvSpPr txBox="1"/>
          <p:nvPr/>
        </p:nvSpPr>
        <p:spPr>
          <a:xfrm>
            <a:off x="2330245" y="1566154"/>
            <a:ext cx="7531509" cy="1754326"/>
          </a:xfrm>
          <a:prstGeom prst="rect">
            <a:avLst/>
          </a:prstGeom>
          <a:noFill/>
        </p:spPr>
        <p:txBody>
          <a:bodyPr wrap="square" rtlCol="0">
            <a:spAutoFit/>
          </a:bodyPr>
          <a:lstStyle/>
          <a:p>
            <a:pPr algn="ctr"/>
            <a:r>
              <a:rPr lang="en-US" sz="5400" b="1" dirty="0"/>
              <a:t>Thanks for your attention and suggestions</a:t>
            </a:r>
          </a:p>
        </p:txBody>
      </p:sp>
      <p:sp>
        <p:nvSpPr>
          <p:cNvPr id="5" name="文本框 4">
            <a:extLst>
              <a:ext uri="{FF2B5EF4-FFF2-40B4-BE49-F238E27FC236}">
                <a16:creationId xmlns:a16="http://schemas.microsoft.com/office/drawing/2014/main" id="{2D2C3D98-BAA8-D7DF-7BD9-23B3A85CD3CA}"/>
              </a:ext>
            </a:extLst>
          </p:cNvPr>
          <p:cNvSpPr txBox="1"/>
          <p:nvPr/>
        </p:nvSpPr>
        <p:spPr>
          <a:xfrm>
            <a:off x="7815985" y="4414683"/>
            <a:ext cx="3751156" cy="1200329"/>
          </a:xfrm>
          <a:prstGeom prst="rect">
            <a:avLst/>
          </a:prstGeom>
          <a:noFill/>
        </p:spPr>
        <p:txBody>
          <a:bodyPr wrap="none" rtlCol="0">
            <a:spAutoFit/>
          </a:bodyPr>
          <a:lstStyle/>
          <a:p>
            <a:pPr algn="r"/>
            <a:r>
              <a:rPr lang="en-US" sz="2400" dirty="0"/>
              <a:t>Zhicheng Yang</a:t>
            </a:r>
          </a:p>
          <a:p>
            <a:pPr algn="r"/>
            <a:r>
              <a:rPr lang="en-US" sz="2400" dirty="0"/>
              <a:t>05/24/2022</a:t>
            </a:r>
          </a:p>
          <a:p>
            <a:pPr algn="r"/>
            <a:r>
              <a:rPr lang="en-US" sz="2400" dirty="0"/>
              <a:t>zhicheng.yang@phd.unipd.it</a:t>
            </a:r>
          </a:p>
        </p:txBody>
      </p:sp>
    </p:spTree>
    <p:extLst>
      <p:ext uri="{BB962C8B-B14F-4D97-AF65-F5344CB8AC3E}">
        <p14:creationId xmlns:p14="http://schemas.microsoft.com/office/powerpoint/2010/main" val="91254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12000" b="-12000"/>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36F9E8-F297-4F66-8AE1-C2C60C42BE58}"/>
              </a:ext>
            </a:extLst>
          </p:cNvPr>
          <p:cNvSpPr/>
          <p:nvPr/>
        </p:nvSpPr>
        <p:spPr>
          <a:xfrm>
            <a:off x="0" y="607830"/>
            <a:ext cx="6657975" cy="53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342900">
              <a:buFont typeface="Arial" panose="020B0604020202020204" pitchFamily="34" charset="0"/>
              <a:buChar char="•"/>
            </a:pPr>
            <a:endParaRPr lang="en-US" sz="2400" dirty="0">
              <a:solidFill>
                <a:schemeClr val="tx1"/>
              </a:solidFill>
              <a:ea typeface="Tahoma" panose="020B0604030504040204" pitchFamily="34" charset="0"/>
              <a:cs typeface="Tahoma" panose="020B0604030504040204" pitchFamily="34" charset="0"/>
            </a:endParaRPr>
          </a:p>
        </p:txBody>
      </p:sp>
      <p:sp>
        <p:nvSpPr>
          <p:cNvPr id="2" name="文本框 1">
            <a:extLst>
              <a:ext uri="{FF2B5EF4-FFF2-40B4-BE49-F238E27FC236}">
                <a16:creationId xmlns:a16="http://schemas.microsoft.com/office/drawing/2014/main" id="{6F202C52-90C9-4E8F-A9E7-6EFFD6A8343C}"/>
              </a:ext>
            </a:extLst>
          </p:cNvPr>
          <p:cNvSpPr txBox="1"/>
          <p:nvPr/>
        </p:nvSpPr>
        <p:spPr>
          <a:xfrm>
            <a:off x="-1" y="0"/>
            <a:ext cx="12192000" cy="584775"/>
          </a:xfrm>
          <a:prstGeom prst="rect">
            <a:avLst/>
          </a:prstGeom>
          <a:solidFill>
            <a:schemeClr val="accent3"/>
          </a:solidFill>
        </p:spPr>
        <p:txBody>
          <a:bodyPr wrap="square" rtlCol="0">
            <a:spAutoFit/>
          </a:bodyPr>
          <a:lstStyle/>
          <a:p>
            <a:r>
              <a:rPr lang="en-US" altLang="zh-CN" sz="3200" b="1" dirty="0">
                <a:solidFill>
                  <a:srgbClr val="7030A0"/>
                </a:solidFill>
              </a:rPr>
              <a:t>Introduction: </a:t>
            </a:r>
            <a:r>
              <a:rPr lang="en-US" altLang="zh-CN" sz="2800" b="1" dirty="0">
                <a:solidFill>
                  <a:srgbClr val="7030A0"/>
                </a:solidFill>
              </a:rPr>
              <a:t>Salt </a:t>
            </a:r>
            <a:r>
              <a:rPr lang="en-US" altLang="zh-CN" sz="3200" b="1" dirty="0">
                <a:solidFill>
                  <a:srgbClr val="7030A0"/>
                </a:solidFill>
              </a:rPr>
              <a:t>marshes</a:t>
            </a:r>
            <a:endParaRPr lang="en-US" sz="3200" b="1" dirty="0">
              <a:solidFill>
                <a:srgbClr val="7030A0"/>
              </a:solidFill>
            </a:endParaRPr>
          </a:p>
        </p:txBody>
      </p:sp>
      <p:sp>
        <p:nvSpPr>
          <p:cNvPr id="15" name="文本框 14">
            <a:extLst>
              <a:ext uri="{FF2B5EF4-FFF2-40B4-BE49-F238E27FC236}">
                <a16:creationId xmlns:a16="http://schemas.microsoft.com/office/drawing/2014/main" id="{739F9CCB-5034-4EF3-8888-F4828328A2B6}"/>
              </a:ext>
            </a:extLst>
          </p:cNvPr>
          <p:cNvSpPr txBox="1"/>
          <p:nvPr/>
        </p:nvSpPr>
        <p:spPr>
          <a:xfrm>
            <a:off x="62419" y="696636"/>
            <a:ext cx="5812770" cy="4031873"/>
          </a:xfrm>
          <a:prstGeom prst="rect">
            <a:avLst/>
          </a:prstGeom>
          <a:solidFill>
            <a:schemeClr val="bg1"/>
          </a:solidFill>
          <a:ln w="19050">
            <a:solidFill>
              <a:schemeClr val="tx1"/>
            </a:solidFill>
          </a:ln>
        </p:spPr>
        <p:txBody>
          <a:bodyPr wrap="square">
            <a:spAutoFit/>
          </a:bodyPr>
          <a:lstStyle/>
          <a:p>
            <a:pPr marL="457200" indent="-342900">
              <a:buFont typeface="Arial" panose="020B0604020202020204" pitchFamily="34" charset="0"/>
              <a:buChar char="•"/>
            </a:pPr>
            <a:r>
              <a:rPr lang="en-US" sz="2400" dirty="0">
                <a:solidFill>
                  <a:schemeClr val="tx1"/>
                </a:solidFill>
                <a:ea typeface="Tahoma" panose="020B0604030504040204" pitchFamily="34" charset="0"/>
                <a:cs typeface="Tahoma" panose="020B0604030504040204" pitchFamily="34" charset="0"/>
              </a:rPr>
              <a:t>Located between MSL and MHWL</a:t>
            </a:r>
          </a:p>
          <a:p>
            <a:pPr marL="457200" indent="-342900">
              <a:buFont typeface="Arial" panose="020B0604020202020204" pitchFamily="34" charset="0"/>
              <a:buChar char="•"/>
            </a:pPr>
            <a:endParaRPr lang="en-US" sz="1000" dirty="0">
              <a:solidFill>
                <a:schemeClr val="tx1"/>
              </a:solidFill>
              <a:ea typeface="Tahoma" panose="020B0604030504040204" pitchFamily="34" charset="0"/>
              <a:cs typeface="Tahoma" panose="020B0604030504040204" pitchFamily="34" charset="0"/>
            </a:endParaRPr>
          </a:p>
          <a:p>
            <a:pPr marL="457200" indent="-342900">
              <a:buFont typeface="Arial" panose="020B0604020202020204" pitchFamily="34" charset="0"/>
              <a:buChar char="•"/>
            </a:pPr>
            <a:r>
              <a:rPr lang="en-US" sz="2400" dirty="0">
                <a:solidFill>
                  <a:schemeClr val="tx1"/>
                </a:solidFill>
                <a:ea typeface="Tahoma" panose="020B0604030504040204" pitchFamily="34" charset="0"/>
                <a:cs typeface="Tahoma" panose="020B0604030504040204" pitchFamily="34" charset="0"/>
              </a:rPr>
              <a:t>Encroached by </a:t>
            </a:r>
            <a:r>
              <a:rPr lang="en-US" sz="2800" b="1" dirty="0">
                <a:solidFill>
                  <a:srgbClr val="FF0000"/>
                </a:solidFill>
                <a:ea typeface="Tahoma" panose="020B0604030504040204" pitchFamily="34" charset="0"/>
                <a:cs typeface="Tahoma" panose="020B0604030504040204" pitchFamily="34" charset="0"/>
              </a:rPr>
              <a:t>halophytic vegetation </a:t>
            </a:r>
          </a:p>
          <a:p>
            <a:pPr marL="457200" indent="-342900">
              <a:buFont typeface="Arial" panose="020B0604020202020204" pitchFamily="34" charset="0"/>
              <a:buChar char="•"/>
            </a:pPr>
            <a:endParaRPr lang="en-US" sz="1000" b="1" dirty="0">
              <a:solidFill>
                <a:srgbClr val="FF0000"/>
              </a:solidFill>
              <a:ea typeface="Tahoma" panose="020B0604030504040204" pitchFamily="34" charset="0"/>
              <a:cs typeface="Tahoma" panose="020B0604030504040204" pitchFamily="34" charset="0"/>
            </a:endParaRPr>
          </a:p>
          <a:p>
            <a:pPr marL="457200" indent="-342900">
              <a:buFont typeface="Arial" panose="020B0604020202020204" pitchFamily="34" charset="0"/>
              <a:buChar char="•"/>
            </a:pPr>
            <a:r>
              <a:rPr lang="en-US" sz="2400" dirty="0">
                <a:solidFill>
                  <a:schemeClr val="tx1"/>
                </a:solidFill>
                <a:ea typeface="Tahoma" panose="020B0604030504040204" pitchFamily="34" charset="0"/>
                <a:cs typeface="Tahoma" panose="020B0604030504040204" pitchFamily="34" charset="0"/>
              </a:rPr>
              <a:t>Currently </a:t>
            </a:r>
            <a:r>
              <a:rPr lang="en-US" sz="2400" dirty="0">
                <a:solidFill>
                  <a:srgbClr val="FF0000"/>
                </a:solidFill>
                <a:ea typeface="Tahoma" panose="020B0604030504040204" pitchFamily="34" charset="0"/>
                <a:cs typeface="Tahoma" panose="020B0604030504040204" pitchFamily="34" charset="0"/>
              </a:rPr>
              <a:t>disappearing fast</a:t>
            </a:r>
            <a:r>
              <a:rPr lang="en-US" sz="2400" dirty="0">
                <a:solidFill>
                  <a:schemeClr val="tx1"/>
                </a:solidFill>
                <a:ea typeface="Tahoma" panose="020B0604030504040204" pitchFamily="34" charset="0"/>
                <a:cs typeface="Tahoma" panose="020B0604030504040204" pitchFamily="34" charset="0"/>
              </a:rPr>
              <a:t>, being threatened by </a:t>
            </a:r>
            <a:r>
              <a:rPr lang="en-US" sz="2400" dirty="0">
                <a:solidFill>
                  <a:srgbClr val="FF0000"/>
                </a:solidFill>
                <a:ea typeface="Tahoma" panose="020B0604030504040204" pitchFamily="34" charset="0"/>
                <a:cs typeface="Tahoma" panose="020B0604030504040204" pitchFamily="34" charset="0"/>
              </a:rPr>
              <a:t>increasing rates of relative sea level rise (RSLR)</a:t>
            </a:r>
            <a:r>
              <a:rPr lang="en-US" sz="2400" dirty="0">
                <a:solidFill>
                  <a:schemeClr val="tx1"/>
                </a:solidFill>
                <a:ea typeface="Tahoma" panose="020B0604030504040204" pitchFamily="34" charset="0"/>
                <a:cs typeface="Tahoma" panose="020B0604030504040204" pitchFamily="34" charset="0"/>
              </a:rPr>
              <a:t>, </a:t>
            </a:r>
            <a:r>
              <a:rPr lang="en-US" sz="2400" dirty="0">
                <a:solidFill>
                  <a:srgbClr val="FF0000"/>
                </a:solidFill>
                <a:ea typeface="Tahoma" panose="020B0604030504040204" pitchFamily="34" charset="0"/>
                <a:cs typeface="Tahoma" panose="020B0604030504040204" pitchFamily="34" charset="0"/>
              </a:rPr>
              <a:t>erosion due to waves &amp; human pressure</a:t>
            </a:r>
            <a:r>
              <a:rPr lang="en-US" sz="2400" dirty="0">
                <a:solidFill>
                  <a:schemeClr val="tx1"/>
                </a:solidFill>
                <a:ea typeface="Tahoma" panose="020B0604030504040204" pitchFamily="34" charset="0"/>
                <a:cs typeface="Tahoma" panose="020B0604030504040204" pitchFamily="34" charset="0"/>
              </a:rPr>
              <a:t>.</a:t>
            </a:r>
          </a:p>
          <a:p>
            <a:pPr marL="457200" indent="-342900">
              <a:buFont typeface="Arial" panose="020B0604020202020204" pitchFamily="34" charset="0"/>
              <a:buChar char="•"/>
            </a:pPr>
            <a:endParaRPr lang="en-US" sz="1000" dirty="0">
              <a:solidFill>
                <a:schemeClr val="tx1"/>
              </a:solidFill>
              <a:ea typeface="Tahoma" panose="020B0604030504040204" pitchFamily="34" charset="0"/>
              <a:cs typeface="Tahoma" panose="020B0604030504040204" pitchFamily="34" charset="0"/>
            </a:endParaRPr>
          </a:p>
          <a:p>
            <a:pPr marL="457200" indent="-342900">
              <a:buFont typeface="Arial" panose="020B0604020202020204" pitchFamily="34" charset="0"/>
              <a:buChar char="•"/>
            </a:pPr>
            <a:r>
              <a:rPr lang="en-US" sz="2400" dirty="0">
                <a:solidFill>
                  <a:schemeClr val="tx1"/>
                </a:solidFill>
                <a:ea typeface="Tahoma" panose="020B0604030504040204" pitchFamily="34" charset="0"/>
                <a:cs typeface="Tahoma" panose="020B0604030504040204" pitchFamily="34" charset="0"/>
              </a:rPr>
              <a:t>Their </a:t>
            </a:r>
            <a:r>
              <a:rPr lang="en-US" sz="2400" dirty="0">
                <a:solidFill>
                  <a:srgbClr val="FF0000"/>
                </a:solidFill>
                <a:ea typeface="Tahoma" panose="020B0604030504040204" pitchFamily="34" charset="0"/>
                <a:cs typeface="Tahoma" panose="020B0604030504040204" pitchFamily="34" charset="0"/>
              </a:rPr>
              <a:t>evolution</a:t>
            </a:r>
            <a:r>
              <a:rPr lang="en-US" sz="2400" dirty="0">
                <a:solidFill>
                  <a:schemeClr val="tx1"/>
                </a:solidFill>
                <a:ea typeface="Tahoma" panose="020B0604030504040204" pitchFamily="34" charset="0"/>
                <a:cs typeface="Tahoma" panose="020B0604030504040204" pitchFamily="34" charset="0"/>
              </a:rPr>
              <a:t> and </a:t>
            </a:r>
            <a:r>
              <a:rPr lang="en-US" sz="2400" dirty="0">
                <a:solidFill>
                  <a:srgbClr val="FF0000"/>
                </a:solidFill>
                <a:ea typeface="Tahoma" panose="020B0604030504040204" pitchFamily="34" charset="0"/>
                <a:cs typeface="Tahoma" panose="020B0604030504040204" pitchFamily="34" charset="0"/>
              </a:rPr>
              <a:t>survival </a:t>
            </a:r>
            <a:r>
              <a:rPr lang="en-US" sz="2400" dirty="0">
                <a:solidFill>
                  <a:schemeClr val="tx1"/>
                </a:solidFill>
                <a:ea typeface="Tahoma" panose="020B0604030504040204" pitchFamily="34" charset="0"/>
                <a:cs typeface="Tahoma" panose="020B0604030504040204" pitchFamily="34" charset="0"/>
              </a:rPr>
              <a:t>are controlled by complex </a:t>
            </a:r>
            <a:r>
              <a:rPr lang="en-US" sz="2400" dirty="0">
                <a:solidFill>
                  <a:srgbClr val="FF0000"/>
                </a:solidFill>
                <a:ea typeface="Tahoma" panose="020B0604030504040204" pitchFamily="34" charset="0"/>
                <a:cs typeface="Tahoma" panose="020B0604030504040204" pitchFamily="34" charset="0"/>
              </a:rPr>
              <a:t>eco-</a:t>
            </a:r>
            <a:r>
              <a:rPr lang="en-US" sz="2400" dirty="0" err="1">
                <a:solidFill>
                  <a:srgbClr val="FF0000"/>
                </a:solidFill>
                <a:ea typeface="Tahoma" panose="020B0604030504040204" pitchFamily="34" charset="0"/>
                <a:cs typeface="Tahoma" panose="020B0604030504040204" pitchFamily="34" charset="0"/>
              </a:rPr>
              <a:t>morphodynamic</a:t>
            </a:r>
            <a:r>
              <a:rPr lang="en-US" sz="2400" dirty="0">
                <a:solidFill>
                  <a:srgbClr val="FF0000"/>
                </a:solidFill>
                <a:ea typeface="Tahoma" panose="020B0604030504040204" pitchFamily="34" charset="0"/>
                <a:cs typeface="Tahoma" panose="020B0604030504040204" pitchFamily="34" charset="0"/>
              </a:rPr>
              <a:t> feedbacks</a:t>
            </a:r>
            <a:r>
              <a:rPr lang="en-US" sz="2400" dirty="0">
                <a:solidFill>
                  <a:schemeClr val="tx1"/>
                </a:solidFill>
                <a:ea typeface="Tahoma" panose="020B0604030504040204" pitchFamily="34" charset="0"/>
                <a:cs typeface="Tahoma" panose="020B0604030504040204" pitchFamily="34" charset="0"/>
              </a:rPr>
              <a:t>.  </a:t>
            </a:r>
          </a:p>
        </p:txBody>
      </p:sp>
      <p:sp>
        <p:nvSpPr>
          <p:cNvPr id="32" name="文本框 31">
            <a:extLst>
              <a:ext uri="{FF2B5EF4-FFF2-40B4-BE49-F238E27FC236}">
                <a16:creationId xmlns:a16="http://schemas.microsoft.com/office/drawing/2014/main" id="{12F37346-700D-4008-82FE-DDAF30B1F250}"/>
              </a:ext>
            </a:extLst>
          </p:cNvPr>
          <p:cNvSpPr txBox="1"/>
          <p:nvPr/>
        </p:nvSpPr>
        <p:spPr>
          <a:xfrm>
            <a:off x="6095999" y="4582208"/>
            <a:ext cx="5874624" cy="1569660"/>
          </a:xfrm>
          <a:prstGeom prst="rect">
            <a:avLst/>
          </a:prstGeom>
          <a:solidFill>
            <a:schemeClr val="bg1"/>
          </a:solidFill>
          <a:ln w="28575">
            <a:solidFill>
              <a:schemeClr val="tx1"/>
            </a:solidFill>
          </a:ln>
        </p:spPr>
        <p:txBody>
          <a:bodyPr wrap="square">
            <a:spAutoFit/>
          </a:bodyPr>
          <a:lstStyle/>
          <a:p>
            <a:pPr algn="ctr"/>
            <a:endParaRPr lang="en-US" altLang="zh-CN" sz="2400" dirty="0">
              <a:solidFill>
                <a:schemeClr val="tx1"/>
              </a:solidFill>
            </a:endParaRPr>
          </a:p>
          <a:p>
            <a:pPr algn="ctr"/>
            <a:r>
              <a:rPr lang="en-US" altLang="zh-CN" sz="2400" dirty="0">
                <a:solidFill>
                  <a:schemeClr val="tx1"/>
                </a:solidFill>
              </a:rPr>
              <a:t>Halophytic vegetation can support </a:t>
            </a:r>
            <a:r>
              <a:rPr lang="en-US" altLang="zh-CN" sz="2400" b="1" dirty="0">
                <a:solidFill>
                  <a:srgbClr val="FF0000"/>
                </a:solidFill>
              </a:rPr>
              <a:t>marsh survival</a:t>
            </a:r>
            <a:r>
              <a:rPr lang="en-US" altLang="zh-CN" sz="2400" dirty="0">
                <a:solidFill>
                  <a:schemeClr val="tx1"/>
                </a:solidFill>
              </a:rPr>
              <a:t> through</a:t>
            </a:r>
            <a:r>
              <a:rPr lang="en-US" altLang="zh-CN" sz="2400" b="1" dirty="0">
                <a:solidFill>
                  <a:srgbClr val="FF0000"/>
                </a:solidFill>
              </a:rPr>
              <a:t> biomorphic feedbacks.</a:t>
            </a:r>
          </a:p>
          <a:p>
            <a:pPr algn="ctr"/>
            <a:r>
              <a:rPr lang="en-US" altLang="zh-CN" sz="2400" dirty="0">
                <a:solidFill>
                  <a:schemeClr val="tx1"/>
                </a:solidFill>
              </a:rPr>
              <a:t> </a:t>
            </a:r>
          </a:p>
        </p:txBody>
      </p:sp>
      <p:pic>
        <p:nvPicPr>
          <p:cNvPr id="40" name="图形 38">
            <a:extLst>
              <a:ext uri="{FF2B5EF4-FFF2-40B4-BE49-F238E27FC236}">
                <a16:creationId xmlns:a16="http://schemas.microsoft.com/office/drawing/2014/main" id="{54E0F3F6-BF55-4182-A765-3B4BC3C77173}"/>
              </a:ext>
            </a:extLst>
          </p:cNvPr>
          <p:cNvPicPr>
            <a:picLocks noChangeAspect="1"/>
          </p:cNvPicPr>
          <p:nvPr/>
        </p:nvPicPr>
        <p:blipFill rotWithShape="1">
          <a:blip r:embed="rId4"/>
          <a:srcRect l="1612" r="5800"/>
          <a:stretch/>
        </p:blipFill>
        <p:spPr>
          <a:xfrm>
            <a:off x="144219" y="4820279"/>
            <a:ext cx="5285031" cy="1530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图片 42">
            <a:extLst>
              <a:ext uri="{FF2B5EF4-FFF2-40B4-BE49-F238E27FC236}">
                <a16:creationId xmlns:a16="http://schemas.microsoft.com/office/drawing/2014/main" id="{17E656F6-F0ED-4142-A6E7-0FFAAAF8F8A6}"/>
              </a:ext>
            </a:extLst>
          </p:cNvPr>
          <p:cNvPicPr>
            <a:picLocks noChangeAspect="1"/>
          </p:cNvPicPr>
          <p:nvPr/>
        </p:nvPicPr>
        <p:blipFill>
          <a:blip r:embed="rId5"/>
          <a:stretch>
            <a:fillRect/>
          </a:stretch>
        </p:blipFill>
        <p:spPr>
          <a:xfrm>
            <a:off x="5937260" y="1452950"/>
            <a:ext cx="6106143" cy="2826125"/>
          </a:xfrm>
          <a:prstGeom prst="rect">
            <a:avLst/>
          </a:prstGeom>
        </p:spPr>
      </p:pic>
      <p:sp>
        <p:nvSpPr>
          <p:cNvPr id="45" name="TextBox 8">
            <a:extLst>
              <a:ext uri="{FF2B5EF4-FFF2-40B4-BE49-F238E27FC236}">
                <a16:creationId xmlns:a16="http://schemas.microsoft.com/office/drawing/2014/main" id="{06841294-95F0-46EF-A9CA-F33F08F67AF6}"/>
              </a:ext>
            </a:extLst>
          </p:cNvPr>
          <p:cNvSpPr txBox="1"/>
          <p:nvPr/>
        </p:nvSpPr>
        <p:spPr>
          <a:xfrm>
            <a:off x="9773118" y="4031536"/>
            <a:ext cx="2451381" cy="276999"/>
          </a:xfrm>
          <a:prstGeom prst="rect">
            <a:avLst/>
          </a:prstGeom>
          <a:noFill/>
        </p:spPr>
        <p:txBody>
          <a:bodyPr wrap="square" rtlCol="0">
            <a:spAutoFit/>
          </a:bodyPr>
          <a:lstStyle/>
          <a:p>
            <a:r>
              <a:rPr lang="en-US" sz="1200" dirty="0"/>
              <a:t>Fig from </a:t>
            </a:r>
            <a:r>
              <a:rPr lang="en-US" sz="1200" dirty="0" err="1"/>
              <a:t>Fagherazzi</a:t>
            </a:r>
            <a:r>
              <a:rPr lang="en-US" sz="1200" dirty="0"/>
              <a:t> et al., 2012</a:t>
            </a:r>
          </a:p>
        </p:txBody>
      </p:sp>
      <p:sp>
        <p:nvSpPr>
          <p:cNvPr id="46" name="箭头: 上弧形 45">
            <a:extLst>
              <a:ext uri="{FF2B5EF4-FFF2-40B4-BE49-F238E27FC236}">
                <a16:creationId xmlns:a16="http://schemas.microsoft.com/office/drawing/2014/main" id="{EDDD332A-A1F8-4E3E-B7C4-EF473BD139F8}"/>
              </a:ext>
            </a:extLst>
          </p:cNvPr>
          <p:cNvSpPr/>
          <p:nvPr/>
        </p:nvSpPr>
        <p:spPr>
          <a:xfrm>
            <a:off x="3895725" y="934554"/>
            <a:ext cx="3333862" cy="456096"/>
          </a:xfrm>
          <a:prstGeom prst="curvedDownArrow">
            <a:avLst>
              <a:gd name="adj1" fmla="val 25000"/>
              <a:gd name="adj2" fmla="val 50000"/>
              <a:gd name="adj3" fmla="val 2713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矩形 2">
            <a:extLst>
              <a:ext uri="{FF2B5EF4-FFF2-40B4-BE49-F238E27FC236}">
                <a16:creationId xmlns:a16="http://schemas.microsoft.com/office/drawing/2014/main" id="{DA5CB580-2B94-476D-8BA2-354D53EBDBC4}"/>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4">
            <a:extLst>
              <a:ext uri="{FF2B5EF4-FFF2-40B4-BE49-F238E27FC236}">
                <a16:creationId xmlns:a16="http://schemas.microsoft.com/office/drawing/2014/main" id="{E3D2D76E-E5B0-4BA5-8D67-6A4E9E108C71}"/>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6" name="矩形 5">
            <a:extLst>
              <a:ext uri="{FF2B5EF4-FFF2-40B4-BE49-F238E27FC236}">
                <a16:creationId xmlns:a16="http://schemas.microsoft.com/office/drawing/2014/main" id="{FEB3E57C-73E6-498D-A2B1-5392BB07A644}"/>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Introduction</a:t>
            </a:r>
          </a:p>
        </p:txBody>
      </p:sp>
      <p:sp>
        <p:nvSpPr>
          <p:cNvPr id="7" name="矩形 6">
            <a:extLst>
              <a:ext uri="{FF2B5EF4-FFF2-40B4-BE49-F238E27FC236}">
                <a16:creationId xmlns:a16="http://schemas.microsoft.com/office/drawing/2014/main" id="{D9B42A4C-98F3-4A0C-8CB9-994609CD4686}"/>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25" name="矩形 24">
            <a:extLst>
              <a:ext uri="{FF2B5EF4-FFF2-40B4-BE49-F238E27FC236}">
                <a16:creationId xmlns:a16="http://schemas.microsoft.com/office/drawing/2014/main" id="{7E78437E-F4AC-4FA1-B545-0332FD21DC26}"/>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26" name="矩形 25">
            <a:extLst>
              <a:ext uri="{FF2B5EF4-FFF2-40B4-BE49-F238E27FC236}">
                <a16:creationId xmlns:a16="http://schemas.microsoft.com/office/drawing/2014/main" id="{D653477E-E346-4047-81DC-1451D5725372}"/>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Methods</a:t>
            </a:r>
          </a:p>
        </p:txBody>
      </p:sp>
    </p:spTree>
    <p:extLst>
      <p:ext uri="{BB962C8B-B14F-4D97-AF65-F5344CB8AC3E}">
        <p14:creationId xmlns:p14="http://schemas.microsoft.com/office/powerpoint/2010/main" val="407518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2000" b="-12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5322BE9-333A-40DC-B996-4CBFE4D5ADBD}"/>
              </a:ext>
            </a:extLst>
          </p:cNvPr>
          <p:cNvSpPr/>
          <p:nvPr/>
        </p:nvSpPr>
        <p:spPr>
          <a:xfrm>
            <a:off x="8012" y="584775"/>
            <a:ext cx="7080206" cy="4057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0" descr="图表, 直方图&#10;&#10;描述已自动生成">
            <a:extLst>
              <a:ext uri="{FF2B5EF4-FFF2-40B4-BE49-F238E27FC236}">
                <a16:creationId xmlns:a16="http://schemas.microsoft.com/office/drawing/2014/main" id="{7432B0FD-8F3E-44B8-A0FB-37D752450267}"/>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9320"/>
          <a:stretch/>
        </p:blipFill>
        <p:spPr>
          <a:xfrm>
            <a:off x="238232" y="643130"/>
            <a:ext cx="6569590" cy="3999342"/>
          </a:xfrm>
          <a:prstGeom prst="rect">
            <a:avLst/>
          </a:prstGeom>
        </p:spPr>
      </p:pic>
      <p:sp>
        <p:nvSpPr>
          <p:cNvPr id="12" name="矩形 11">
            <a:extLst>
              <a:ext uri="{FF2B5EF4-FFF2-40B4-BE49-F238E27FC236}">
                <a16:creationId xmlns:a16="http://schemas.microsoft.com/office/drawing/2014/main" id="{3530BF32-37E3-42F0-AC70-0CF6CDAAFFEC}"/>
              </a:ext>
            </a:extLst>
          </p:cNvPr>
          <p:cNvSpPr/>
          <p:nvPr/>
        </p:nvSpPr>
        <p:spPr>
          <a:xfrm>
            <a:off x="8012" y="4651879"/>
            <a:ext cx="7080206" cy="1885412"/>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zh-CN" sz="2400" dirty="0"/>
              <a:t>Halophytic vegetation distribution is controlled by marsh topography. Each species live </a:t>
            </a:r>
            <a:r>
              <a:rPr lang="en-US" altLang="zh-CN" sz="2400" b="1" dirty="0">
                <a:solidFill>
                  <a:srgbClr val="FF0000"/>
                </a:solidFill>
              </a:rPr>
              <a:t>within specific elevation ranges (ecological niches)</a:t>
            </a:r>
            <a:r>
              <a:rPr lang="en-US" altLang="zh-CN" sz="2400" dirty="0"/>
              <a:t>, displaying a </a:t>
            </a:r>
            <a:r>
              <a:rPr lang="en-US" altLang="zh-CN" sz="2400" b="1" dirty="0">
                <a:solidFill>
                  <a:srgbClr val="FF0000"/>
                </a:solidFill>
              </a:rPr>
              <a:t>species sequence </a:t>
            </a:r>
            <a:r>
              <a:rPr lang="en-US" altLang="zh-CN" sz="2400" dirty="0"/>
              <a:t>with increasing elevations. </a:t>
            </a:r>
          </a:p>
        </p:txBody>
      </p:sp>
      <p:sp>
        <p:nvSpPr>
          <p:cNvPr id="15" name="文本框 14">
            <a:extLst>
              <a:ext uri="{FF2B5EF4-FFF2-40B4-BE49-F238E27FC236}">
                <a16:creationId xmlns:a16="http://schemas.microsoft.com/office/drawing/2014/main" id="{2271B94C-FB25-4B0A-87A2-E8C7C6AB8DC8}"/>
              </a:ext>
            </a:extLst>
          </p:cNvPr>
          <p:cNvSpPr txBox="1"/>
          <p:nvPr/>
        </p:nvSpPr>
        <p:spPr>
          <a:xfrm>
            <a:off x="-1" y="0"/>
            <a:ext cx="7088219" cy="584775"/>
          </a:xfrm>
          <a:prstGeom prst="rect">
            <a:avLst/>
          </a:prstGeom>
          <a:solidFill>
            <a:schemeClr val="accent3"/>
          </a:solidFill>
        </p:spPr>
        <p:txBody>
          <a:bodyPr wrap="square" rtlCol="0">
            <a:spAutoFit/>
          </a:bodyPr>
          <a:lstStyle/>
          <a:p>
            <a:r>
              <a:rPr lang="en-US" altLang="zh-CN" sz="3200" b="1" dirty="0">
                <a:solidFill>
                  <a:srgbClr val="7030A0"/>
                </a:solidFill>
              </a:rPr>
              <a:t>Introduction: </a:t>
            </a:r>
            <a:r>
              <a:rPr lang="en-US" altLang="zh-CN" sz="2800" b="1" dirty="0">
                <a:solidFill>
                  <a:srgbClr val="7030A0"/>
                </a:solidFill>
              </a:rPr>
              <a:t>Halophytic vegetation</a:t>
            </a:r>
            <a:endParaRPr lang="en-US" sz="3200" b="1" dirty="0">
              <a:solidFill>
                <a:srgbClr val="7030A0"/>
              </a:solidFill>
            </a:endParaRPr>
          </a:p>
        </p:txBody>
      </p:sp>
      <p:sp>
        <p:nvSpPr>
          <p:cNvPr id="17" name="文本框 16">
            <a:extLst>
              <a:ext uri="{FF2B5EF4-FFF2-40B4-BE49-F238E27FC236}">
                <a16:creationId xmlns:a16="http://schemas.microsoft.com/office/drawing/2014/main" id="{8F395C2B-9A7E-47F9-B4D4-42BA420C579E}"/>
              </a:ext>
            </a:extLst>
          </p:cNvPr>
          <p:cNvSpPr txBox="1"/>
          <p:nvPr/>
        </p:nvSpPr>
        <p:spPr>
          <a:xfrm>
            <a:off x="6897194" y="457200"/>
            <a:ext cx="4911945" cy="4893647"/>
          </a:xfrm>
          <a:prstGeom prst="rect">
            <a:avLst/>
          </a:prstGeom>
          <a:noFill/>
        </p:spPr>
        <p:txBody>
          <a:bodyPr wrap="square">
            <a:spAutoFit/>
          </a:bodyPr>
          <a:lstStyle/>
          <a:p>
            <a:pPr marL="457200" algn="just">
              <a:defRPr/>
            </a:pPr>
            <a:r>
              <a:rPr lang="en-US" altLang="zh-CN" sz="2400" b="1" dirty="0">
                <a:solidFill>
                  <a:schemeClr val="tx1"/>
                </a:solidFill>
              </a:rPr>
              <a:t>ISSUE 1.</a:t>
            </a:r>
          </a:p>
          <a:p>
            <a:pPr marL="457200" algn="just">
              <a:defRPr/>
            </a:pPr>
            <a:r>
              <a:rPr lang="en-US" sz="2400" dirty="0">
                <a:solidFill>
                  <a:schemeClr val="tx1"/>
                </a:solidFill>
              </a:rPr>
              <a:t>Can this species sequence maintain constant over a period of multiple years?</a:t>
            </a:r>
            <a:endParaRPr lang="en-US" altLang="zh-CN" sz="2400" b="1" dirty="0">
              <a:solidFill>
                <a:schemeClr val="tx1"/>
              </a:solidFill>
            </a:endParaRPr>
          </a:p>
          <a:p>
            <a:pPr marL="457200" algn="just">
              <a:defRPr/>
            </a:pPr>
            <a:endParaRPr lang="en-US" sz="2400" dirty="0">
              <a:solidFill>
                <a:schemeClr val="tx1"/>
              </a:solidFill>
            </a:endParaRPr>
          </a:p>
          <a:p>
            <a:pPr marL="457200" algn="just">
              <a:defRPr/>
            </a:pPr>
            <a:r>
              <a:rPr lang="en-US" altLang="zh-CN" sz="2400" b="1" dirty="0">
                <a:solidFill>
                  <a:schemeClr val="tx1"/>
                </a:solidFill>
              </a:rPr>
              <a:t>ISSUE 2.</a:t>
            </a:r>
          </a:p>
          <a:p>
            <a:pPr marL="457200" algn="just">
              <a:defRPr/>
            </a:pPr>
            <a:r>
              <a:rPr lang="en-US" altLang="zh-CN" sz="2400" dirty="0">
                <a:solidFill>
                  <a:schemeClr val="tx1"/>
                </a:solidFill>
              </a:rPr>
              <a:t>Can this </a:t>
            </a:r>
            <a:r>
              <a:rPr lang="en-US" altLang="zh-CN" sz="2400" i="1" dirty="0">
                <a:solidFill>
                  <a:schemeClr val="tx1"/>
                </a:solidFill>
              </a:rPr>
              <a:t>in-situ</a:t>
            </a:r>
            <a:r>
              <a:rPr lang="en-US" altLang="zh-CN" sz="2400" dirty="0">
                <a:solidFill>
                  <a:schemeClr val="tx1"/>
                </a:solidFill>
              </a:rPr>
              <a:t> measured species sequence maintain constant at a large spatial scale?</a:t>
            </a:r>
          </a:p>
          <a:p>
            <a:pPr marL="457200" algn="just">
              <a:defRPr/>
            </a:pPr>
            <a:endParaRPr lang="en-US" altLang="zh-CN" sz="2400" dirty="0"/>
          </a:p>
          <a:p>
            <a:pPr marL="457200" algn="just">
              <a:defRPr/>
            </a:pPr>
            <a:r>
              <a:rPr lang="en-US" altLang="zh-CN" sz="2400" b="1" dirty="0">
                <a:solidFill>
                  <a:schemeClr val="tx1"/>
                </a:solidFill>
              </a:rPr>
              <a:t>ISSUE 3.</a:t>
            </a:r>
          </a:p>
          <a:p>
            <a:pPr marL="457200" algn="just">
              <a:defRPr/>
            </a:pPr>
            <a:r>
              <a:rPr lang="en-US" altLang="zh-CN" sz="2400" dirty="0">
                <a:solidFill>
                  <a:schemeClr val="tx1"/>
                </a:solidFill>
              </a:rPr>
              <a:t>How does above-ground biomass change with increasing elevations?</a:t>
            </a:r>
          </a:p>
        </p:txBody>
      </p:sp>
      <p:sp>
        <p:nvSpPr>
          <p:cNvPr id="13" name="矩形 12">
            <a:extLst>
              <a:ext uri="{FF2B5EF4-FFF2-40B4-BE49-F238E27FC236}">
                <a16:creationId xmlns:a16="http://schemas.microsoft.com/office/drawing/2014/main" id="{F81D12A5-73A3-4F25-BB3E-19B073242C2B}"/>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矩形 13">
            <a:extLst>
              <a:ext uri="{FF2B5EF4-FFF2-40B4-BE49-F238E27FC236}">
                <a16:creationId xmlns:a16="http://schemas.microsoft.com/office/drawing/2014/main" id="{896A57C5-2489-4D24-9DD2-4F0A2A025D6D}"/>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6" name="矩形 15">
            <a:extLst>
              <a:ext uri="{FF2B5EF4-FFF2-40B4-BE49-F238E27FC236}">
                <a16:creationId xmlns:a16="http://schemas.microsoft.com/office/drawing/2014/main" id="{FBB68008-7393-4333-AC79-F5CAC8A54186}"/>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Introduction</a:t>
            </a:r>
          </a:p>
        </p:txBody>
      </p:sp>
      <p:sp>
        <p:nvSpPr>
          <p:cNvPr id="18" name="矩形 17">
            <a:extLst>
              <a:ext uri="{FF2B5EF4-FFF2-40B4-BE49-F238E27FC236}">
                <a16:creationId xmlns:a16="http://schemas.microsoft.com/office/drawing/2014/main" id="{12CEB553-7A69-407D-BCD5-5B8869578EF5}"/>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19" name="矩形 18">
            <a:extLst>
              <a:ext uri="{FF2B5EF4-FFF2-40B4-BE49-F238E27FC236}">
                <a16:creationId xmlns:a16="http://schemas.microsoft.com/office/drawing/2014/main" id="{444F34BC-E59E-44DD-987E-378169A521A3}"/>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20" name="矩形 19">
            <a:extLst>
              <a:ext uri="{FF2B5EF4-FFF2-40B4-BE49-F238E27FC236}">
                <a16:creationId xmlns:a16="http://schemas.microsoft.com/office/drawing/2014/main" id="{530D150C-D66D-4DF6-AABF-5D6A78C5CF7C}"/>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Methods</a:t>
            </a:r>
          </a:p>
        </p:txBody>
      </p:sp>
      <p:sp>
        <p:nvSpPr>
          <p:cNvPr id="21" name="TextBox 8">
            <a:extLst>
              <a:ext uri="{FF2B5EF4-FFF2-40B4-BE49-F238E27FC236}">
                <a16:creationId xmlns:a16="http://schemas.microsoft.com/office/drawing/2014/main" id="{90CD0B78-E115-4153-A36C-B61E5A304B15}"/>
              </a:ext>
            </a:extLst>
          </p:cNvPr>
          <p:cNvSpPr txBox="1"/>
          <p:nvPr/>
        </p:nvSpPr>
        <p:spPr>
          <a:xfrm>
            <a:off x="4797995" y="4365735"/>
            <a:ext cx="2451381" cy="276999"/>
          </a:xfrm>
          <a:prstGeom prst="rect">
            <a:avLst/>
          </a:prstGeom>
          <a:noFill/>
        </p:spPr>
        <p:txBody>
          <a:bodyPr wrap="square" rtlCol="0">
            <a:spAutoFit/>
          </a:bodyPr>
          <a:lstStyle/>
          <a:p>
            <a:r>
              <a:rPr lang="en-US" sz="1200" dirty="0"/>
              <a:t>Fig from Silvestri et al., 2005</a:t>
            </a:r>
          </a:p>
        </p:txBody>
      </p:sp>
    </p:spTree>
    <p:extLst>
      <p:ext uri="{BB962C8B-B14F-4D97-AF65-F5344CB8AC3E}">
        <p14:creationId xmlns:p14="http://schemas.microsoft.com/office/powerpoint/2010/main" val="95777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5F6CD054-166A-4CF1-8EFD-875697BFBAAB}"/>
              </a:ext>
            </a:extLst>
          </p:cNvPr>
          <p:cNvPicPr>
            <a:picLocks noChangeAspect="1"/>
          </p:cNvPicPr>
          <p:nvPr/>
        </p:nvPicPr>
        <p:blipFill>
          <a:blip r:embed="rId3"/>
          <a:stretch>
            <a:fillRect/>
          </a:stretch>
        </p:blipFill>
        <p:spPr>
          <a:xfrm>
            <a:off x="4521061" y="1863168"/>
            <a:ext cx="5668148" cy="2558627"/>
          </a:xfrm>
          <a:prstGeom prst="rect">
            <a:avLst/>
          </a:prstGeom>
        </p:spPr>
      </p:pic>
      <p:pic>
        <p:nvPicPr>
          <p:cNvPr id="28" name="图形 27">
            <a:extLst>
              <a:ext uri="{FF2B5EF4-FFF2-40B4-BE49-F238E27FC236}">
                <a16:creationId xmlns:a16="http://schemas.microsoft.com/office/drawing/2014/main" id="{CB87E16F-E1C3-4A5E-8419-D9CE9062C1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3010" y="1870797"/>
            <a:ext cx="2027476" cy="2558626"/>
          </a:xfrm>
          <a:prstGeom prst="rect">
            <a:avLst/>
          </a:prstGeom>
        </p:spPr>
      </p:pic>
      <p:sp>
        <p:nvSpPr>
          <p:cNvPr id="23" name="矩形 22">
            <a:extLst>
              <a:ext uri="{FF2B5EF4-FFF2-40B4-BE49-F238E27FC236}">
                <a16:creationId xmlns:a16="http://schemas.microsoft.com/office/drawing/2014/main" id="{2A1822A9-FA88-4B9C-A432-DE0CD0D48D96}"/>
              </a:ext>
            </a:extLst>
          </p:cNvPr>
          <p:cNvSpPr/>
          <p:nvPr/>
        </p:nvSpPr>
        <p:spPr>
          <a:xfrm>
            <a:off x="4613710" y="714845"/>
            <a:ext cx="5547401" cy="116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Calibri" panose="020F0502020204030204" pitchFamily="34" charset="0"/>
              <a:cs typeface="Calibri" panose="020F0502020204030204" pitchFamily="34" charset="0"/>
            </a:endParaRPr>
          </a:p>
        </p:txBody>
      </p:sp>
      <p:pic>
        <p:nvPicPr>
          <p:cNvPr id="6" name="Picture 8">
            <a:extLst>
              <a:ext uri="{FF2B5EF4-FFF2-40B4-BE49-F238E27FC236}">
                <a16:creationId xmlns:a16="http://schemas.microsoft.com/office/drawing/2014/main" id="{941E9EB7-C7AA-41D1-953D-4DAECDD2E5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513" b="1993"/>
          <a:stretch/>
        </p:blipFill>
        <p:spPr>
          <a:xfrm>
            <a:off x="3415" y="833142"/>
            <a:ext cx="4612971" cy="5707699"/>
          </a:xfrm>
          <a:prstGeom prst="rect">
            <a:avLst/>
          </a:prstGeom>
        </p:spPr>
      </p:pic>
      <p:sp>
        <p:nvSpPr>
          <p:cNvPr id="15" name="矩形 14">
            <a:extLst>
              <a:ext uri="{FF2B5EF4-FFF2-40B4-BE49-F238E27FC236}">
                <a16:creationId xmlns:a16="http://schemas.microsoft.com/office/drawing/2014/main" id="{5D349027-BC2B-4E6B-8594-2E5B762F9E98}"/>
              </a:ext>
            </a:extLst>
          </p:cNvPr>
          <p:cNvSpPr/>
          <p:nvPr/>
        </p:nvSpPr>
        <p:spPr>
          <a:xfrm>
            <a:off x="2" y="0"/>
            <a:ext cx="10495448" cy="836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Calibri" panose="020F0502020204030204" pitchFamily="34" charset="0"/>
                <a:cs typeface="Calibri" panose="020F0502020204030204" pitchFamily="34" charset="0"/>
              </a:rPr>
              <a:t>Research area</a:t>
            </a:r>
          </a:p>
        </p:txBody>
      </p:sp>
      <p:sp>
        <p:nvSpPr>
          <p:cNvPr id="16" name="直角三角形 15">
            <a:extLst>
              <a:ext uri="{FF2B5EF4-FFF2-40B4-BE49-F238E27FC236}">
                <a16:creationId xmlns:a16="http://schemas.microsoft.com/office/drawing/2014/main" id="{8487F89A-3270-41EA-91CF-2D6A580D819F}"/>
              </a:ext>
            </a:extLst>
          </p:cNvPr>
          <p:cNvSpPr/>
          <p:nvPr/>
        </p:nvSpPr>
        <p:spPr>
          <a:xfrm rot="10800000" flipH="1">
            <a:off x="10495449" y="0"/>
            <a:ext cx="254650" cy="83819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6">
            <a:extLst>
              <a:ext uri="{FF2B5EF4-FFF2-40B4-BE49-F238E27FC236}">
                <a16:creationId xmlns:a16="http://schemas.microsoft.com/office/drawing/2014/main" id="{8489B535-9455-44E9-8014-C64B6A7CAD50}"/>
              </a:ext>
            </a:extLst>
          </p:cNvPr>
          <p:cNvSpPr txBox="1"/>
          <p:nvPr/>
        </p:nvSpPr>
        <p:spPr>
          <a:xfrm>
            <a:off x="4665447" y="833142"/>
            <a:ext cx="5583745" cy="830997"/>
          </a:xfrm>
          <a:prstGeom prst="rect">
            <a:avLst/>
          </a:prstGeom>
          <a:noFill/>
        </p:spPr>
        <p:txBody>
          <a:bodyPr wrap="square" rtlCol="0">
            <a:spAutoFit/>
          </a:bodyPr>
          <a:lstStyle/>
          <a:p>
            <a:r>
              <a:rPr lang="en-US" sz="2400" dirty="0"/>
              <a:t>Area ≈ 550 km</a:t>
            </a:r>
            <a:r>
              <a:rPr lang="en-US" sz="2400" baseline="30000" dirty="0"/>
              <a:t>2</a:t>
            </a:r>
            <a:r>
              <a:rPr lang="en-US" sz="2400" dirty="0"/>
              <a:t>, Mean water depth ≈ 1.5 m</a:t>
            </a:r>
          </a:p>
          <a:p>
            <a:r>
              <a:rPr lang="en-US" sz="2400" dirty="0"/>
              <a:t>Semi-diurnal micro-tidal regime. </a:t>
            </a:r>
          </a:p>
        </p:txBody>
      </p:sp>
      <p:sp>
        <p:nvSpPr>
          <p:cNvPr id="30" name="文本框 29">
            <a:extLst>
              <a:ext uri="{FF2B5EF4-FFF2-40B4-BE49-F238E27FC236}">
                <a16:creationId xmlns:a16="http://schemas.microsoft.com/office/drawing/2014/main" id="{1FDAEB6B-7726-479B-BB0B-4489E04F67D2}"/>
              </a:ext>
            </a:extLst>
          </p:cNvPr>
          <p:cNvSpPr txBox="1"/>
          <p:nvPr/>
        </p:nvSpPr>
        <p:spPr>
          <a:xfrm>
            <a:off x="10944956" y="3933277"/>
            <a:ext cx="1152525" cy="369332"/>
          </a:xfrm>
          <a:prstGeom prst="rect">
            <a:avLst/>
          </a:prstGeom>
          <a:solidFill>
            <a:srgbClr val="0070C0"/>
          </a:solidFill>
        </p:spPr>
        <p:txBody>
          <a:bodyPr wrap="square">
            <a:spAutoFit/>
          </a:bodyPr>
          <a:lstStyle/>
          <a:p>
            <a:r>
              <a:rPr lang="en-US" sz="1800" i="1" dirty="0">
                <a:solidFill>
                  <a:schemeClr val="bg1"/>
                </a:solidFill>
                <a:cs typeface="Times New Roman" panose="02020603050405020304" pitchFamily="18" charset="0"/>
              </a:rPr>
              <a:t>Salicornia</a:t>
            </a:r>
            <a:endParaRPr lang="en-US" dirty="0">
              <a:solidFill>
                <a:schemeClr val="bg1"/>
              </a:solidFill>
            </a:endParaRPr>
          </a:p>
        </p:txBody>
      </p:sp>
      <p:pic>
        <p:nvPicPr>
          <p:cNvPr id="32" name="图形 31">
            <a:extLst>
              <a:ext uri="{FF2B5EF4-FFF2-40B4-BE49-F238E27FC236}">
                <a16:creationId xmlns:a16="http://schemas.microsoft.com/office/drawing/2014/main" id="{83F94127-7CA9-4FCA-90E5-085DA6507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9800" y="4503361"/>
            <a:ext cx="2569197" cy="1922528"/>
          </a:xfrm>
          <a:prstGeom prst="rect">
            <a:avLst/>
          </a:prstGeom>
        </p:spPr>
      </p:pic>
      <p:sp>
        <p:nvSpPr>
          <p:cNvPr id="33" name="文本框 32">
            <a:extLst>
              <a:ext uri="{FF2B5EF4-FFF2-40B4-BE49-F238E27FC236}">
                <a16:creationId xmlns:a16="http://schemas.microsoft.com/office/drawing/2014/main" id="{CCC67722-4908-4A2F-8041-0889247890CB}"/>
              </a:ext>
            </a:extLst>
          </p:cNvPr>
          <p:cNvSpPr txBox="1"/>
          <p:nvPr/>
        </p:nvSpPr>
        <p:spPr>
          <a:xfrm>
            <a:off x="4682884" y="5999822"/>
            <a:ext cx="984491" cy="369332"/>
          </a:xfrm>
          <a:prstGeom prst="rect">
            <a:avLst/>
          </a:prstGeom>
          <a:solidFill>
            <a:srgbClr val="0070C0"/>
          </a:solidFill>
        </p:spPr>
        <p:txBody>
          <a:bodyPr wrap="square">
            <a:spAutoFit/>
          </a:bodyPr>
          <a:lstStyle/>
          <a:p>
            <a:r>
              <a:rPr lang="en-US" sz="1800" i="1" dirty="0">
                <a:solidFill>
                  <a:schemeClr val="bg1"/>
                </a:solidFill>
                <a:cs typeface="Times New Roman" panose="02020603050405020304" pitchFamily="18" charset="0"/>
              </a:rPr>
              <a:t>Spartina</a:t>
            </a:r>
            <a:endParaRPr lang="en-US" dirty="0">
              <a:solidFill>
                <a:schemeClr val="bg1"/>
              </a:solidFill>
            </a:endParaRPr>
          </a:p>
        </p:txBody>
      </p:sp>
      <p:pic>
        <p:nvPicPr>
          <p:cNvPr id="35" name="图形 34">
            <a:extLst>
              <a:ext uri="{FF2B5EF4-FFF2-40B4-BE49-F238E27FC236}">
                <a16:creationId xmlns:a16="http://schemas.microsoft.com/office/drawing/2014/main" id="{D90EEF03-AFAB-47F4-8DF7-2AFB6E08E3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1391" y="4511862"/>
            <a:ext cx="2551718" cy="1922527"/>
          </a:xfrm>
          <a:prstGeom prst="rect">
            <a:avLst/>
          </a:prstGeom>
        </p:spPr>
      </p:pic>
      <p:sp>
        <p:nvSpPr>
          <p:cNvPr id="36" name="文本框 35">
            <a:extLst>
              <a:ext uri="{FF2B5EF4-FFF2-40B4-BE49-F238E27FC236}">
                <a16:creationId xmlns:a16="http://schemas.microsoft.com/office/drawing/2014/main" id="{240C7BB8-3149-4BD6-BACB-BF522D0CFDC3}"/>
              </a:ext>
            </a:extLst>
          </p:cNvPr>
          <p:cNvSpPr txBox="1"/>
          <p:nvPr/>
        </p:nvSpPr>
        <p:spPr>
          <a:xfrm>
            <a:off x="7252081" y="5999822"/>
            <a:ext cx="1225169" cy="369332"/>
          </a:xfrm>
          <a:prstGeom prst="rect">
            <a:avLst/>
          </a:prstGeom>
          <a:solidFill>
            <a:srgbClr val="0070C0"/>
          </a:solidFill>
        </p:spPr>
        <p:txBody>
          <a:bodyPr wrap="square">
            <a:spAutoFit/>
          </a:bodyPr>
          <a:lstStyle/>
          <a:p>
            <a:r>
              <a:rPr lang="en-US" sz="1800" i="1" dirty="0">
                <a:solidFill>
                  <a:schemeClr val="bg1"/>
                </a:solidFill>
                <a:cs typeface="Times New Roman" panose="02020603050405020304" pitchFamily="18" charset="0"/>
              </a:rPr>
              <a:t>Limonium</a:t>
            </a:r>
            <a:endParaRPr lang="en-US" dirty="0">
              <a:solidFill>
                <a:schemeClr val="bg1"/>
              </a:solidFill>
            </a:endParaRPr>
          </a:p>
        </p:txBody>
      </p:sp>
      <p:pic>
        <p:nvPicPr>
          <p:cNvPr id="42" name="图形 41">
            <a:extLst>
              <a:ext uri="{FF2B5EF4-FFF2-40B4-BE49-F238E27FC236}">
                <a16:creationId xmlns:a16="http://schemas.microsoft.com/office/drawing/2014/main" id="{4267D4B8-C88B-4985-B534-FFBBF4C587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06425" y="4503589"/>
            <a:ext cx="2490395" cy="1957171"/>
          </a:xfrm>
          <a:prstGeom prst="rect">
            <a:avLst/>
          </a:prstGeom>
        </p:spPr>
      </p:pic>
      <p:sp>
        <p:nvSpPr>
          <p:cNvPr id="43" name="文本框 42">
            <a:extLst>
              <a:ext uri="{FF2B5EF4-FFF2-40B4-BE49-F238E27FC236}">
                <a16:creationId xmlns:a16="http://schemas.microsoft.com/office/drawing/2014/main" id="{08B96F6F-78FC-4FE6-9075-1EE8115AB219}"/>
              </a:ext>
            </a:extLst>
          </p:cNvPr>
          <p:cNvSpPr txBox="1"/>
          <p:nvPr/>
        </p:nvSpPr>
        <p:spPr>
          <a:xfrm>
            <a:off x="9825767" y="5999822"/>
            <a:ext cx="1436570" cy="369332"/>
          </a:xfrm>
          <a:prstGeom prst="rect">
            <a:avLst/>
          </a:prstGeom>
          <a:solidFill>
            <a:srgbClr val="0070C0"/>
          </a:solidFill>
        </p:spPr>
        <p:txBody>
          <a:bodyPr wrap="square">
            <a:spAutoFit/>
          </a:bodyPr>
          <a:lstStyle/>
          <a:p>
            <a:r>
              <a:rPr lang="en-US" sz="1800" i="1" dirty="0" err="1">
                <a:solidFill>
                  <a:schemeClr val="bg1"/>
                </a:solidFill>
                <a:cs typeface="Times New Roman" panose="02020603050405020304" pitchFamily="18" charset="0"/>
              </a:rPr>
              <a:t>Sarcocornia</a:t>
            </a:r>
            <a:endParaRPr lang="en-US" dirty="0">
              <a:solidFill>
                <a:schemeClr val="bg1"/>
              </a:solidFill>
            </a:endParaRPr>
          </a:p>
        </p:txBody>
      </p:sp>
      <p:sp>
        <p:nvSpPr>
          <p:cNvPr id="46" name="文本框 45">
            <a:extLst>
              <a:ext uri="{FF2B5EF4-FFF2-40B4-BE49-F238E27FC236}">
                <a16:creationId xmlns:a16="http://schemas.microsoft.com/office/drawing/2014/main" id="{C03DE942-3652-4A8C-8373-BB6E97FB65F6}"/>
              </a:ext>
            </a:extLst>
          </p:cNvPr>
          <p:cNvSpPr txBox="1"/>
          <p:nvPr/>
        </p:nvSpPr>
        <p:spPr>
          <a:xfrm>
            <a:off x="10495449" y="261281"/>
            <a:ext cx="1724919"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San Felice marsh</a:t>
            </a:r>
          </a:p>
        </p:txBody>
      </p:sp>
      <p:sp>
        <p:nvSpPr>
          <p:cNvPr id="48" name="文本框 47">
            <a:extLst>
              <a:ext uri="{FF2B5EF4-FFF2-40B4-BE49-F238E27FC236}">
                <a16:creationId xmlns:a16="http://schemas.microsoft.com/office/drawing/2014/main" id="{CBB32D8F-69F4-456A-B4EE-18C3B6F0B91C}"/>
              </a:ext>
            </a:extLst>
          </p:cNvPr>
          <p:cNvSpPr txBox="1"/>
          <p:nvPr/>
        </p:nvSpPr>
        <p:spPr>
          <a:xfrm>
            <a:off x="10298253" y="1361337"/>
            <a:ext cx="1881245" cy="461665"/>
          </a:xfrm>
          <a:prstGeom prst="rect">
            <a:avLst/>
          </a:prstGeom>
          <a:noFill/>
        </p:spPr>
        <p:txBody>
          <a:bodyPr wrap="square">
            <a:spAutoFit/>
          </a:bodyPr>
          <a:lstStyle/>
          <a:p>
            <a:pPr algn="r"/>
            <a:r>
              <a:rPr lang="en-US" sz="2400" b="1" dirty="0">
                <a:solidFill>
                  <a:schemeClr val="bg1"/>
                </a:solidFill>
                <a:latin typeface="Calibri" panose="020F0502020204030204" pitchFamily="34" charset="0"/>
                <a:cs typeface="Calibri" panose="020F0502020204030204" pitchFamily="34" charset="0"/>
              </a:rPr>
              <a:t>Main Species</a:t>
            </a:r>
          </a:p>
        </p:txBody>
      </p:sp>
      <p:sp>
        <p:nvSpPr>
          <p:cNvPr id="49" name="直角三角形 48">
            <a:extLst>
              <a:ext uri="{FF2B5EF4-FFF2-40B4-BE49-F238E27FC236}">
                <a16:creationId xmlns:a16="http://schemas.microsoft.com/office/drawing/2014/main" id="{9CCEA6CE-DD22-473D-881A-F65A3EA3C30E}"/>
              </a:ext>
            </a:extLst>
          </p:cNvPr>
          <p:cNvSpPr/>
          <p:nvPr/>
        </p:nvSpPr>
        <p:spPr>
          <a:xfrm rot="10800000" flipH="1">
            <a:off x="10143447" y="816320"/>
            <a:ext cx="335370" cy="10475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直接连接符 50">
            <a:extLst>
              <a:ext uri="{FF2B5EF4-FFF2-40B4-BE49-F238E27FC236}">
                <a16:creationId xmlns:a16="http://schemas.microsoft.com/office/drawing/2014/main" id="{A4F1D5AC-4C7E-487F-90FC-A2B224E024D0}"/>
              </a:ext>
            </a:extLst>
          </p:cNvPr>
          <p:cNvCxnSpPr>
            <a:cxnSpLocks/>
            <a:stCxn id="16" idx="4"/>
          </p:cNvCxnSpPr>
          <p:nvPr/>
        </p:nvCxnSpPr>
        <p:spPr>
          <a:xfrm flipH="1">
            <a:off x="10150928" y="0"/>
            <a:ext cx="599171" cy="18876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13">
            <a:extLst>
              <a:ext uri="{FF2B5EF4-FFF2-40B4-BE49-F238E27FC236}">
                <a16:creationId xmlns:a16="http://schemas.microsoft.com/office/drawing/2014/main" id="{338D23A5-A14F-4F39-A86A-F6B00616A321}"/>
              </a:ext>
            </a:extLst>
          </p:cNvPr>
          <p:cNvCxnSpPr>
            <a:cxnSpLocks/>
          </p:cNvCxnSpPr>
          <p:nvPr/>
        </p:nvCxnSpPr>
        <p:spPr>
          <a:xfrm>
            <a:off x="2996362" y="2323471"/>
            <a:ext cx="1870477" cy="3285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4F7A009E-3E36-458E-A8D2-49705716FBA8}"/>
              </a:ext>
            </a:extLst>
          </p:cNvPr>
          <p:cNvSpPr/>
          <p:nvPr/>
        </p:nvSpPr>
        <p:spPr>
          <a:xfrm>
            <a:off x="4834679" y="3770431"/>
            <a:ext cx="1870477" cy="3827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tx1"/>
                  </a:solidFill>
                </a:ln>
                <a:solidFill>
                  <a:schemeClr val="tx1"/>
                </a:solidFill>
              </a:rPr>
              <a:t>S</a:t>
            </a:r>
            <a:r>
              <a:rPr lang="en-US" altLang="zh-CN" dirty="0">
                <a:ln>
                  <a:solidFill>
                    <a:schemeClr val="tx1"/>
                  </a:solidFill>
                </a:ln>
                <a:solidFill>
                  <a:schemeClr val="tx1"/>
                </a:solidFill>
              </a:rPr>
              <a:t>an </a:t>
            </a:r>
            <a:r>
              <a:rPr lang="en-US" dirty="0">
                <a:ln>
                  <a:solidFill>
                    <a:schemeClr val="tx1"/>
                  </a:solidFill>
                </a:ln>
                <a:solidFill>
                  <a:schemeClr val="tx1"/>
                </a:solidFill>
              </a:rPr>
              <a:t>Felice marsh</a:t>
            </a:r>
          </a:p>
        </p:txBody>
      </p:sp>
      <p:sp>
        <p:nvSpPr>
          <p:cNvPr id="31" name="矩形 30">
            <a:extLst>
              <a:ext uri="{FF2B5EF4-FFF2-40B4-BE49-F238E27FC236}">
                <a16:creationId xmlns:a16="http://schemas.microsoft.com/office/drawing/2014/main" id="{F4ACCEB1-07A9-40FA-AA2A-AEEAF5F9A8B9}"/>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矩形 33">
            <a:extLst>
              <a:ext uri="{FF2B5EF4-FFF2-40B4-BE49-F238E27FC236}">
                <a16:creationId xmlns:a16="http://schemas.microsoft.com/office/drawing/2014/main" id="{75B22F9D-769C-49C4-9A97-BA7F8DC38CE8}"/>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37" name="矩形 36">
            <a:extLst>
              <a:ext uri="{FF2B5EF4-FFF2-40B4-BE49-F238E27FC236}">
                <a16:creationId xmlns:a16="http://schemas.microsoft.com/office/drawing/2014/main" id="{D6072142-A4B4-4AC9-8A2C-81CB62F7D297}"/>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38" name="矩形 37">
            <a:extLst>
              <a:ext uri="{FF2B5EF4-FFF2-40B4-BE49-F238E27FC236}">
                <a16:creationId xmlns:a16="http://schemas.microsoft.com/office/drawing/2014/main" id="{1BCB141D-9614-4DD1-BDCF-A78BDA093455}"/>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39" name="矩形 38">
            <a:extLst>
              <a:ext uri="{FF2B5EF4-FFF2-40B4-BE49-F238E27FC236}">
                <a16:creationId xmlns:a16="http://schemas.microsoft.com/office/drawing/2014/main" id="{5BC22642-4CBA-4480-A70D-9CF49FBB9211}"/>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40" name="矩形 39">
            <a:extLst>
              <a:ext uri="{FF2B5EF4-FFF2-40B4-BE49-F238E27FC236}">
                <a16:creationId xmlns:a16="http://schemas.microsoft.com/office/drawing/2014/main" id="{C82A2EDA-19E2-4BF2-AA4A-094E73F884AB}"/>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Methods</a:t>
            </a:r>
          </a:p>
        </p:txBody>
      </p:sp>
      <p:sp>
        <p:nvSpPr>
          <p:cNvPr id="41" name="TextBox 8">
            <a:extLst>
              <a:ext uri="{FF2B5EF4-FFF2-40B4-BE49-F238E27FC236}">
                <a16:creationId xmlns:a16="http://schemas.microsoft.com/office/drawing/2014/main" id="{B78CA553-E01A-47D4-8A13-5E3630315789}"/>
              </a:ext>
            </a:extLst>
          </p:cNvPr>
          <p:cNvSpPr txBox="1"/>
          <p:nvPr/>
        </p:nvSpPr>
        <p:spPr>
          <a:xfrm>
            <a:off x="7999132" y="4200219"/>
            <a:ext cx="2451381" cy="276999"/>
          </a:xfrm>
          <a:prstGeom prst="rect">
            <a:avLst/>
          </a:prstGeom>
          <a:noFill/>
        </p:spPr>
        <p:txBody>
          <a:bodyPr wrap="square" rtlCol="0">
            <a:spAutoFit/>
          </a:bodyPr>
          <a:lstStyle/>
          <a:p>
            <a:r>
              <a:rPr lang="en-US" sz="1200" dirty="0"/>
              <a:t>Fig from Yang et al., 2020</a:t>
            </a:r>
          </a:p>
        </p:txBody>
      </p:sp>
    </p:spTree>
    <p:extLst>
      <p:ext uri="{BB962C8B-B14F-4D97-AF65-F5344CB8AC3E}">
        <p14:creationId xmlns:p14="http://schemas.microsoft.com/office/powerpoint/2010/main" val="202012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2000" b="-12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2973EB8-107F-4C6B-B616-6DBD85E48314}"/>
              </a:ext>
            </a:extLst>
          </p:cNvPr>
          <p:cNvSpPr txBox="1"/>
          <p:nvPr/>
        </p:nvSpPr>
        <p:spPr>
          <a:xfrm>
            <a:off x="0" y="-7979"/>
            <a:ext cx="12191999" cy="523220"/>
          </a:xfrm>
          <a:prstGeom prst="rect">
            <a:avLst/>
          </a:prstGeom>
          <a:solidFill>
            <a:schemeClr val="bg1">
              <a:lumMod val="75000"/>
            </a:schemeClr>
          </a:solid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altLang="zh-CN" sz="2800" b="1" dirty="0">
                <a:solidFill>
                  <a:srgbClr val="7030A0"/>
                </a:solidFill>
              </a:rPr>
              <a:t>ISSUE 1: Species-sequence in multiple years</a:t>
            </a:r>
          </a:p>
        </p:txBody>
      </p:sp>
      <p:sp>
        <p:nvSpPr>
          <p:cNvPr id="5" name="Rettangolo 1">
            <a:extLst>
              <a:ext uri="{FF2B5EF4-FFF2-40B4-BE49-F238E27FC236}">
                <a16:creationId xmlns:a16="http://schemas.microsoft.com/office/drawing/2014/main" id="{EA5CBCA9-2629-42E8-8E96-969C366900B5}"/>
              </a:ext>
            </a:extLst>
          </p:cNvPr>
          <p:cNvSpPr/>
          <p:nvPr/>
        </p:nvSpPr>
        <p:spPr>
          <a:xfrm>
            <a:off x="3993501" y="3244334"/>
            <a:ext cx="184731" cy="369332"/>
          </a:xfrm>
          <a:prstGeom prst="rect">
            <a:avLst/>
          </a:prstGeom>
        </p:spPr>
        <p:txBody>
          <a:bodyPr wrap="none">
            <a:spAutoFit/>
          </a:bodyPr>
          <a:lstStyle/>
          <a:p>
            <a:endParaRPr lang="it-IT" dirty="0"/>
          </a:p>
        </p:txBody>
      </p:sp>
      <p:sp>
        <p:nvSpPr>
          <p:cNvPr id="6" name="矩形 5">
            <a:extLst>
              <a:ext uri="{FF2B5EF4-FFF2-40B4-BE49-F238E27FC236}">
                <a16:creationId xmlns:a16="http://schemas.microsoft.com/office/drawing/2014/main" id="{84225CB1-9FE0-49F3-8AAD-3EE91ED29FC3}"/>
              </a:ext>
            </a:extLst>
          </p:cNvPr>
          <p:cNvSpPr/>
          <p:nvPr/>
        </p:nvSpPr>
        <p:spPr>
          <a:xfrm>
            <a:off x="676275" y="2623707"/>
            <a:ext cx="10810875" cy="381519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id="{093223AA-8537-4F05-B497-BEA07F207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810" y="2720480"/>
            <a:ext cx="10105803" cy="3621645"/>
          </a:xfrm>
          <a:prstGeom prst="rect">
            <a:avLst/>
          </a:prstGeom>
        </p:spPr>
      </p:pic>
      <p:sp>
        <p:nvSpPr>
          <p:cNvPr id="15" name="文本框 14">
            <a:extLst>
              <a:ext uri="{FF2B5EF4-FFF2-40B4-BE49-F238E27FC236}">
                <a16:creationId xmlns:a16="http://schemas.microsoft.com/office/drawing/2014/main" id="{F368EA91-7CB0-45F4-A53C-0F43FBF73962}"/>
              </a:ext>
            </a:extLst>
          </p:cNvPr>
          <p:cNvSpPr txBox="1"/>
          <p:nvPr/>
        </p:nvSpPr>
        <p:spPr>
          <a:xfrm>
            <a:off x="586198" y="587940"/>
            <a:ext cx="10991026" cy="1938992"/>
          </a:xfrm>
          <a:prstGeom prst="rect">
            <a:avLst/>
          </a:prstGeom>
          <a:noFill/>
        </p:spPr>
        <p:txBody>
          <a:bodyPr wrap="square">
            <a:spAutoFit/>
          </a:bodyPr>
          <a:lstStyle/>
          <a:p>
            <a:pPr algn="just"/>
            <a:r>
              <a:rPr lang="en-US" sz="2400" kern="0" dirty="0">
                <a:effectLst/>
                <a:ea typeface="DengXian" panose="02010600030101010101" pitchFamily="2" charset="-122"/>
              </a:rPr>
              <a:t>We analyzed elevation-vegetation data from the San Felice marsh including </a:t>
            </a:r>
            <a:r>
              <a:rPr lang="en-US" sz="2400" b="1" kern="0" dirty="0">
                <a:solidFill>
                  <a:srgbClr val="FF0000"/>
                </a:solidFill>
                <a:effectLst/>
                <a:ea typeface="DengXian" panose="02010600030101010101" pitchFamily="2" charset="-122"/>
              </a:rPr>
              <a:t>7-times</a:t>
            </a:r>
            <a:r>
              <a:rPr lang="en-US" sz="2400" kern="0" dirty="0">
                <a:effectLst/>
                <a:ea typeface="DengXian" panose="02010600030101010101" pitchFamily="2" charset="-122"/>
              </a:rPr>
              <a:t> revisitation data </a:t>
            </a:r>
            <a:r>
              <a:rPr lang="en-GB" sz="2400" b="1" kern="0" dirty="0">
                <a:solidFill>
                  <a:srgbClr val="FF0000"/>
                </a:solidFill>
                <a:effectLst/>
                <a:ea typeface="DengXian" panose="02010600030101010101" pitchFamily="2" charset="-122"/>
              </a:rPr>
              <a:t>between 2000 and 2019 </a:t>
            </a:r>
            <a:r>
              <a:rPr lang="en-US" sz="2400" kern="0" dirty="0">
                <a:effectLst/>
                <a:ea typeface="DengXian" panose="02010600030101010101" pitchFamily="2" charset="-122"/>
              </a:rPr>
              <a:t>(e.g., 2000, 2002, 2003, 2004, 2006, 2013 and 2019)</a:t>
            </a:r>
            <a:r>
              <a:rPr lang="en-GB" sz="2400" kern="0" dirty="0">
                <a:effectLst/>
                <a:ea typeface="DengXian" panose="02010600030101010101" pitchFamily="2" charset="-122"/>
              </a:rPr>
              <a:t>. </a:t>
            </a:r>
            <a:r>
              <a:rPr lang="en-GB" sz="2400" kern="0" dirty="0">
                <a:ea typeface="DengXian" panose="02010600030101010101" pitchFamily="2" charset="-122"/>
              </a:rPr>
              <a:t>In every year,</a:t>
            </a:r>
            <a:r>
              <a:rPr lang="en-GB" sz="2400" b="1" kern="0" dirty="0">
                <a:solidFill>
                  <a:srgbClr val="FF0000"/>
                </a:solidFill>
                <a:ea typeface="DengXian" panose="02010600030101010101" pitchFamily="2" charset="-122"/>
              </a:rPr>
              <a:t> accurate elevation (above IGM datum) </a:t>
            </a:r>
            <a:r>
              <a:rPr lang="en-GB" sz="2400" kern="0" dirty="0">
                <a:ea typeface="DengXian" panose="02010600030101010101" pitchFamily="2" charset="-122"/>
              </a:rPr>
              <a:t>and </a:t>
            </a:r>
            <a:r>
              <a:rPr lang="en-GB" sz="2400" b="1" kern="0" dirty="0">
                <a:solidFill>
                  <a:srgbClr val="FF0000"/>
                </a:solidFill>
                <a:ea typeface="DengXian" panose="02010600030101010101" pitchFamily="2" charset="-122"/>
              </a:rPr>
              <a:t>halophytic vegetation</a:t>
            </a:r>
            <a:r>
              <a:rPr lang="en-GB" sz="2400" kern="0" dirty="0">
                <a:ea typeface="DengXian" panose="02010600030101010101" pitchFamily="2" charset="-122"/>
              </a:rPr>
              <a:t> </a:t>
            </a:r>
            <a:r>
              <a:rPr lang="en-GB" sz="2400" b="1" kern="0" dirty="0">
                <a:solidFill>
                  <a:srgbClr val="FF0000"/>
                </a:solidFill>
                <a:ea typeface="DengXian" panose="02010600030101010101" pitchFamily="2" charset="-122"/>
              </a:rPr>
              <a:t>data</a:t>
            </a:r>
            <a:r>
              <a:rPr lang="en-GB" sz="2400" kern="0" dirty="0">
                <a:ea typeface="DengXian" panose="02010600030101010101" pitchFamily="2" charset="-122"/>
              </a:rPr>
              <a:t> were recorded on randomly selected sites. </a:t>
            </a:r>
          </a:p>
          <a:p>
            <a:pPr algn="just"/>
            <a:r>
              <a:rPr lang="en-GB" sz="2400" kern="0" dirty="0">
                <a:effectLst/>
                <a:ea typeface="DengXian" panose="02010600030101010101" pitchFamily="2" charset="-122"/>
              </a:rPr>
              <a:t>We considered </a:t>
            </a:r>
            <a:r>
              <a:rPr lang="en-GB" sz="2400" b="1" kern="0" dirty="0">
                <a:solidFill>
                  <a:srgbClr val="FF0000"/>
                </a:solidFill>
                <a:effectLst/>
                <a:ea typeface="DengXian" panose="02010600030101010101" pitchFamily="2" charset="-122"/>
              </a:rPr>
              <a:t>3 different </a:t>
            </a:r>
            <a:r>
              <a:rPr lang="en-GB" sz="2400" kern="0" dirty="0">
                <a:effectLst/>
                <a:ea typeface="DengXian" panose="02010600030101010101" pitchFamily="2" charset="-122"/>
              </a:rPr>
              <a:t>parts, divided by main channels. </a:t>
            </a:r>
            <a:endParaRPr lang="en-US" sz="2400" dirty="0"/>
          </a:p>
        </p:txBody>
      </p:sp>
      <p:sp>
        <p:nvSpPr>
          <p:cNvPr id="14" name="矩形 13">
            <a:extLst>
              <a:ext uri="{FF2B5EF4-FFF2-40B4-BE49-F238E27FC236}">
                <a16:creationId xmlns:a16="http://schemas.microsoft.com/office/drawing/2014/main" id="{FC14A249-6B8A-4CD2-B097-241EC108A86B}"/>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矩形 15">
            <a:extLst>
              <a:ext uri="{FF2B5EF4-FFF2-40B4-BE49-F238E27FC236}">
                <a16:creationId xmlns:a16="http://schemas.microsoft.com/office/drawing/2014/main" id="{B554B769-13BE-49C9-880A-663BF2828793}"/>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7" name="矩形 16">
            <a:extLst>
              <a:ext uri="{FF2B5EF4-FFF2-40B4-BE49-F238E27FC236}">
                <a16:creationId xmlns:a16="http://schemas.microsoft.com/office/drawing/2014/main" id="{2CFAFAE0-50E9-4D53-9E9D-A8B080BFFF42}"/>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18" name="矩形 17">
            <a:extLst>
              <a:ext uri="{FF2B5EF4-FFF2-40B4-BE49-F238E27FC236}">
                <a16:creationId xmlns:a16="http://schemas.microsoft.com/office/drawing/2014/main" id="{73B6D7B7-7AEF-43B9-925C-9358B3D7C4A5}"/>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19" name="矩形 18">
            <a:extLst>
              <a:ext uri="{FF2B5EF4-FFF2-40B4-BE49-F238E27FC236}">
                <a16:creationId xmlns:a16="http://schemas.microsoft.com/office/drawing/2014/main" id="{0CA78E55-F9D7-4F5C-AE38-F8197FC8FCE7}"/>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20" name="矩形 19">
            <a:extLst>
              <a:ext uri="{FF2B5EF4-FFF2-40B4-BE49-F238E27FC236}">
                <a16:creationId xmlns:a16="http://schemas.microsoft.com/office/drawing/2014/main" id="{B9256EBF-CC5C-42A2-B508-4504B37B6937}"/>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Methods</a:t>
            </a:r>
          </a:p>
        </p:txBody>
      </p:sp>
      <p:sp>
        <p:nvSpPr>
          <p:cNvPr id="13" name="文本框 12">
            <a:extLst>
              <a:ext uri="{FF2B5EF4-FFF2-40B4-BE49-F238E27FC236}">
                <a16:creationId xmlns:a16="http://schemas.microsoft.com/office/drawing/2014/main" id="{FF6C056F-2CA0-4038-BFA9-2B1B1E5DC2D5}"/>
              </a:ext>
            </a:extLst>
          </p:cNvPr>
          <p:cNvSpPr txBox="1"/>
          <p:nvPr/>
        </p:nvSpPr>
        <p:spPr>
          <a:xfrm>
            <a:off x="3315416" y="6015350"/>
            <a:ext cx="3616183" cy="369332"/>
          </a:xfrm>
          <a:prstGeom prst="rect">
            <a:avLst/>
          </a:prstGeom>
          <a:noFill/>
        </p:spPr>
        <p:txBody>
          <a:bodyPr wrap="none" rtlCol="0">
            <a:spAutoFit/>
          </a:bodyPr>
          <a:lstStyle/>
          <a:p>
            <a:r>
              <a:rPr lang="en-US" dirty="0"/>
              <a:t>Yang et al, JGR-</a:t>
            </a:r>
            <a:r>
              <a:rPr lang="en-US" dirty="0" err="1"/>
              <a:t>Biogeo</a:t>
            </a:r>
            <a:r>
              <a:rPr lang="en-US" dirty="0"/>
              <a:t>, under-review</a:t>
            </a:r>
          </a:p>
        </p:txBody>
      </p:sp>
    </p:spTree>
    <p:extLst>
      <p:ext uri="{BB962C8B-B14F-4D97-AF65-F5344CB8AC3E}">
        <p14:creationId xmlns:p14="http://schemas.microsoft.com/office/powerpoint/2010/main" val="87169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2000" b="-12000"/>
          </a:stretch>
        </a:blip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7425DF9-ADD4-497C-A1A9-270B610C6252}"/>
              </a:ext>
            </a:extLst>
          </p:cNvPr>
          <p:cNvSpPr txBox="1"/>
          <p:nvPr/>
        </p:nvSpPr>
        <p:spPr>
          <a:xfrm>
            <a:off x="0" y="35641"/>
            <a:ext cx="12192000" cy="954107"/>
          </a:xfrm>
          <a:prstGeom prst="rect">
            <a:avLst/>
          </a:prstGeom>
          <a:solidFill>
            <a:schemeClr val="accent3"/>
          </a:solidFill>
        </p:spPr>
        <p:txBody>
          <a:bodyPr wrap="square">
            <a:spAutoFit/>
          </a:bodyPr>
          <a:lstStyle/>
          <a:p>
            <a:pPr algn="just">
              <a:defRPr/>
            </a:pPr>
            <a:r>
              <a:rPr lang="en-US" altLang="zh-CN" sz="2800" b="1" dirty="0">
                <a:solidFill>
                  <a:srgbClr val="7030A0"/>
                </a:solidFill>
              </a:rPr>
              <a:t>ISSUE 2: Extend local observations on vegetation vertical distribution to a large scale</a:t>
            </a:r>
          </a:p>
        </p:txBody>
      </p:sp>
      <p:sp>
        <p:nvSpPr>
          <p:cNvPr id="7" name="文本框 6">
            <a:extLst>
              <a:ext uri="{FF2B5EF4-FFF2-40B4-BE49-F238E27FC236}">
                <a16:creationId xmlns:a16="http://schemas.microsoft.com/office/drawing/2014/main" id="{45E4D540-EDCF-46F2-99DA-C85934B86212}"/>
              </a:ext>
            </a:extLst>
          </p:cNvPr>
          <p:cNvSpPr txBox="1"/>
          <p:nvPr/>
        </p:nvSpPr>
        <p:spPr>
          <a:xfrm>
            <a:off x="-1" y="999885"/>
            <a:ext cx="12191998" cy="5447645"/>
          </a:xfrm>
          <a:prstGeom prst="rect">
            <a:avLst/>
          </a:prstGeom>
          <a:noFill/>
        </p:spPr>
        <p:txBody>
          <a:bodyPr wrap="square" rtlCol="0">
            <a:spAutoFit/>
          </a:bodyPr>
          <a:lstStyle/>
          <a:p>
            <a:pPr marL="457200" indent="-457200">
              <a:buAutoNum type="arabicPeriod"/>
            </a:pPr>
            <a:r>
              <a:rPr lang="en-US" sz="2800" b="1" dirty="0"/>
              <a:t>Vegetation species map</a:t>
            </a:r>
            <a:endParaRPr lang="en-US" sz="900" dirty="0"/>
          </a:p>
          <a:p>
            <a:pPr marL="457200"/>
            <a:r>
              <a:rPr lang="en-US" sz="2400" b="1" dirty="0"/>
              <a:t>Data: </a:t>
            </a:r>
            <a:r>
              <a:rPr lang="en-US" sz="2400" b="1" dirty="0">
                <a:solidFill>
                  <a:srgbClr val="FF0000"/>
                </a:solidFill>
              </a:rPr>
              <a:t>multi-spectral</a:t>
            </a:r>
            <a:r>
              <a:rPr lang="en-US" sz="2400" dirty="0"/>
              <a:t> data (Quick-bird II) acquired in 2003.</a:t>
            </a:r>
          </a:p>
          <a:p>
            <a:pPr marL="457200"/>
            <a:r>
              <a:rPr lang="en-US" sz="2400" b="1" dirty="0"/>
              <a:t>Method: </a:t>
            </a:r>
            <a:r>
              <a:rPr lang="en-US" sz="2400" dirty="0"/>
              <a:t>Random forest soft classification (RFSC) method was used to estimate the fractional abundance (FA) of each species (Yang et al., 2020, RS). Then we determined the most abundant species as the one with the highest FA in each pixel.</a:t>
            </a:r>
            <a:endParaRPr lang="en-US" sz="900" dirty="0"/>
          </a:p>
          <a:p>
            <a:pPr marL="457200" indent="-457200">
              <a:buFont typeface="+mj-lt"/>
              <a:buAutoNum type="arabicPeriod" startAt="2"/>
            </a:pPr>
            <a:r>
              <a:rPr lang="en-US" sz="2800" b="1" dirty="0"/>
              <a:t>Elevation data (DEM)</a:t>
            </a:r>
            <a:endParaRPr lang="en-US" sz="900" b="1" dirty="0"/>
          </a:p>
          <a:p>
            <a:pPr marL="457200"/>
            <a:r>
              <a:rPr lang="en-US" sz="2400" b="1" dirty="0"/>
              <a:t>Data: </a:t>
            </a:r>
            <a:r>
              <a:rPr lang="en-US" sz="2400" b="1" dirty="0">
                <a:solidFill>
                  <a:srgbClr val="FF0000"/>
                </a:solidFill>
              </a:rPr>
              <a:t>Lidar</a:t>
            </a:r>
            <a:r>
              <a:rPr lang="en-US" sz="2400" dirty="0"/>
              <a:t> data collected in 2003.</a:t>
            </a:r>
          </a:p>
          <a:p>
            <a:pPr marL="457200"/>
            <a:r>
              <a:rPr lang="en-US" sz="2400" b="1" dirty="0"/>
              <a:t>Method: </a:t>
            </a:r>
            <a:r>
              <a:rPr lang="en-US" sz="2400" dirty="0"/>
              <a:t>we corrected the lidar-derived DEM</a:t>
            </a:r>
            <a:r>
              <a:rPr lang="en-US" sz="2400" b="1" dirty="0">
                <a:solidFill>
                  <a:srgbClr val="FF0000"/>
                </a:solidFill>
              </a:rPr>
              <a:t> </a:t>
            </a:r>
            <a:r>
              <a:rPr lang="en-US" sz="2400" dirty="0"/>
              <a:t>over the marsh with </a:t>
            </a:r>
            <a:r>
              <a:rPr lang="en-US" sz="2400" b="1" dirty="0">
                <a:solidFill>
                  <a:srgbClr val="FF0000"/>
                </a:solidFill>
              </a:rPr>
              <a:t>high accuracy </a:t>
            </a:r>
            <a:r>
              <a:rPr lang="en-US" sz="2400" dirty="0"/>
              <a:t>(RMSE=4.18 cm, MAE=3.15 cm) (In preparation to MEE).</a:t>
            </a:r>
          </a:p>
          <a:p>
            <a:pPr marL="457200" indent="-457200">
              <a:buFont typeface="+mj-lt"/>
              <a:buAutoNum type="arabicPeriod" startAt="3"/>
            </a:pPr>
            <a:r>
              <a:rPr lang="en-US" sz="2800" b="1" dirty="0"/>
              <a:t>Statistic</a:t>
            </a:r>
            <a:r>
              <a:rPr lang="en-US" sz="2400" b="1" dirty="0"/>
              <a:t>al analyses</a:t>
            </a:r>
          </a:p>
          <a:p>
            <a:pPr marL="457200"/>
            <a:r>
              <a:rPr lang="en-US" sz="2400" dirty="0"/>
              <a:t>We analyzed the vertical distribution of species by coupling the most abundant species maps and FA maps with corrected DEM. We calculated the </a:t>
            </a:r>
            <a:r>
              <a:rPr lang="en-US" sz="2400" b="1" dirty="0">
                <a:solidFill>
                  <a:srgbClr val="FF0000"/>
                </a:solidFill>
              </a:rPr>
              <a:t>frequency distribution of elevation encroached by each most abundant species species </a:t>
            </a:r>
            <a:r>
              <a:rPr lang="en-US" sz="2400" dirty="0"/>
              <a:t>and </a:t>
            </a:r>
            <a:r>
              <a:rPr lang="en-US" sz="2400" b="1" dirty="0">
                <a:solidFill>
                  <a:srgbClr val="FF0000"/>
                </a:solidFill>
              </a:rPr>
              <a:t>average FA (</a:t>
            </a:r>
            <a:r>
              <a:rPr lang="en-US" sz="2400" b="1" dirty="0" err="1">
                <a:solidFill>
                  <a:srgbClr val="FF0000"/>
                </a:solidFill>
              </a:rPr>
              <a:t>mFA</a:t>
            </a:r>
            <a:r>
              <a:rPr lang="en-US" sz="2400" b="1" dirty="0">
                <a:solidFill>
                  <a:srgbClr val="FF0000"/>
                </a:solidFill>
              </a:rPr>
              <a:t>) </a:t>
            </a:r>
            <a:r>
              <a:rPr lang="en-US" sz="2400" dirty="0"/>
              <a:t>of each species at each elevation interval.</a:t>
            </a:r>
          </a:p>
        </p:txBody>
      </p:sp>
      <p:sp>
        <p:nvSpPr>
          <p:cNvPr id="10" name="矩形 9">
            <a:extLst>
              <a:ext uri="{FF2B5EF4-FFF2-40B4-BE49-F238E27FC236}">
                <a16:creationId xmlns:a16="http://schemas.microsoft.com/office/drawing/2014/main" id="{335BCDC5-CE44-4DAE-9329-CC7B3972DE6B}"/>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矩形 10">
            <a:extLst>
              <a:ext uri="{FF2B5EF4-FFF2-40B4-BE49-F238E27FC236}">
                <a16:creationId xmlns:a16="http://schemas.microsoft.com/office/drawing/2014/main" id="{C197E15A-9E92-4106-B7AF-B8BB2D12FCFB}"/>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2" name="矩形 11">
            <a:extLst>
              <a:ext uri="{FF2B5EF4-FFF2-40B4-BE49-F238E27FC236}">
                <a16:creationId xmlns:a16="http://schemas.microsoft.com/office/drawing/2014/main" id="{AC512B96-BD13-43A6-B66B-7A29EEF6494F}"/>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19" name="矩形 18">
            <a:extLst>
              <a:ext uri="{FF2B5EF4-FFF2-40B4-BE49-F238E27FC236}">
                <a16:creationId xmlns:a16="http://schemas.microsoft.com/office/drawing/2014/main" id="{B967406B-86ED-45EE-B2B6-3E8A646072BB}"/>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a:t>
            </a:r>
          </a:p>
        </p:txBody>
      </p:sp>
      <p:sp>
        <p:nvSpPr>
          <p:cNvPr id="20" name="矩形 19">
            <a:extLst>
              <a:ext uri="{FF2B5EF4-FFF2-40B4-BE49-F238E27FC236}">
                <a16:creationId xmlns:a16="http://schemas.microsoft.com/office/drawing/2014/main" id="{DC1FEFA8-BEC1-4644-A262-11B963E2D2DC}"/>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21" name="矩形 20">
            <a:extLst>
              <a:ext uri="{FF2B5EF4-FFF2-40B4-BE49-F238E27FC236}">
                <a16:creationId xmlns:a16="http://schemas.microsoft.com/office/drawing/2014/main" id="{36D1421B-A3C0-4487-ADBF-956A0C4F25E3}"/>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Methods</a:t>
            </a:r>
          </a:p>
        </p:txBody>
      </p:sp>
    </p:spTree>
    <p:extLst>
      <p:ext uri="{BB962C8B-B14F-4D97-AF65-F5344CB8AC3E}">
        <p14:creationId xmlns:p14="http://schemas.microsoft.com/office/powerpoint/2010/main" val="162251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2000" b="-12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3DF3D46-C62C-46E5-997A-E6DB933F9AF2}"/>
              </a:ext>
            </a:extLst>
          </p:cNvPr>
          <p:cNvSpPr txBox="1"/>
          <p:nvPr/>
        </p:nvSpPr>
        <p:spPr>
          <a:xfrm>
            <a:off x="0" y="164248"/>
            <a:ext cx="12192000" cy="523220"/>
          </a:xfrm>
          <a:prstGeom prst="rect">
            <a:avLst/>
          </a:prstGeom>
          <a:solidFill>
            <a:schemeClr val="accent3"/>
          </a:solidFill>
        </p:spPr>
        <p:txBody>
          <a:bodyPr wrap="square">
            <a:spAutoFit/>
          </a:bodyPr>
          <a:lstStyle/>
          <a:p>
            <a:pPr algn="just">
              <a:defRPr/>
            </a:pPr>
            <a:r>
              <a:rPr lang="en-US" altLang="zh-CN" sz="2800" b="1" dirty="0">
                <a:solidFill>
                  <a:srgbClr val="7030A0"/>
                </a:solidFill>
              </a:rPr>
              <a:t>ISSUE 3: Vertical distribution of above-ground biomass (AGB)</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467914E-4C12-413B-9419-B6E58D7843D1}"/>
                  </a:ext>
                </a:extLst>
              </p:cNvPr>
              <p:cNvSpPr txBox="1"/>
              <p:nvPr/>
            </p:nvSpPr>
            <p:spPr>
              <a:xfrm>
                <a:off x="104578" y="880765"/>
                <a:ext cx="11553825" cy="2094676"/>
              </a:xfrm>
              <a:prstGeom prst="rect">
                <a:avLst/>
              </a:prstGeom>
              <a:noFill/>
            </p:spPr>
            <p:txBody>
              <a:bodyPr wrap="square">
                <a:spAutoFit/>
              </a:bodyPr>
              <a:lstStyle/>
              <a:p>
                <a:pPr marL="342900" indent="-342900">
                  <a:buFont typeface="Arial" panose="020B0604020202020204" pitchFamily="34" charset="0"/>
                  <a:buChar char="•"/>
                </a:pPr>
                <a:r>
                  <a:rPr lang="en-US" sz="2400" dirty="0"/>
                  <a:t>Estimate the empirical above-ground biomass (</a:t>
                </a:r>
                <a:r>
                  <a:rPr lang="en-US" sz="2400" dirty="0" err="1"/>
                  <a:t>eAGB</a:t>
                </a:r>
                <a:r>
                  <a:rPr lang="en-US" sz="2400" dirty="0"/>
                  <a:t>) by using</a:t>
                </a:r>
                <a:r>
                  <a:rPr lang="en-US" sz="2400" b="1" dirty="0">
                    <a:solidFill>
                      <a:srgbClr val="FF0000"/>
                    </a:solidFill>
                  </a:rPr>
                  <a:t> FA </a:t>
                </a:r>
                <a:r>
                  <a:rPr lang="en-US" sz="2400" dirty="0"/>
                  <a:t>and </a:t>
                </a:r>
                <a:r>
                  <a:rPr lang="en-US" sz="2400" b="1" dirty="0">
                    <a:solidFill>
                      <a:srgbClr val="FF0000"/>
                    </a:solidFill>
                  </a:rPr>
                  <a:t>dataset</a:t>
                </a:r>
                <a:r>
                  <a:rPr lang="en-US" sz="2400" dirty="0"/>
                  <a:t> in the literature, used to images detect </a:t>
                </a:r>
                <a:r>
                  <a:rPr lang="en-US" sz="2400" b="1" dirty="0">
                    <a:solidFill>
                      <a:srgbClr val="FF0000"/>
                    </a:solidFill>
                  </a:rPr>
                  <a:t>vertical, spatial distributions and dynamics</a:t>
                </a:r>
                <a:r>
                  <a:rPr lang="en-US" sz="2400" dirty="0"/>
                  <a:t>.</a:t>
                </a: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𝑒𝐴𝐺𝐵</m:t>
                      </m:r>
                      <m:r>
                        <a:rPr lang="en-US" sz="2400" i="1">
                          <a:latin typeface="Cambria Math" panose="02040503050406030204" pitchFamily="18" charset="0"/>
                        </a:rPr>
                        <m:t>=</m:t>
                      </m:r>
                      <m:nary>
                        <m:naryPr>
                          <m:chr m:val="∑"/>
                          <m:subHide m:val="on"/>
                          <m:supHide m:val="on"/>
                          <m:ctrlPr>
                            <a:rPr lang="en-US" sz="2400" i="1" smtClean="0">
                              <a:latin typeface="Cambria Math" panose="02040503050406030204" pitchFamily="18" charset="0"/>
                            </a:rPr>
                          </m:ctrlPr>
                        </m:naryPr>
                        <m:sub/>
                        <m:sup/>
                        <m:e>
                          <m:sSub>
                            <m:sSubPr>
                              <m:ctrlPr>
                                <a:rPr lang="en-US" sz="2400" i="1" smtClean="0">
                                  <a:latin typeface="Cambria Math" panose="02040503050406030204" pitchFamily="18" charset="0"/>
                                </a:rPr>
                              </m:ctrlPr>
                            </m:sSubPr>
                            <m:e>
                              <m:r>
                                <a:rPr lang="en-US" sz="2400" i="1">
                                  <a:latin typeface="Cambria Math" panose="02040503050406030204" pitchFamily="18" charset="0"/>
                                </a:rPr>
                                <m:t>𝐹𝐴</m:t>
                              </m:r>
                            </m:e>
                            <m:sub>
                              <m:r>
                                <a:rPr lang="en-US" sz="2400" i="1">
                                  <a:latin typeface="Cambria Math" panose="02040503050406030204" pitchFamily="18" charset="0"/>
                                </a:rPr>
                                <m:t>𝑗</m:t>
                              </m:r>
                            </m:sub>
                          </m:sSub>
                          <m:r>
                            <a:rPr lang="en-US" sz="2400" i="1">
                              <a:latin typeface="Cambria Math" panose="02040503050406030204" pitchFamily="18" charset="0"/>
                            </a:rPr>
                            <m:t> ∙ </m:t>
                          </m:r>
                          <m:sSub>
                            <m:sSubPr>
                              <m:ctrlPr>
                                <a:rPr lang="en-US" sz="2400" i="1">
                                  <a:latin typeface="Cambria Math" panose="02040503050406030204" pitchFamily="18" charset="0"/>
                                </a:rPr>
                              </m:ctrlPr>
                            </m:sSubPr>
                            <m:e>
                              <m:r>
                                <a:rPr lang="en-US" sz="2400" i="1">
                                  <a:latin typeface="Cambria Math" panose="02040503050406030204" pitchFamily="18" charset="0"/>
                                </a:rPr>
                                <m:t>𝑒𝐴𝐺𝐵</m:t>
                              </m:r>
                            </m:e>
                            <m:sub>
                              <m:r>
                                <a:rPr lang="en-US" sz="2400" i="1">
                                  <a:latin typeface="Cambria Math" panose="02040503050406030204" pitchFamily="18" charset="0"/>
                                </a:rPr>
                                <m:t>𝑗</m:t>
                              </m:r>
                            </m:sub>
                          </m:sSub>
                        </m:e>
                      </m:nary>
                    </m:oMath>
                  </m:oMathPara>
                </a14:m>
                <a:endParaRPr lang="en-US" sz="2400" dirty="0"/>
              </a:p>
              <a:p>
                <a:pPr marL="342900" indent="-342900">
                  <a:buFont typeface="Arial" panose="020B0604020202020204" pitchFamily="34" charset="0"/>
                  <a:buChar char="•"/>
                </a:pPr>
                <a:r>
                  <a:rPr lang="en-US" sz="2400" dirty="0"/>
                  <a:t>Couple </a:t>
                </a:r>
                <a:r>
                  <a:rPr lang="en-US" sz="2400" dirty="0" err="1"/>
                  <a:t>eAGB</a:t>
                </a:r>
                <a:r>
                  <a:rPr lang="en-US" sz="2400" dirty="0"/>
                  <a:t> map and corrected lidar DEM to analyze the vertical distribution of AGB.</a:t>
                </a:r>
              </a:p>
            </p:txBody>
          </p:sp>
        </mc:Choice>
        <mc:Fallback xmlns="">
          <p:sp>
            <p:nvSpPr>
              <p:cNvPr id="5" name="文本框 4">
                <a:extLst>
                  <a:ext uri="{FF2B5EF4-FFF2-40B4-BE49-F238E27FC236}">
                    <a16:creationId xmlns:a16="http://schemas.microsoft.com/office/drawing/2014/main" id="{5467914E-4C12-413B-9419-B6E58D7843D1}"/>
                  </a:ext>
                </a:extLst>
              </p:cNvPr>
              <p:cNvSpPr txBox="1">
                <a:spLocks noRot="1" noChangeAspect="1" noMove="1" noResize="1" noEditPoints="1" noAdjustHandles="1" noChangeArrowheads="1" noChangeShapeType="1" noTextEdit="1"/>
              </p:cNvSpPr>
              <p:nvPr/>
            </p:nvSpPr>
            <p:spPr>
              <a:xfrm>
                <a:off x="104578" y="880765"/>
                <a:ext cx="11553825" cy="2094676"/>
              </a:xfrm>
              <a:prstGeom prst="rect">
                <a:avLst/>
              </a:prstGeom>
              <a:blipFill>
                <a:blip r:embed="rId3"/>
                <a:stretch>
                  <a:fillRect l="-686" t="-2326" b="-55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表格 5">
                <a:extLst>
                  <a:ext uri="{FF2B5EF4-FFF2-40B4-BE49-F238E27FC236}">
                    <a16:creationId xmlns:a16="http://schemas.microsoft.com/office/drawing/2014/main" id="{32D6465C-309B-48F0-A792-B9255131EB84}"/>
                  </a:ext>
                </a:extLst>
              </p:cNvPr>
              <p:cNvGraphicFramePr>
                <a:graphicFrameLocks noGrp="1"/>
              </p:cNvGraphicFramePr>
              <p:nvPr>
                <p:extLst>
                  <p:ext uri="{D42A27DB-BD31-4B8C-83A1-F6EECF244321}">
                    <p14:modId xmlns:p14="http://schemas.microsoft.com/office/powerpoint/2010/main" val="222188519"/>
                  </p:ext>
                </p:extLst>
              </p:nvPr>
            </p:nvGraphicFramePr>
            <p:xfrm>
              <a:off x="2827820" y="2985578"/>
              <a:ext cx="6536358" cy="2276856"/>
            </p:xfrm>
            <a:graphic>
              <a:graphicData uri="http://schemas.openxmlformats.org/drawingml/2006/table">
                <a:tbl>
                  <a:tblPr firstRow="1" firstCol="1" bandRow="1"/>
                  <a:tblGrid>
                    <a:gridCol w="3268179">
                      <a:extLst>
                        <a:ext uri="{9D8B030D-6E8A-4147-A177-3AD203B41FA5}">
                          <a16:colId xmlns:a16="http://schemas.microsoft.com/office/drawing/2014/main" val="3107332090"/>
                        </a:ext>
                      </a:extLst>
                    </a:gridCol>
                    <a:gridCol w="3268179">
                      <a:extLst>
                        <a:ext uri="{9D8B030D-6E8A-4147-A177-3AD203B41FA5}">
                          <a16:colId xmlns:a16="http://schemas.microsoft.com/office/drawing/2014/main" val="1306444052"/>
                        </a:ext>
                      </a:extLst>
                    </a:gridCol>
                  </a:tblGrid>
                  <a:tr h="495047">
                    <a:tc>
                      <a:txBody>
                        <a:bodyPr/>
                        <a:lstStyle/>
                        <a:p>
                          <a:pPr algn="ctr" fontAlgn="ctr"/>
                          <a:r>
                            <a:rPr lang="en-US" sz="2400" b="1" i="1" u="none" strike="noStrike" dirty="0">
                              <a:solidFill>
                                <a:srgbClr val="000000"/>
                              </a:solidFill>
                              <a:effectLst/>
                              <a:latin typeface="+mn-lt"/>
                            </a:rPr>
                            <a:t>j</a:t>
                          </a:r>
                          <a:r>
                            <a:rPr lang="en-US" sz="2400" b="1" i="0" u="none" strike="noStrike" dirty="0">
                              <a:solidFill>
                                <a:srgbClr val="000000"/>
                              </a:solidFill>
                              <a:effectLst/>
                              <a:latin typeface="+mn-lt"/>
                            </a:rPr>
                            <a:t> (Species)</a:t>
                          </a:r>
                          <a:endParaRPr lang="en-US" sz="2400" b="1" i="1" u="none" strike="noStrike" dirty="0">
                            <a:solidFill>
                              <a:srgbClr val="000000"/>
                            </a:solidFill>
                            <a:effectLst/>
                            <a:latin typeface="+mn-lt"/>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a:latin typeface="Cambria Math" panose="02040503050406030204" pitchFamily="18" charset="0"/>
                                      </a:rPr>
                                      <m:t>𝒆𝑨𝑮𝑩</m:t>
                                    </m:r>
                                  </m:e>
                                  <m:sub>
                                    <m:r>
                                      <a:rPr lang="en-US" sz="2400" b="1" i="1">
                                        <a:latin typeface="Cambria Math" panose="02040503050406030204" pitchFamily="18" charset="0"/>
                                      </a:rPr>
                                      <m:t>𝒋</m:t>
                                    </m:r>
                                  </m:sub>
                                </m:sSub>
                              </m:oMath>
                            </m:oMathPara>
                          </a14:m>
                          <a:endParaRPr lang="en-US" sz="2400" b="1" i="0" u="none" strike="noStrike" dirty="0">
                            <a:solidFill>
                              <a:srgbClr val="000000"/>
                            </a:solidFill>
                            <a:effectLst/>
                            <a:latin typeface="+mn-lt"/>
                          </a:endParaRPr>
                        </a:p>
                        <a:p>
                          <a:pPr algn="ctr" fontAlgn="ctr"/>
                          <a:r>
                            <a:rPr lang="en-US" sz="2400" b="1" i="0" u="none" strike="noStrike" dirty="0">
                              <a:solidFill>
                                <a:srgbClr val="000000"/>
                              </a:solidFill>
                              <a:effectLst/>
                              <a:latin typeface="+mn-lt"/>
                            </a:rPr>
                            <a:t>Dry weight</a:t>
                          </a:r>
                          <a:r>
                            <a:rPr lang="en-US" sz="2400" b="0" i="0" u="none" strike="noStrike" dirty="0">
                              <a:solidFill>
                                <a:srgbClr val="000000"/>
                              </a:solidFill>
                              <a:effectLst/>
                              <a:latin typeface="+mn-lt"/>
                            </a:rPr>
                            <a:t> </a:t>
                          </a:r>
                          <a:r>
                            <a:rPr lang="en-US" sz="2400" b="1" i="0" u="none" strike="noStrike" dirty="0">
                              <a:solidFill>
                                <a:srgbClr val="000000"/>
                              </a:solidFill>
                              <a:effectLst/>
                              <a:latin typeface="+mn-lt"/>
                            </a:rPr>
                            <a:t>[g /m</a:t>
                          </a:r>
                          <a:r>
                            <a:rPr lang="en-US" sz="2400" b="1" i="0" u="none" strike="noStrike" baseline="30000" dirty="0">
                              <a:solidFill>
                                <a:srgbClr val="000000"/>
                              </a:solidFill>
                              <a:effectLst/>
                              <a:latin typeface="+mn-lt"/>
                            </a:rPr>
                            <a:t>2</a:t>
                          </a:r>
                          <a:r>
                            <a:rPr lang="en-US" sz="2400" b="1" i="0" u="none" strike="noStrike" dirty="0">
                              <a:solidFill>
                                <a:srgbClr val="000000"/>
                              </a:solidFill>
                              <a:effectLst/>
                              <a:latin typeface="+mn-lt"/>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690280"/>
                      </a:ext>
                    </a:extLst>
                  </a:tr>
                  <a:tr h="316865">
                    <a:tc>
                      <a:txBody>
                        <a:bodyPr/>
                        <a:lstStyle/>
                        <a:p>
                          <a:pPr algn="ctr" fontAlgn="ctr"/>
                          <a:r>
                            <a:rPr lang="en-US" sz="2400" b="0" i="1" u="none" strike="noStrike">
                              <a:solidFill>
                                <a:srgbClr val="000000"/>
                              </a:solidFill>
                              <a:effectLst/>
                              <a:latin typeface="+mn-lt"/>
                            </a:rPr>
                            <a:t>Limonium</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2400" b="0" i="0" u="none" strike="noStrike" dirty="0">
                              <a:solidFill>
                                <a:srgbClr val="000000"/>
                              </a:solidFill>
                              <a:effectLst/>
                              <a:latin typeface="+mn-lt"/>
                            </a:rPr>
                            <a:t>222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86581015"/>
                      </a:ext>
                    </a:extLst>
                  </a:tr>
                  <a:tr h="316865">
                    <a:tc>
                      <a:txBody>
                        <a:bodyPr/>
                        <a:lstStyle/>
                        <a:p>
                          <a:pPr algn="ctr" fontAlgn="ctr"/>
                          <a:r>
                            <a:rPr lang="en-US" sz="2400" b="0" i="1" u="none" strike="noStrike">
                              <a:solidFill>
                                <a:srgbClr val="000000"/>
                              </a:solidFill>
                              <a:effectLst/>
                              <a:latin typeface="+mn-lt"/>
                            </a:rPr>
                            <a:t>Sarcocornia</a:t>
                          </a:r>
                        </a:p>
                      </a:txBody>
                      <a:tcPr marL="9525" marR="9525" marT="9525" marB="0" anchor="ctr">
                        <a:lnL>
                          <a:noFill/>
                        </a:lnL>
                        <a:lnR>
                          <a:noFill/>
                        </a:lnR>
                        <a:lnT>
                          <a:noFill/>
                        </a:lnT>
                        <a:lnB>
                          <a:noFill/>
                        </a:lnB>
                      </a:tcPr>
                    </a:tc>
                    <a:tc>
                      <a:txBody>
                        <a:bodyPr/>
                        <a:lstStyle/>
                        <a:p>
                          <a:pPr algn="ctr" fontAlgn="ctr"/>
                          <a:r>
                            <a:rPr lang="en-US" sz="2400" b="0" i="0" u="none" strike="noStrike">
                              <a:solidFill>
                                <a:srgbClr val="000000"/>
                              </a:solidFill>
                              <a:effectLst/>
                              <a:latin typeface="+mn-lt"/>
                            </a:rPr>
                            <a:t>887</a:t>
                          </a:r>
                        </a:p>
                      </a:txBody>
                      <a:tcPr marL="9525" marR="9525" marT="9525" marB="0" anchor="ctr">
                        <a:lnL>
                          <a:noFill/>
                        </a:lnL>
                        <a:lnR>
                          <a:noFill/>
                        </a:lnR>
                        <a:lnT>
                          <a:noFill/>
                        </a:lnT>
                        <a:lnB>
                          <a:noFill/>
                        </a:lnB>
                      </a:tcPr>
                    </a:tc>
                    <a:extLst>
                      <a:ext uri="{0D108BD9-81ED-4DB2-BD59-A6C34878D82A}">
                        <a16:rowId xmlns:a16="http://schemas.microsoft.com/office/drawing/2014/main" val="107648322"/>
                      </a:ext>
                    </a:extLst>
                  </a:tr>
                  <a:tr h="316865">
                    <a:tc>
                      <a:txBody>
                        <a:bodyPr/>
                        <a:lstStyle/>
                        <a:p>
                          <a:pPr algn="ctr" fontAlgn="ctr"/>
                          <a:r>
                            <a:rPr lang="en-US" sz="2400" b="0" i="1" u="none" strike="noStrike" dirty="0">
                              <a:solidFill>
                                <a:srgbClr val="000000"/>
                              </a:solidFill>
                              <a:effectLst/>
                              <a:latin typeface="+mn-lt"/>
                            </a:rPr>
                            <a:t>Juncus</a:t>
                          </a:r>
                        </a:p>
                      </a:txBody>
                      <a:tcPr marL="9525" marR="9525" marT="9525" marB="0" anchor="ctr">
                        <a:lnL>
                          <a:noFill/>
                        </a:lnL>
                        <a:lnR>
                          <a:noFill/>
                        </a:lnR>
                        <a:lnT>
                          <a:noFill/>
                        </a:lnT>
                        <a:lnB>
                          <a:noFill/>
                        </a:lnB>
                      </a:tcPr>
                    </a:tc>
                    <a:tc>
                      <a:txBody>
                        <a:bodyPr/>
                        <a:lstStyle/>
                        <a:p>
                          <a:pPr algn="ctr" fontAlgn="ctr"/>
                          <a:r>
                            <a:rPr lang="en-US" sz="2400" b="0" i="0" u="none" strike="noStrike">
                              <a:solidFill>
                                <a:srgbClr val="000000"/>
                              </a:solidFill>
                              <a:effectLst/>
                              <a:latin typeface="+mn-lt"/>
                            </a:rPr>
                            <a:t>1000</a:t>
                          </a:r>
                        </a:p>
                      </a:txBody>
                      <a:tcPr marL="9525" marR="9525" marT="9525" marB="0" anchor="ctr">
                        <a:lnL>
                          <a:noFill/>
                        </a:lnL>
                        <a:lnR>
                          <a:noFill/>
                        </a:lnR>
                        <a:lnT>
                          <a:noFill/>
                        </a:lnT>
                        <a:lnB>
                          <a:noFill/>
                        </a:lnB>
                      </a:tcPr>
                    </a:tc>
                    <a:extLst>
                      <a:ext uri="{0D108BD9-81ED-4DB2-BD59-A6C34878D82A}">
                        <a16:rowId xmlns:a16="http://schemas.microsoft.com/office/drawing/2014/main" val="302328075"/>
                      </a:ext>
                    </a:extLst>
                  </a:tr>
                  <a:tr h="316865">
                    <a:tc>
                      <a:txBody>
                        <a:bodyPr/>
                        <a:lstStyle/>
                        <a:p>
                          <a:pPr algn="ctr" fontAlgn="ctr"/>
                          <a:r>
                            <a:rPr lang="en-US" sz="2400" b="0" i="1" u="none" strike="noStrike" dirty="0">
                              <a:solidFill>
                                <a:srgbClr val="000000"/>
                              </a:solidFill>
                              <a:effectLst/>
                              <a:latin typeface="+mn-lt"/>
                            </a:rPr>
                            <a:t>Spartina</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534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055834"/>
                      </a:ext>
                    </a:extLst>
                  </a:tr>
                </a:tbl>
              </a:graphicData>
            </a:graphic>
          </p:graphicFrame>
        </mc:Choice>
        <mc:Fallback xmlns="">
          <p:graphicFrame>
            <p:nvGraphicFramePr>
              <p:cNvPr id="6" name="表格 5">
                <a:extLst>
                  <a:ext uri="{FF2B5EF4-FFF2-40B4-BE49-F238E27FC236}">
                    <a16:creationId xmlns:a16="http://schemas.microsoft.com/office/drawing/2014/main" id="{32D6465C-309B-48F0-A792-B9255131EB84}"/>
                  </a:ext>
                </a:extLst>
              </p:cNvPr>
              <p:cNvGraphicFramePr>
                <a:graphicFrameLocks noGrp="1"/>
              </p:cNvGraphicFramePr>
              <p:nvPr>
                <p:extLst>
                  <p:ext uri="{D42A27DB-BD31-4B8C-83A1-F6EECF244321}">
                    <p14:modId xmlns:p14="http://schemas.microsoft.com/office/powerpoint/2010/main" val="222188519"/>
                  </p:ext>
                </p:extLst>
              </p:nvPr>
            </p:nvGraphicFramePr>
            <p:xfrm>
              <a:off x="2827820" y="2985578"/>
              <a:ext cx="6536358" cy="2276856"/>
            </p:xfrm>
            <a:graphic>
              <a:graphicData uri="http://schemas.openxmlformats.org/drawingml/2006/table">
                <a:tbl>
                  <a:tblPr firstRow="1" firstCol="1" bandRow="1"/>
                  <a:tblGrid>
                    <a:gridCol w="3268179">
                      <a:extLst>
                        <a:ext uri="{9D8B030D-6E8A-4147-A177-3AD203B41FA5}">
                          <a16:colId xmlns:a16="http://schemas.microsoft.com/office/drawing/2014/main" val="3107332090"/>
                        </a:ext>
                      </a:extLst>
                    </a:gridCol>
                    <a:gridCol w="3268179">
                      <a:extLst>
                        <a:ext uri="{9D8B030D-6E8A-4147-A177-3AD203B41FA5}">
                          <a16:colId xmlns:a16="http://schemas.microsoft.com/office/drawing/2014/main" val="1306444052"/>
                        </a:ext>
                      </a:extLst>
                    </a:gridCol>
                  </a:tblGrid>
                  <a:tr h="775716">
                    <a:tc>
                      <a:txBody>
                        <a:bodyPr/>
                        <a:lstStyle/>
                        <a:p>
                          <a:pPr algn="ctr" fontAlgn="ctr"/>
                          <a:r>
                            <a:rPr lang="en-US" sz="2400" b="1" i="1" u="none" strike="noStrike" dirty="0">
                              <a:solidFill>
                                <a:srgbClr val="000000"/>
                              </a:solidFill>
                              <a:effectLst/>
                              <a:latin typeface="+mn-lt"/>
                            </a:rPr>
                            <a:t>j</a:t>
                          </a:r>
                          <a:r>
                            <a:rPr lang="en-US" sz="2400" b="1" i="0" u="none" strike="noStrike" dirty="0">
                              <a:solidFill>
                                <a:srgbClr val="000000"/>
                              </a:solidFill>
                              <a:effectLst/>
                              <a:latin typeface="+mn-lt"/>
                            </a:rPr>
                            <a:t> (Species)</a:t>
                          </a:r>
                          <a:endParaRPr lang="en-US" sz="2400" b="1" i="1" u="none" strike="noStrike" dirty="0">
                            <a:solidFill>
                              <a:srgbClr val="000000"/>
                            </a:solidFill>
                            <a:effectLst/>
                            <a:latin typeface="+mn-lt"/>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781" r="-186" b="-216406"/>
                          </a:stretch>
                        </a:blipFill>
                      </a:tcPr>
                    </a:tc>
                    <a:extLst>
                      <a:ext uri="{0D108BD9-81ED-4DB2-BD59-A6C34878D82A}">
                        <a16:rowId xmlns:a16="http://schemas.microsoft.com/office/drawing/2014/main" val="481690280"/>
                      </a:ext>
                    </a:extLst>
                  </a:tr>
                  <a:tr h="375285">
                    <a:tc>
                      <a:txBody>
                        <a:bodyPr/>
                        <a:lstStyle/>
                        <a:p>
                          <a:pPr algn="ctr" fontAlgn="ctr"/>
                          <a:r>
                            <a:rPr lang="en-US" sz="2400" b="0" i="1" u="none" strike="noStrike">
                              <a:solidFill>
                                <a:srgbClr val="000000"/>
                              </a:solidFill>
                              <a:effectLst/>
                              <a:latin typeface="+mn-lt"/>
                            </a:rPr>
                            <a:t>Limonium</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2400" b="0" i="0" u="none" strike="noStrike" dirty="0">
                              <a:solidFill>
                                <a:srgbClr val="000000"/>
                              </a:solidFill>
                              <a:effectLst/>
                              <a:latin typeface="+mn-lt"/>
                            </a:rPr>
                            <a:t>222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86581015"/>
                      </a:ext>
                    </a:extLst>
                  </a:tr>
                  <a:tr h="375285">
                    <a:tc>
                      <a:txBody>
                        <a:bodyPr/>
                        <a:lstStyle/>
                        <a:p>
                          <a:pPr algn="ctr" fontAlgn="ctr"/>
                          <a:r>
                            <a:rPr lang="en-US" sz="2400" b="0" i="1" u="none" strike="noStrike">
                              <a:solidFill>
                                <a:srgbClr val="000000"/>
                              </a:solidFill>
                              <a:effectLst/>
                              <a:latin typeface="+mn-lt"/>
                            </a:rPr>
                            <a:t>Sarcocornia</a:t>
                          </a:r>
                        </a:p>
                      </a:txBody>
                      <a:tcPr marL="9525" marR="9525" marT="9525" marB="0" anchor="ctr">
                        <a:lnL>
                          <a:noFill/>
                        </a:lnL>
                        <a:lnR>
                          <a:noFill/>
                        </a:lnR>
                        <a:lnT>
                          <a:noFill/>
                        </a:lnT>
                        <a:lnB>
                          <a:noFill/>
                        </a:lnB>
                      </a:tcPr>
                    </a:tc>
                    <a:tc>
                      <a:txBody>
                        <a:bodyPr/>
                        <a:lstStyle/>
                        <a:p>
                          <a:pPr algn="ctr" fontAlgn="ctr"/>
                          <a:r>
                            <a:rPr lang="en-US" sz="2400" b="0" i="0" u="none" strike="noStrike">
                              <a:solidFill>
                                <a:srgbClr val="000000"/>
                              </a:solidFill>
                              <a:effectLst/>
                              <a:latin typeface="+mn-lt"/>
                            </a:rPr>
                            <a:t>887</a:t>
                          </a:r>
                        </a:p>
                      </a:txBody>
                      <a:tcPr marL="9525" marR="9525" marT="9525" marB="0" anchor="ctr">
                        <a:lnL>
                          <a:noFill/>
                        </a:lnL>
                        <a:lnR>
                          <a:noFill/>
                        </a:lnR>
                        <a:lnT>
                          <a:noFill/>
                        </a:lnT>
                        <a:lnB>
                          <a:noFill/>
                        </a:lnB>
                      </a:tcPr>
                    </a:tc>
                    <a:extLst>
                      <a:ext uri="{0D108BD9-81ED-4DB2-BD59-A6C34878D82A}">
                        <a16:rowId xmlns:a16="http://schemas.microsoft.com/office/drawing/2014/main" val="107648322"/>
                      </a:ext>
                    </a:extLst>
                  </a:tr>
                  <a:tr h="375285">
                    <a:tc>
                      <a:txBody>
                        <a:bodyPr/>
                        <a:lstStyle/>
                        <a:p>
                          <a:pPr algn="ctr" fontAlgn="ctr"/>
                          <a:r>
                            <a:rPr lang="en-US" sz="2400" b="0" i="1" u="none" strike="noStrike" dirty="0">
                              <a:solidFill>
                                <a:srgbClr val="000000"/>
                              </a:solidFill>
                              <a:effectLst/>
                              <a:latin typeface="+mn-lt"/>
                            </a:rPr>
                            <a:t>Juncus</a:t>
                          </a:r>
                        </a:p>
                      </a:txBody>
                      <a:tcPr marL="9525" marR="9525" marT="9525" marB="0" anchor="ctr">
                        <a:lnL>
                          <a:noFill/>
                        </a:lnL>
                        <a:lnR>
                          <a:noFill/>
                        </a:lnR>
                        <a:lnT>
                          <a:noFill/>
                        </a:lnT>
                        <a:lnB>
                          <a:noFill/>
                        </a:lnB>
                      </a:tcPr>
                    </a:tc>
                    <a:tc>
                      <a:txBody>
                        <a:bodyPr/>
                        <a:lstStyle/>
                        <a:p>
                          <a:pPr algn="ctr" fontAlgn="ctr"/>
                          <a:r>
                            <a:rPr lang="en-US" sz="2400" b="0" i="0" u="none" strike="noStrike">
                              <a:solidFill>
                                <a:srgbClr val="000000"/>
                              </a:solidFill>
                              <a:effectLst/>
                              <a:latin typeface="+mn-lt"/>
                            </a:rPr>
                            <a:t>1000</a:t>
                          </a:r>
                        </a:p>
                      </a:txBody>
                      <a:tcPr marL="9525" marR="9525" marT="9525" marB="0" anchor="ctr">
                        <a:lnL>
                          <a:noFill/>
                        </a:lnL>
                        <a:lnR>
                          <a:noFill/>
                        </a:lnR>
                        <a:lnT>
                          <a:noFill/>
                        </a:lnT>
                        <a:lnB>
                          <a:noFill/>
                        </a:lnB>
                      </a:tcPr>
                    </a:tc>
                    <a:extLst>
                      <a:ext uri="{0D108BD9-81ED-4DB2-BD59-A6C34878D82A}">
                        <a16:rowId xmlns:a16="http://schemas.microsoft.com/office/drawing/2014/main" val="302328075"/>
                      </a:ext>
                    </a:extLst>
                  </a:tr>
                  <a:tr h="375285">
                    <a:tc>
                      <a:txBody>
                        <a:bodyPr/>
                        <a:lstStyle/>
                        <a:p>
                          <a:pPr algn="ctr" fontAlgn="ctr"/>
                          <a:r>
                            <a:rPr lang="en-US" sz="2400" b="0" i="1" u="none" strike="noStrike" dirty="0">
                              <a:solidFill>
                                <a:srgbClr val="000000"/>
                              </a:solidFill>
                              <a:effectLst/>
                              <a:latin typeface="+mn-lt"/>
                            </a:rPr>
                            <a:t>Spartina</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mn-lt"/>
                            </a:rPr>
                            <a:t>534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055834"/>
                      </a:ext>
                    </a:extLst>
                  </a:tr>
                </a:tbl>
              </a:graphicData>
            </a:graphic>
          </p:graphicFrame>
        </mc:Fallback>
      </mc:AlternateContent>
      <p:sp>
        <p:nvSpPr>
          <p:cNvPr id="19" name="矩形 18">
            <a:extLst>
              <a:ext uri="{FF2B5EF4-FFF2-40B4-BE49-F238E27FC236}">
                <a16:creationId xmlns:a16="http://schemas.microsoft.com/office/drawing/2014/main" id="{B982394D-1C44-46C3-9626-25253A5C6C44}"/>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矩形 19">
            <a:extLst>
              <a:ext uri="{FF2B5EF4-FFF2-40B4-BE49-F238E27FC236}">
                <a16:creationId xmlns:a16="http://schemas.microsoft.com/office/drawing/2014/main" id="{260B4859-28B1-4157-BDE6-0C38340D6779}"/>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21" name="矩形 20">
            <a:extLst>
              <a:ext uri="{FF2B5EF4-FFF2-40B4-BE49-F238E27FC236}">
                <a16:creationId xmlns:a16="http://schemas.microsoft.com/office/drawing/2014/main" id="{8BED5521-257F-4511-99F9-94D34A9D30E8}"/>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22" name="矩形 21">
            <a:extLst>
              <a:ext uri="{FF2B5EF4-FFF2-40B4-BE49-F238E27FC236}">
                <a16:creationId xmlns:a16="http://schemas.microsoft.com/office/drawing/2014/main" id="{2C855FFA-73D0-4312-A91A-B4D8A555E5C8}"/>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Results</a:t>
            </a:r>
          </a:p>
        </p:txBody>
      </p:sp>
      <p:sp>
        <p:nvSpPr>
          <p:cNvPr id="23" name="矩形 22">
            <a:extLst>
              <a:ext uri="{FF2B5EF4-FFF2-40B4-BE49-F238E27FC236}">
                <a16:creationId xmlns:a16="http://schemas.microsoft.com/office/drawing/2014/main" id="{30373652-5135-43F2-9BE0-E9995DAF96CE}"/>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24" name="矩形 23">
            <a:extLst>
              <a:ext uri="{FF2B5EF4-FFF2-40B4-BE49-F238E27FC236}">
                <a16:creationId xmlns:a16="http://schemas.microsoft.com/office/drawing/2014/main" id="{213D0A8A-17D4-4CF6-BB47-D00BB949B71F}"/>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Methods</a:t>
            </a:r>
          </a:p>
        </p:txBody>
      </p:sp>
      <p:sp>
        <p:nvSpPr>
          <p:cNvPr id="2" name="文本框 1">
            <a:extLst>
              <a:ext uri="{FF2B5EF4-FFF2-40B4-BE49-F238E27FC236}">
                <a16:creationId xmlns:a16="http://schemas.microsoft.com/office/drawing/2014/main" id="{77A2B446-61FC-40FD-A4AF-F48A6C1A1373}"/>
              </a:ext>
            </a:extLst>
          </p:cNvPr>
          <p:cNvSpPr txBox="1"/>
          <p:nvPr/>
        </p:nvSpPr>
        <p:spPr>
          <a:xfrm>
            <a:off x="104578" y="5410986"/>
            <a:ext cx="11750905"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We also used the average values of NDVI (</a:t>
            </a:r>
            <a:r>
              <a:rPr lang="en-US" sz="2400" b="1" dirty="0" err="1">
                <a:solidFill>
                  <a:srgbClr val="FF0000"/>
                </a:solidFill>
              </a:rPr>
              <a:t>mNDVI</a:t>
            </a:r>
            <a:r>
              <a:rPr lang="en-US" sz="2400" dirty="0"/>
              <a:t>) at each elevation interval to show AGB vertical distribution.</a:t>
            </a:r>
          </a:p>
        </p:txBody>
      </p:sp>
    </p:spTree>
    <p:extLst>
      <p:ext uri="{BB962C8B-B14F-4D97-AF65-F5344CB8AC3E}">
        <p14:creationId xmlns:p14="http://schemas.microsoft.com/office/powerpoint/2010/main" val="353956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2000" b="-12000"/>
          </a:stretch>
        </a:blipFill>
        <a:effectLst/>
      </p:bgPr>
    </p:bg>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id="{17368D7D-BF92-46BD-B222-A88A2CE464A2}"/>
              </a:ext>
            </a:extLst>
          </p:cNvPr>
          <p:cNvSpPr txBox="1"/>
          <p:nvPr/>
        </p:nvSpPr>
        <p:spPr>
          <a:xfrm>
            <a:off x="0" y="84430"/>
            <a:ext cx="12192000" cy="461665"/>
          </a:xfrm>
          <a:prstGeom prst="rect">
            <a:avLst/>
          </a:prstGeom>
          <a:solidFill>
            <a:schemeClr val="bg1">
              <a:lumMod val="85000"/>
            </a:schemeClr>
          </a:solidFill>
          <a:ln w="38100">
            <a:noFill/>
          </a:ln>
        </p:spPr>
        <p:txBody>
          <a:bodyPr wrap="square" rtlCol="0">
            <a:spAutoFit/>
          </a:bodyPr>
          <a:lstStyle>
            <a:defPPr>
              <a:defRPr lang="en-US"/>
            </a:defPPr>
            <a:lvl1pPr>
              <a:defRPr sz="2400" b="1">
                <a:solidFill>
                  <a:srgbClr val="7030A0"/>
                </a:solidFill>
                <a:latin typeface="Georgia" panose="02040502050405020303" pitchFamily="18" charset="0"/>
              </a:defRPr>
            </a:lvl1pPr>
          </a:lstStyle>
          <a:p>
            <a:r>
              <a:rPr lang="en-US" altLang="zh-CN" dirty="0">
                <a:latin typeface="+mn-lt"/>
              </a:rPr>
              <a:t>Result: </a:t>
            </a:r>
            <a:r>
              <a:rPr lang="it-IT" dirty="0">
                <a:latin typeface="+mn-lt"/>
              </a:rPr>
              <a:t>vegetation vertical distriubion in time</a:t>
            </a:r>
          </a:p>
        </p:txBody>
      </p:sp>
      <p:sp>
        <p:nvSpPr>
          <p:cNvPr id="5" name="文本框 4">
            <a:extLst>
              <a:ext uri="{FF2B5EF4-FFF2-40B4-BE49-F238E27FC236}">
                <a16:creationId xmlns:a16="http://schemas.microsoft.com/office/drawing/2014/main" id="{8D9609DA-5737-4D2C-BA09-F465F8579CD9}"/>
              </a:ext>
            </a:extLst>
          </p:cNvPr>
          <p:cNvSpPr txBox="1"/>
          <p:nvPr/>
        </p:nvSpPr>
        <p:spPr>
          <a:xfrm>
            <a:off x="1710886" y="5246336"/>
            <a:ext cx="8896301" cy="830997"/>
          </a:xfrm>
          <a:prstGeom prst="rect">
            <a:avLst/>
          </a:prstGeom>
          <a:noFill/>
          <a:ln w="38100">
            <a:noFill/>
          </a:ln>
        </p:spPr>
        <p:txBody>
          <a:bodyPr wrap="square">
            <a:spAutoFit/>
          </a:bodyPr>
          <a:lstStyle/>
          <a:p>
            <a:pPr algn="just"/>
            <a:r>
              <a:rPr lang="en-US" altLang="zh-CN" sz="2400" kern="0" dirty="0">
                <a:ea typeface="SimSun" panose="02010600030101010101" pitchFamily="2" charset="-122"/>
              </a:rPr>
              <a:t>We showed, for the first time, the </a:t>
            </a:r>
            <a:r>
              <a:rPr lang="en-US" altLang="zh-CN" sz="2400" b="1" kern="0" dirty="0">
                <a:solidFill>
                  <a:srgbClr val="FF0000"/>
                </a:solidFill>
                <a:ea typeface="SimSun" panose="02010600030101010101" pitchFamily="2" charset="-122"/>
              </a:rPr>
              <a:t>consistency</a:t>
            </a:r>
            <a:r>
              <a:rPr lang="en-US" altLang="zh-CN" sz="2400" kern="0" dirty="0">
                <a:ea typeface="SimSun" panose="02010600030101010101" pitchFamily="2" charset="-122"/>
              </a:rPr>
              <a:t> of the </a:t>
            </a:r>
            <a:r>
              <a:rPr lang="en-US" altLang="zh-CN" sz="2400" kern="0" dirty="0">
                <a:effectLst/>
                <a:ea typeface="SimSun" panose="02010600030101010101" pitchFamily="2" charset="-122"/>
              </a:rPr>
              <a:t>species sequence </a:t>
            </a:r>
            <a:r>
              <a:rPr lang="en-US" sz="2400" dirty="0"/>
              <a:t>over </a:t>
            </a:r>
            <a:r>
              <a:rPr lang="en-US" sz="2400" b="1" dirty="0">
                <a:solidFill>
                  <a:srgbClr val="FF0000"/>
                </a:solidFill>
              </a:rPr>
              <a:t>a period of in 20 years</a:t>
            </a:r>
            <a:r>
              <a:rPr lang="en-US" altLang="zh-CN" sz="2400" kern="0" dirty="0">
                <a:effectLst/>
                <a:ea typeface="SimSun" panose="02010600030101010101" pitchFamily="2" charset="-122"/>
              </a:rPr>
              <a:t>.</a:t>
            </a:r>
            <a:endParaRPr lang="en-US" sz="2400" dirty="0"/>
          </a:p>
        </p:txBody>
      </p:sp>
      <p:pic>
        <p:nvPicPr>
          <p:cNvPr id="7" name="图片 6" descr="图表&#10;&#10;描述已自动生成">
            <a:extLst>
              <a:ext uri="{FF2B5EF4-FFF2-40B4-BE49-F238E27FC236}">
                <a16:creationId xmlns:a16="http://schemas.microsoft.com/office/drawing/2014/main" id="{EF876973-FEC5-47AE-A5B8-7EE8CC52C6D9}"/>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04371" y="856326"/>
            <a:ext cx="10278950" cy="4070581"/>
          </a:xfrm>
          <a:prstGeom prst="rect">
            <a:avLst/>
          </a:prstGeom>
        </p:spPr>
      </p:pic>
      <p:sp>
        <p:nvSpPr>
          <p:cNvPr id="8" name="矩形 7">
            <a:extLst>
              <a:ext uri="{FF2B5EF4-FFF2-40B4-BE49-F238E27FC236}">
                <a16:creationId xmlns:a16="http://schemas.microsoft.com/office/drawing/2014/main" id="{3C54997C-EE10-49E9-AF39-28514D48B68E}"/>
              </a:ext>
            </a:extLst>
          </p:cNvPr>
          <p:cNvSpPr/>
          <p:nvPr/>
        </p:nvSpPr>
        <p:spPr>
          <a:xfrm>
            <a:off x="1134753" y="5237139"/>
            <a:ext cx="10048568" cy="8652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文本框 3">
            <a:extLst>
              <a:ext uri="{FF2B5EF4-FFF2-40B4-BE49-F238E27FC236}">
                <a16:creationId xmlns:a16="http://schemas.microsoft.com/office/drawing/2014/main" id="{1E7EFF41-9FF4-4555-9B3C-D2FB3FACA87E}"/>
              </a:ext>
            </a:extLst>
          </p:cNvPr>
          <p:cNvSpPr txBox="1"/>
          <p:nvPr/>
        </p:nvSpPr>
        <p:spPr>
          <a:xfrm>
            <a:off x="8290537" y="6159484"/>
            <a:ext cx="3616183" cy="369332"/>
          </a:xfrm>
          <a:prstGeom prst="rect">
            <a:avLst/>
          </a:prstGeom>
          <a:noFill/>
        </p:spPr>
        <p:txBody>
          <a:bodyPr wrap="none" rtlCol="0">
            <a:spAutoFit/>
          </a:bodyPr>
          <a:lstStyle/>
          <a:p>
            <a:r>
              <a:rPr lang="en-US" dirty="0"/>
              <a:t>Yang et al, JGR-</a:t>
            </a:r>
            <a:r>
              <a:rPr lang="en-US" dirty="0" err="1"/>
              <a:t>Biogeo</a:t>
            </a:r>
            <a:r>
              <a:rPr lang="en-US" dirty="0"/>
              <a:t>, under-review</a:t>
            </a:r>
          </a:p>
        </p:txBody>
      </p:sp>
      <p:sp>
        <p:nvSpPr>
          <p:cNvPr id="6" name="对话气泡: 圆角矩形 5">
            <a:extLst>
              <a:ext uri="{FF2B5EF4-FFF2-40B4-BE49-F238E27FC236}">
                <a16:creationId xmlns:a16="http://schemas.microsoft.com/office/drawing/2014/main" id="{27BE9DB5-844F-4472-9549-F1DF96A10559}"/>
              </a:ext>
            </a:extLst>
          </p:cNvPr>
          <p:cNvSpPr/>
          <p:nvPr/>
        </p:nvSpPr>
        <p:spPr>
          <a:xfrm>
            <a:off x="9716845" y="517587"/>
            <a:ext cx="1724025" cy="680720"/>
          </a:xfrm>
          <a:prstGeom prst="wedgeRoundRectCallout">
            <a:avLst>
              <a:gd name="adj1" fmla="val -32030"/>
              <a:gd name="adj2" fmla="val 7444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Local scale</a:t>
            </a:r>
          </a:p>
        </p:txBody>
      </p:sp>
      <p:sp>
        <p:nvSpPr>
          <p:cNvPr id="14" name="矩形 13">
            <a:extLst>
              <a:ext uri="{FF2B5EF4-FFF2-40B4-BE49-F238E27FC236}">
                <a16:creationId xmlns:a16="http://schemas.microsoft.com/office/drawing/2014/main" id="{300B214D-4541-489C-BE9F-90A0C2574683}"/>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矩形 14">
            <a:extLst>
              <a:ext uri="{FF2B5EF4-FFF2-40B4-BE49-F238E27FC236}">
                <a16:creationId xmlns:a16="http://schemas.microsoft.com/office/drawing/2014/main" id="{FCEC614A-960D-4B0E-A610-CD499FF245C9}"/>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6" name="矩形 15">
            <a:extLst>
              <a:ext uri="{FF2B5EF4-FFF2-40B4-BE49-F238E27FC236}">
                <a16:creationId xmlns:a16="http://schemas.microsoft.com/office/drawing/2014/main" id="{76899226-0792-41CE-877D-96C028A6D4CB}"/>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17" name="矩形 16">
            <a:extLst>
              <a:ext uri="{FF2B5EF4-FFF2-40B4-BE49-F238E27FC236}">
                <a16:creationId xmlns:a16="http://schemas.microsoft.com/office/drawing/2014/main" id="{DF391A08-C83B-428E-8910-1A9ADE8A7146}"/>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Results</a:t>
            </a:r>
          </a:p>
        </p:txBody>
      </p:sp>
      <p:sp>
        <p:nvSpPr>
          <p:cNvPr id="18" name="矩形 17">
            <a:extLst>
              <a:ext uri="{FF2B5EF4-FFF2-40B4-BE49-F238E27FC236}">
                <a16:creationId xmlns:a16="http://schemas.microsoft.com/office/drawing/2014/main" id="{7B317E38-A26C-4E48-8593-319D429D07C1}"/>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19" name="矩形 18">
            <a:extLst>
              <a:ext uri="{FF2B5EF4-FFF2-40B4-BE49-F238E27FC236}">
                <a16:creationId xmlns:a16="http://schemas.microsoft.com/office/drawing/2014/main" id="{86E3DE71-675F-4DC0-A131-168AD49F6854}"/>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Methods</a:t>
            </a:r>
          </a:p>
        </p:txBody>
      </p:sp>
    </p:spTree>
    <p:extLst>
      <p:ext uri="{BB962C8B-B14F-4D97-AF65-F5344CB8AC3E}">
        <p14:creationId xmlns:p14="http://schemas.microsoft.com/office/powerpoint/2010/main" val="207414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2000" b="-12000"/>
          </a:stretch>
        </a:blip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06B7A397-7E7B-4D9E-A486-537F414E772A}"/>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2554" y="1071258"/>
            <a:ext cx="11866892" cy="3983853"/>
          </a:xfrm>
          <a:prstGeom prst="rect">
            <a:avLst/>
          </a:prstGeom>
        </p:spPr>
      </p:pic>
      <p:sp>
        <p:nvSpPr>
          <p:cNvPr id="30" name="文本框 29">
            <a:extLst>
              <a:ext uri="{FF2B5EF4-FFF2-40B4-BE49-F238E27FC236}">
                <a16:creationId xmlns:a16="http://schemas.microsoft.com/office/drawing/2014/main" id="{95430423-3BA6-4D68-9538-FF95DFE85A2D}"/>
              </a:ext>
            </a:extLst>
          </p:cNvPr>
          <p:cNvSpPr txBox="1"/>
          <p:nvPr/>
        </p:nvSpPr>
        <p:spPr>
          <a:xfrm>
            <a:off x="2607509" y="1220808"/>
            <a:ext cx="5865708" cy="461665"/>
          </a:xfrm>
          <a:prstGeom prst="rect">
            <a:avLst/>
          </a:prstGeom>
          <a:noFill/>
        </p:spPr>
        <p:txBody>
          <a:bodyPr wrap="none" rtlCol="0">
            <a:spAutoFit/>
          </a:bodyPr>
          <a:lstStyle/>
          <a:p>
            <a:r>
              <a:rPr lang="en-US" sz="2400" b="1" dirty="0">
                <a:highlight>
                  <a:srgbClr val="FFFFFF"/>
                </a:highlight>
                <a:latin typeface="Georgia" panose="02040502050405020303" pitchFamily="18" charset="0"/>
              </a:rPr>
              <a:t>Most abundant species map in 2003</a:t>
            </a:r>
          </a:p>
        </p:txBody>
      </p:sp>
      <p:grpSp>
        <p:nvGrpSpPr>
          <p:cNvPr id="2" name="组合 1">
            <a:extLst>
              <a:ext uri="{FF2B5EF4-FFF2-40B4-BE49-F238E27FC236}">
                <a16:creationId xmlns:a16="http://schemas.microsoft.com/office/drawing/2014/main" id="{C376AD73-9ADD-4EC9-AD38-FBEB2BC52CEB}"/>
              </a:ext>
            </a:extLst>
          </p:cNvPr>
          <p:cNvGrpSpPr/>
          <p:nvPr/>
        </p:nvGrpSpPr>
        <p:grpSpPr>
          <a:xfrm>
            <a:off x="367547" y="1071258"/>
            <a:ext cx="11287755" cy="5038278"/>
            <a:chOff x="215665" y="193177"/>
            <a:chExt cx="11287755" cy="5038278"/>
          </a:xfrm>
        </p:grpSpPr>
        <p:pic>
          <p:nvPicPr>
            <p:cNvPr id="14" name="图片 13">
              <a:extLst>
                <a:ext uri="{FF2B5EF4-FFF2-40B4-BE49-F238E27FC236}">
                  <a16:creationId xmlns:a16="http://schemas.microsoft.com/office/drawing/2014/main" id="{C0B5AF5A-3AFA-4BA4-A03B-D6E50A0161A1}"/>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5665" y="193177"/>
              <a:ext cx="11082762" cy="5038278"/>
            </a:xfrm>
            <a:prstGeom prst="rect">
              <a:avLst/>
            </a:prstGeom>
          </p:spPr>
        </p:pic>
        <p:sp>
          <p:nvSpPr>
            <p:cNvPr id="15" name="文本框 14">
              <a:extLst>
                <a:ext uri="{FF2B5EF4-FFF2-40B4-BE49-F238E27FC236}">
                  <a16:creationId xmlns:a16="http://schemas.microsoft.com/office/drawing/2014/main" id="{F1806F14-6157-4AFE-83F2-1245A2847279}"/>
                </a:ext>
              </a:extLst>
            </p:cNvPr>
            <p:cNvSpPr txBox="1"/>
            <p:nvPr/>
          </p:nvSpPr>
          <p:spPr>
            <a:xfrm>
              <a:off x="1706863" y="353512"/>
              <a:ext cx="9796557" cy="461665"/>
            </a:xfrm>
            <a:prstGeom prst="rect">
              <a:avLst/>
            </a:prstGeom>
            <a:noFill/>
          </p:spPr>
          <p:txBody>
            <a:bodyPr wrap="square" rtlCol="0">
              <a:spAutoFit/>
            </a:bodyPr>
            <a:lstStyle/>
            <a:p>
              <a:r>
                <a:rPr lang="en-US" sz="2400" b="1" dirty="0">
                  <a:highlight>
                    <a:srgbClr val="FFFFFF"/>
                  </a:highlight>
                </a:rPr>
                <a:t>DEM over the San Felice marsh in 2003 (above IGM datum)</a:t>
              </a:r>
            </a:p>
          </p:txBody>
        </p:sp>
      </p:grpSp>
      <p:sp>
        <p:nvSpPr>
          <p:cNvPr id="4" name="文本框 3">
            <a:extLst>
              <a:ext uri="{FF2B5EF4-FFF2-40B4-BE49-F238E27FC236}">
                <a16:creationId xmlns:a16="http://schemas.microsoft.com/office/drawing/2014/main" id="{CA5FCCEE-E647-4704-8C59-F55AEFA83F07}"/>
              </a:ext>
            </a:extLst>
          </p:cNvPr>
          <p:cNvSpPr txBox="1"/>
          <p:nvPr/>
        </p:nvSpPr>
        <p:spPr>
          <a:xfrm>
            <a:off x="-1" y="125322"/>
            <a:ext cx="12192000" cy="523220"/>
          </a:xfrm>
          <a:prstGeom prst="rect">
            <a:avLst/>
          </a:prstGeom>
          <a:solidFill>
            <a:schemeClr val="bg1">
              <a:lumMod val="85000"/>
            </a:schemeClr>
          </a:solidFill>
          <a:ln w="38100">
            <a:noFill/>
          </a:ln>
        </p:spPr>
        <p:txBody>
          <a:bodyPr wrap="none" rtlCol="0">
            <a:spAutoFit/>
          </a:bodyPr>
          <a:lstStyle>
            <a:defPPr>
              <a:defRPr lang="en-US"/>
            </a:defPPr>
            <a:lvl1pPr>
              <a:defRPr sz="2400" b="1">
                <a:solidFill>
                  <a:srgbClr val="7030A0"/>
                </a:solidFill>
              </a:defRPr>
            </a:lvl1pPr>
          </a:lstStyle>
          <a:p>
            <a:r>
              <a:rPr lang="en-US" altLang="zh-CN" dirty="0"/>
              <a:t>Result: Large scale vertical distribution of halophytic vegetation </a:t>
            </a:r>
          </a:p>
        </p:txBody>
      </p:sp>
      <p:sp>
        <p:nvSpPr>
          <p:cNvPr id="18" name="TextBox 8">
            <a:extLst>
              <a:ext uri="{FF2B5EF4-FFF2-40B4-BE49-F238E27FC236}">
                <a16:creationId xmlns:a16="http://schemas.microsoft.com/office/drawing/2014/main" id="{12631B79-D6C3-429B-89DD-1ED78F25BD8B}"/>
              </a:ext>
            </a:extLst>
          </p:cNvPr>
          <p:cNvSpPr txBox="1"/>
          <p:nvPr/>
        </p:nvSpPr>
        <p:spPr>
          <a:xfrm>
            <a:off x="8985903" y="6244738"/>
            <a:ext cx="3422518" cy="276999"/>
          </a:xfrm>
          <a:prstGeom prst="rect">
            <a:avLst/>
          </a:prstGeom>
          <a:noFill/>
        </p:spPr>
        <p:txBody>
          <a:bodyPr wrap="square" rtlCol="0">
            <a:spAutoFit/>
          </a:bodyPr>
          <a:lstStyle/>
          <a:p>
            <a:r>
              <a:rPr lang="en-US" sz="1200" dirty="0"/>
              <a:t>Fig from Yang et al., in preparation to MEE </a:t>
            </a:r>
          </a:p>
        </p:txBody>
      </p:sp>
      <p:sp>
        <p:nvSpPr>
          <p:cNvPr id="16" name="矩形 15">
            <a:extLst>
              <a:ext uri="{FF2B5EF4-FFF2-40B4-BE49-F238E27FC236}">
                <a16:creationId xmlns:a16="http://schemas.microsoft.com/office/drawing/2014/main" id="{A3BF2932-F1DC-46F8-AC57-5FF1A9299772}"/>
              </a:ext>
            </a:extLst>
          </p:cNvPr>
          <p:cNvSpPr/>
          <p:nvPr/>
        </p:nvSpPr>
        <p:spPr>
          <a:xfrm>
            <a:off x="0" y="6534150"/>
            <a:ext cx="12191999"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矩形 16">
            <a:extLst>
              <a:ext uri="{FF2B5EF4-FFF2-40B4-BE49-F238E27FC236}">
                <a16:creationId xmlns:a16="http://schemas.microsoft.com/office/drawing/2014/main" id="{3EDE3A35-3F7A-4392-B7AD-5EFD794097B8}"/>
              </a:ext>
            </a:extLst>
          </p:cNvPr>
          <p:cNvSpPr/>
          <p:nvPr/>
        </p:nvSpPr>
        <p:spPr>
          <a:xfrm>
            <a:off x="-1" y="6534150"/>
            <a:ext cx="3495676" cy="323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Yang et al., 2022, EGU</a:t>
            </a:r>
          </a:p>
        </p:txBody>
      </p:sp>
      <p:sp>
        <p:nvSpPr>
          <p:cNvPr id="19" name="矩形 18">
            <a:extLst>
              <a:ext uri="{FF2B5EF4-FFF2-40B4-BE49-F238E27FC236}">
                <a16:creationId xmlns:a16="http://schemas.microsoft.com/office/drawing/2014/main" id="{33FDCEDC-C097-45ED-81DF-B1201BDBFB03}"/>
              </a:ext>
            </a:extLst>
          </p:cNvPr>
          <p:cNvSpPr/>
          <p:nvPr/>
        </p:nvSpPr>
        <p:spPr>
          <a:xfrm>
            <a:off x="3659219" y="6534150"/>
            <a:ext cx="3162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Introduction</a:t>
            </a:r>
          </a:p>
        </p:txBody>
      </p:sp>
      <p:sp>
        <p:nvSpPr>
          <p:cNvPr id="20" name="矩形 19">
            <a:extLst>
              <a:ext uri="{FF2B5EF4-FFF2-40B4-BE49-F238E27FC236}">
                <a16:creationId xmlns:a16="http://schemas.microsoft.com/office/drawing/2014/main" id="{FEF83D86-6607-44CA-81A1-C368B3D53065}"/>
              </a:ext>
            </a:extLst>
          </p:cNvPr>
          <p:cNvSpPr/>
          <p:nvPr/>
        </p:nvSpPr>
        <p:spPr>
          <a:xfrm>
            <a:off x="8182387" y="6538339"/>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Results</a:t>
            </a:r>
          </a:p>
        </p:txBody>
      </p:sp>
      <p:sp>
        <p:nvSpPr>
          <p:cNvPr id="21" name="矩形 20">
            <a:extLst>
              <a:ext uri="{FF2B5EF4-FFF2-40B4-BE49-F238E27FC236}">
                <a16:creationId xmlns:a16="http://schemas.microsoft.com/office/drawing/2014/main" id="{57937936-F83A-48E3-B560-7DF478C0C04F}"/>
              </a:ext>
            </a:extLst>
          </p:cNvPr>
          <p:cNvSpPr/>
          <p:nvPr/>
        </p:nvSpPr>
        <p:spPr>
          <a:xfrm>
            <a:off x="10206065" y="6524013"/>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Conclusions</a:t>
            </a:r>
          </a:p>
        </p:txBody>
      </p:sp>
      <p:sp>
        <p:nvSpPr>
          <p:cNvPr id="22" name="矩形 21">
            <a:extLst>
              <a:ext uri="{FF2B5EF4-FFF2-40B4-BE49-F238E27FC236}">
                <a16:creationId xmlns:a16="http://schemas.microsoft.com/office/drawing/2014/main" id="{2F0C0813-2ECB-4272-8555-EF7A5981C4AD}"/>
              </a:ext>
            </a:extLst>
          </p:cNvPr>
          <p:cNvSpPr/>
          <p:nvPr/>
        </p:nvSpPr>
        <p:spPr>
          <a:xfrm>
            <a:off x="6095999" y="6537815"/>
            <a:ext cx="2149478"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Methods</a:t>
            </a:r>
          </a:p>
        </p:txBody>
      </p:sp>
    </p:spTree>
    <p:extLst>
      <p:ext uri="{BB962C8B-B14F-4D97-AF65-F5344CB8AC3E}">
        <p14:creationId xmlns:p14="http://schemas.microsoft.com/office/powerpoint/2010/main" val="408343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1115</Words>
  <Application>Microsoft Office PowerPoint</Application>
  <PresentationFormat>宽屏</PresentationFormat>
  <Paragraphs>173</Paragraphs>
  <Slides>14</Slides>
  <Notes>7</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14</vt:i4>
      </vt:variant>
    </vt:vector>
  </HeadingPairs>
  <TitlesOfParts>
    <vt:vector size="21" baseType="lpstr">
      <vt:lpstr>OpenSans</vt:lpstr>
      <vt:lpstr>Arial</vt:lpstr>
      <vt:lpstr>Calibri</vt:lpstr>
      <vt:lpstr>Calibri Light</vt:lpstr>
      <vt:lpstr>Cambria Math</vt:lpstr>
      <vt:lpstr>Georgia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Zhicheng Yang</dc:creator>
  <cp:lastModifiedBy>Zhicheng Yang</cp:lastModifiedBy>
  <cp:revision>16</cp:revision>
  <dcterms:created xsi:type="dcterms:W3CDTF">2022-05-04T09:50:16Z</dcterms:created>
  <dcterms:modified xsi:type="dcterms:W3CDTF">2022-05-23T15:19:22Z</dcterms:modified>
</cp:coreProperties>
</file>