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464" r:id="rId4"/>
    <p:sldId id="465" r:id="rId5"/>
    <p:sldId id="457" r:id="rId6"/>
    <p:sldId id="466" r:id="rId7"/>
    <p:sldId id="458" r:id="rId8"/>
    <p:sldId id="459" r:id="rId9"/>
    <p:sldId id="461" r:id="rId10"/>
    <p:sldId id="460" r:id="rId11"/>
    <p:sldId id="463" r:id="rId12"/>
    <p:sldId id="4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6360" userDrawn="1">
          <p15:clr>
            <a:srgbClr val="A4A3A4"/>
          </p15:clr>
        </p15:guide>
        <p15:guide id="3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2054"/>
    <a:srgbClr val="D80094"/>
    <a:srgbClr val="F30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90"/>
    <p:restoredTop sz="96337"/>
  </p:normalViewPr>
  <p:slideViewPr>
    <p:cSldViewPr snapToGrid="0" snapToObjects="1">
      <p:cViewPr varScale="1">
        <p:scale>
          <a:sx n="84" d="100"/>
          <a:sy n="84" d="100"/>
        </p:scale>
        <p:origin x="200" y="1416"/>
      </p:cViewPr>
      <p:guideLst>
        <p:guide orient="horz" pos="3144"/>
        <p:guide pos="6360"/>
        <p:guide orient="horz" pos="23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777D3B-1148-2E44-9112-F10026C70669}" type="doc">
      <dgm:prSet loTypeId="urn:microsoft.com/office/officeart/2005/8/layout/hLis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7F5500-A34B-BB4B-AA83-458F3E5B2565}">
      <dgm:prSet phldrT="[Text]"/>
      <dgm:spPr/>
      <dgm:t>
        <a:bodyPr/>
        <a:lstStyle/>
        <a:p>
          <a:r>
            <a:rPr lang="en-US" dirty="0"/>
            <a:t>Seasonal reservoir storage dynamics</a:t>
          </a:r>
        </a:p>
      </dgm:t>
    </dgm:pt>
    <dgm:pt modelId="{88671ADF-4D6F-8A44-A83B-001384704BDA}" type="parTrans" cxnId="{921C4CF4-5EF2-6340-B964-529D2DAAB6F6}">
      <dgm:prSet/>
      <dgm:spPr/>
      <dgm:t>
        <a:bodyPr/>
        <a:lstStyle/>
        <a:p>
          <a:endParaRPr lang="en-US"/>
        </a:p>
      </dgm:t>
    </dgm:pt>
    <dgm:pt modelId="{DB85FD62-D053-6E42-81DC-1F2D7C484CAE}" type="sibTrans" cxnId="{921C4CF4-5EF2-6340-B964-529D2DAAB6F6}">
      <dgm:prSet/>
      <dgm:spPr/>
      <dgm:t>
        <a:bodyPr/>
        <a:lstStyle/>
        <a:p>
          <a:endParaRPr lang="en-US"/>
        </a:p>
      </dgm:t>
    </dgm:pt>
    <dgm:pt modelId="{4C0617ED-BE98-C947-A9BE-C611FB8275BE}">
      <dgm:prSet phldrT="[Text]"/>
      <dgm:spPr/>
      <dgm:t>
        <a:bodyPr/>
        <a:lstStyle/>
        <a:p>
          <a:r>
            <a:rPr lang="en-US" dirty="0"/>
            <a:t>Regional historical storage trends</a:t>
          </a:r>
        </a:p>
      </dgm:t>
    </dgm:pt>
    <dgm:pt modelId="{B14013FB-2A9B-F743-ADD9-2C4E6D767701}" type="parTrans" cxnId="{5C57C5DD-6855-A843-8E2A-BCA141A07069}">
      <dgm:prSet/>
      <dgm:spPr/>
      <dgm:t>
        <a:bodyPr/>
        <a:lstStyle/>
        <a:p>
          <a:endParaRPr lang="en-US"/>
        </a:p>
      </dgm:t>
    </dgm:pt>
    <dgm:pt modelId="{29A421D7-6B9B-D646-916F-3F080E467645}" type="sibTrans" cxnId="{5C57C5DD-6855-A843-8E2A-BCA141A07069}">
      <dgm:prSet/>
      <dgm:spPr/>
      <dgm:t>
        <a:bodyPr/>
        <a:lstStyle/>
        <a:p>
          <a:endParaRPr lang="en-US"/>
        </a:p>
      </dgm:t>
    </dgm:pt>
    <dgm:pt modelId="{F6B399C3-C5AE-104A-8EDD-F1D70151AA93}">
      <dgm:prSet phldrT="[Text]"/>
      <dgm:spPr/>
      <dgm:t>
        <a:bodyPr/>
        <a:lstStyle/>
        <a:p>
          <a:r>
            <a:rPr lang="en-US" dirty="0"/>
            <a:t> Reservoir sensitivity to drought periods</a:t>
          </a:r>
        </a:p>
      </dgm:t>
    </dgm:pt>
    <dgm:pt modelId="{7F878397-63A3-A541-B821-D6670C0F7282}" type="parTrans" cxnId="{D2F374D4-F883-9F48-9DE4-1FB9E993BD93}">
      <dgm:prSet/>
      <dgm:spPr/>
      <dgm:t>
        <a:bodyPr/>
        <a:lstStyle/>
        <a:p>
          <a:endParaRPr lang="en-US"/>
        </a:p>
      </dgm:t>
    </dgm:pt>
    <dgm:pt modelId="{5EB189DB-A9B8-3F40-9FA3-8EFB78548B75}" type="sibTrans" cxnId="{D2F374D4-F883-9F48-9DE4-1FB9E993BD93}">
      <dgm:prSet/>
      <dgm:spPr/>
      <dgm:t>
        <a:bodyPr/>
        <a:lstStyle/>
        <a:p>
          <a:endParaRPr lang="en-US"/>
        </a:p>
      </dgm:t>
    </dgm:pt>
    <dgm:pt modelId="{D247E271-AAAF-8B45-8555-C9C8F023353A}" type="pres">
      <dgm:prSet presAssocID="{6F777D3B-1148-2E44-9112-F10026C70669}" presName="Name0" presStyleCnt="0">
        <dgm:presLayoutVars>
          <dgm:dir/>
          <dgm:animLvl val="lvl"/>
          <dgm:resizeHandles val="exact"/>
        </dgm:presLayoutVars>
      </dgm:prSet>
      <dgm:spPr/>
    </dgm:pt>
    <dgm:pt modelId="{39A44E3C-9161-1946-81B5-573367619175}" type="pres">
      <dgm:prSet presAssocID="{2D7F5500-A34B-BB4B-AA83-458F3E5B2565}" presName="composite" presStyleCnt="0"/>
      <dgm:spPr/>
    </dgm:pt>
    <dgm:pt modelId="{20F0418D-D518-E94C-8B76-2D368DAE7DB2}" type="pres">
      <dgm:prSet presAssocID="{2D7F5500-A34B-BB4B-AA83-458F3E5B256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70F3E90-9093-A64D-BBCB-76E7CF916A57}" type="pres">
      <dgm:prSet presAssocID="{2D7F5500-A34B-BB4B-AA83-458F3E5B2565}" presName="desTx" presStyleLbl="alignAccFollowNode1" presStyleIdx="0" presStyleCnt="3">
        <dgm:presLayoutVars>
          <dgm:bulletEnabled val="1"/>
        </dgm:presLayoutVars>
      </dgm:prSet>
      <dgm:spPr/>
    </dgm:pt>
    <dgm:pt modelId="{EF9BEB36-791D-DF40-A011-D7D55F0E3F10}" type="pres">
      <dgm:prSet presAssocID="{DB85FD62-D053-6E42-81DC-1F2D7C484CAE}" presName="space" presStyleCnt="0"/>
      <dgm:spPr/>
    </dgm:pt>
    <dgm:pt modelId="{54BA4BF2-3AE5-144A-90CC-A8061EE4CF31}" type="pres">
      <dgm:prSet presAssocID="{4C0617ED-BE98-C947-A9BE-C611FB8275BE}" presName="composite" presStyleCnt="0"/>
      <dgm:spPr/>
    </dgm:pt>
    <dgm:pt modelId="{7942EDC7-8FB7-FA48-A772-0081B1294674}" type="pres">
      <dgm:prSet presAssocID="{4C0617ED-BE98-C947-A9BE-C611FB8275B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994B5B7-1D5C-684E-A59D-B6C62DE76CE3}" type="pres">
      <dgm:prSet presAssocID="{4C0617ED-BE98-C947-A9BE-C611FB8275BE}" presName="desTx" presStyleLbl="alignAccFollowNode1" presStyleIdx="1" presStyleCnt="3">
        <dgm:presLayoutVars>
          <dgm:bulletEnabled val="1"/>
        </dgm:presLayoutVars>
      </dgm:prSet>
      <dgm:spPr/>
    </dgm:pt>
    <dgm:pt modelId="{56A17006-97A0-3E47-93D7-99EB0E35AC50}" type="pres">
      <dgm:prSet presAssocID="{29A421D7-6B9B-D646-916F-3F080E467645}" presName="space" presStyleCnt="0"/>
      <dgm:spPr/>
    </dgm:pt>
    <dgm:pt modelId="{06E21A4A-FDC5-8844-92D3-63B9007FD63E}" type="pres">
      <dgm:prSet presAssocID="{F6B399C3-C5AE-104A-8EDD-F1D70151AA93}" presName="composite" presStyleCnt="0"/>
      <dgm:spPr/>
    </dgm:pt>
    <dgm:pt modelId="{9F90E2B8-59D2-1645-A108-4049611CE31E}" type="pres">
      <dgm:prSet presAssocID="{F6B399C3-C5AE-104A-8EDD-F1D70151AA9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9262241-4C50-0341-9515-92B56CA38B55}" type="pres">
      <dgm:prSet presAssocID="{F6B399C3-C5AE-104A-8EDD-F1D70151AA9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05FE46B-D566-D644-B411-DD37ADF825F7}" type="presOf" srcId="{6F777D3B-1148-2E44-9112-F10026C70669}" destId="{D247E271-AAAF-8B45-8555-C9C8F023353A}" srcOrd="0" destOrd="0" presId="urn:microsoft.com/office/officeart/2005/8/layout/hList1"/>
    <dgm:cxn modelId="{6A87356E-833B-C24C-9738-E4B333E04E75}" type="presOf" srcId="{2D7F5500-A34B-BB4B-AA83-458F3E5B2565}" destId="{20F0418D-D518-E94C-8B76-2D368DAE7DB2}" srcOrd="0" destOrd="0" presId="urn:microsoft.com/office/officeart/2005/8/layout/hList1"/>
    <dgm:cxn modelId="{942A4EB7-5516-A745-BC71-F1EC265F84F1}" type="presOf" srcId="{F6B399C3-C5AE-104A-8EDD-F1D70151AA93}" destId="{9F90E2B8-59D2-1645-A108-4049611CE31E}" srcOrd="0" destOrd="0" presId="urn:microsoft.com/office/officeart/2005/8/layout/hList1"/>
    <dgm:cxn modelId="{D2F374D4-F883-9F48-9DE4-1FB9E993BD93}" srcId="{6F777D3B-1148-2E44-9112-F10026C70669}" destId="{F6B399C3-C5AE-104A-8EDD-F1D70151AA93}" srcOrd="2" destOrd="0" parTransId="{7F878397-63A3-A541-B821-D6670C0F7282}" sibTransId="{5EB189DB-A9B8-3F40-9FA3-8EFB78548B75}"/>
    <dgm:cxn modelId="{906418DB-DF7E-6545-95D6-AE33CC63AF6A}" type="presOf" srcId="{4C0617ED-BE98-C947-A9BE-C611FB8275BE}" destId="{7942EDC7-8FB7-FA48-A772-0081B1294674}" srcOrd="0" destOrd="0" presId="urn:microsoft.com/office/officeart/2005/8/layout/hList1"/>
    <dgm:cxn modelId="{5C57C5DD-6855-A843-8E2A-BCA141A07069}" srcId="{6F777D3B-1148-2E44-9112-F10026C70669}" destId="{4C0617ED-BE98-C947-A9BE-C611FB8275BE}" srcOrd="1" destOrd="0" parTransId="{B14013FB-2A9B-F743-ADD9-2C4E6D767701}" sibTransId="{29A421D7-6B9B-D646-916F-3F080E467645}"/>
    <dgm:cxn modelId="{921C4CF4-5EF2-6340-B964-529D2DAAB6F6}" srcId="{6F777D3B-1148-2E44-9112-F10026C70669}" destId="{2D7F5500-A34B-BB4B-AA83-458F3E5B2565}" srcOrd="0" destOrd="0" parTransId="{88671ADF-4D6F-8A44-A83B-001384704BDA}" sibTransId="{DB85FD62-D053-6E42-81DC-1F2D7C484CAE}"/>
    <dgm:cxn modelId="{A27821D9-433D-0549-B858-14AAD4126B7D}" type="presParOf" srcId="{D247E271-AAAF-8B45-8555-C9C8F023353A}" destId="{39A44E3C-9161-1946-81B5-573367619175}" srcOrd="0" destOrd="0" presId="urn:microsoft.com/office/officeart/2005/8/layout/hList1"/>
    <dgm:cxn modelId="{18E2F53E-5CFB-5648-8F5E-F459FB17BB88}" type="presParOf" srcId="{39A44E3C-9161-1946-81B5-573367619175}" destId="{20F0418D-D518-E94C-8B76-2D368DAE7DB2}" srcOrd="0" destOrd="0" presId="urn:microsoft.com/office/officeart/2005/8/layout/hList1"/>
    <dgm:cxn modelId="{485C42DB-A4ED-3945-B451-BE7A5D8FF82C}" type="presParOf" srcId="{39A44E3C-9161-1946-81B5-573367619175}" destId="{470F3E90-9093-A64D-BBCB-76E7CF916A57}" srcOrd="1" destOrd="0" presId="urn:microsoft.com/office/officeart/2005/8/layout/hList1"/>
    <dgm:cxn modelId="{A39E68E2-AA59-2C43-9260-4095666B75D4}" type="presParOf" srcId="{D247E271-AAAF-8B45-8555-C9C8F023353A}" destId="{EF9BEB36-791D-DF40-A011-D7D55F0E3F10}" srcOrd="1" destOrd="0" presId="urn:microsoft.com/office/officeart/2005/8/layout/hList1"/>
    <dgm:cxn modelId="{DE087EF2-3CE7-E94D-A8AD-5A627C2AFD2E}" type="presParOf" srcId="{D247E271-AAAF-8B45-8555-C9C8F023353A}" destId="{54BA4BF2-3AE5-144A-90CC-A8061EE4CF31}" srcOrd="2" destOrd="0" presId="urn:microsoft.com/office/officeart/2005/8/layout/hList1"/>
    <dgm:cxn modelId="{78375AEA-04C3-CD46-BC19-834930951F05}" type="presParOf" srcId="{54BA4BF2-3AE5-144A-90CC-A8061EE4CF31}" destId="{7942EDC7-8FB7-FA48-A772-0081B1294674}" srcOrd="0" destOrd="0" presId="urn:microsoft.com/office/officeart/2005/8/layout/hList1"/>
    <dgm:cxn modelId="{F71DFF57-4F47-5D44-AE3F-6633CFB9C83B}" type="presParOf" srcId="{54BA4BF2-3AE5-144A-90CC-A8061EE4CF31}" destId="{3994B5B7-1D5C-684E-A59D-B6C62DE76CE3}" srcOrd="1" destOrd="0" presId="urn:microsoft.com/office/officeart/2005/8/layout/hList1"/>
    <dgm:cxn modelId="{4DE0095F-258F-9C4F-973A-2C11F1DC367E}" type="presParOf" srcId="{D247E271-AAAF-8B45-8555-C9C8F023353A}" destId="{56A17006-97A0-3E47-93D7-99EB0E35AC50}" srcOrd="3" destOrd="0" presId="urn:microsoft.com/office/officeart/2005/8/layout/hList1"/>
    <dgm:cxn modelId="{B9F0ACED-5C92-0343-A632-1704646C1828}" type="presParOf" srcId="{D247E271-AAAF-8B45-8555-C9C8F023353A}" destId="{06E21A4A-FDC5-8844-92D3-63B9007FD63E}" srcOrd="4" destOrd="0" presId="urn:microsoft.com/office/officeart/2005/8/layout/hList1"/>
    <dgm:cxn modelId="{B69021FA-D906-1A4A-BAF8-6A4536F2BAA3}" type="presParOf" srcId="{06E21A4A-FDC5-8844-92D3-63B9007FD63E}" destId="{9F90E2B8-59D2-1645-A108-4049611CE31E}" srcOrd="0" destOrd="0" presId="urn:microsoft.com/office/officeart/2005/8/layout/hList1"/>
    <dgm:cxn modelId="{E9D961F8-C491-4A4E-A34A-806D1C2EA05C}" type="presParOf" srcId="{06E21A4A-FDC5-8844-92D3-63B9007FD63E}" destId="{F9262241-4C50-0341-9515-92B56CA38B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418D-D518-E94C-8B76-2D368DAE7DB2}">
      <dsp:nvSpPr>
        <dsp:cNvPr id="0" name=""/>
        <dsp:cNvSpPr/>
      </dsp:nvSpPr>
      <dsp:spPr>
        <a:xfrm>
          <a:off x="3286" y="1130411"/>
          <a:ext cx="3203971" cy="9485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Seasonal reservoir storage dynamics</a:t>
          </a:r>
        </a:p>
      </dsp:txBody>
      <dsp:txXfrm>
        <a:off x="3286" y="1130411"/>
        <a:ext cx="3203971" cy="948595"/>
      </dsp:txXfrm>
    </dsp:sp>
    <dsp:sp modelId="{470F3E90-9093-A64D-BBCB-76E7CF916A57}">
      <dsp:nvSpPr>
        <dsp:cNvPr id="0" name=""/>
        <dsp:cNvSpPr/>
      </dsp:nvSpPr>
      <dsp:spPr>
        <a:xfrm>
          <a:off x="3286" y="2079006"/>
          <a:ext cx="3203971" cy="11419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2EDC7-8FB7-FA48-A772-0081B1294674}">
      <dsp:nvSpPr>
        <dsp:cNvPr id="0" name=""/>
        <dsp:cNvSpPr/>
      </dsp:nvSpPr>
      <dsp:spPr>
        <a:xfrm>
          <a:off x="3655814" y="1130411"/>
          <a:ext cx="3203971" cy="94859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Regional historical storage trends</a:t>
          </a:r>
        </a:p>
      </dsp:txBody>
      <dsp:txXfrm>
        <a:off x="3655814" y="1130411"/>
        <a:ext cx="3203971" cy="948595"/>
      </dsp:txXfrm>
    </dsp:sp>
    <dsp:sp modelId="{3994B5B7-1D5C-684E-A59D-B6C62DE76CE3}">
      <dsp:nvSpPr>
        <dsp:cNvPr id="0" name=""/>
        <dsp:cNvSpPr/>
      </dsp:nvSpPr>
      <dsp:spPr>
        <a:xfrm>
          <a:off x="3655814" y="2079006"/>
          <a:ext cx="3203971" cy="114192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0E2B8-59D2-1645-A108-4049611CE31E}">
      <dsp:nvSpPr>
        <dsp:cNvPr id="0" name=""/>
        <dsp:cNvSpPr/>
      </dsp:nvSpPr>
      <dsp:spPr>
        <a:xfrm>
          <a:off x="7308342" y="1130411"/>
          <a:ext cx="3203971" cy="94859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Reservoir sensitivity to drought periods</a:t>
          </a:r>
        </a:p>
      </dsp:txBody>
      <dsp:txXfrm>
        <a:off x="7308342" y="1130411"/>
        <a:ext cx="3203971" cy="948595"/>
      </dsp:txXfrm>
    </dsp:sp>
    <dsp:sp modelId="{F9262241-4C50-0341-9515-92B56CA38B55}">
      <dsp:nvSpPr>
        <dsp:cNvPr id="0" name=""/>
        <dsp:cNvSpPr/>
      </dsp:nvSpPr>
      <dsp:spPr>
        <a:xfrm>
          <a:off x="7308342" y="2079006"/>
          <a:ext cx="3203971" cy="114192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71C12-A9F0-4D40-AE58-A2B94951DDBF}" type="datetimeFigureOut">
              <a:rPr lang="en-US" smtClean="0"/>
              <a:t>5/23/22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D7FC3-79F6-0E48-B6B6-6A5B5229E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4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D7FC3-79F6-0E48-B6B6-6A5B5229E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Longest slide 1:40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D7FC3-79F6-0E48-B6B6-6A5B5229E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9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one main title point, spend time focused on the recovery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D7FC3-79F6-0E48-B6B6-6A5B5229E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65BA-109A-7A70-E5CA-13441BAF4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CC187-F341-41B3-F388-BF2DC9741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646B-AEE7-7992-E516-BC5F9B6C3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AD89-0C6D-0C4C-8D98-41C103FF43FD}" type="datetime1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98E33-7979-BE74-87EC-A8920B40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595B6-1783-5E5E-A9FA-B3182E8D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8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2C3C-A9BE-CF57-6A1A-5EBFB1F2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5F476-7E19-A300-CBA0-38A0E8080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37371-0F92-42D9-9B5B-CB902F65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41EC-6A27-9C43-BFD9-725A9DF75528}" type="datetime1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50F13-4251-76FB-F864-BF2EF65A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6B120-43C6-3E3B-D123-92EBD1B5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4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808B4-6F18-0146-9698-2FF81576B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579EC-84A8-8571-A47C-E10528D78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089FA-56BE-8DF2-ACA8-7C6D63165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D08E-F21A-744E-AB7A-7B562B9F29EF}" type="datetime1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5F4A2-4213-7B6D-6E4A-35C449F4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28D73-80B2-B025-5BF3-CB858201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7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A713A-A746-6523-BD42-6053B957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30E80-06D8-AEF4-A648-C93D34017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04BE9-7090-D297-F70D-4AC1A079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B1A7-4C47-384E-9EFD-16B783E07A07}" type="datetime1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929D2-9EED-15EF-BCFF-9E6A1226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BA117-FAC8-11BD-14C2-F44A667D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C23A-5A65-EA2B-C803-E1FD5C51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BFD3D-5FEB-FBA5-99AF-A337CD5E2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4475C-6D6F-2D29-60F3-F5635E4E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BCE0-EB79-3648-A045-04BA0872917C}" type="datetime1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9703B-23DE-4A45-737C-36037774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548C0-07F6-0489-2F58-4E418EC5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DC05-09D5-D7F6-A8E3-BD7CFB27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4052C-46E6-61EF-42B1-C49B77689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20C6F-A8A2-452E-AC85-959FA3D6D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CAE19-3FA1-B2AA-22EB-8CE3EA96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1225-8D51-7E43-845D-733B639FA6E5}" type="datetime1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87E33-EF6A-6AE7-A23D-943BFAA5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4657F-BF58-0B87-D360-BCA47510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7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3B372-1FB1-CF2D-ACC9-1E95C06A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7790F-CFB2-4400-70DB-32C6E20EF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B930F-50EB-6D9F-F15E-05F71BCE7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DF9C9-9506-9C23-FED6-F93343910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CD102-67BD-CB22-3150-D4CAEB077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35B36A-8224-1633-3DF1-6509E893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2810-60CB-8F4A-8146-46729ED65AD3}" type="datetime1">
              <a:rPr lang="en-US" smtClean="0"/>
              <a:t>5/23/22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5E1C20-F1D1-331E-31CD-FD5A5088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03DC79-36C5-F3DD-EF3B-8A751C10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CFD3-30D0-6E09-505B-0694C0C1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754DB-00A4-F627-5DD0-ECEDB41B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C1BE-C38D-5F43-9C82-AA9A7B205101}" type="datetime1">
              <a:rPr lang="en-US" smtClean="0"/>
              <a:t>5/23/22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C2D07-E2E0-6DA5-33C3-E74F4D10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8D26C-402A-2055-7DA0-EC22ADF1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0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C1604-3A4C-DF54-C510-28702428B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DB67-626A-D848-912D-B3ED37F8013A}" type="datetime1">
              <a:rPr lang="en-US" smtClean="0"/>
              <a:t>5/23/22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5345D-C23B-D5F5-7B8D-B85AB4FA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A5A2D-91B8-6F0A-71D8-7C4DC952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BC61-821B-705E-0C48-D0EEF447F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29854-86A1-F4B0-78A3-9C2ECC504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F3C1C-F610-2B69-AB69-276BEA926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07344-61F0-2986-C617-4659DA05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76ED-F409-0E48-A928-73AAAB4790FC}" type="datetime1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B1DDF-18E6-86F4-8303-1D708FD5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5C966-B0F4-25CB-B2A2-5861EA5C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047B-1213-D260-FD60-DA541EEF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9E2E69-2471-75E5-F259-18ACE3D60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807E3-0759-DFE4-DA63-01AF5B9AF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BD603-C53A-D58E-D1B2-B9B78369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5877-3F27-9A47-81D8-F362A454CEA5}" type="datetime1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9340F-32AC-79C8-F82B-52B9574BE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0890F-A95D-3BCC-FF53-000BBC10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8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7A92D-31EF-6A6C-5951-203D850C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B6103-D576-2827-F39C-A525E7205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D049A-573D-6EE1-3581-E93556A77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7CB84-6F4E-124A-BB78-04AE2CEBE53A}" type="datetime1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61972-8F9E-40E3-231F-7CD17FA4C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CDE51-93A3-1F28-B25F-55980E928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4118E-E6E3-C64C-B556-F5F54C19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2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df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d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37545-4A35-6DC2-865F-AC5618ADD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1122363"/>
            <a:ext cx="6544552" cy="2902882"/>
          </a:xfrm>
        </p:spPr>
        <p:txBody>
          <a:bodyPr anchor="b">
            <a:normAutofit/>
          </a:bodyPr>
          <a:lstStyle/>
          <a:p>
            <a:pPr algn="l"/>
            <a:r>
              <a:rPr lang="en-US" sz="5100" dirty="0"/>
              <a:t>Historical analysis of large reservoir storage resilience and vulnerabilities in CONUS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C61AEE8-D06C-92F8-FE52-AE11299142B3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94360" y="4852070"/>
                <a:ext cx="7090710" cy="1371146"/>
              </a:xfrm>
            </p:spPr>
            <p:txBody>
              <a:bodyPr anchor="t">
                <a:normAutofit/>
              </a:bodyPr>
              <a:lstStyle/>
              <a:p>
                <a:pPr algn="l"/>
                <a:r>
                  <a:rPr lang="en-US" dirty="0"/>
                  <a:t>Presented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/>
                          <m:t>Jennie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  <m:r>
                          <m:rPr>
                            <m:nor/>
                          </m:rPr>
                          <a:rPr lang="en-US" b="1" dirty="0"/>
                          <m:t>C</m:t>
                        </m:r>
                        <m:r>
                          <m:rPr>
                            <m:nor/>
                          </m:rPr>
                          <a:rPr lang="en-US" b="1" dirty="0"/>
                          <m:t>. </m:t>
                        </m:r>
                        <m:r>
                          <m:rPr>
                            <m:nor/>
                          </m:rPr>
                          <a:rPr lang="en-US" b="1" dirty="0"/>
                          <m:t>Steyaert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&amp;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Laura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E</m:t>
                        </m:r>
                        <m:r>
                          <m:rPr>
                            <m:nor/>
                          </m:rPr>
                          <a:rPr lang="en-US" dirty="0"/>
                          <m:t>. </m:t>
                        </m:r>
                        <m:r>
                          <m:rPr>
                            <m:nor/>
                          </m:rPr>
                          <a:rPr lang="en-US" dirty="0"/>
                          <m:t>Condon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C61AEE8-D06C-92F8-FE52-AE11299142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94360" y="4852070"/>
                <a:ext cx="7090710" cy="1371146"/>
              </a:xfrm>
              <a:blipFill>
                <a:blip r:embed="rId2"/>
                <a:stretch>
                  <a:fillRect l="-1431" t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65AF320-4C4F-49A8-9DE8-C78DF12D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7F1A8C91-7B27-4D51-A091-5C4EC283B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8153353E-9BFE-4143-A103-ACB918532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93BCF13-58ED-4018-A3BA-26300A606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1577419-84AC-4A88-833B-B27816E2C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0155918-3467-43AD-B689-2CC0D6C84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E20E65F9-23ED-479C-8ED0-A679610C6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2A581918-58C0-4867-BB69-832092FFB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1994C01-6F00-4CB6-B203-A665D0B0F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F6ED5B7-63A6-4549-A56F-48988B5CE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F280FAB-AAB1-478C-9BD5-0FEECF9B5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94F20AB9-88E0-4200-B871-D60E925F2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835B2F1-B282-4AFC-A05C-02FB6A6FD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F3F3C565-94C1-4CBF-A916-EDFF7D750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3983C0F7-A502-4227-80FB-8A626DE3F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CD531761-1C03-4F19-BCC3-925642883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EF4039F0-DE84-4560-B4C3-8C1657C6C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85459B77-7A2A-4E3D-8A35-F5B257625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C636EB73-0C13-49D6-9A4F-7EA993B78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D0B10900-8650-46C1-9BFE-F58494324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4C417D2-E3F2-4BC6-90C6-9BBC06C46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Logo | University of Arizona Brand Resources">
            <a:extLst>
              <a:ext uri="{FF2B5EF4-FFF2-40B4-BE49-F238E27FC236}">
                <a16:creationId xmlns:a16="http://schemas.microsoft.com/office/drawing/2014/main" id="{23D40DED-E84D-77E4-A543-4691362B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9495" y="90469"/>
            <a:ext cx="1348413" cy="126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FC70D6B-8165-CAA6-6F0E-9031A5192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4314" y="1647558"/>
            <a:ext cx="2673390" cy="10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54ADD69-85FA-31A4-B8CD-74988290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4315" y="3391198"/>
            <a:ext cx="2673388" cy="66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386B2-9AA8-1759-7CCD-B8F35CD44651}"/>
              </a:ext>
            </a:extLst>
          </p:cNvPr>
          <p:cNvSpPr txBox="1"/>
          <p:nvPr/>
        </p:nvSpPr>
        <p:spPr>
          <a:xfrm>
            <a:off x="621544" y="6108676"/>
            <a:ext cx="115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University of Arizona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EGU22: New Dates, Format and Submission Deadline Announced | EPOS">
            <a:extLst>
              <a:ext uri="{FF2B5EF4-FFF2-40B4-BE49-F238E27FC236}">
                <a16:creationId xmlns:a16="http://schemas.microsoft.com/office/drawing/2014/main" id="{06BAE114-14A3-41CD-EACD-EC72DD02C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3" b="33634"/>
          <a:stretch/>
        </p:blipFill>
        <p:spPr bwMode="auto">
          <a:xfrm>
            <a:off x="8700070" y="4759722"/>
            <a:ext cx="3121877" cy="97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1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7830-5EF5-FF4C-713C-4D89A61E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68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The Western US’s storage ratio is 1.4 times more than the Eastern US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6C175C39-D9D0-F79E-1446-213A10776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907" b="16167"/>
          <a:stretch/>
        </p:blipFill>
        <p:spPr>
          <a:xfrm>
            <a:off x="5008637" y="1839492"/>
            <a:ext cx="7183363" cy="36045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847F8-AEF9-30F7-9D64-B40AB4AF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10</a:t>
            </a:fld>
            <a:endParaRPr lang="en-US"/>
          </a:p>
        </p:txBody>
      </p:sp>
      <p:pic>
        <p:nvPicPr>
          <p:cNvPr id="8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9198C403-E601-8744-7260-AD526EA979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799" t="71795" r="2478"/>
          <a:stretch/>
        </p:blipFill>
        <p:spPr>
          <a:xfrm>
            <a:off x="10561955" y="4663948"/>
            <a:ext cx="1311966" cy="205752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BE4C8C-91E2-9B88-16F0-0F3371E0CDDB}"/>
              </a:ext>
            </a:extLst>
          </p:cNvPr>
          <p:cNvSpPr txBox="1">
            <a:spLocks/>
          </p:cNvSpPr>
          <p:nvPr/>
        </p:nvSpPr>
        <p:spPr>
          <a:xfrm>
            <a:off x="343899" y="2187574"/>
            <a:ext cx="49510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Average US </a:t>
            </a:r>
            <a:r>
              <a:rPr lang="en-US" dirty="0"/>
              <a:t>recovery ratio is </a:t>
            </a:r>
            <a:r>
              <a:rPr lang="en-US" b="1" dirty="0"/>
              <a:t>2.3</a:t>
            </a:r>
          </a:p>
          <a:p>
            <a:r>
              <a:rPr lang="en-US" dirty="0"/>
              <a:t>More </a:t>
            </a:r>
            <a:r>
              <a:rPr lang="en-US" b="1" dirty="0"/>
              <a:t>arid Western US </a:t>
            </a:r>
            <a:r>
              <a:rPr lang="en-US" dirty="0"/>
              <a:t>had drought periods </a:t>
            </a:r>
            <a:r>
              <a:rPr lang="en-US" b="1" dirty="0"/>
              <a:t>without storage recovery</a:t>
            </a:r>
          </a:p>
          <a:p>
            <a:r>
              <a:rPr lang="en-US" b="1" dirty="0"/>
              <a:t>Headwater </a:t>
            </a:r>
            <a:r>
              <a:rPr lang="en-US" dirty="0"/>
              <a:t>and more humid regions that have more access to water supply </a:t>
            </a:r>
            <a:r>
              <a:rPr lang="en-US" b="1" dirty="0"/>
              <a:t>recover much quicker than more downstream regions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79CC28-3F88-E268-C87A-CBBD85FCF849}"/>
              </a:ext>
            </a:extLst>
          </p:cNvPr>
          <p:cNvSpPr txBox="1"/>
          <p:nvPr/>
        </p:nvSpPr>
        <p:spPr>
          <a:xfrm>
            <a:off x="6560140" y="5622165"/>
            <a:ext cx="288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this data is preliminary</a:t>
            </a:r>
          </a:p>
        </p:txBody>
      </p:sp>
    </p:spTree>
    <p:extLst>
      <p:ext uri="{BB962C8B-B14F-4D97-AF65-F5344CB8AC3E}">
        <p14:creationId xmlns:p14="http://schemas.microsoft.com/office/powerpoint/2010/main" val="396865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6236-CCD0-8B46-F20D-25F935B2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7A2BE-59AF-5C17-6876-8EF24A837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2474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Storage has declined in US over the past 40 years with more arid regions having sharper decreases</a:t>
            </a:r>
          </a:p>
          <a:p>
            <a:pPr marL="514350" indent="-514350">
              <a:buAutoNum type="arabicPeriod"/>
            </a:pPr>
            <a:r>
              <a:rPr lang="en-US" dirty="0"/>
              <a:t>Across the US, storage takes longer to recover from drought and in the Western US many regions do not recover after a drought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87662-F0EF-2B4C-C583-EC51AA3C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56A0B-E998-D339-7623-E76A52B1DDE0}"/>
              </a:ext>
            </a:extLst>
          </p:cNvPr>
          <p:cNvSpPr txBox="1"/>
          <p:nvPr/>
        </p:nvSpPr>
        <p:spPr>
          <a:xfrm>
            <a:off x="167640" y="4514748"/>
            <a:ext cx="12024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This historic analysis suggests that most regions in the US have lower resilience to drought and there is a potential for increased vulnerabilities in these regions</a:t>
            </a:r>
          </a:p>
        </p:txBody>
      </p:sp>
    </p:spTree>
    <p:extLst>
      <p:ext uri="{BB962C8B-B14F-4D97-AF65-F5344CB8AC3E}">
        <p14:creationId xmlns:p14="http://schemas.microsoft.com/office/powerpoint/2010/main" val="30021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8085D-CFF0-7DE7-FA29-434681FD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367" y="2908287"/>
            <a:ext cx="9165204" cy="15879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92008-21F4-855D-77ED-2BC5874B5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2877" y="4611518"/>
            <a:ext cx="7406184" cy="710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Please reach out to Jennie Steyaert: </a:t>
            </a:r>
            <a:r>
              <a:rPr lang="en-US" sz="2200" dirty="0" err="1">
                <a:solidFill>
                  <a:schemeClr val="tx1"/>
                </a:solidFill>
              </a:rPr>
              <a:t>steyaertj@email.arizona.edu</a:t>
            </a:r>
            <a:r>
              <a:rPr lang="en-US" sz="2200" dirty="0">
                <a:solidFill>
                  <a:schemeClr val="tx1"/>
                </a:solidFill>
              </a:rPr>
              <a:t> with questions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B130F1-CBA7-4431-B821-F88949C0E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978" y="8650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8801D6-A286-4666-A61D-F7177BB5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4" y="10147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732D6CFA-EF5D-1260-77B4-7B51E8339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668" y="1702284"/>
            <a:ext cx="1948917" cy="7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8519B2C-6AAA-4729-A64B-8A55A0682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525455" y="10264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FE92761-D4A8-4823-A18B-685088E10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375489" y="8582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4" descr="Logo | University of Arizona Brand Resources">
            <a:extLst>
              <a:ext uri="{FF2B5EF4-FFF2-40B4-BE49-F238E27FC236}">
                <a16:creationId xmlns:a16="http://schemas.microsoft.com/office/drawing/2014/main" id="{3B50B6E7-779C-85F1-C6E5-2125198E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7945" y="1470593"/>
            <a:ext cx="1351722" cy="126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666ED1E-25EB-48D9-8568-7F19B6BEC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6032" y="8733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FFD3B06-AF06-421C-A290-681BC2739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96878" y="10257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3CCA31B1-F0F9-478C-74EB-DBAAA2A3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008" y="1918059"/>
            <a:ext cx="1952213" cy="48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39E5FDC-2624-4BF8-82F2-90664FC65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21239" y="10145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F4E864A8-F363-45E0-856E-D368F8944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669375" y="8382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2" name="Picture 2" descr="EGU22: New Dates, Format and Submission Deadline Announced | EPOS">
            <a:extLst>
              <a:ext uri="{FF2B5EF4-FFF2-40B4-BE49-F238E27FC236}">
                <a16:creationId xmlns:a16="http://schemas.microsoft.com/office/drawing/2014/main" id="{0AF2453A-39E5-CEC0-A242-0C137850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3" b="33634"/>
          <a:stretch/>
        </p:blipFill>
        <p:spPr bwMode="auto">
          <a:xfrm>
            <a:off x="8938333" y="1802394"/>
            <a:ext cx="1839917" cy="57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15CF5C-3BFD-B0B4-932D-6596F733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118872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1544118E-E6E3-C64C-B556-F5F54C19B91B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algn="l"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9E6AC4-37BB-FC7B-5CBF-3B5A4A9FA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2679"/>
            <a:ext cx="1392779" cy="18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B70B984C-C921-9164-2CD4-5317DD3B0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7503" y="5152842"/>
            <a:ext cx="1681092" cy="168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C9930E-3885-8F62-C8F3-A7E408A2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67" y="365125"/>
            <a:ext cx="11756333" cy="1325563"/>
          </a:xfrm>
        </p:spPr>
        <p:txBody>
          <a:bodyPr>
            <a:normAutofit/>
          </a:bodyPr>
          <a:lstStyle/>
          <a:p>
            <a:r>
              <a:rPr lang="en-US" dirty="0"/>
              <a:t>The continental US (CONUS) has over 2000 large dams and 800,000 MCM of storage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57C869-86FC-D43F-EF93-A209A5585F2B}"/>
              </a:ext>
            </a:extLst>
          </p:cNvPr>
          <p:cNvGrpSpPr/>
          <p:nvPr/>
        </p:nvGrpSpPr>
        <p:grpSpPr>
          <a:xfrm>
            <a:off x="6702339" y="1963798"/>
            <a:ext cx="5306680" cy="4636074"/>
            <a:chOff x="5681662" y="1209142"/>
            <a:chExt cx="6080202" cy="53324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9A00DC2-7BEC-116A-ED39-A840B431CAC6}"/>
                </a:ext>
              </a:extLst>
            </p:cNvPr>
            <p:cNvGrpSpPr/>
            <p:nvPr/>
          </p:nvGrpSpPr>
          <p:grpSpPr>
            <a:xfrm>
              <a:off x="5681662" y="1240007"/>
              <a:ext cx="5523677" cy="5301624"/>
              <a:chOff x="5495925" y="1300126"/>
              <a:chExt cx="5808002" cy="5609461"/>
            </a:xfrm>
          </p:grpSpPr>
          <p:pic>
            <p:nvPicPr>
              <p:cNvPr id="9" name="Content Placeholder 4" descr="Map&#10;&#10;Description automatically generated">
                <a:extLst>
                  <a:ext uri="{FF2B5EF4-FFF2-40B4-BE49-F238E27FC236}">
                    <a16:creationId xmlns:a16="http://schemas.microsoft.com/office/drawing/2014/main" id="{3B26FAE2-6C82-6699-D437-CE0F26FDBF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48282" b="48690"/>
              <a:stretch/>
            </p:blipFill>
            <p:spPr>
              <a:xfrm>
                <a:off x="5495925" y="1300126"/>
                <a:ext cx="5808002" cy="4076700"/>
              </a:xfrm>
              <a:prstGeom prst="rect">
                <a:avLst/>
              </a:prstGeom>
            </p:spPr>
          </p:pic>
          <p:pic>
            <p:nvPicPr>
              <p:cNvPr id="10" name="Content Placeholder 4" descr="Map&#10;&#10;Description automatically generated">
                <a:extLst>
                  <a:ext uri="{FF2B5EF4-FFF2-40B4-BE49-F238E27FC236}">
                    <a16:creationId xmlns:a16="http://schemas.microsoft.com/office/drawing/2014/main" id="{BF443299-BDE5-B874-9C56-AADA0FAEB0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808" t="58395" r="33415" b="18595"/>
              <a:stretch/>
            </p:blipFill>
            <p:spPr>
              <a:xfrm>
                <a:off x="8302132" y="5042686"/>
                <a:ext cx="1809373" cy="1866901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590D90-7D61-E2E3-86D4-13FBB439778A}"/>
                </a:ext>
              </a:extLst>
            </p:cNvPr>
            <p:cNvSpPr txBox="1"/>
            <p:nvPr/>
          </p:nvSpPr>
          <p:spPr>
            <a:xfrm>
              <a:off x="7170219" y="1209142"/>
              <a:ext cx="4591645" cy="531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Total Storage of Large Dams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E8735F-B3D0-93C8-C922-6E8525E4476B}"/>
              </a:ext>
            </a:extLst>
          </p:cNvPr>
          <p:cNvGrpSpPr/>
          <p:nvPr/>
        </p:nvGrpSpPr>
        <p:grpSpPr>
          <a:xfrm>
            <a:off x="48754" y="2080694"/>
            <a:ext cx="5541292" cy="3520206"/>
            <a:chOff x="0" y="1673863"/>
            <a:chExt cx="6349012" cy="404899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82F09C4-5298-5057-9BE2-0B07C91EAE3D}"/>
                </a:ext>
              </a:extLst>
            </p:cNvPr>
            <p:cNvGrpSpPr/>
            <p:nvPr/>
          </p:nvGrpSpPr>
          <p:grpSpPr>
            <a:xfrm>
              <a:off x="0" y="1771575"/>
              <a:ext cx="6349012" cy="3951286"/>
              <a:chOff x="-8909" y="1858248"/>
              <a:chExt cx="6073305" cy="354487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49E14CD-EFFD-D322-47E5-7E7FA6908352}"/>
                  </a:ext>
                </a:extLst>
              </p:cNvPr>
              <p:cNvGrpSpPr/>
              <p:nvPr/>
            </p:nvGrpSpPr>
            <p:grpSpPr>
              <a:xfrm>
                <a:off x="-8909" y="1858248"/>
                <a:ext cx="6073305" cy="3325976"/>
                <a:chOff x="-155475" y="1642554"/>
                <a:chExt cx="6073305" cy="3325976"/>
              </a:xfrm>
            </p:grpSpPr>
            <p:pic>
              <p:nvPicPr>
                <p:cNvPr id="18" name="Picture 17" descr="A close up of a map&#10;&#10;Description automatically generated">
                  <a:extLst>
                    <a:ext uri="{FF2B5EF4-FFF2-40B4-BE49-F238E27FC236}">
                      <a16:creationId xmlns:a16="http://schemas.microsoft.com/office/drawing/2014/main" id="{7DC14BD4-1AFA-3BD9-2C57-C90A27FAA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562" t="15632" r="3818" b="22557"/>
                <a:stretch/>
              </p:blipFill>
              <p:spPr>
                <a:xfrm>
                  <a:off x="11998" y="1642554"/>
                  <a:ext cx="5905832" cy="3325976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 close up of a map&#10;&#10;Description automatically generated">
                  <a:extLst>
                    <a:ext uri="{FF2B5EF4-FFF2-40B4-BE49-F238E27FC236}">
                      <a16:creationId xmlns:a16="http://schemas.microsoft.com/office/drawing/2014/main" id="{28AE90F2-6B56-4E69-DEF6-51EA71C9DE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562" t="64466" r="92749" b="30835"/>
                <a:stretch/>
              </p:blipFill>
              <p:spPr>
                <a:xfrm>
                  <a:off x="-155475" y="4255750"/>
                  <a:ext cx="356179" cy="304507"/>
                </a:xfrm>
                <a:prstGeom prst="rect">
                  <a:avLst/>
                </a:prstGeom>
              </p:spPr>
            </p:pic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A0D869-62F1-4BA2-CBCF-C81067587462}"/>
                  </a:ext>
                </a:extLst>
              </p:cNvPr>
              <p:cNvSpPr txBox="1"/>
              <p:nvPr/>
            </p:nvSpPr>
            <p:spPr>
              <a:xfrm>
                <a:off x="314625" y="4521539"/>
                <a:ext cx="1929000" cy="8575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Contiguous United States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Large Dams in CONUS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All Dams in CONUS</a:t>
                </a:r>
              </a:p>
            </p:txBody>
          </p:sp>
          <p:pic>
            <p:nvPicPr>
              <p:cNvPr id="17" name="Picture 16" descr="A close up of a map&#10;&#10;Description automatically generated">
                <a:extLst>
                  <a:ext uri="{FF2B5EF4-FFF2-40B4-BE49-F238E27FC236}">
                    <a16:creationId xmlns:a16="http://schemas.microsoft.com/office/drawing/2014/main" id="{6A5D4EEF-C4FD-609F-6701-191C256416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421" t="69530" r="92749" b="22557"/>
              <a:stretch/>
            </p:blipFill>
            <p:spPr>
              <a:xfrm>
                <a:off x="167929" y="4890415"/>
                <a:ext cx="214966" cy="512705"/>
              </a:xfrm>
              <a:prstGeom prst="rect">
                <a:avLst/>
              </a:prstGeom>
            </p:spPr>
          </p:pic>
        </p:grp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4499AA0A-71EA-5375-B4FF-9C7D8F9E9021}"/>
                </a:ext>
              </a:extLst>
            </p:cNvPr>
            <p:cNvSpPr txBox="1">
              <a:spLocks/>
            </p:cNvSpPr>
            <p:nvPr/>
          </p:nvSpPr>
          <p:spPr>
            <a:xfrm>
              <a:off x="867421" y="1673863"/>
              <a:ext cx="5232192" cy="37072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Dams in CONUS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895BBF-8F6F-D9AD-EDB3-2614B439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2</a:t>
            </a:fld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14BB45E6-E797-CED6-2C8E-9AF0752B9856}"/>
              </a:ext>
            </a:extLst>
          </p:cNvPr>
          <p:cNvSpPr/>
          <p:nvPr/>
        </p:nvSpPr>
        <p:spPr>
          <a:xfrm>
            <a:off x="5678742" y="3518693"/>
            <a:ext cx="873153" cy="517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2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97589-37D2-FE02-9D13-15C28699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US contains over 100 agencies without a unified dataset of reservoir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ED78F-E40D-AE24-EA74-FE3EDB5A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0D3C27-C77C-4805-96BA-BEC3009BAD2D}"/>
              </a:ext>
            </a:extLst>
          </p:cNvPr>
          <p:cNvGrpSpPr/>
          <p:nvPr/>
        </p:nvGrpSpPr>
        <p:grpSpPr>
          <a:xfrm>
            <a:off x="1996441" y="1874520"/>
            <a:ext cx="8235680" cy="4913142"/>
            <a:chOff x="247439" y="953591"/>
            <a:chExt cx="11214917" cy="6452427"/>
          </a:xfrm>
        </p:grpSpPr>
        <p:pic>
          <p:nvPicPr>
            <p:cNvPr id="6" name="Picture 5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22CD5089-9DA6-DA5C-1690-A91D53325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16" r="28873" b="26667"/>
            <a:stretch/>
          </p:blipFill>
          <p:spPr>
            <a:xfrm>
              <a:off x="247439" y="953591"/>
              <a:ext cx="8139824" cy="5498970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0F8B6DA9-F423-9320-DD3D-BA0D5AAC49A4}"/>
                </a:ext>
              </a:extLst>
            </p:cNvPr>
            <p:cNvSpPr txBox="1">
              <a:spLocks/>
            </p:cNvSpPr>
            <p:nvPr/>
          </p:nvSpPr>
          <p:spPr>
            <a:xfrm>
              <a:off x="2519524" y="953591"/>
              <a:ext cx="5455921" cy="34994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Agencies in the US</a:t>
              </a:r>
            </a:p>
          </p:txBody>
        </p:sp>
        <p:pic>
          <p:nvPicPr>
            <p:cNvPr id="8" name="Picture 7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49806B48-023E-131F-756C-3FC64DFA7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237" t="47778" b="11806"/>
            <a:stretch/>
          </p:blipFill>
          <p:spPr>
            <a:xfrm>
              <a:off x="7047518" y="4309121"/>
              <a:ext cx="4414838" cy="3096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55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F9B9-5AD8-27AD-B97B-FB2C8FE2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23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Therefore, many analyses rely on…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2E192-BECC-7218-DD0F-EEC05A5B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A5F0A87-4B19-FB04-6F8A-87AF26674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/>
          <a:stretch/>
        </p:blipFill>
        <p:spPr>
          <a:xfrm>
            <a:off x="0" y="3875842"/>
            <a:ext cx="4356001" cy="244067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642E1B-6595-B6F1-7904-9EA4E06E5D17}"/>
              </a:ext>
            </a:extLst>
          </p:cNvPr>
          <p:cNvSpPr txBox="1">
            <a:spLocks/>
          </p:cNvSpPr>
          <p:nvPr/>
        </p:nvSpPr>
        <p:spPr>
          <a:xfrm>
            <a:off x="1295131" y="6514115"/>
            <a:ext cx="2719131" cy="3392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/>
              <a:t>Voisin</a:t>
            </a:r>
            <a:r>
              <a:rPr lang="en-US" sz="1400" dirty="0"/>
              <a:t> et al 2013a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387B4-4696-81C3-CB35-9B41CEDB5E58}"/>
              </a:ext>
            </a:extLst>
          </p:cNvPr>
          <p:cNvSpPr txBox="1"/>
          <p:nvPr/>
        </p:nvSpPr>
        <p:spPr>
          <a:xfrm>
            <a:off x="259097" y="2715831"/>
            <a:ext cx="353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Inferred rule curves </a:t>
            </a:r>
            <a:r>
              <a:rPr lang="en-US" dirty="0"/>
              <a:t>which are data limited by real time inflow, outflow and storage values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1B578F9-F96D-8AC0-8E9D-1828A1D11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1"/>
          <a:stretch/>
        </p:blipFill>
        <p:spPr bwMode="auto">
          <a:xfrm>
            <a:off x="7965544" y="3673898"/>
            <a:ext cx="4033311" cy="255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CDB0B6E-5A04-50A1-3D64-FF069B45F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r="34557" b="87344"/>
          <a:stretch/>
        </p:blipFill>
        <p:spPr bwMode="auto">
          <a:xfrm>
            <a:off x="7683896" y="6155293"/>
            <a:ext cx="1853407" cy="50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7C4ED6-D952-EB21-C108-8ED2418F0190}"/>
              </a:ext>
            </a:extLst>
          </p:cNvPr>
          <p:cNvSpPr txBox="1"/>
          <p:nvPr/>
        </p:nvSpPr>
        <p:spPr>
          <a:xfrm>
            <a:off x="8523995" y="3136973"/>
            <a:ext cx="3905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driven operations </a:t>
            </a:r>
            <a:r>
              <a:rPr lang="en-US" dirty="0"/>
              <a:t>which are limited by data availability</a:t>
            </a:r>
          </a:p>
        </p:txBody>
      </p:sp>
      <p:pic>
        <p:nvPicPr>
          <p:cNvPr id="3076" name="Picture 4" descr="Details are in the caption following the image">
            <a:extLst>
              <a:ext uri="{FF2B5EF4-FFF2-40B4-BE49-F238E27FC236}">
                <a16:creationId xmlns:a16="http://schemas.microsoft.com/office/drawing/2014/main" id="{7FA6CE7A-8054-0FB5-A84D-5620DD681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24" y="1953971"/>
            <a:ext cx="3674720" cy="236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619308-C0F1-954E-3558-46D08734EFAC}"/>
              </a:ext>
            </a:extLst>
          </p:cNvPr>
          <p:cNvSpPr txBox="1"/>
          <p:nvPr/>
        </p:nvSpPr>
        <p:spPr>
          <a:xfrm>
            <a:off x="9626512" y="6498875"/>
            <a:ext cx="3905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Turner et al.,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937B95-4BEF-B515-9876-72C539C71A57}"/>
              </a:ext>
            </a:extLst>
          </p:cNvPr>
          <p:cNvSpPr txBox="1"/>
          <p:nvPr/>
        </p:nvSpPr>
        <p:spPr>
          <a:xfrm>
            <a:off x="4669514" y="4487959"/>
            <a:ext cx="3296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Remote sensing </a:t>
            </a:r>
            <a:r>
              <a:rPr lang="en-US" dirty="0"/>
              <a:t>which are limited by spatial and temporal resolutions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ED1550-CF9C-44F9-15B0-BCF1A51E5956}"/>
              </a:ext>
            </a:extLst>
          </p:cNvPr>
          <p:cNvSpPr txBox="1"/>
          <p:nvPr/>
        </p:nvSpPr>
        <p:spPr>
          <a:xfrm>
            <a:off x="5180537" y="1583603"/>
            <a:ext cx="3905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Gao et al., 2012</a:t>
            </a:r>
          </a:p>
        </p:txBody>
      </p:sp>
    </p:spTree>
    <p:extLst>
      <p:ext uri="{BB962C8B-B14F-4D97-AF65-F5344CB8AC3E}">
        <p14:creationId xmlns:p14="http://schemas.microsoft.com/office/powerpoint/2010/main" val="354561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C149-13B8-C148-A187-B34F46BC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Gathered real time reservoir operations for 678 dams to form </a:t>
            </a:r>
            <a:r>
              <a:rPr lang="en-US" dirty="0" err="1"/>
              <a:t>ResOpsUS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5E57F-FE61-3147-94AC-848912216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F15545B9-951C-5745-974F-FCEF1A158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99" y="1851003"/>
            <a:ext cx="6466828" cy="4653143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8F37E07C-81B9-2A4F-94F5-563D2A355E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069" t="41014" b="43890"/>
          <a:stretch/>
        </p:blipFill>
        <p:spPr>
          <a:xfrm>
            <a:off x="7085027" y="5384795"/>
            <a:ext cx="2308607" cy="8977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12A2074-27A2-284E-9920-18FA6BCC0BD9}"/>
              </a:ext>
            </a:extLst>
          </p:cNvPr>
          <p:cNvGrpSpPr/>
          <p:nvPr/>
        </p:nvGrpSpPr>
        <p:grpSpPr>
          <a:xfrm>
            <a:off x="5159895" y="1760061"/>
            <a:ext cx="2879718" cy="2367424"/>
            <a:chOff x="5001309" y="1569145"/>
            <a:chExt cx="3287317" cy="267739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4D13F2-6818-B94E-8BAC-6CE953E4C21D}"/>
                </a:ext>
              </a:extLst>
            </p:cNvPr>
            <p:cNvGrpSpPr/>
            <p:nvPr/>
          </p:nvGrpSpPr>
          <p:grpSpPr>
            <a:xfrm>
              <a:off x="5001309" y="1569145"/>
              <a:ext cx="3287317" cy="2510895"/>
              <a:chOff x="5168746" y="1275915"/>
              <a:chExt cx="6367463" cy="480383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1E037C3-1BB2-814E-B6A8-3057DE7B2A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30" r="44899" b="18238"/>
              <a:stretch/>
            </p:blipFill>
            <p:spPr>
              <a:xfrm>
                <a:off x="5168746" y="1275915"/>
                <a:ext cx="6367463" cy="4803835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CC6EFCA-01D8-684E-8CC5-A48B99F953AC}"/>
                  </a:ext>
                </a:extLst>
              </p:cNvPr>
              <p:cNvSpPr/>
              <p:nvPr/>
            </p:nvSpPr>
            <p:spPr>
              <a:xfrm>
                <a:off x="5386388" y="1371599"/>
                <a:ext cx="557212" cy="3540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1B2E81-A105-F242-8117-E119E01BD870}"/>
                </a:ext>
              </a:extLst>
            </p:cNvPr>
            <p:cNvSpPr/>
            <p:nvPr/>
          </p:nvSpPr>
          <p:spPr>
            <a:xfrm>
              <a:off x="5001309" y="3626603"/>
              <a:ext cx="815872" cy="619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C0B51D-A95A-854C-BC86-49F86C9ADB4F}"/>
              </a:ext>
            </a:extLst>
          </p:cNvPr>
          <p:cNvSpPr txBox="1">
            <a:spLocks/>
          </p:cNvSpPr>
          <p:nvPr/>
        </p:nvSpPr>
        <p:spPr>
          <a:xfrm>
            <a:off x="8463279" y="2418527"/>
            <a:ext cx="30378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majority of storage in the US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daily storage, inflow and outflow timeseries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335372-AA5C-14AB-3CEF-4AB8C4BC057C}"/>
              </a:ext>
            </a:extLst>
          </p:cNvPr>
          <p:cNvSpPr txBox="1"/>
          <p:nvPr/>
        </p:nvSpPr>
        <p:spPr>
          <a:xfrm>
            <a:off x="321153" y="6446134"/>
            <a:ext cx="7718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Steyaert, J. C., Condon, L. E., Turner, S. W. D.,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Voisin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 (2022) 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9BE4474-680F-0A17-5330-0F882571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1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B469-F758-BDD5-CBA6-5B333B78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to understand spatial reservoir operations using </a:t>
            </a:r>
            <a:r>
              <a:rPr lang="en-US" dirty="0" err="1"/>
              <a:t>ResOpsUS</a:t>
            </a:r>
            <a:r>
              <a:rPr lang="en-US" dirty="0"/>
              <a:t>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A33D4-266B-87E4-4D2D-71FB57AB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16EDBF5-B8B6-51B0-9597-79B3235B5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2242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670FE65E-36C8-8F51-2F65-47651BF1E6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63205" r="81850"/>
          <a:stretch/>
        </p:blipFill>
        <p:spPr bwMode="auto">
          <a:xfrm>
            <a:off x="1219201" y="4216657"/>
            <a:ext cx="2242931" cy="2322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4E91E9-E0F8-4761-5D69-0FE0F91C3D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387" t="-815" r="11517" b="49446"/>
          <a:stretch/>
        </p:blipFill>
        <p:spPr>
          <a:xfrm>
            <a:off x="4950251" y="4170620"/>
            <a:ext cx="2291497" cy="2322255"/>
          </a:xfrm>
          <a:prstGeom prst="rect">
            <a:avLst/>
          </a:prstGeom>
        </p:spPr>
      </p:pic>
      <p:pic>
        <p:nvPicPr>
          <p:cNvPr id="11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A7F56B45-B104-0D97-38FA-CCD743262DB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907" b="16167"/>
          <a:stretch/>
        </p:blipFill>
        <p:spPr>
          <a:xfrm>
            <a:off x="8282260" y="4216657"/>
            <a:ext cx="2965805" cy="1777673"/>
          </a:xfrm>
          <a:prstGeom prst="rect">
            <a:avLst/>
          </a:prstGeom>
        </p:spPr>
      </p:pic>
      <p:pic>
        <p:nvPicPr>
          <p:cNvPr id="12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158A1C79-6092-D414-530A-88695F1627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799" t="71795" r="2478"/>
          <a:stretch/>
        </p:blipFill>
        <p:spPr>
          <a:xfrm>
            <a:off x="10618087" y="5413048"/>
            <a:ext cx="647021" cy="10147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189904-4385-4454-A427-FC5A6E203D26}"/>
              </a:ext>
            </a:extLst>
          </p:cNvPr>
          <p:cNvSpPr/>
          <p:nvPr/>
        </p:nvSpPr>
        <p:spPr>
          <a:xfrm>
            <a:off x="4267200" y="2468880"/>
            <a:ext cx="7482840" cy="425259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09FE-54EC-0E3D-A7C4-2E28AE96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Reservoir storage capacity has held constant since the 1980s while </a:t>
            </a:r>
            <a:r>
              <a:rPr lang="en-US" b="1" dirty="0"/>
              <a:t>reservoir storage has decreased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9E0F1-DA65-F711-DC07-D23D24F2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 t="-815" r="-589" b="36087"/>
          <a:stretch/>
        </p:blipFill>
        <p:spPr>
          <a:xfrm>
            <a:off x="47652" y="2208945"/>
            <a:ext cx="10982512" cy="5482932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F41863FF-C514-5729-858A-59C5386CD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083" y="5036074"/>
            <a:ext cx="1806889" cy="1123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126177-E0F1-50F2-8799-4830CC1E2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92" t="17487" r="-589" b="70277"/>
          <a:stretch/>
        </p:blipFill>
        <p:spPr>
          <a:xfrm>
            <a:off x="9609719" y="3683101"/>
            <a:ext cx="1877619" cy="1352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453EBB-8835-E842-7DE5-D7A3B483ADB8}"/>
              </a:ext>
            </a:extLst>
          </p:cNvPr>
          <p:cNvSpPr txBox="1"/>
          <p:nvPr/>
        </p:nvSpPr>
        <p:spPr>
          <a:xfrm>
            <a:off x="4011278" y="3004201"/>
            <a:ext cx="110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ResOpsUS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D7DA0-4B78-A45C-D100-68E73219720D}"/>
              </a:ext>
            </a:extLst>
          </p:cNvPr>
          <p:cNvSpPr txBox="1"/>
          <p:nvPr/>
        </p:nvSpPr>
        <p:spPr>
          <a:xfrm>
            <a:off x="4011278" y="2208945"/>
            <a:ext cx="1457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large dams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6431AD-6E79-5B1A-2623-D7F334504E6B}"/>
              </a:ext>
            </a:extLst>
          </p:cNvPr>
          <p:cNvCxnSpPr/>
          <p:nvPr/>
        </p:nvCxnSpPr>
        <p:spPr>
          <a:xfrm flipV="1">
            <a:off x="3730361" y="2008790"/>
            <a:ext cx="0" cy="4135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C90207B-1E96-4329-DD27-DF7A9A2A807A}"/>
              </a:ext>
            </a:extLst>
          </p:cNvPr>
          <p:cNvSpPr/>
          <p:nvPr/>
        </p:nvSpPr>
        <p:spPr>
          <a:xfrm>
            <a:off x="5504890" y="2208945"/>
            <a:ext cx="6375402" cy="438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04002-3FB2-F6F1-9FEF-48FC817B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321315-944F-88D0-6223-3C475FCDFAC0}"/>
              </a:ext>
            </a:extLst>
          </p:cNvPr>
          <p:cNvSpPr txBox="1"/>
          <p:nvPr/>
        </p:nvSpPr>
        <p:spPr>
          <a:xfrm>
            <a:off x="3454173" y="1709011"/>
            <a:ext cx="288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1980</a:t>
            </a:r>
          </a:p>
        </p:txBody>
      </p:sp>
    </p:spTree>
    <p:extLst>
      <p:ext uri="{BB962C8B-B14F-4D97-AF65-F5344CB8AC3E}">
        <p14:creationId xmlns:p14="http://schemas.microsoft.com/office/powerpoint/2010/main" val="24483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5169-A348-8A4C-6CD7-C3636CAB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83% of data rich regions have decreasing storage trends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19D19-FA78-FBEA-173A-A79DF8D3D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12" y="2149182"/>
            <a:ext cx="5257800" cy="4572293"/>
          </a:xfrm>
        </p:spPr>
        <p:txBody>
          <a:bodyPr>
            <a:normAutofit/>
          </a:bodyPr>
          <a:lstStyle/>
          <a:p>
            <a:r>
              <a:rPr lang="en-US" dirty="0"/>
              <a:t>Upper and Lower Colorado, Ohio and Lower Mississippi significant decreasing storage trends</a:t>
            </a:r>
          </a:p>
          <a:p>
            <a:r>
              <a:rPr lang="en-US" b="1" dirty="0"/>
              <a:t>More arid regions </a:t>
            </a:r>
            <a:r>
              <a:rPr lang="en-US" dirty="0"/>
              <a:t>(Lower Colorado) have </a:t>
            </a:r>
            <a:r>
              <a:rPr lang="en-US" b="1" dirty="0"/>
              <a:t>sharper decrease </a:t>
            </a:r>
            <a:r>
              <a:rPr lang="en-US" dirty="0"/>
              <a:t>in storage</a:t>
            </a:r>
            <a:endParaRPr lang="en-US" b="1" dirty="0"/>
          </a:p>
          <a:p>
            <a:r>
              <a:rPr lang="en-US" b="1" dirty="0"/>
              <a:t>Flood control dominated basin </a:t>
            </a:r>
            <a:r>
              <a:rPr lang="en-US" dirty="0"/>
              <a:t>(Tennessee) has only significant </a:t>
            </a:r>
            <a:r>
              <a:rPr lang="en-US" b="1" dirty="0"/>
              <a:t>increasing storage trend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A1E81F7-7261-1FE5-E905-27703A838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37" b="15376"/>
          <a:stretch/>
        </p:blipFill>
        <p:spPr>
          <a:xfrm>
            <a:off x="5890345" y="1624058"/>
            <a:ext cx="6217024" cy="320154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0F4A1C-9DAC-5FAA-40E2-CFDC1EC45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540" t="62127" b="10967"/>
          <a:stretch/>
        </p:blipFill>
        <p:spPr>
          <a:xfrm>
            <a:off x="5890345" y="4508147"/>
            <a:ext cx="1986479" cy="184820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E6562-6F42-1511-6212-2A88740B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FFF91-DA4E-2A50-9122-6B295C8E7BD1}"/>
              </a:ext>
            </a:extLst>
          </p:cNvPr>
          <p:cNvSpPr txBox="1"/>
          <p:nvPr/>
        </p:nvSpPr>
        <p:spPr>
          <a:xfrm>
            <a:off x="7876824" y="5655681"/>
            <a:ext cx="312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hashing denotes statistically insignificant regions</a:t>
            </a:r>
          </a:p>
        </p:txBody>
      </p:sp>
    </p:spTree>
    <p:extLst>
      <p:ext uri="{BB962C8B-B14F-4D97-AF65-F5344CB8AC3E}">
        <p14:creationId xmlns:p14="http://schemas.microsoft.com/office/powerpoint/2010/main" val="294484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F604-F8C4-183E-82ED-A381B431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48350"/>
            <a:ext cx="108204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Used USGS reference gages to calculate Standardized Streamflow Index (SSI) and quantified time to recover for both SSI and storage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D4E50C-A5C6-04D5-83D0-1575C83A7D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67"/>
          <a:stretch/>
        </p:blipFill>
        <p:spPr>
          <a:xfrm>
            <a:off x="754380" y="1677646"/>
            <a:ext cx="5976730" cy="5041656"/>
          </a:xfrm>
          <a:prstGeom prst="rect">
            <a:avLst/>
          </a:prstGeom>
        </p:spPr>
      </p:pic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6A5DA212-A43E-42A8-B9B1-D41E1AEEB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49401" y="3639674"/>
            <a:ext cx="1168400" cy="1117600"/>
          </a:xfr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BB79A8D-E5E5-E3F9-36F5-D6733F70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118E-E6E3-C64C-B556-F5F54C19B91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A84C7A-CD69-926E-7FE3-3395E362FA1E}"/>
                  </a:ext>
                </a:extLst>
              </p:cNvPr>
              <p:cNvSpPr txBox="1"/>
              <p:nvPr/>
            </p:nvSpPr>
            <p:spPr>
              <a:xfrm>
                <a:off x="8120600" y="2475450"/>
                <a:ext cx="2888974" cy="49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Recovery Ratio: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𝑟𝑒𝑐𝑜𝑣𝑒𝑟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𝑠𝑡𝑜𝑟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𝑟𝑒𝑐𝑜𝑣𝑒𝑟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𝑆𝑆𝐼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A84C7A-CD69-926E-7FE3-3395E362F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600" y="2475450"/>
                <a:ext cx="2888974" cy="497508"/>
              </a:xfrm>
              <a:prstGeom prst="rect">
                <a:avLst/>
              </a:prstGeom>
              <a:blipFill>
                <a:blip r:embed="rId5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0D75FB9-83C2-EF9B-C6B3-02F55ECB740D}"/>
              </a:ext>
            </a:extLst>
          </p:cNvPr>
          <p:cNvSpPr txBox="1"/>
          <p:nvPr/>
        </p:nvSpPr>
        <p:spPr>
          <a:xfrm>
            <a:off x="7480850" y="3465265"/>
            <a:ext cx="163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Recovery Ratio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6A7D84-7DED-A0E3-7BC4-C95DC19A46EF}"/>
              </a:ext>
            </a:extLst>
          </p:cNvPr>
          <p:cNvSpPr txBox="1"/>
          <p:nvPr/>
        </p:nvSpPr>
        <p:spPr>
          <a:xfrm>
            <a:off x="7525883" y="4722477"/>
            <a:ext cx="163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Recovery Ratio</a:t>
            </a: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A049305C-BDA5-56BC-3A95-F05852D71473}"/>
              </a:ext>
            </a:extLst>
          </p:cNvPr>
          <p:cNvSpPr/>
          <p:nvPr/>
        </p:nvSpPr>
        <p:spPr>
          <a:xfrm>
            <a:off x="7099520" y="3216177"/>
            <a:ext cx="381000" cy="674389"/>
          </a:xfrm>
          <a:prstGeom prst="up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8415CCC5-FBC0-D1B5-8CF2-A67819369A95}"/>
              </a:ext>
            </a:extLst>
          </p:cNvPr>
          <p:cNvSpPr/>
          <p:nvPr/>
        </p:nvSpPr>
        <p:spPr>
          <a:xfrm>
            <a:off x="9366967" y="3268610"/>
            <a:ext cx="381000" cy="674389"/>
          </a:xfrm>
          <a:prstGeom prst="up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FAFFB8-0F90-586F-E298-203A77A98500}"/>
              </a:ext>
            </a:extLst>
          </p:cNvPr>
          <p:cNvSpPr txBox="1"/>
          <p:nvPr/>
        </p:nvSpPr>
        <p:spPr>
          <a:xfrm>
            <a:off x="9912294" y="3478385"/>
            <a:ext cx="229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Storage recovery time</a:t>
            </a:r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3083A50B-9936-772B-59D9-40A054537051}"/>
              </a:ext>
            </a:extLst>
          </p:cNvPr>
          <p:cNvSpPr/>
          <p:nvPr/>
        </p:nvSpPr>
        <p:spPr>
          <a:xfrm rot="10800000">
            <a:off x="7124920" y="4627299"/>
            <a:ext cx="381000" cy="674389"/>
          </a:xfrm>
          <a:prstGeom prst="upArrow">
            <a:avLst/>
          </a:prstGeom>
          <a:solidFill>
            <a:srgbClr val="D80094"/>
          </a:solidFill>
          <a:ln>
            <a:solidFill>
              <a:srgbClr val="D80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6F10C5CB-699A-45FA-530A-26BF2A48899F}"/>
              </a:ext>
            </a:extLst>
          </p:cNvPr>
          <p:cNvSpPr/>
          <p:nvPr/>
        </p:nvSpPr>
        <p:spPr>
          <a:xfrm>
            <a:off x="9366967" y="4604505"/>
            <a:ext cx="381000" cy="674389"/>
          </a:xfrm>
          <a:prstGeom prst="up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FEDD17-15F7-CA96-A01E-3B2CC87C4ABD}"/>
              </a:ext>
            </a:extLst>
          </p:cNvPr>
          <p:cNvSpPr txBox="1"/>
          <p:nvPr/>
        </p:nvSpPr>
        <p:spPr>
          <a:xfrm>
            <a:off x="9874355" y="4757033"/>
            <a:ext cx="193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SSI recovery time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BC29B5-351C-A94F-6163-F338A2CBBEF2}"/>
              </a:ext>
            </a:extLst>
          </p:cNvPr>
          <p:cNvSpPr txBox="1"/>
          <p:nvPr/>
        </p:nvSpPr>
        <p:spPr>
          <a:xfrm rot="16200000">
            <a:off x="-734566" y="3634481"/>
            <a:ext cx="28889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0" dirty="0"/>
              <a:t>Normalized Value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80BEE4-12B3-9B52-A933-7474CF2203F9}"/>
              </a:ext>
            </a:extLst>
          </p:cNvPr>
          <p:cNvSpPr txBox="1"/>
          <p:nvPr/>
        </p:nvSpPr>
        <p:spPr>
          <a:xfrm>
            <a:off x="3544627" y="6584183"/>
            <a:ext cx="28889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187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3" grpId="0" animBg="1"/>
      <p:bldP spid="17" grpId="0" animBg="1"/>
      <p:bldP spid="19" grpId="0"/>
      <p:bldP spid="20" grpId="0" animBg="1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17725</TotalTime>
  <Words>494</Words>
  <Application>Microsoft Macintosh PowerPoint</Application>
  <PresentationFormat>Widescreen</PresentationFormat>
  <Paragraphs>72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Meiryo</vt:lpstr>
      <vt:lpstr>Arial</vt:lpstr>
      <vt:lpstr>Calibri</vt:lpstr>
      <vt:lpstr>Calibri Light</vt:lpstr>
      <vt:lpstr>Cambria Math</vt:lpstr>
      <vt:lpstr>Office Theme</vt:lpstr>
      <vt:lpstr>Historical analysis of large reservoir storage resilience and vulnerabilities in CONUS</vt:lpstr>
      <vt:lpstr>The continental US (CONUS) has over 2000 large dams and 800,000 MCM of storage</vt:lpstr>
      <vt:lpstr>The US contains over 100 agencies without a unified dataset of reservoir operations</vt:lpstr>
      <vt:lpstr>Therefore, many analyses rely on…</vt:lpstr>
      <vt:lpstr>Gathered real time reservoir operations for 678 dams to form ResOpsUS</vt:lpstr>
      <vt:lpstr>We want to understand spatial reservoir operations using ResOpsUS: </vt:lpstr>
      <vt:lpstr>Reservoir storage capacity has held constant since the 1980s while reservoir storage has decreased</vt:lpstr>
      <vt:lpstr>83% of data rich regions have decreasing storage trends </vt:lpstr>
      <vt:lpstr>Used USGS reference gages to calculate Standardized Streamflow Index (SSI) and quantified time to recover for both SSI and storage</vt:lpstr>
      <vt:lpstr>The Western US’s storage ratio is 1.4 times more than the Eastern US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Steyaert, Jennie Clarice - (steyaertj)</dc:creator>
  <cp:lastModifiedBy>Steyaert, Jennie Clarice - (steyaertj)</cp:lastModifiedBy>
  <cp:revision>36</cp:revision>
  <dcterms:created xsi:type="dcterms:W3CDTF">2022-05-08T00:32:00Z</dcterms:created>
  <dcterms:modified xsi:type="dcterms:W3CDTF">2022-05-27T05:28:32Z</dcterms:modified>
</cp:coreProperties>
</file>