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2"/>
  </p:notesMasterIdLst>
  <p:sldIdLst>
    <p:sldId id="256" r:id="rId2"/>
    <p:sldId id="285" r:id="rId3"/>
    <p:sldId id="315" r:id="rId4"/>
    <p:sldId id="303" r:id="rId5"/>
    <p:sldId id="324" r:id="rId6"/>
    <p:sldId id="325" r:id="rId7"/>
    <p:sldId id="319" r:id="rId8"/>
    <p:sldId id="291" r:id="rId9"/>
    <p:sldId id="323" r:id="rId10"/>
    <p:sldId id="3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Chang" initials="LC" lastIdx="2" clrIdx="0">
    <p:extLst>
      <p:ext uri="{19B8F6BF-5375-455C-9EA6-DF929625EA0E}">
        <p15:presenceInfo xmlns:p15="http://schemas.microsoft.com/office/powerpoint/2012/main" userId="7b37bd577a2045fb" providerId="Windows Live"/>
      </p:ext>
    </p:extLst>
  </p:cmAuthor>
  <p:cmAuthor id="2" name="Castro, Christopher L - (clcastro)" initials="CCL-(" lastIdx="0" clrIdx="1">
    <p:extLst>
      <p:ext uri="{19B8F6BF-5375-455C-9EA6-DF929625EA0E}">
        <p15:presenceInfo xmlns:p15="http://schemas.microsoft.com/office/powerpoint/2012/main" userId="Castro, Christopher L - (clcastro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4660"/>
  </p:normalViewPr>
  <p:slideViewPr>
    <p:cSldViewPr snapToGrid="0">
      <p:cViewPr>
        <p:scale>
          <a:sx n="60" d="100"/>
          <a:sy n="60" d="100"/>
        </p:scale>
        <p:origin x="2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14D2A-0D49-44D5-8FCC-EB88BA6C466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46B99-3269-454C-88B8-C6BF1798C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7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MSLP (black), geopotential heights at 850 </a:t>
            </a:r>
            <a:r>
              <a:rPr lang="en-US" sz="1200" dirty="0" err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hpa</a:t>
            </a: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(red) and 500 </a:t>
            </a:r>
            <a:r>
              <a:rPr lang="en-US" sz="1200" dirty="0" err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hPa</a:t>
            </a: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(blue), vertical integral water vapor flux (green)</a:t>
            </a:r>
            <a:endParaRPr lang="en-US" sz="16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46B99-3269-454C-88B8-C6BF1798C3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2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660F-B156-4F9E-A05D-843160828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E063F1-70D7-47CE-8F58-C298DA494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A52B7-937C-43C3-A8BA-3F01E3CB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D65F-647E-4023-B7A2-DC9F78A03ED8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C9AD9-6294-4D53-B877-F4751D3C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8B0C5-4896-4937-A858-08FEA8D7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5FC-1EE8-4FFD-8C9A-F6DE0DEF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6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CEAF-1D1D-4CD4-B316-FCDBED1A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1D805-AD91-406F-A3B1-DEF3669FE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9EA75-4472-4D6F-85BA-3612CE2D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D65F-647E-4023-B7A2-DC9F78A03ED8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5D3AD-E9FC-4A62-9C3D-4FB1C12F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239B4-8DF7-4921-A552-A6DB9C47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5FC-1EE8-4FFD-8C9A-F6DE0DEF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0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B322E1-FA07-46A1-8CDD-8C43CBB07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78ED9-3927-4CCE-996F-DCB0E87FC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86CFA-99F5-4A85-8054-9E47A60CE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D65F-647E-4023-B7A2-DC9F78A03ED8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E3ABD-21F2-41B6-BCB1-B71583FFF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D8499-122F-48A3-A91A-F7E24AE5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5FC-1EE8-4FFD-8C9A-F6DE0DEF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0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C6DAB-951B-4472-9252-254B38E1C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E6A57-619F-47A2-811A-0DB71624F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048D3-E7D6-4AE4-96DF-00FEA081B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D65F-647E-4023-B7A2-DC9F78A03ED8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83236-7460-47C0-81A2-0E7EE536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4C22B-F49E-4800-86DC-35997FF1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5FC-1EE8-4FFD-8C9A-F6DE0DEF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9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9060C-F410-459D-BA96-A570C567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2259C-2BCF-4164-86D4-303108D1D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DDCE4-8000-4C37-8FC8-5406F2BF2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D65F-647E-4023-B7A2-DC9F78A03ED8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64ABC-1FFD-463A-AC61-52EC6734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E8F87-3E68-47CC-9EFF-C580247F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5FC-1EE8-4FFD-8C9A-F6DE0DEF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1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D459-E2A6-4386-8824-C542E1EA7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3215E-1FF7-442C-B533-29A6A754A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9A32C-F1E3-41BC-9BA4-8D7836815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2111D-4447-4814-B85A-9544D72D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D65F-647E-4023-B7A2-DC9F78A03ED8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BE0C6-E80E-4A46-818F-B06AF8F8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F3419-876C-4736-8B4F-E5D0572B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5FC-1EE8-4FFD-8C9A-F6DE0DEF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9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BBCE-EB91-4428-9E4F-D00878A7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BE08-C8C9-4D4D-A454-88E78E821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6D99D-B5E1-4827-BB09-0A4D3A13D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964E58-DE10-4992-9747-D3A2E6C78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04BB8-D54F-4ECE-8444-2C143F4CF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4B24B-71AC-4913-87D5-92417E22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D65F-647E-4023-B7A2-DC9F78A03ED8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8EC75-E442-4938-97BA-5F43DA41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FE07F1-35A2-4254-A5A7-9F21CAF00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5FC-1EE8-4FFD-8C9A-F6DE0DEF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8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CCDF-1702-4E07-A51B-D4A3F45E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FE63E7-7819-4712-B197-653AC906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D65F-647E-4023-B7A2-DC9F78A03ED8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41DB5-2001-433C-BE74-EE504561A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D757D-0DCC-498B-AABE-F05C90A5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5FC-1EE8-4FFD-8C9A-F6DE0DEF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2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EF3BE1-2E84-4198-929E-46F0AF59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D65F-647E-4023-B7A2-DC9F78A03ED8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1335B6-B0A7-4D95-BCD0-04C75EE18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1D6AD-60F1-4236-9E11-E8F3B078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5FC-1EE8-4FFD-8C9A-F6DE0DEF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9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5CB9-1160-4773-9447-4A760EA5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8F99A-60A9-4F19-8511-A5C21C43D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A569A-2EAE-4BAB-B756-DB9E49AC2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8B071-E0E1-4287-8509-3600801F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D65F-647E-4023-B7A2-DC9F78A03ED8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AEF09-55BA-4B23-9E4B-7178F632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FEFF-646F-4F38-B349-B5F4A409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5FC-1EE8-4FFD-8C9A-F6DE0DEF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5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47A7-B957-46B9-9619-6DC33CF17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47AD1A-803D-4E30-B024-74BBEFFAE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31061-6A09-48E3-8BDF-88D980C4C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456A5-A41B-4BF8-A2AD-D9C9FCB3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D65F-647E-4023-B7A2-DC9F78A03ED8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E491D-DFB7-45FF-8C63-E110AA36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990AA-41A5-4D0B-9B3C-08907B8B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5FC-1EE8-4FFD-8C9A-F6DE0DEF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7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2C4FA6-A84C-4C36-8CEE-7DEB10DE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0545B-2487-41E0-8233-7BEF5D4D8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67E74-818D-4CCB-9A01-A0ABDD7B4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DD65F-647E-4023-B7A2-DC9F78A03ED8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8077-B9C3-4B28-ACE1-8EB7D9AB9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A4A6E-7828-44FA-A0D0-F06D0EF68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A25FC-1EE8-4FFD-8C9A-F6DE0DEF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56">
            <a:extLst>
              <a:ext uri="{FF2B5EF4-FFF2-40B4-BE49-F238E27FC236}">
                <a16:creationId xmlns:a16="http://schemas.microsoft.com/office/drawing/2014/main" id="{C5772175-955A-4811-B3D9-A03023BEF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58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80619" y="381383"/>
            <a:ext cx="6858000" cy="6095233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0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24724" y="126724"/>
            <a:ext cx="6346209" cy="611304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62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792937" y="2554938"/>
            <a:ext cx="2501979" cy="6104139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245782" y="1257085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85457" y="385455"/>
            <a:ext cx="6858001" cy="608709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0C86EF7-5EC4-4682-A7BD-444DA4916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760" y="10141"/>
            <a:ext cx="5608469" cy="6858864"/>
          </a:xfrm>
          <a:prstGeom prst="rect">
            <a:avLst/>
          </a:prstGeom>
          <a:gradFill>
            <a:gsLst>
              <a:gs pos="21000">
                <a:schemeClr val="accent1">
                  <a:lumMod val="75000"/>
                  <a:alpha val="6000"/>
                </a:schemeClr>
              </a:gs>
              <a:gs pos="99000">
                <a:schemeClr val="accent1">
                  <a:lumMod val="50000"/>
                  <a:alpha val="33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02830D-6FEC-428E-B38F-F20F54EF3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037" y="2672523"/>
            <a:ext cx="5507052" cy="1266530"/>
          </a:xfrm>
        </p:spPr>
        <p:txBody>
          <a:bodyPr>
            <a:noAutofit/>
          </a:bodyPr>
          <a:lstStyle/>
          <a:p>
            <a:pPr algn="l"/>
            <a:r>
              <a:rPr lang="en-US" u="sng" dirty="0">
                <a:solidFill>
                  <a:srgbClr val="FFFFFF"/>
                </a:solidFill>
              </a:rPr>
              <a:t>Hsin-I Chang</a:t>
            </a:r>
            <a:r>
              <a:rPr lang="en-US" u="sng" baseline="30000" dirty="0">
                <a:solidFill>
                  <a:srgbClr val="FFFFFF"/>
                </a:solidFill>
              </a:rPr>
              <a:t>1</a:t>
            </a:r>
            <a:r>
              <a:rPr lang="en-US" dirty="0">
                <a:solidFill>
                  <a:srgbClr val="FFFFFF"/>
                </a:solidFill>
              </a:rPr>
              <a:t>,</a:t>
            </a:r>
            <a:r>
              <a:rPr lang="en-US" baseline="30000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Christopher L. Castro</a:t>
            </a:r>
            <a:r>
              <a:rPr lang="en-US" baseline="30000" dirty="0">
                <a:solidFill>
                  <a:srgbClr val="FFFFFF"/>
                </a:solidFill>
              </a:rPr>
              <a:t>1</a:t>
            </a:r>
            <a:r>
              <a:rPr lang="en-US" dirty="0">
                <a:solidFill>
                  <a:srgbClr val="FFFFFF"/>
                </a:solidFill>
              </a:rPr>
              <a:t>, Thang Luong</a:t>
            </a:r>
            <a:r>
              <a:rPr lang="en-US" baseline="30000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Christoforus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Bayu</a:t>
            </a:r>
            <a:r>
              <a:rPr lang="en-US" dirty="0">
                <a:solidFill>
                  <a:srgbClr val="FFFFFF"/>
                </a:solidFill>
              </a:rPr>
              <a:t> Risanto</a:t>
            </a:r>
            <a:r>
              <a:rPr lang="en-US" baseline="30000" dirty="0">
                <a:solidFill>
                  <a:srgbClr val="FFFFFF"/>
                </a:solidFill>
              </a:rPr>
              <a:t>1,</a:t>
            </a:r>
            <a:r>
              <a:rPr lang="en-US" dirty="0">
                <a:solidFill>
                  <a:srgbClr val="FFFFFF"/>
                </a:solidFill>
              </a:rPr>
              <a:t> Ibrahim Hoteit</a:t>
            </a:r>
            <a:r>
              <a:rPr lang="en-US" baseline="30000" dirty="0">
                <a:solidFill>
                  <a:srgbClr val="FFFFFF"/>
                </a:solidFill>
              </a:rPr>
              <a:t>2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aseline="30000" dirty="0">
                <a:solidFill>
                  <a:srgbClr val="FFFFFF"/>
                </a:solidFill>
              </a:rPr>
              <a:t>1</a:t>
            </a:r>
            <a:r>
              <a:rPr lang="en-US" sz="1600" dirty="0">
                <a:solidFill>
                  <a:srgbClr val="FFFFFF"/>
                </a:solidFill>
              </a:rPr>
              <a:t>The University of Arizona, Tucson AZ USA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aseline="30000" dirty="0">
                <a:solidFill>
                  <a:srgbClr val="FFFFFF"/>
                </a:solidFill>
              </a:rPr>
              <a:t>2</a:t>
            </a:r>
            <a:r>
              <a:rPr lang="en-US" sz="1600" dirty="0">
                <a:solidFill>
                  <a:srgbClr val="FFFFFF"/>
                </a:solidFill>
              </a:rPr>
              <a:t>King Abdullah University of Science and Technology, </a:t>
            </a:r>
            <a:r>
              <a:rPr lang="en-US" sz="1600" dirty="0" err="1">
                <a:solidFill>
                  <a:srgbClr val="FFFFFF"/>
                </a:solidFill>
              </a:rPr>
              <a:t>Thuwal</a:t>
            </a:r>
            <a:r>
              <a:rPr lang="en-US" sz="1600" dirty="0">
                <a:solidFill>
                  <a:srgbClr val="FFFFFF"/>
                </a:solidFill>
              </a:rPr>
              <a:t>, SA</a:t>
            </a:r>
          </a:p>
        </p:txBody>
      </p:sp>
      <p:pic>
        <p:nvPicPr>
          <p:cNvPr id="5" name="Picture 4" descr="A picture containing outdoor, nature, mountain, shore&#10;&#10;Description automatically generated">
            <a:extLst>
              <a:ext uri="{FF2B5EF4-FFF2-40B4-BE49-F238E27FC236}">
                <a16:creationId xmlns:a16="http://schemas.microsoft.com/office/drawing/2014/main" id="{463F884E-D9E8-474B-9A08-067619CC9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33397" b="-2"/>
          <a:stretch/>
        </p:blipFill>
        <p:spPr>
          <a:xfrm>
            <a:off x="6370674" y="107188"/>
            <a:ext cx="5334566" cy="6392745"/>
          </a:xfrm>
          <a:prstGeom prst="rect">
            <a:avLst/>
          </a:prstGeom>
        </p:spPr>
      </p:pic>
      <p:pic>
        <p:nvPicPr>
          <p:cNvPr id="76" name="Content Placeholder 3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F873DAED-B6F1-4D68-BAB2-4B5043C8D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84" y="5805194"/>
            <a:ext cx="3133434" cy="739273"/>
          </a:xfrm>
          <a:prstGeom prst="rect">
            <a:avLst/>
          </a:prstGeom>
        </p:spPr>
      </p:pic>
      <p:pic>
        <p:nvPicPr>
          <p:cNvPr id="1028" name="Picture 4" descr="King Abdullah University of Science and Technology (KAUST) | Tethys">
            <a:extLst>
              <a:ext uri="{FF2B5EF4-FFF2-40B4-BE49-F238E27FC236}">
                <a16:creationId xmlns:a16="http://schemas.microsoft.com/office/drawing/2014/main" id="{03DF3D54-91C4-4BEB-BB95-FBF963D14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2" y="5116589"/>
            <a:ext cx="1717612" cy="15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666348-9E86-4245-88A4-ADA8F565D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258" y="683812"/>
            <a:ext cx="10039193" cy="1499268"/>
          </a:xfrm>
          <a:solidFill>
            <a:schemeClr val="bg1">
              <a:alpha val="80000"/>
            </a:schemeClr>
          </a:solidFill>
          <a:ln w="25400">
            <a:solidFill>
              <a:schemeClr val="accent6">
                <a:lumMod val="10000"/>
              </a:schemeClr>
            </a:solidFill>
          </a:ln>
        </p:spPr>
        <p:txBody>
          <a:bodyPr anchor="b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</a:rPr>
              <a:t>Analyses of convective event climatology in the Arabian Peninsula and forecast opportunity at S2S time scale</a:t>
            </a:r>
          </a:p>
        </p:txBody>
      </p:sp>
    </p:spTree>
    <p:extLst>
      <p:ext uri="{BB962C8B-B14F-4D97-AF65-F5344CB8AC3E}">
        <p14:creationId xmlns:p14="http://schemas.microsoft.com/office/powerpoint/2010/main" val="716215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0CF8C50-0EB8-4A1A-A049-DC018B4C5359}"/>
              </a:ext>
            </a:extLst>
          </p:cNvPr>
          <p:cNvSpPr txBox="1">
            <a:spLocks/>
          </p:cNvSpPr>
          <p:nvPr/>
        </p:nvSpPr>
        <p:spPr>
          <a:xfrm>
            <a:off x="1593571" y="247563"/>
            <a:ext cx="9548194" cy="1011849"/>
          </a:xfrm>
          <a:prstGeom prst="rect">
            <a:avLst/>
          </a:prstGeom>
          <a:solidFill>
            <a:schemeClr val="bg2">
              <a:lumMod val="95000"/>
            </a:schemeClr>
          </a:solidFill>
          <a:ln w="44450">
            <a:solidFill>
              <a:schemeClr val="accent6">
                <a:lumMod val="10000"/>
              </a:schemeClr>
            </a:solidFill>
          </a:ln>
        </p:spPr>
        <p:txBody>
          <a:bodyPr anchor="ctr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kern="1200" cap="all" baseline="0">
                <a:solidFill>
                  <a:schemeClr val="tx2"/>
                </a:solidFill>
                <a:latin typeface="Brandon Grotesque Black" panose="020B0503020203060202" pitchFamily="34" charset="77"/>
                <a:ea typeface="+mj-ea"/>
                <a:cs typeface="Brandon Grotesque Black" panose="020B0503020203060202" pitchFamily="34" charset="77"/>
              </a:defRPr>
            </a:lvl1pPr>
          </a:lstStyle>
          <a:p>
            <a:pPr algn="ctr"/>
            <a:r>
              <a:rPr lang="en-US" sz="3600" cap="none" dirty="0">
                <a:solidFill>
                  <a:schemeClr val="tx1"/>
                </a:solidFill>
                <a:latin typeface="+mn-lt"/>
              </a:rPr>
              <a:t>Summary on AP S2S Research Effort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372D263-CDC6-45DB-BB6D-75E04E23F16D}"/>
              </a:ext>
            </a:extLst>
          </p:cNvPr>
          <p:cNvSpPr txBox="1">
            <a:spLocks/>
          </p:cNvSpPr>
          <p:nvPr/>
        </p:nvSpPr>
        <p:spPr>
          <a:xfrm>
            <a:off x="724727" y="1821873"/>
            <a:ext cx="1113265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Sub-seasonal forecast capability using convective-permitting WRF CPM simulation</a:t>
            </a:r>
          </a:p>
          <a:p>
            <a:r>
              <a:rPr lang="en-US" sz="2600" u="sng" dirty="0"/>
              <a:t>Value added using CPM: </a:t>
            </a:r>
            <a:r>
              <a:rPr lang="en-US" sz="2600" dirty="0"/>
              <a:t>Dry precipitation bias in raw ECWMF S2S reforecast reduced by downscaling with CPM</a:t>
            </a:r>
          </a:p>
          <a:p>
            <a:r>
              <a:rPr lang="en-US" sz="2600" u="sng" dirty="0"/>
              <a:t>Seasonal reforecast</a:t>
            </a:r>
            <a:r>
              <a:rPr lang="en-US" sz="2600" dirty="0"/>
              <a:t>: </a:t>
            </a:r>
          </a:p>
          <a:p>
            <a:pPr lvl="1"/>
            <a:r>
              <a:rPr lang="en-US" dirty="0"/>
              <a:t>Month-long S2S reforecast show reasonable forecast skill even from 1-week to 4-week lead time</a:t>
            </a:r>
          </a:p>
          <a:p>
            <a:pPr lvl="1"/>
            <a:r>
              <a:rPr lang="en-US" dirty="0"/>
              <a:t>Higher level of forecast improvements in active convection months from Nov to Mar</a:t>
            </a:r>
          </a:p>
          <a:p>
            <a:r>
              <a:rPr lang="en-US" sz="2600" u="sng" dirty="0"/>
              <a:t>Synoptic influence</a:t>
            </a:r>
            <a:r>
              <a:rPr lang="en-US" sz="2600" dirty="0"/>
              <a:t>: Similar to prior AP extreme event analyses, most ‘forecast opportunity’ for month-long S2S reforecasts are found driven by strong extratropical synoptic pattern.</a:t>
            </a:r>
            <a:br>
              <a:rPr lang="en-US" sz="2600" dirty="0"/>
            </a:b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6681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359E16-7317-415C-8A70-CA8EAC5E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B554AC1-C244-4F08-942E-98CF602B81FC}"/>
              </a:ext>
            </a:extLst>
          </p:cNvPr>
          <p:cNvSpPr txBox="1">
            <a:spLocks/>
          </p:cNvSpPr>
          <p:nvPr/>
        </p:nvSpPr>
        <p:spPr>
          <a:xfrm>
            <a:off x="1746443" y="350626"/>
            <a:ext cx="8533586" cy="889487"/>
          </a:xfrm>
          <a:prstGeom prst="rect">
            <a:avLst/>
          </a:prstGeom>
          <a:solidFill>
            <a:schemeClr val="bg2">
              <a:lumMod val="95000"/>
            </a:schemeClr>
          </a:solidFill>
          <a:ln w="44450">
            <a:solidFill>
              <a:schemeClr val="accent6">
                <a:lumMod val="10000"/>
              </a:schemeClr>
            </a:solidFill>
          </a:ln>
        </p:spPr>
        <p:txBody>
          <a:bodyPr anchor="ctr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kern="1200" cap="all" baseline="0">
                <a:solidFill>
                  <a:schemeClr val="tx2"/>
                </a:solidFill>
                <a:latin typeface="Brandon Grotesque Black" panose="020B0503020203060202" pitchFamily="34" charset="77"/>
                <a:ea typeface="+mj-ea"/>
                <a:cs typeface="Brandon Grotesque Black" panose="020B0503020203060202" pitchFamily="34" charset="77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cap="none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 and Research Objectives</a:t>
            </a:r>
            <a:endParaRPr lang="en-US" sz="3200" b="0" cap="none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D1906-BE6B-44EA-9A10-BC03D8964E30}"/>
              </a:ext>
            </a:extLst>
          </p:cNvPr>
          <p:cNvSpPr txBox="1"/>
          <p:nvPr/>
        </p:nvSpPr>
        <p:spPr>
          <a:xfrm>
            <a:off x="477008" y="1999252"/>
            <a:ext cx="11237979" cy="1692771"/>
          </a:xfrm>
          <a:prstGeom prst="rect">
            <a:avLst/>
          </a:prstGeom>
          <a:noFill/>
          <a:ln w="22225">
            <a:solidFill>
              <a:schemeClr val="accent6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Extreme rainfall events in the Arabian Peninsula are related to the occurrence of organized convection.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Intense, short-duration precipitation events in this arid region results flash flooding due to the limited infiltration capacity of dry soils.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750CA1E-21AC-4826-9521-AA7C3D43C38E}"/>
              </a:ext>
            </a:extLst>
          </p:cNvPr>
          <p:cNvSpPr txBox="1">
            <a:spLocks/>
          </p:cNvSpPr>
          <p:nvPr/>
        </p:nvSpPr>
        <p:spPr>
          <a:xfrm>
            <a:off x="174138" y="3698714"/>
            <a:ext cx="11678195" cy="28160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/>
            <a:r>
              <a:rPr lang="en-US" sz="2800" u="sng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objectives</a:t>
            </a:r>
            <a:endParaRPr lang="en-US" sz="2800" b="1" i="1" u="sng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585" lvl="1"/>
            <a:r>
              <a:rPr lang="en-US" sz="2800" b="1" i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forecast capability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2800" b="1" i="1" dirty="0" err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subseasonal</a:t>
            </a:r>
            <a:r>
              <a:rPr lang="en-US" sz="2800" b="1" i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-to-seasonal time scale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convective extremes in the Arabian Peninsula, using regional climate model and convective permitting modeling.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485" y="6370331"/>
            <a:ext cx="114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dirty="0" err="1"/>
              <a:t>Risanto</a:t>
            </a:r>
            <a:r>
              <a:rPr lang="en-US" i="1" dirty="0"/>
              <a:t> et al. 2022, Climate Dynamics, accepted</a:t>
            </a:r>
          </a:p>
        </p:txBody>
      </p:sp>
    </p:spTree>
    <p:extLst>
      <p:ext uri="{BB962C8B-B14F-4D97-AF65-F5344CB8AC3E}">
        <p14:creationId xmlns:p14="http://schemas.microsoft.com/office/powerpoint/2010/main" val="345149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2C42E8-C8BE-42C8-A752-4B43AF595E7A}"/>
              </a:ext>
            </a:extLst>
          </p:cNvPr>
          <p:cNvGrpSpPr/>
          <p:nvPr/>
        </p:nvGrpSpPr>
        <p:grpSpPr>
          <a:xfrm>
            <a:off x="527992" y="2175888"/>
            <a:ext cx="11186995" cy="3909950"/>
            <a:chOff x="838200" y="3274059"/>
            <a:chExt cx="11186995" cy="39099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8C7A8D-3B4F-4FC6-909D-8470752AC7C1}"/>
                </a:ext>
              </a:extLst>
            </p:cNvPr>
            <p:cNvSpPr txBox="1"/>
            <p:nvPr/>
          </p:nvSpPr>
          <p:spPr>
            <a:xfrm>
              <a:off x="1036900" y="3395286"/>
              <a:ext cx="2333625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Lateral Boundary Conditions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BB27D4-8FD5-47E3-B337-70FEF04DBF44}"/>
                </a:ext>
              </a:extLst>
            </p:cNvPr>
            <p:cNvSpPr txBox="1"/>
            <p:nvPr/>
          </p:nvSpPr>
          <p:spPr>
            <a:xfrm>
              <a:off x="1142994" y="4860847"/>
              <a:ext cx="2333625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RCM Dynamical Downscaling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F4026D-8BFE-4B66-87C3-6D63F2B9D1F3}"/>
                </a:ext>
              </a:extLst>
            </p:cNvPr>
            <p:cNvGrpSpPr/>
            <p:nvPr/>
          </p:nvGrpSpPr>
          <p:grpSpPr>
            <a:xfrm>
              <a:off x="3694870" y="3418744"/>
              <a:ext cx="3769415" cy="652690"/>
              <a:chOff x="3694870" y="3418744"/>
              <a:chExt cx="3769415" cy="652690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F09A988B-6ACD-466C-9F87-1F049779990F}"/>
                  </a:ext>
                </a:extLst>
              </p:cNvPr>
              <p:cNvSpPr/>
              <p:nvPr/>
            </p:nvSpPr>
            <p:spPr>
              <a:xfrm>
                <a:off x="3694870" y="3425103"/>
                <a:ext cx="3769415" cy="646331"/>
              </a:xfrm>
              <a:prstGeom prst="roundRect">
                <a:avLst/>
              </a:prstGeom>
              <a:solidFill>
                <a:srgbClr val="002060">
                  <a:alpha val="50000"/>
                </a:srgb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5772E59-C3DE-497D-A6F1-41A357682B5F}"/>
                  </a:ext>
                </a:extLst>
              </p:cNvPr>
              <p:cNvSpPr txBox="1"/>
              <p:nvPr/>
            </p:nvSpPr>
            <p:spPr>
              <a:xfrm>
                <a:off x="3781413" y="3418744"/>
                <a:ext cx="35963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ECMWF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Subseasonal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Reforecast</a:t>
                </a:r>
              </a:p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[global, meso-</a:t>
                </a:r>
                <a:r>
                  <a: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8597EC-614C-43A8-9D80-5AC880791EEE}"/>
                </a:ext>
              </a:extLst>
            </p:cNvPr>
            <p:cNvGrpSpPr/>
            <p:nvPr/>
          </p:nvGrpSpPr>
          <p:grpSpPr>
            <a:xfrm>
              <a:off x="8724984" y="3388037"/>
              <a:ext cx="2802834" cy="646573"/>
              <a:chOff x="8799858" y="4086225"/>
              <a:chExt cx="2802834" cy="646573"/>
            </a:xfrm>
            <a:solidFill>
              <a:srgbClr val="002060">
                <a:alpha val="30000"/>
              </a:srgbClr>
            </a:solidFill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1A8381B-6DEE-47B6-8C18-C886EC4A5D39}"/>
                  </a:ext>
                </a:extLst>
              </p:cNvPr>
              <p:cNvSpPr txBox="1"/>
              <p:nvPr/>
            </p:nvSpPr>
            <p:spPr>
              <a:xfrm>
                <a:off x="8896350" y="4086225"/>
                <a:ext cx="26098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/>
                  <a:t>ERA-Interim Reanalysis</a:t>
                </a:r>
              </a:p>
              <a:p>
                <a:r>
                  <a:rPr lang="en-US" dirty="0"/>
                  <a:t>[global, meso-</a:t>
                </a:r>
                <a:r>
                  <a:rPr lang="el-GR" dirty="0"/>
                  <a:t>α</a:t>
                </a:r>
                <a:r>
                  <a:rPr lang="en-US" dirty="0"/>
                  <a:t>]</a:t>
                </a: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0CD773C1-5353-4D8A-BD3C-DC00E8B42ADD}"/>
                  </a:ext>
                </a:extLst>
              </p:cNvPr>
              <p:cNvSpPr/>
              <p:nvPr/>
            </p:nvSpPr>
            <p:spPr>
              <a:xfrm>
                <a:off x="8799858" y="4116096"/>
                <a:ext cx="2802834" cy="616702"/>
              </a:xfrm>
              <a:prstGeom prst="roundRect">
                <a:avLst/>
              </a:prstGeom>
              <a:solidFill>
                <a:srgbClr val="002060">
                  <a:alpha val="50000"/>
                </a:srgb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5EC8DEC-9025-4BF8-8722-C6A57FB540A0}"/>
                </a:ext>
              </a:extLst>
            </p:cNvPr>
            <p:cNvGrpSpPr/>
            <p:nvPr/>
          </p:nvGrpSpPr>
          <p:grpSpPr>
            <a:xfrm>
              <a:off x="3781413" y="4601779"/>
              <a:ext cx="3612714" cy="936049"/>
              <a:chOff x="4172369" y="4850397"/>
              <a:chExt cx="3612714" cy="936049"/>
            </a:xfrm>
            <a:solidFill>
              <a:schemeClr val="accent4">
                <a:alpha val="30000"/>
              </a:schemeClr>
            </a:solidFill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F277918-A4BB-423D-A02D-254001454AE5}"/>
                  </a:ext>
                </a:extLst>
              </p:cNvPr>
              <p:cNvSpPr txBox="1"/>
              <p:nvPr/>
            </p:nvSpPr>
            <p:spPr>
              <a:xfrm>
                <a:off x="4223561" y="4850397"/>
                <a:ext cx="3561522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WRF RCM Reforecast Ensembles at S2S timescale</a:t>
                </a:r>
              </a:p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[Regional, meso-</a:t>
                </a:r>
                <a:r>
                  <a: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CPM]</a:t>
                </a: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F06313A8-4932-4268-99FA-2BF4C20F9FA6}"/>
                  </a:ext>
                </a:extLst>
              </p:cNvPr>
              <p:cNvSpPr/>
              <p:nvPr/>
            </p:nvSpPr>
            <p:spPr>
              <a:xfrm>
                <a:off x="4172369" y="4863116"/>
                <a:ext cx="3596330" cy="923330"/>
              </a:xfrm>
              <a:prstGeom prst="round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268C0C7-AC9F-42B6-8995-ADEF3C82ADDA}"/>
                </a:ext>
              </a:extLst>
            </p:cNvPr>
            <p:cNvGrpSpPr/>
            <p:nvPr/>
          </p:nvGrpSpPr>
          <p:grpSpPr>
            <a:xfrm>
              <a:off x="8187178" y="4590773"/>
              <a:ext cx="3769415" cy="665307"/>
              <a:chOff x="8165493" y="4969358"/>
              <a:chExt cx="3769415" cy="665307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DC23FC-D9B8-4E3E-90A9-9EC9AD89725D}"/>
                  </a:ext>
                </a:extLst>
              </p:cNvPr>
              <p:cNvSpPr txBox="1"/>
              <p:nvPr/>
            </p:nvSpPr>
            <p:spPr>
              <a:xfrm>
                <a:off x="8269026" y="4988334"/>
                <a:ext cx="35623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WRF RCM Reanalysis Simulation</a:t>
                </a:r>
              </a:p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[Regional, meso-</a:t>
                </a:r>
                <a:r>
                  <a: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CPM]</a:t>
                </a: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48F84C8E-F60B-44DC-B8DF-56CFFFC099F7}"/>
                  </a:ext>
                </a:extLst>
              </p:cNvPr>
              <p:cNvSpPr/>
              <p:nvPr/>
            </p:nvSpPr>
            <p:spPr>
              <a:xfrm>
                <a:off x="8165493" y="4969358"/>
                <a:ext cx="3769415" cy="644601"/>
              </a:xfrm>
              <a:prstGeom prst="roundRect">
                <a:avLst/>
              </a:prstGeom>
              <a:solidFill>
                <a:srgbClr val="002060">
                  <a:alpha val="50000"/>
                </a:srgb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FF9B75C-3814-43E0-B68F-BC8730122312}"/>
                </a:ext>
              </a:extLst>
            </p:cNvPr>
            <p:cNvGrpSpPr/>
            <p:nvPr/>
          </p:nvGrpSpPr>
          <p:grpSpPr>
            <a:xfrm>
              <a:off x="2299425" y="5815979"/>
              <a:ext cx="4154557" cy="935027"/>
              <a:chOff x="2057399" y="5948095"/>
              <a:chExt cx="4154557" cy="935027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8C99BE8-A942-4512-AFAC-FE49DCE3B9DC}"/>
                  </a:ext>
                </a:extLst>
              </p:cNvPr>
              <p:cNvSpPr txBox="1"/>
              <p:nvPr/>
            </p:nvSpPr>
            <p:spPr>
              <a:xfrm>
                <a:off x="2057399" y="5959792"/>
                <a:ext cx="415455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 20 Convective Extremes in Jeddah</a:t>
                </a:r>
              </a:p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[11 S2S ensembles, initialized at 1- to 3-week lead time]</a:t>
                </a: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FC1D0277-7EAC-4C3D-8CE3-EDB9B8C916A3}"/>
                  </a:ext>
                </a:extLst>
              </p:cNvPr>
              <p:cNvSpPr/>
              <p:nvPr/>
            </p:nvSpPr>
            <p:spPr>
              <a:xfrm>
                <a:off x="2179859" y="5948095"/>
                <a:ext cx="4023548" cy="924073"/>
              </a:xfrm>
              <a:prstGeom prst="roundRect">
                <a:avLst/>
              </a:prstGeom>
              <a:solidFill>
                <a:schemeClr val="accent4">
                  <a:alpha val="3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658CFA3-328E-466C-B2A9-47A7887E2C9D}"/>
                </a:ext>
              </a:extLst>
            </p:cNvPr>
            <p:cNvGrpSpPr/>
            <p:nvPr/>
          </p:nvGrpSpPr>
          <p:grpSpPr>
            <a:xfrm>
              <a:off x="6657644" y="5792757"/>
              <a:ext cx="4154557" cy="1202622"/>
              <a:chOff x="6212337" y="5920173"/>
              <a:chExt cx="4154557" cy="1202622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5E15432-F6D2-44AA-99DC-D3A1C09B39CF}"/>
                  </a:ext>
                </a:extLst>
              </p:cNvPr>
              <p:cNvSpPr txBox="1"/>
              <p:nvPr/>
            </p:nvSpPr>
            <p:spPr>
              <a:xfrm>
                <a:off x="6310311" y="5920173"/>
                <a:ext cx="400894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20-year Winter Seasonal Reforecast Simulations</a:t>
                </a:r>
              </a:p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[11 S2S ensembles, 30-day simulation, initialized weekly] 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24FDA89-9687-4B8B-9589-B789ADD2F005}"/>
                  </a:ext>
                </a:extLst>
              </p:cNvPr>
              <p:cNvSpPr/>
              <p:nvPr/>
            </p:nvSpPr>
            <p:spPr>
              <a:xfrm>
                <a:off x="6212337" y="5968931"/>
                <a:ext cx="4154557" cy="1153864"/>
              </a:xfrm>
              <a:prstGeom prst="roundRect">
                <a:avLst/>
              </a:prstGeom>
              <a:solidFill>
                <a:schemeClr val="accent4">
                  <a:alpha val="30000"/>
                </a:schemeClr>
              </a:solidFill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D01592E-FB32-4955-811E-3D47550E2702}"/>
                </a:ext>
              </a:extLst>
            </p:cNvPr>
            <p:cNvSpPr/>
            <p:nvPr/>
          </p:nvSpPr>
          <p:spPr>
            <a:xfrm>
              <a:off x="838201" y="3274059"/>
              <a:ext cx="10944874" cy="914400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114A1CF-0CB2-4CA0-AD4F-04557E185C29}"/>
                </a:ext>
              </a:extLst>
            </p:cNvPr>
            <p:cNvSpPr/>
            <p:nvPr/>
          </p:nvSpPr>
          <p:spPr>
            <a:xfrm>
              <a:off x="838200" y="4353337"/>
              <a:ext cx="11186995" cy="283067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9F7EA23-8D1B-45C6-A1A7-8ECFFD1F2E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7339" y="4071434"/>
              <a:ext cx="0" cy="57869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582D689-978E-454C-83BE-A8834F3AAB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8907" y="4048089"/>
              <a:ext cx="0" cy="57869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C30D0A0-824B-4ABF-A612-A1269F7C400C}"/>
                </a:ext>
              </a:extLst>
            </p:cNvPr>
            <p:cNvCxnSpPr>
              <a:cxnSpLocks/>
            </p:cNvCxnSpPr>
            <p:nvPr/>
          </p:nvCxnSpPr>
          <p:spPr>
            <a:xfrm>
              <a:off x="4448264" y="5660372"/>
              <a:ext cx="4028999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E1FCB8E-9342-40C4-9ACE-39C7A81D3477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 flipH="1">
              <a:off x="4433659" y="5660372"/>
              <a:ext cx="14605" cy="1556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1AA1FE4-2741-4C31-B057-BE57B3148D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42435" y="5669654"/>
              <a:ext cx="14605" cy="1556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1904C7A-647B-429F-BA49-B8D77FA432C4}"/>
                </a:ext>
              </a:extLst>
            </p:cNvPr>
            <p:cNvCxnSpPr/>
            <p:nvPr/>
          </p:nvCxnSpPr>
          <p:spPr>
            <a:xfrm>
              <a:off x="6310638" y="5525109"/>
              <a:ext cx="0" cy="1193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4A2F7232-F64C-4551-88C2-75082FAB91B7}"/>
              </a:ext>
            </a:extLst>
          </p:cNvPr>
          <p:cNvSpPr txBox="1">
            <a:spLocks/>
          </p:cNvSpPr>
          <p:nvPr/>
        </p:nvSpPr>
        <p:spPr>
          <a:xfrm>
            <a:off x="2370962" y="228601"/>
            <a:ext cx="6969058" cy="1084338"/>
          </a:xfrm>
          <a:prstGeom prst="rect">
            <a:avLst/>
          </a:prstGeom>
          <a:solidFill>
            <a:schemeClr val="bg2">
              <a:lumMod val="95000"/>
            </a:schemeClr>
          </a:solidFill>
          <a:ln w="44450">
            <a:solidFill>
              <a:schemeClr val="accent6">
                <a:lumMod val="10000"/>
              </a:schemeClr>
            </a:solidFill>
          </a:ln>
        </p:spPr>
        <p:txBody>
          <a:bodyPr anchor="ctr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kern="1200" cap="all" baseline="0">
                <a:solidFill>
                  <a:schemeClr val="tx2"/>
                </a:solidFill>
                <a:latin typeface="Brandon Grotesque Black" panose="020B0503020203060202" pitchFamily="34" charset="77"/>
                <a:ea typeface="+mj-ea"/>
                <a:cs typeface="Brandon Grotesque Black" panose="020B0503020203060202" pitchFamily="34" charset="77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000" cap="none" dirty="0" err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Subseasonal</a:t>
            </a:r>
            <a:r>
              <a:rPr lang="en-US" sz="3000" cap="none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-to-Seasonal (S2S)</a:t>
            </a:r>
          </a:p>
          <a:p>
            <a:pPr algn="ctr">
              <a:spcAft>
                <a:spcPts val="600"/>
              </a:spcAft>
            </a:pPr>
            <a:r>
              <a:rPr lang="en-US" sz="3000" cap="none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CPM Reforecast Simulation Design</a:t>
            </a:r>
          </a:p>
        </p:txBody>
      </p:sp>
    </p:spTree>
    <p:extLst>
      <p:ext uri="{BB962C8B-B14F-4D97-AF65-F5344CB8AC3E}">
        <p14:creationId xmlns:p14="http://schemas.microsoft.com/office/powerpoint/2010/main" val="344007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2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733741-3223-46F6-92D0-A7B93AC5DE83}"/>
              </a:ext>
            </a:extLst>
          </p:cNvPr>
          <p:cNvSpPr txBox="1">
            <a:spLocks/>
          </p:cNvSpPr>
          <p:nvPr/>
        </p:nvSpPr>
        <p:spPr>
          <a:xfrm>
            <a:off x="386972" y="2386106"/>
            <a:ext cx="5306653" cy="4060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climate model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Weather Research and Forecast model (WRF), with nesting to convective-permitting scale (CPM, 4km)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00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Forcing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ECMWF S2S reforecast product, 11 ensemble members.  Weekly initialization up to 4-week lead time</a:t>
            </a:r>
          </a:p>
          <a:p>
            <a:endParaRPr lang="en-US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00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Simulations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20 years of month-long reforecasts for active convection season (Nov-April)</a:t>
            </a:r>
          </a:p>
          <a:p>
            <a:endParaRPr lang="en-US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6C4A51-FF16-45E6-92E2-F1E517DB4D3B}"/>
              </a:ext>
            </a:extLst>
          </p:cNvPr>
          <p:cNvSpPr txBox="1">
            <a:spLocks/>
          </p:cNvSpPr>
          <p:nvPr/>
        </p:nvSpPr>
        <p:spPr>
          <a:xfrm>
            <a:off x="2178739" y="268357"/>
            <a:ext cx="7603701" cy="1043041"/>
          </a:xfrm>
          <a:prstGeom prst="rect">
            <a:avLst/>
          </a:prstGeom>
          <a:solidFill>
            <a:schemeClr val="bg2">
              <a:lumMod val="95000"/>
            </a:schemeClr>
          </a:solidFill>
          <a:ln w="44450">
            <a:solidFill>
              <a:schemeClr val="accent6">
                <a:lumMod val="10000"/>
              </a:schemeClr>
            </a:solidFill>
          </a:ln>
        </p:spPr>
        <p:txBody>
          <a:bodyPr anchor="ctr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kern="1200" cap="all" baseline="0">
                <a:solidFill>
                  <a:schemeClr val="tx2"/>
                </a:solidFill>
                <a:latin typeface="Brandon Grotesque Black" panose="020B0503020203060202" pitchFamily="34" charset="77"/>
                <a:ea typeface="+mj-ea"/>
                <a:cs typeface="Brandon Grotesque Black" panose="020B0503020203060202" pitchFamily="34" charset="77"/>
              </a:defRPr>
            </a:lvl1pPr>
          </a:lstStyle>
          <a:p>
            <a:pPr marL="0" indent="0" algn="ctr">
              <a:buNone/>
            </a:pPr>
            <a:r>
              <a:rPr lang="en-US" sz="3000" cap="none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S2S Convective-Permitting Modeling (CPM) </a:t>
            </a:r>
          </a:p>
          <a:p>
            <a:pPr marL="0" indent="0" algn="ctr">
              <a:buNone/>
            </a:pPr>
            <a:r>
              <a:rPr lang="en-US" sz="3000" cap="none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Arabian Peninsula </a:t>
            </a:r>
            <a:endParaRPr lang="en-US" sz="3000" cap="none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A3965E-BA92-998B-97FB-7C2EB9CB2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 t="48788" r="4493" b="2878"/>
          <a:stretch/>
        </p:blipFill>
        <p:spPr bwMode="auto">
          <a:xfrm>
            <a:off x="7412656" y="1758340"/>
            <a:ext cx="4034155" cy="2856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61D0B92-114D-4447-2D9F-459462457327}"/>
              </a:ext>
            </a:extLst>
          </p:cNvPr>
          <p:cNvGrpSpPr/>
          <p:nvPr/>
        </p:nvGrpSpPr>
        <p:grpSpPr>
          <a:xfrm>
            <a:off x="5980589" y="4804846"/>
            <a:ext cx="5873422" cy="2048556"/>
            <a:chOff x="3288694" y="431218"/>
            <a:chExt cx="5873422" cy="204855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FEE2A76-B0ED-2E28-A0D1-C897C175AAB5}"/>
                </a:ext>
              </a:extLst>
            </p:cNvPr>
            <p:cNvGrpSpPr/>
            <p:nvPr/>
          </p:nvGrpSpPr>
          <p:grpSpPr>
            <a:xfrm>
              <a:off x="3288694" y="431218"/>
              <a:ext cx="5873422" cy="1696018"/>
              <a:chOff x="762373" y="-18288"/>
              <a:chExt cx="5873422" cy="1696018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B6E2074B-6CA1-566B-0555-9394982C9B65}"/>
                  </a:ext>
                </a:extLst>
              </p:cNvPr>
              <p:cNvCxnSpPr/>
              <p:nvPr/>
            </p:nvCxnSpPr>
            <p:spPr>
              <a:xfrm>
                <a:off x="913216" y="1094740"/>
                <a:ext cx="54864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9E312452-6358-1D82-0057-420B9B3C11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216" y="1003300"/>
                <a:ext cx="0" cy="1828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F98C6D6-8EF5-0FD8-C333-231D414660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0795" y="1003300"/>
                <a:ext cx="0" cy="1828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DEA3B3A-3971-7C0E-A576-1FCCCE708F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0155" y="1003300"/>
                <a:ext cx="0" cy="1828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2B937303-1A52-8EF8-4FA0-DC42BB8F53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0315" y="1003300"/>
                <a:ext cx="0" cy="1828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C89A1CD8-A1A2-C1A0-3162-DB7EE27218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0475" y="1003300"/>
                <a:ext cx="0" cy="1828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7A3DE6C7-60C6-C7AD-EC92-06ADD96CE7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0635" y="1003300"/>
                <a:ext cx="0" cy="1828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62008A3-A5A4-7F51-D5AA-76FD6F92790D}"/>
                  </a:ext>
                </a:extLst>
              </p:cNvPr>
              <p:cNvSpPr txBox="1"/>
              <p:nvPr/>
            </p:nvSpPr>
            <p:spPr>
              <a:xfrm>
                <a:off x="762373" y="1277620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FB5EA8-52C1-2AFF-7AEA-ED8A82488320}"/>
                  </a:ext>
                </a:extLst>
              </p:cNvPr>
              <p:cNvSpPr txBox="1"/>
              <p:nvPr/>
            </p:nvSpPr>
            <p:spPr>
              <a:xfrm>
                <a:off x="1129312" y="1277620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2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BD25B5-B6BC-AE7B-E0F8-5A20A2230D6E}"/>
                  </a:ext>
                </a:extLst>
              </p:cNvPr>
              <p:cNvSpPr txBox="1"/>
              <p:nvPr/>
            </p:nvSpPr>
            <p:spPr>
              <a:xfrm>
                <a:off x="2409472" y="1277620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9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31B5BF9-B220-925B-D6A6-05D4487C5C32}"/>
                  </a:ext>
                </a:extLst>
              </p:cNvPr>
              <p:cNvSpPr txBox="1"/>
              <p:nvPr/>
            </p:nvSpPr>
            <p:spPr>
              <a:xfrm>
                <a:off x="3631123" y="1277620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16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A7DBC11-3930-58AA-E8C3-251143AFEEF5}"/>
                  </a:ext>
                </a:extLst>
              </p:cNvPr>
              <p:cNvSpPr txBox="1"/>
              <p:nvPr/>
            </p:nvSpPr>
            <p:spPr>
              <a:xfrm>
                <a:off x="4911283" y="1277620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23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4DA9A6C-70C3-573D-2B33-E4B8A75F1EB8}"/>
                  </a:ext>
                </a:extLst>
              </p:cNvPr>
              <p:cNvSpPr txBox="1"/>
              <p:nvPr/>
            </p:nvSpPr>
            <p:spPr>
              <a:xfrm>
                <a:off x="6191443" y="1277620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30</a:t>
                </a: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F3A8EB70-46C5-0AE9-37FD-B8EF8488CE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3806" y="1003300"/>
                <a:ext cx="182880" cy="18288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CDCD3FAD-6916-0B47-91B9-DDDD45EBCC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6096" y="1003300"/>
                <a:ext cx="182880" cy="18288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8EA00940-7A92-23D6-8F66-E780495659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4656" y="1003300"/>
                <a:ext cx="182880" cy="18288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ight Arrow 170">
                <a:extLst>
                  <a:ext uri="{FF2B5EF4-FFF2-40B4-BE49-F238E27FC236}">
                    <a16:creationId xmlns:a16="http://schemas.microsoft.com/office/drawing/2014/main" id="{E2268688-FF9B-9BE7-A153-7CECD80541C1}"/>
                  </a:ext>
                </a:extLst>
              </p:cNvPr>
              <p:cNvSpPr/>
              <p:nvPr/>
            </p:nvSpPr>
            <p:spPr>
              <a:xfrm>
                <a:off x="1280160" y="476253"/>
                <a:ext cx="5119456" cy="499092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4-week</a:t>
                </a:r>
              </a:p>
            </p:txBody>
          </p:sp>
          <p:sp>
            <p:nvSpPr>
              <p:cNvPr id="45" name="Right Arrow 171">
                <a:extLst>
                  <a:ext uri="{FF2B5EF4-FFF2-40B4-BE49-F238E27FC236}">
                    <a16:creationId xmlns:a16="http://schemas.microsoft.com/office/drawing/2014/main" id="{3D2DC6AE-4F22-7993-4CA2-1D86A8219EBC}"/>
                  </a:ext>
                </a:extLst>
              </p:cNvPr>
              <p:cNvSpPr/>
              <p:nvPr/>
            </p:nvSpPr>
            <p:spPr>
              <a:xfrm>
                <a:off x="1280163" y="226707"/>
                <a:ext cx="3840477" cy="499092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3-week</a:t>
                </a:r>
              </a:p>
            </p:txBody>
          </p:sp>
          <p:sp>
            <p:nvSpPr>
              <p:cNvPr id="46" name="Right Arrow 172">
                <a:extLst>
                  <a:ext uri="{FF2B5EF4-FFF2-40B4-BE49-F238E27FC236}">
                    <a16:creationId xmlns:a16="http://schemas.microsoft.com/office/drawing/2014/main" id="{B92CB1FF-F320-B567-254E-30A9170ED5D7}"/>
                  </a:ext>
                </a:extLst>
              </p:cNvPr>
              <p:cNvSpPr/>
              <p:nvPr/>
            </p:nvSpPr>
            <p:spPr>
              <a:xfrm>
                <a:off x="1278976" y="-18288"/>
                <a:ext cx="2562688" cy="499092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2-week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007DE8-92F6-0D81-DA16-33B6A4F964EE}"/>
                </a:ext>
              </a:extLst>
            </p:cNvPr>
            <p:cNvSpPr txBox="1"/>
            <p:nvPr/>
          </p:nvSpPr>
          <p:spPr>
            <a:xfrm>
              <a:off x="4720761" y="2079664"/>
              <a:ext cx="2949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Simulation length (in days)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677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2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653AA9D-9151-1E08-45A3-844F9C98CC43}"/>
              </a:ext>
            </a:extLst>
          </p:cNvPr>
          <p:cNvGrpSpPr/>
          <p:nvPr/>
        </p:nvGrpSpPr>
        <p:grpSpPr>
          <a:xfrm>
            <a:off x="1179762" y="2077911"/>
            <a:ext cx="10222480" cy="3186891"/>
            <a:chOff x="0" y="1429512"/>
            <a:chExt cx="11691620" cy="36449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D89C4A9-8DC1-8ED1-5746-FB8A6FE87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29512"/>
              <a:ext cx="11112500" cy="36449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9F9F982-CC34-47D4-3B8D-E8052D85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12500" y="1618742"/>
              <a:ext cx="579120" cy="3266440"/>
            </a:xfrm>
            <a:prstGeom prst="rect">
              <a:avLst/>
            </a:prstGeom>
          </p:spPr>
        </p:pic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06804191-BFFE-6DDA-4238-C0BA86BE0EF3}"/>
              </a:ext>
            </a:extLst>
          </p:cNvPr>
          <p:cNvSpPr txBox="1">
            <a:spLocks/>
          </p:cNvSpPr>
          <p:nvPr/>
        </p:nvSpPr>
        <p:spPr>
          <a:xfrm>
            <a:off x="1571905" y="267854"/>
            <a:ext cx="9323988" cy="926889"/>
          </a:xfrm>
          <a:prstGeom prst="rect">
            <a:avLst/>
          </a:prstGeom>
          <a:solidFill>
            <a:schemeClr val="bg2">
              <a:lumMod val="95000"/>
            </a:schemeClr>
          </a:solidFill>
          <a:ln w="44450">
            <a:solidFill>
              <a:schemeClr val="accent6">
                <a:lumMod val="10000"/>
              </a:schemeClr>
            </a:solidFill>
          </a:ln>
        </p:spPr>
        <p:txBody>
          <a:bodyPr anchor="ctr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kern="1200" cap="all" baseline="0">
                <a:solidFill>
                  <a:schemeClr val="tx2"/>
                </a:solidFill>
                <a:latin typeface="Brandon Grotesque Black" panose="020B0503020203060202" pitchFamily="34" charset="77"/>
                <a:ea typeface="+mj-ea"/>
                <a:cs typeface="Brandon Grotesque Black" panose="020B0503020203060202" pitchFamily="34" charset="77"/>
              </a:defRPr>
            </a:lvl1pPr>
          </a:lstStyle>
          <a:p>
            <a:pPr marL="0" indent="0" algn="ctr">
              <a:buNone/>
            </a:pPr>
            <a:r>
              <a:rPr lang="en-US" sz="3400" cap="none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 Monthly Precipitation Climatology: Reanalysis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4EFD3B-623B-30E1-5553-2D0E4691F343}"/>
              </a:ext>
            </a:extLst>
          </p:cNvPr>
          <p:cNvSpPr txBox="1"/>
          <p:nvPr/>
        </p:nvSpPr>
        <p:spPr>
          <a:xfrm>
            <a:off x="2108501" y="5766266"/>
            <a:ext cx="800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40-year monthly rainfall over Saudi Arabia from AP-Reanalysis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846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2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06804191-BFFE-6DDA-4238-C0BA86BE0EF3}"/>
              </a:ext>
            </a:extLst>
          </p:cNvPr>
          <p:cNvSpPr txBox="1">
            <a:spLocks/>
          </p:cNvSpPr>
          <p:nvPr/>
        </p:nvSpPr>
        <p:spPr>
          <a:xfrm>
            <a:off x="1571905" y="267854"/>
            <a:ext cx="9323988" cy="926889"/>
          </a:xfrm>
          <a:prstGeom prst="rect">
            <a:avLst/>
          </a:prstGeom>
          <a:solidFill>
            <a:schemeClr val="bg2">
              <a:lumMod val="95000"/>
            </a:schemeClr>
          </a:solidFill>
          <a:ln w="44450">
            <a:solidFill>
              <a:schemeClr val="accent6">
                <a:lumMod val="10000"/>
              </a:schemeClr>
            </a:solidFill>
          </a:ln>
        </p:spPr>
        <p:txBody>
          <a:bodyPr anchor="ctr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kern="1200" cap="all" baseline="0">
                <a:solidFill>
                  <a:schemeClr val="tx2"/>
                </a:solidFill>
                <a:latin typeface="Brandon Grotesque Black" panose="020B0503020203060202" pitchFamily="34" charset="77"/>
                <a:ea typeface="+mj-ea"/>
                <a:cs typeface="Brandon Grotesque Black" panose="020B0503020203060202" pitchFamily="34" charset="77"/>
              </a:defRPr>
            </a:lvl1pPr>
          </a:lstStyle>
          <a:p>
            <a:pPr marL="0" indent="0" algn="ctr">
              <a:buNone/>
            </a:pPr>
            <a:r>
              <a:rPr lang="en-US" sz="3400" cap="none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 20-year CPM S2S Precipitation Reforecast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6EFDCC-701C-1F25-8561-403A65F5DA84}"/>
              </a:ext>
            </a:extLst>
          </p:cNvPr>
          <p:cNvGrpSpPr/>
          <p:nvPr/>
        </p:nvGrpSpPr>
        <p:grpSpPr>
          <a:xfrm>
            <a:off x="130895" y="1698214"/>
            <a:ext cx="5979390" cy="3241389"/>
            <a:chOff x="1216151" y="2715165"/>
            <a:chExt cx="5979390" cy="324138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A1DFA3-6736-82A2-9D69-EB367E10A45F}"/>
                </a:ext>
              </a:extLst>
            </p:cNvPr>
            <p:cNvGrpSpPr/>
            <p:nvPr/>
          </p:nvGrpSpPr>
          <p:grpSpPr>
            <a:xfrm>
              <a:off x="1216151" y="2715165"/>
              <a:ext cx="5979390" cy="2976985"/>
              <a:chOff x="1216151" y="2715165"/>
              <a:chExt cx="5979390" cy="2976985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9A4217D-6425-9C23-FF08-E5EA1AA6DC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156" t="37071" b="9502"/>
              <a:stretch/>
            </p:blipFill>
            <p:spPr>
              <a:xfrm>
                <a:off x="1216151" y="2715768"/>
                <a:ext cx="3867689" cy="2976382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40FAFFC-748C-E090-D4C4-091CEA9CD9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449" t="37071" r="17997" b="9502"/>
              <a:stretch/>
            </p:blipFill>
            <p:spPr>
              <a:xfrm>
                <a:off x="4287448" y="2715165"/>
                <a:ext cx="2908093" cy="2976382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B74A4CC-E5A9-83D1-4B66-2562A2F84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2702" y="5698522"/>
              <a:ext cx="2908093" cy="25803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95C529-DD1F-5ACB-89F1-6FE61EEA971E}"/>
              </a:ext>
            </a:extLst>
          </p:cNvPr>
          <p:cNvGrpSpPr/>
          <p:nvPr/>
        </p:nvGrpSpPr>
        <p:grpSpPr>
          <a:xfrm>
            <a:off x="6137883" y="1682407"/>
            <a:ext cx="6019164" cy="3007995"/>
            <a:chOff x="0" y="0"/>
            <a:chExt cx="6019489" cy="300837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E2F49D6-BA7F-3968-A651-2654C8F6C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582" t="37072" r="16254" b="8928"/>
            <a:stretch/>
          </p:blipFill>
          <p:spPr>
            <a:xfrm>
              <a:off x="0" y="0"/>
              <a:ext cx="3149683" cy="300837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97DC711-7D56-922F-9F4C-86E45180AB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4418" t="37071" r="16614" b="8930"/>
            <a:stretch/>
          </p:blipFill>
          <p:spPr>
            <a:xfrm>
              <a:off x="3050457" y="0"/>
              <a:ext cx="2969032" cy="300837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1E42E76-2025-F0BF-08CC-ADA2DA9FAC0E}"/>
              </a:ext>
            </a:extLst>
          </p:cNvPr>
          <p:cNvSpPr txBox="1"/>
          <p:nvPr/>
        </p:nvSpPr>
        <p:spPr>
          <a:xfrm>
            <a:off x="130895" y="6211669"/>
            <a:ext cx="1066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Upper panel: ECMWF; Lower panel: WRF-CPM S2S </a:t>
            </a:r>
          </a:p>
          <a:p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Panels from left to right are forecast lead time from 1 to 4 weeks ahead 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12EC63-5F5F-E7ED-F74A-4D7B852D1FBC}"/>
              </a:ext>
            </a:extLst>
          </p:cNvPr>
          <p:cNvSpPr txBox="1"/>
          <p:nvPr/>
        </p:nvSpPr>
        <p:spPr>
          <a:xfrm>
            <a:off x="469280" y="5047568"/>
            <a:ext cx="11529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Mean precipitation (left): Ensemble mean overall underestimates precipitation, with dry bias overland and wet bias over the southern Red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Precipitation bias (right): 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CPM show improvements in precipitation reforecast and reduces 30-40% of the bias to -1.2 to -1.5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6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13C68B8-39E1-4D03-BB6F-D604C72DD599}"/>
              </a:ext>
            </a:extLst>
          </p:cNvPr>
          <p:cNvSpPr txBox="1">
            <a:spLocks/>
          </p:cNvSpPr>
          <p:nvPr/>
        </p:nvSpPr>
        <p:spPr>
          <a:xfrm>
            <a:off x="8639" y="231146"/>
            <a:ext cx="6595858" cy="875346"/>
          </a:xfrm>
          <a:prstGeom prst="rect">
            <a:avLst/>
          </a:prstGeom>
          <a:solidFill>
            <a:schemeClr val="bg2">
              <a:lumMod val="90000"/>
            </a:schemeClr>
          </a:solidFill>
          <a:ln w="44450">
            <a:solidFill>
              <a:schemeClr val="accent6">
                <a:lumMod val="1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kern="1200" cap="all" baseline="0">
                <a:solidFill>
                  <a:schemeClr val="tx2"/>
                </a:solidFill>
                <a:latin typeface="Brandon Grotesque Black" panose="020B0503020203060202" pitchFamily="34" charset="77"/>
                <a:ea typeface="+mj-ea"/>
                <a:cs typeface="Brandon Grotesque Black" panose="020B0503020203060202" pitchFamily="34" charset="77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500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CPM Simulation S2S Timescale</a:t>
            </a:r>
            <a:r>
              <a:rPr lang="en-US" sz="2500" cap="none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2500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Forecast Probability</a:t>
            </a:r>
            <a:br>
              <a:rPr lang="en-US" sz="2500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500" b="0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Receiver Operating Characteristic Curve (ROC)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500" b="0" kern="1200" cap="none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B28A4-2F9F-9294-957A-8837407E3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7" b="6315"/>
          <a:stretch/>
        </p:blipFill>
        <p:spPr>
          <a:xfrm>
            <a:off x="6625045" y="231146"/>
            <a:ext cx="5310983" cy="68717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7571CE-3186-D919-40FB-E1DFA0B81462}"/>
              </a:ext>
            </a:extLst>
          </p:cNvPr>
          <p:cNvSpPr txBox="1"/>
          <p:nvPr/>
        </p:nvSpPr>
        <p:spPr>
          <a:xfrm>
            <a:off x="8407705" y="737160"/>
            <a:ext cx="1521094" cy="369332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1-W lead time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301EDE-BF36-6356-F759-73B113B5059F}"/>
              </a:ext>
            </a:extLst>
          </p:cNvPr>
          <p:cNvSpPr txBox="1"/>
          <p:nvPr/>
        </p:nvSpPr>
        <p:spPr>
          <a:xfrm>
            <a:off x="8499440" y="2317311"/>
            <a:ext cx="1521095" cy="369332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2-W lead time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3C6EBB-0F20-C191-16B5-E5E044462399}"/>
              </a:ext>
            </a:extLst>
          </p:cNvPr>
          <p:cNvSpPr txBox="1"/>
          <p:nvPr/>
        </p:nvSpPr>
        <p:spPr>
          <a:xfrm>
            <a:off x="8576689" y="3802026"/>
            <a:ext cx="1577525" cy="369332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3-W lead 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940DAB-91BD-7865-9471-D30D5FF12DBF}"/>
              </a:ext>
            </a:extLst>
          </p:cNvPr>
          <p:cNvSpPr txBox="1"/>
          <p:nvPr/>
        </p:nvSpPr>
        <p:spPr>
          <a:xfrm>
            <a:off x="8576689" y="5286741"/>
            <a:ext cx="1577525" cy="369332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4-W lead time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9710033C-8850-5DE0-8F08-40159290B272}"/>
              </a:ext>
            </a:extLst>
          </p:cNvPr>
          <p:cNvSpPr txBox="1">
            <a:spLocks/>
          </p:cNvSpPr>
          <p:nvPr/>
        </p:nvSpPr>
        <p:spPr>
          <a:xfrm>
            <a:off x="201231" y="2374980"/>
            <a:ext cx="3942609" cy="4060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 threshold &lt;0.5: no forecast skill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added from CPM S2S reforecasts found at all lead times (blue lines)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significant increase in forecast probability during winter convection months from November to March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Simulations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20 years of month-long reforecasts for active convection season (Nov-April)</a:t>
            </a:r>
          </a:p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Graphs shown: area under the curve (AUC) values from ROC analysis. </a:t>
            </a:r>
          </a:p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Dash: ensemble mean</a:t>
            </a:r>
          </a:p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Solid: all ensembles</a:t>
            </a:r>
          </a:p>
          <a:p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DB9FB1-7807-2BB9-0D44-627514BC3E9C}"/>
              </a:ext>
            </a:extLst>
          </p:cNvPr>
          <p:cNvCxnSpPr>
            <a:cxnSpLocks/>
          </p:cNvCxnSpPr>
          <p:nvPr/>
        </p:nvCxnSpPr>
        <p:spPr>
          <a:xfrm flipH="1">
            <a:off x="10366624" y="668819"/>
            <a:ext cx="82194" cy="59333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494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561AD-DF07-4CA4-B741-FE7F17C4C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0183E0-B978-4B5F-99B5-048BF0028827}"/>
              </a:ext>
            </a:extLst>
          </p:cNvPr>
          <p:cNvSpPr txBox="1">
            <a:spLocks/>
          </p:cNvSpPr>
          <p:nvPr/>
        </p:nvSpPr>
        <p:spPr>
          <a:xfrm>
            <a:off x="517003" y="243496"/>
            <a:ext cx="5678106" cy="1055634"/>
          </a:xfrm>
          <a:prstGeom prst="rect">
            <a:avLst/>
          </a:prstGeom>
          <a:solidFill>
            <a:schemeClr val="bg2">
              <a:lumMod val="95000"/>
            </a:schemeClr>
          </a:solidFill>
          <a:ln w="44450">
            <a:solidFill>
              <a:schemeClr val="accent6">
                <a:lumMod val="10000"/>
              </a:schemeClr>
            </a:solidFill>
          </a:ln>
        </p:spPr>
        <p:txBody>
          <a:bodyPr anchor="ctr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kern="1200" cap="all" baseline="0">
                <a:solidFill>
                  <a:schemeClr val="tx2"/>
                </a:solidFill>
                <a:latin typeface="Brandon Grotesque Black" panose="020B0503020203060202" pitchFamily="34" charset="77"/>
                <a:ea typeface="+mj-ea"/>
                <a:cs typeface="Brandon Grotesque Black" panose="020B0503020203060202" pitchFamily="34" charset="77"/>
              </a:defRPr>
            </a:lvl1pPr>
          </a:lstStyle>
          <a:p>
            <a:pPr algn="ctr"/>
            <a:r>
              <a:rPr lang="en-US" sz="3000" cap="none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Synoptic-Scale Influence </a:t>
            </a:r>
          </a:p>
          <a:p>
            <a:pPr algn="ctr"/>
            <a:r>
              <a:rPr lang="en-US" sz="3000" cap="none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Convective Extremes</a:t>
            </a:r>
            <a:endParaRPr lang="en-US" sz="3000" b="0" cap="none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B9F36B-5733-4856-8C03-461157BC6AE8}"/>
              </a:ext>
            </a:extLst>
          </p:cNvPr>
          <p:cNvGrpSpPr/>
          <p:nvPr/>
        </p:nvGrpSpPr>
        <p:grpSpPr>
          <a:xfrm>
            <a:off x="6366535" y="-77465"/>
            <a:ext cx="6008175" cy="6534219"/>
            <a:chOff x="7563149" y="1768452"/>
            <a:chExt cx="4470821" cy="50895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60D3548-080D-423E-8B87-EB426D8D7076}"/>
                </a:ext>
              </a:extLst>
            </p:cNvPr>
            <p:cNvGrpSpPr/>
            <p:nvPr/>
          </p:nvGrpSpPr>
          <p:grpSpPr>
            <a:xfrm>
              <a:off x="7646999" y="5122720"/>
              <a:ext cx="4386971" cy="1735280"/>
              <a:chOff x="6613801" y="2537596"/>
              <a:chExt cx="4386971" cy="173528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D2E35D0-95FA-447E-88D4-10805BABBA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63522" b="3654"/>
              <a:stretch/>
            </p:blipFill>
            <p:spPr>
              <a:xfrm>
                <a:off x="8515350" y="2537596"/>
                <a:ext cx="2485422" cy="1677986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526865F-4F75-4375-BF2C-6199B96C81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4871" t="64392" r="9944"/>
              <a:stretch/>
            </p:blipFill>
            <p:spPr>
              <a:xfrm>
                <a:off x="6613801" y="2537596"/>
                <a:ext cx="1901550" cy="1735280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6EEA57-E0AF-4922-B0F0-24B29EEA3DF7}"/>
                </a:ext>
              </a:extLst>
            </p:cNvPr>
            <p:cNvGrpSpPr/>
            <p:nvPr/>
          </p:nvGrpSpPr>
          <p:grpSpPr>
            <a:xfrm>
              <a:off x="7563149" y="3464621"/>
              <a:ext cx="4470821" cy="1685926"/>
              <a:chOff x="1870794" y="4491735"/>
              <a:chExt cx="4470821" cy="1685926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7659D4D-5A71-4A90-A225-8D5A8B6A80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2075" b="34945"/>
              <a:stretch/>
            </p:blipFill>
            <p:spPr>
              <a:xfrm>
                <a:off x="3856193" y="4491736"/>
                <a:ext cx="2485422" cy="168592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06D8EDF-59A3-4D95-9A06-1C82FA6BD3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4871" t="31911" r="9944" b="34955"/>
              <a:stretch/>
            </p:blipFill>
            <p:spPr>
              <a:xfrm>
                <a:off x="1870794" y="4491735"/>
                <a:ext cx="1985399" cy="1685925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9E2B809-489F-4724-A247-D8D4F6F0D56D}"/>
                </a:ext>
              </a:extLst>
            </p:cNvPr>
            <p:cNvGrpSpPr/>
            <p:nvPr/>
          </p:nvGrpSpPr>
          <p:grpSpPr>
            <a:xfrm>
              <a:off x="7617647" y="1768452"/>
              <a:ext cx="4383927" cy="1660548"/>
              <a:chOff x="2169273" y="4889306"/>
              <a:chExt cx="4383927" cy="166054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7A44B91-E709-4D4B-9B7D-3D9D19AD75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67517"/>
              <a:stretch/>
            </p:blipFill>
            <p:spPr>
              <a:xfrm>
                <a:off x="4067778" y="4889306"/>
                <a:ext cx="2485422" cy="166054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9F5DE0E-376D-4BA8-A450-D5F6B070A8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4871" r="9944" b="68525"/>
              <a:stretch/>
            </p:blipFill>
            <p:spPr>
              <a:xfrm>
                <a:off x="2169273" y="4926565"/>
                <a:ext cx="1965180" cy="1585163"/>
              </a:xfrm>
              <a:prstGeom prst="rect">
                <a:avLst/>
              </a:prstGeom>
            </p:spPr>
          </p:pic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F66E507-B0BD-4AC7-9B30-C0FE05945D41}"/>
              </a:ext>
            </a:extLst>
          </p:cNvPr>
          <p:cNvSpPr txBox="1">
            <a:spLocks/>
          </p:cNvSpPr>
          <p:nvPr/>
        </p:nvSpPr>
        <p:spPr>
          <a:xfrm>
            <a:off x="329752" y="1942938"/>
            <a:ext cx="5418284" cy="2493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dominant synoptic patterns that lead to precipitation extremes in Jeddah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C1: Extratropical influence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C2: Transitional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C3: Tropical influence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AAE76D-ADCF-4BBD-B3C7-00A59C4C83EA}"/>
              </a:ext>
            </a:extLst>
          </p:cNvPr>
          <p:cNvSpPr txBox="1"/>
          <p:nvPr/>
        </p:nvSpPr>
        <p:spPr>
          <a:xfrm>
            <a:off x="277383" y="4675512"/>
            <a:ext cx="6001018" cy="15696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‘Forecast opportunity’ for convective extremes likely depends on the S2S forecast skill for the dominant synoptic scale modes. –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Risanto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 2022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9914" y="6411879"/>
            <a:ext cx="344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Luong et al. 2020, Atmos. Sci. Lett.</a:t>
            </a:r>
          </a:p>
        </p:txBody>
      </p:sp>
    </p:spTree>
    <p:extLst>
      <p:ext uri="{BB962C8B-B14F-4D97-AF65-F5344CB8AC3E}">
        <p14:creationId xmlns:p14="http://schemas.microsoft.com/office/powerpoint/2010/main" val="25817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734339-69D1-4568-BC48-28E7082453B9}"/>
              </a:ext>
            </a:extLst>
          </p:cNvPr>
          <p:cNvSpPr txBox="1">
            <a:spLocks/>
          </p:cNvSpPr>
          <p:nvPr/>
        </p:nvSpPr>
        <p:spPr>
          <a:xfrm>
            <a:off x="2100465" y="207554"/>
            <a:ext cx="8484709" cy="1041592"/>
          </a:xfrm>
          <a:prstGeom prst="rect">
            <a:avLst/>
          </a:prstGeom>
          <a:solidFill>
            <a:schemeClr val="bg2">
              <a:lumMod val="95000"/>
            </a:schemeClr>
          </a:solidFill>
          <a:ln w="44450">
            <a:solidFill>
              <a:schemeClr val="accent6">
                <a:lumMod val="10000"/>
              </a:schemeClr>
            </a:solidFill>
          </a:ln>
        </p:spPr>
        <p:txBody>
          <a:bodyPr anchor="ctr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kern="1200" cap="all" baseline="0">
                <a:solidFill>
                  <a:schemeClr val="tx2"/>
                </a:solidFill>
                <a:latin typeface="Brandon Grotesque Black" panose="020B0503020203060202" pitchFamily="34" charset="77"/>
                <a:ea typeface="+mj-ea"/>
                <a:cs typeface="Brandon Grotesque Black" panose="020B0503020203060202" pitchFamily="34" charset="77"/>
              </a:defRPr>
            </a:lvl1pPr>
          </a:lstStyle>
          <a:p>
            <a:pPr algn="ctr"/>
            <a:r>
              <a:rPr lang="en-US" sz="3000" cap="none" dirty="0">
                <a:solidFill>
                  <a:schemeClr val="tx1"/>
                </a:solidFill>
              </a:rPr>
              <a:t>20-year CPM S2S Forecast Capability:</a:t>
            </a:r>
            <a:br>
              <a:rPr lang="en-US" sz="3000" cap="none" dirty="0">
                <a:solidFill>
                  <a:schemeClr val="tx1"/>
                </a:solidFill>
              </a:rPr>
            </a:br>
            <a:r>
              <a:rPr lang="en-US" sz="3000" cap="none" dirty="0">
                <a:solidFill>
                  <a:schemeClr val="tx1"/>
                </a:solidFill>
              </a:rPr>
              <a:t>Extratropical vs Tropical Influence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1B680D-5A76-1296-F760-A220AC042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7"/>
          <a:stretch/>
        </p:blipFill>
        <p:spPr>
          <a:xfrm>
            <a:off x="-103934" y="1896664"/>
            <a:ext cx="6898512" cy="3506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20A538-1101-1EF2-E5E1-39C3D32263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0" t="8221" b="8221"/>
          <a:stretch/>
        </p:blipFill>
        <p:spPr>
          <a:xfrm>
            <a:off x="5866543" y="1895018"/>
            <a:ext cx="6515931" cy="32883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780825-D93C-DA31-D1C4-768B1630B674}"/>
              </a:ext>
            </a:extLst>
          </p:cNvPr>
          <p:cNvSpPr txBox="1"/>
          <p:nvPr/>
        </p:nvSpPr>
        <p:spPr>
          <a:xfrm>
            <a:off x="432390" y="5183374"/>
            <a:ext cx="11759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Self-organizing map (SOM) identified CPM precipitation reforecast periods under strong synoptic influence: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99 weeks of tropical and 72 weeks of extratropical synoptical conditions over the 20-year period.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CPM added more value over extratropical mode (WRF mean AUC = 0.796 and ECMWF mean AUC = 0.653) than tropical mode (WRF mean AUC = 0.759 and ECMWF mean AUC = 0.694).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1FF186-5855-9C59-6D12-EA1A5A7914B6}"/>
              </a:ext>
            </a:extLst>
          </p:cNvPr>
          <p:cNvSpPr txBox="1"/>
          <p:nvPr/>
        </p:nvSpPr>
        <p:spPr>
          <a:xfrm>
            <a:off x="1878167" y="1972468"/>
            <a:ext cx="2934310" cy="461665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Extratropical mode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C683CD-C470-6E74-5DAF-2CBC11A14898}"/>
              </a:ext>
            </a:extLst>
          </p:cNvPr>
          <p:cNvSpPr txBox="1"/>
          <p:nvPr/>
        </p:nvSpPr>
        <p:spPr>
          <a:xfrm>
            <a:off x="7657353" y="1972467"/>
            <a:ext cx="2934310" cy="461665"/>
          </a:xfrm>
          <a:prstGeom prst="rect">
            <a:avLst/>
          </a:prstGeom>
          <a:solidFill>
            <a:schemeClr val="bg2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Tropical mode</a:t>
            </a:r>
          </a:p>
        </p:txBody>
      </p:sp>
    </p:spTree>
    <p:extLst>
      <p:ext uri="{BB962C8B-B14F-4D97-AF65-F5344CB8AC3E}">
        <p14:creationId xmlns:p14="http://schemas.microsoft.com/office/powerpoint/2010/main" val="39955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4950</TotalTime>
  <Words>763</Words>
  <Application>Microsoft Office PowerPoint</Application>
  <PresentationFormat>Widescreen</PresentationFormat>
  <Paragraphs>91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Brandon Grotesque Black</vt:lpstr>
      <vt:lpstr>Calibri</vt:lpstr>
      <vt:lpstr>Calibri Light</vt:lpstr>
      <vt:lpstr>Times New Roman</vt:lpstr>
      <vt:lpstr>Office Theme</vt:lpstr>
      <vt:lpstr>Analyses of convective event climatology in the Arabian Peninsula and forecast opportunity at S2S time scale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Chang</dc:creator>
  <cp:lastModifiedBy>Chang, Hsin I - (hchang05)</cp:lastModifiedBy>
  <cp:revision>84</cp:revision>
  <dcterms:created xsi:type="dcterms:W3CDTF">2021-04-09T14:31:28Z</dcterms:created>
  <dcterms:modified xsi:type="dcterms:W3CDTF">2022-05-25T23:15:37Z</dcterms:modified>
</cp:coreProperties>
</file>