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64" r:id="rId4"/>
    <p:sldId id="258" r:id="rId5"/>
    <p:sldId id="259" r:id="rId6"/>
    <p:sldId id="260" r:id="rId7"/>
    <p:sldId id="265" r:id="rId8"/>
    <p:sldId id="266" r:id="rId9"/>
    <p:sldId id="26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A0965D-FF0F-45DD-BBDB-0DD75588E10F}" v="56" dt="2022-05-24T03:31:58.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DD1CDD-489D-4C01-B461-DA8751F6AEB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86B3FE4-B585-4AA6-88D5-A45255EA7A69}">
      <dgm:prSet/>
      <dgm:spPr>
        <a:solidFill>
          <a:schemeClr val="accent5">
            <a:lumMod val="75000"/>
          </a:schemeClr>
        </a:solidFill>
      </dgm:spPr>
      <dgm:t>
        <a:bodyPr/>
        <a:lstStyle/>
        <a:p>
          <a:r>
            <a:rPr lang="en-US" dirty="0">
              <a:latin typeface="+mn-lt"/>
            </a:rPr>
            <a:t>Humans across the globe rely on groundwater for approximately 30% of our freshwater supply. In the United States, a third of the population relies on ground water for drinking water, and 60% of crop irrigation is sourced from ground water. </a:t>
          </a:r>
        </a:p>
      </dgm:t>
    </dgm:pt>
    <dgm:pt modelId="{2BC29A75-7CB6-429A-B29E-E04798FE7193}" type="parTrans" cxnId="{E89B96DA-91FD-488A-8804-7357F9555138}">
      <dgm:prSet/>
      <dgm:spPr/>
      <dgm:t>
        <a:bodyPr/>
        <a:lstStyle/>
        <a:p>
          <a:endParaRPr lang="en-US"/>
        </a:p>
      </dgm:t>
    </dgm:pt>
    <dgm:pt modelId="{8AB9FC10-E345-4CC2-A238-0C4059FE1BE7}" type="sibTrans" cxnId="{E89B96DA-91FD-488A-8804-7357F9555138}">
      <dgm:prSet/>
      <dgm:spPr/>
      <dgm:t>
        <a:bodyPr/>
        <a:lstStyle/>
        <a:p>
          <a:endParaRPr lang="en-US"/>
        </a:p>
      </dgm:t>
    </dgm:pt>
    <dgm:pt modelId="{6B00740D-08E8-44CA-8088-A3764001C2EC}">
      <dgm:prSet/>
      <dgm:spPr>
        <a:solidFill>
          <a:schemeClr val="accent2">
            <a:lumMod val="75000"/>
          </a:schemeClr>
        </a:solidFill>
      </dgm:spPr>
      <dgm:t>
        <a:bodyPr/>
        <a:lstStyle/>
        <a:p>
          <a:r>
            <a:rPr lang="en-US" dirty="0">
              <a:latin typeface="+mn-lt"/>
            </a:rPr>
            <a:t>Drought events can increase our reliance on ground water through several avenues. Drought events reduce the amount of surface water available for use, as well as recharge for both surface and ground water. The reduction in surface water availability increases demand on ground water.</a:t>
          </a:r>
        </a:p>
      </dgm:t>
    </dgm:pt>
    <dgm:pt modelId="{A640BE7A-9959-4ED7-9EDE-83BD65092F17}" type="parTrans" cxnId="{B370B061-7591-43D1-9559-C76D2B5562A8}">
      <dgm:prSet/>
      <dgm:spPr/>
      <dgm:t>
        <a:bodyPr/>
        <a:lstStyle/>
        <a:p>
          <a:endParaRPr lang="en-US"/>
        </a:p>
      </dgm:t>
    </dgm:pt>
    <dgm:pt modelId="{3E42B5D6-6A48-46FF-B783-ED8672595C35}" type="sibTrans" cxnId="{B370B061-7591-43D1-9559-C76D2B5562A8}">
      <dgm:prSet/>
      <dgm:spPr/>
      <dgm:t>
        <a:bodyPr/>
        <a:lstStyle/>
        <a:p>
          <a:endParaRPr lang="en-US"/>
        </a:p>
      </dgm:t>
    </dgm:pt>
    <dgm:pt modelId="{42E24AC8-5964-4C9E-988C-78DF8EF162AB}">
      <dgm:prSet/>
      <dgm:spPr/>
      <dgm:t>
        <a:bodyPr/>
        <a:lstStyle/>
        <a:p>
          <a:r>
            <a:rPr lang="en-US" dirty="0">
              <a:latin typeface="+mn-lt"/>
            </a:rPr>
            <a:t>Climate change has added another layer to an already complicated issue. It has caused the frequency, duration, and intensity of drought to increase.</a:t>
          </a:r>
        </a:p>
      </dgm:t>
    </dgm:pt>
    <dgm:pt modelId="{DA5D88A2-8EAD-482E-B45E-BA0C9BB71A20}" type="parTrans" cxnId="{1A35F912-845F-422E-A249-5A38639269F2}">
      <dgm:prSet/>
      <dgm:spPr/>
      <dgm:t>
        <a:bodyPr/>
        <a:lstStyle/>
        <a:p>
          <a:endParaRPr lang="en-US"/>
        </a:p>
      </dgm:t>
    </dgm:pt>
    <dgm:pt modelId="{06B48513-63BF-4DEF-88F8-A991178D6EE8}" type="sibTrans" cxnId="{1A35F912-845F-422E-A249-5A38639269F2}">
      <dgm:prSet/>
      <dgm:spPr/>
      <dgm:t>
        <a:bodyPr/>
        <a:lstStyle/>
        <a:p>
          <a:endParaRPr lang="en-US"/>
        </a:p>
      </dgm:t>
    </dgm:pt>
    <dgm:pt modelId="{27BC28A0-56F4-42B8-98B1-26C6F01CACB5}" type="pres">
      <dgm:prSet presAssocID="{2CDD1CDD-489D-4C01-B461-DA8751F6AEBD}" presName="linear" presStyleCnt="0">
        <dgm:presLayoutVars>
          <dgm:animLvl val="lvl"/>
          <dgm:resizeHandles val="exact"/>
        </dgm:presLayoutVars>
      </dgm:prSet>
      <dgm:spPr/>
    </dgm:pt>
    <dgm:pt modelId="{06DA89E3-D7AD-4EF3-B4DC-47B1694881E0}" type="pres">
      <dgm:prSet presAssocID="{186B3FE4-B585-4AA6-88D5-A45255EA7A69}" presName="parentText" presStyleLbl="node1" presStyleIdx="0" presStyleCnt="3">
        <dgm:presLayoutVars>
          <dgm:chMax val="0"/>
          <dgm:bulletEnabled val="1"/>
        </dgm:presLayoutVars>
      </dgm:prSet>
      <dgm:spPr/>
    </dgm:pt>
    <dgm:pt modelId="{78420D9B-D153-4DA4-8DF9-2AEBADD9A1BE}" type="pres">
      <dgm:prSet presAssocID="{8AB9FC10-E345-4CC2-A238-0C4059FE1BE7}" presName="spacer" presStyleCnt="0"/>
      <dgm:spPr/>
    </dgm:pt>
    <dgm:pt modelId="{1CCC7E8E-5321-489C-BEF5-1BC7D9DAEEA9}" type="pres">
      <dgm:prSet presAssocID="{6B00740D-08E8-44CA-8088-A3764001C2EC}" presName="parentText" presStyleLbl="node1" presStyleIdx="1" presStyleCnt="3">
        <dgm:presLayoutVars>
          <dgm:chMax val="0"/>
          <dgm:bulletEnabled val="1"/>
        </dgm:presLayoutVars>
      </dgm:prSet>
      <dgm:spPr/>
    </dgm:pt>
    <dgm:pt modelId="{BB4A120A-DB9D-47E8-A78B-3E1759802D11}" type="pres">
      <dgm:prSet presAssocID="{3E42B5D6-6A48-46FF-B783-ED8672595C35}" presName="spacer" presStyleCnt="0"/>
      <dgm:spPr/>
    </dgm:pt>
    <dgm:pt modelId="{36CCCEE9-5268-4ECA-8871-9B6853DE1143}" type="pres">
      <dgm:prSet presAssocID="{42E24AC8-5964-4C9E-988C-78DF8EF162AB}" presName="parentText" presStyleLbl="node1" presStyleIdx="2" presStyleCnt="3">
        <dgm:presLayoutVars>
          <dgm:chMax val="0"/>
          <dgm:bulletEnabled val="1"/>
        </dgm:presLayoutVars>
      </dgm:prSet>
      <dgm:spPr/>
    </dgm:pt>
  </dgm:ptLst>
  <dgm:cxnLst>
    <dgm:cxn modelId="{1A35F912-845F-422E-A249-5A38639269F2}" srcId="{2CDD1CDD-489D-4C01-B461-DA8751F6AEBD}" destId="{42E24AC8-5964-4C9E-988C-78DF8EF162AB}" srcOrd="2" destOrd="0" parTransId="{DA5D88A2-8EAD-482E-B45E-BA0C9BB71A20}" sibTransId="{06B48513-63BF-4DEF-88F8-A991178D6EE8}"/>
    <dgm:cxn modelId="{73899237-ED7F-430E-9AF4-180E1BFAA3C8}" type="presOf" srcId="{42E24AC8-5964-4C9E-988C-78DF8EF162AB}" destId="{36CCCEE9-5268-4ECA-8871-9B6853DE1143}" srcOrd="0" destOrd="0" presId="urn:microsoft.com/office/officeart/2005/8/layout/vList2"/>
    <dgm:cxn modelId="{B370B061-7591-43D1-9559-C76D2B5562A8}" srcId="{2CDD1CDD-489D-4C01-B461-DA8751F6AEBD}" destId="{6B00740D-08E8-44CA-8088-A3764001C2EC}" srcOrd="1" destOrd="0" parTransId="{A640BE7A-9959-4ED7-9EDE-83BD65092F17}" sibTransId="{3E42B5D6-6A48-46FF-B783-ED8672595C35}"/>
    <dgm:cxn modelId="{FBB77742-BA2B-4E64-AA60-2AFEB90F4140}" type="presOf" srcId="{6B00740D-08E8-44CA-8088-A3764001C2EC}" destId="{1CCC7E8E-5321-489C-BEF5-1BC7D9DAEEA9}" srcOrd="0" destOrd="0" presId="urn:microsoft.com/office/officeart/2005/8/layout/vList2"/>
    <dgm:cxn modelId="{5867F0C0-C599-47B1-9192-8F2F7DFB9D56}" type="presOf" srcId="{186B3FE4-B585-4AA6-88D5-A45255EA7A69}" destId="{06DA89E3-D7AD-4EF3-B4DC-47B1694881E0}" srcOrd="0" destOrd="0" presId="urn:microsoft.com/office/officeart/2005/8/layout/vList2"/>
    <dgm:cxn modelId="{8F6ACFD0-8842-4467-8386-F45B73B1A03E}" type="presOf" srcId="{2CDD1CDD-489D-4C01-B461-DA8751F6AEBD}" destId="{27BC28A0-56F4-42B8-98B1-26C6F01CACB5}" srcOrd="0" destOrd="0" presId="urn:microsoft.com/office/officeart/2005/8/layout/vList2"/>
    <dgm:cxn modelId="{E89B96DA-91FD-488A-8804-7357F9555138}" srcId="{2CDD1CDD-489D-4C01-B461-DA8751F6AEBD}" destId="{186B3FE4-B585-4AA6-88D5-A45255EA7A69}" srcOrd="0" destOrd="0" parTransId="{2BC29A75-7CB6-429A-B29E-E04798FE7193}" sibTransId="{8AB9FC10-E345-4CC2-A238-0C4059FE1BE7}"/>
    <dgm:cxn modelId="{B3A68193-53C2-482A-861F-A8FB953BE94A}" type="presParOf" srcId="{27BC28A0-56F4-42B8-98B1-26C6F01CACB5}" destId="{06DA89E3-D7AD-4EF3-B4DC-47B1694881E0}" srcOrd="0" destOrd="0" presId="urn:microsoft.com/office/officeart/2005/8/layout/vList2"/>
    <dgm:cxn modelId="{26248A46-2F9E-4F0A-8F3D-C72003195122}" type="presParOf" srcId="{27BC28A0-56F4-42B8-98B1-26C6F01CACB5}" destId="{78420D9B-D153-4DA4-8DF9-2AEBADD9A1BE}" srcOrd="1" destOrd="0" presId="urn:microsoft.com/office/officeart/2005/8/layout/vList2"/>
    <dgm:cxn modelId="{C59F1416-AA7C-468B-AB00-945E4DC304D9}" type="presParOf" srcId="{27BC28A0-56F4-42B8-98B1-26C6F01CACB5}" destId="{1CCC7E8E-5321-489C-BEF5-1BC7D9DAEEA9}" srcOrd="2" destOrd="0" presId="urn:microsoft.com/office/officeart/2005/8/layout/vList2"/>
    <dgm:cxn modelId="{217460FD-D5EF-4DD9-B813-2DE7277914BD}" type="presParOf" srcId="{27BC28A0-56F4-42B8-98B1-26C6F01CACB5}" destId="{BB4A120A-DB9D-47E8-A78B-3E1759802D11}" srcOrd="3" destOrd="0" presId="urn:microsoft.com/office/officeart/2005/8/layout/vList2"/>
    <dgm:cxn modelId="{C05BF513-A20D-4C57-BCE1-CF57FED25564}" type="presParOf" srcId="{27BC28A0-56F4-42B8-98B1-26C6F01CACB5}" destId="{36CCCEE9-5268-4ECA-8871-9B6853DE114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258D78-0257-4ECA-9406-38BC0A849EE8}"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990FE3D5-606F-47A0-8528-7E082B1BB1E4}">
      <dgm:prSet/>
      <dgm:spPr/>
      <dgm:t>
        <a:bodyPr/>
        <a:lstStyle/>
        <a:p>
          <a:r>
            <a:rPr lang="en-US"/>
            <a:t>Every aquifer system except the Pennsylvanian (zero SPEI indicated drought events) had meteorological drought occur on a one-month scale at least three times, with the Central Valley aquifer system of California topping out at 15 drought events. </a:t>
          </a:r>
        </a:p>
      </dgm:t>
    </dgm:pt>
    <dgm:pt modelId="{D3BA5101-AF55-4F3E-842C-CFE2713F6154}" type="parTrans" cxnId="{9F155A5E-B38C-4F74-9478-CC1354693E8E}">
      <dgm:prSet/>
      <dgm:spPr/>
      <dgm:t>
        <a:bodyPr/>
        <a:lstStyle/>
        <a:p>
          <a:endParaRPr lang="en-US"/>
        </a:p>
      </dgm:t>
    </dgm:pt>
    <dgm:pt modelId="{E0602C19-3471-4295-86BF-22FCB5890DB3}" type="sibTrans" cxnId="{9F155A5E-B38C-4F74-9478-CC1354693E8E}">
      <dgm:prSet/>
      <dgm:spPr/>
      <dgm:t>
        <a:bodyPr/>
        <a:lstStyle/>
        <a:p>
          <a:endParaRPr lang="en-US"/>
        </a:p>
      </dgm:t>
    </dgm:pt>
    <dgm:pt modelId="{9C9D88AE-A933-4CE2-A664-46D4A4EE5188}">
      <dgm:prSet/>
      <dgm:spPr/>
      <dgm:t>
        <a:bodyPr/>
        <a:lstStyle/>
        <a:p>
          <a:r>
            <a:rPr lang="en-US"/>
            <a:t>There is a temporal gap in GRACE and its successors (GRACE-FO) data from June 2017 to June 2018, and five of the selected aquifer systems had drought events within this timeframe.</a:t>
          </a:r>
        </a:p>
      </dgm:t>
    </dgm:pt>
    <dgm:pt modelId="{14F3CCD7-95F2-47E5-B520-EF08A6022240}" type="parTrans" cxnId="{8AC5D1FD-CB35-4AFC-ACB1-7A260C3ABBA2}">
      <dgm:prSet/>
      <dgm:spPr/>
      <dgm:t>
        <a:bodyPr/>
        <a:lstStyle/>
        <a:p>
          <a:endParaRPr lang="en-US"/>
        </a:p>
      </dgm:t>
    </dgm:pt>
    <dgm:pt modelId="{860D6A2A-7492-49B5-BE77-93ED529E694F}" type="sibTrans" cxnId="{8AC5D1FD-CB35-4AFC-ACB1-7A260C3ABBA2}">
      <dgm:prSet/>
      <dgm:spPr/>
      <dgm:t>
        <a:bodyPr/>
        <a:lstStyle/>
        <a:p>
          <a:endParaRPr lang="en-US"/>
        </a:p>
      </dgm:t>
    </dgm:pt>
    <dgm:pt modelId="{E0A6A150-36CD-40F0-A8E0-344B90BE3331}" type="pres">
      <dgm:prSet presAssocID="{0B258D78-0257-4ECA-9406-38BC0A849EE8}" presName="vert0" presStyleCnt="0">
        <dgm:presLayoutVars>
          <dgm:dir/>
          <dgm:animOne val="branch"/>
          <dgm:animLvl val="lvl"/>
        </dgm:presLayoutVars>
      </dgm:prSet>
      <dgm:spPr/>
    </dgm:pt>
    <dgm:pt modelId="{198417D0-1236-4680-96A6-2DD14D3D30EA}" type="pres">
      <dgm:prSet presAssocID="{990FE3D5-606F-47A0-8528-7E082B1BB1E4}" presName="thickLine" presStyleLbl="alignNode1" presStyleIdx="0" presStyleCnt="2"/>
      <dgm:spPr/>
    </dgm:pt>
    <dgm:pt modelId="{32685E98-B783-46E3-A1D6-DC7E5AD13668}" type="pres">
      <dgm:prSet presAssocID="{990FE3D5-606F-47A0-8528-7E082B1BB1E4}" presName="horz1" presStyleCnt="0"/>
      <dgm:spPr/>
    </dgm:pt>
    <dgm:pt modelId="{CE1A0A7A-DF84-4842-86D4-E918E4E83DE8}" type="pres">
      <dgm:prSet presAssocID="{990FE3D5-606F-47A0-8528-7E082B1BB1E4}" presName="tx1" presStyleLbl="revTx" presStyleIdx="0" presStyleCnt="2"/>
      <dgm:spPr/>
    </dgm:pt>
    <dgm:pt modelId="{20DD3FEC-E438-4DE2-91DD-69E76E7ECE65}" type="pres">
      <dgm:prSet presAssocID="{990FE3D5-606F-47A0-8528-7E082B1BB1E4}" presName="vert1" presStyleCnt="0"/>
      <dgm:spPr/>
    </dgm:pt>
    <dgm:pt modelId="{7CDF8609-3488-48F1-8E01-B3375894BEAA}" type="pres">
      <dgm:prSet presAssocID="{9C9D88AE-A933-4CE2-A664-46D4A4EE5188}" presName="thickLine" presStyleLbl="alignNode1" presStyleIdx="1" presStyleCnt="2"/>
      <dgm:spPr/>
    </dgm:pt>
    <dgm:pt modelId="{3800C78C-176C-4A1E-BCED-DA84929F59EC}" type="pres">
      <dgm:prSet presAssocID="{9C9D88AE-A933-4CE2-A664-46D4A4EE5188}" presName="horz1" presStyleCnt="0"/>
      <dgm:spPr/>
    </dgm:pt>
    <dgm:pt modelId="{2F6301BB-C95B-4CD2-A84E-9EC1551692C6}" type="pres">
      <dgm:prSet presAssocID="{9C9D88AE-A933-4CE2-A664-46D4A4EE5188}" presName="tx1" presStyleLbl="revTx" presStyleIdx="1" presStyleCnt="2"/>
      <dgm:spPr/>
    </dgm:pt>
    <dgm:pt modelId="{A8E1C7AA-47BC-4CB2-9003-414EBE9341A1}" type="pres">
      <dgm:prSet presAssocID="{9C9D88AE-A933-4CE2-A664-46D4A4EE5188}" presName="vert1" presStyleCnt="0"/>
      <dgm:spPr/>
    </dgm:pt>
  </dgm:ptLst>
  <dgm:cxnLst>
    <dgm:cxn modelId="{9F155A5E-B38C-4F74-9478-CC1354693E8E}" srcId="{0B258D78-0257-4ECA-9406-38BC0A849EE8}" destId="{990FE3D5-606F-47A0-8528-7E082B1BB1E4}" srcOrd="0" destOrd="0" parTransId="{D3BA5101-AF55-4F3E-842C-CFE2713F6154}" sibTransId="{E0602C19-3471-4295-86BF-22FCB5890DB3}"/>
    <dgm:cxn modelId="{DF49D74B-1870-4AEA-9499-9F70BD8A4400}" type="presOf" srcId="{0B258D78-0257-4ECA-9406-38BC0A849EE8}" destId="{E0A6A150-36CD-40F0-A8E0-344B90BE3331}" srcOrd="0" destOrd="0" presId="urn:microsoft.com/office/officeart/2008/layout/LinedList"/>
    <dgm:cxn modelId="{87F2016E-3868-43CD-8373-7BCAF4AC1070}" type="presOf" srcId="{990FE3D5-606F-47A0-8528-7E082B1BB1E4}" destId="{CE1A0A7A-DF84-4842-86D4-E918E4E83DE8}" srcOrd="0" destOrd="0" presId="urn:microsoft.com/office/officeart/2008/layout/LinedList"/>
    <dgm:cxn modelId="{39FAA0AB-0539-4E52-A846-B4F5F8DD3F19}" type="presOf" srcId="{9C9D88AE-A933-4CE2-A664-46D4A4EE5188}" destId="{2F6301BB-C95B-4CD2-A84E-9EC1551692C6}" srcOrd="0" destOrd="0" presId="urn:microsoft.com/office/officeart/2008/layout/LinedList"/>
    <dgm:cxn modelId="{8AC5D1FD-CB35-4AFC-ACB1-7A260C3ABBA2}" srcId="{0B258D78-0257-4ECA-9406-38BC0A849EE8}" destId="{9C9D88AE-A933-4CE2-A664-46D4A4EE5188}" srcOrd="1" destOrd="0" parTransId="{14F3CCD7-95F2-47E5-B520-EF08A6022240}" sibTransId="{860D6A2A-7492-49B5-BE77-93ED529E694F}"/>
    <dgm:cxn modelId="{34357F9B-2A39-4F97-9D49-F7F335C980D5}" type="presParOf" srcId="{E0A6A150-36CD-40F0-A8E0-344B90BE3331}" destId="{198417D0-1236-4680-96A6-2DD14D3D30EA}" srcOrd="0" destOrd="0" presId="urn:microsoft.com/office/officeart/2008/layout/LinedList"/>
    <dgm:cxn modelId="{327F2CF3-5C5A-4D82-9039-E53FD34F35FF}" type="presParOf" srcId="{E0A6A150-36CD-40F0-A8E0-344B90BE3331}" destId="{32685E98-B783-46E3-A1D6-DC7E5AD13668}" srcOrd="1" destOrd="0" presId="urn:microsoft.com/office/officeart/2008/layout/LinedList"/>
    <dgm:cxn modelId="{A15123F4-3AEB-4A88-A182-1706D604871E}" type="presParOf" srcId="{32685E98-B783-46E3-A1D6-DC7E5AD13668}" destId="{CE1A0A7A-DF84-4842-86D4-E918E4E83DE8}" srcOrd="0" destOrd="0" presId="urn:microsoft.com/office/officeart/2008/layout/LinedList"/>
    <dgm:cxn modelId="{501DE736-3CBF-4471-A6B2-F88707B82871}" type="presParOf" srcId="{32685E98-B783-46E3-A1D6-DC7E5AD13668}" destId="{20DD3FEC-E438-4DE2-91DD-69E76E7ECE65}" srcOrd="1" destOrd="0" presId="urn:microsoft.com/office/officeart/2008/layout/LinedList"/>
    <dgm:cxn modelId="{E32F2C27-3BF4-4E04-BF9A-5D3661974AB2}" type="presParOf" srcId="{E0A6A150-36CD-40F0-A8E0-344B90BE3331}" destId="{7CDF8609-3488-48F1-8E01-B3375894BEAA}" srcOrd="2" destOrd="0" presId="urn:microsoft.com/office/officeart/2008/layout/LinedList"/>
    <dgm:cxn modelId="{2AF287ED-7283-4817-AAF2-8EB60A3FC2D7}" type="presParOf" srcId="{E0A6A150-36CD-40F0-A8E0-344B90BE3331}" destId="{3800C78C-176C-4A1E-BCED-DA84929F59EC}" srcOrd="3" destOrd="0" presId="urn:microsoft.com/office/officeart/2008/layout/LinedList"/>
    <dgm:cxn modelId="{427C5E08-9308-4E1A-A779-16CAED6E41BE}" type="presParOf" srcId="{3800C78C-176C-4A1E-BCED-DA84929F59EC}" destId="{2F6301BB-C95B-4CD2-A84E-9EC1551692C6}" srcOrd="0" destOrd="0" presId="urn:microsoft.com/office/officeart/2008/layout/LinedList"/>
    <dgm:cxn modelId="{537BFEA7-7025-4C3D-8E0C-A9D7461AF25A}" type="presParOf" srcId="{3800C78C-176C-4A1E-BCED-DA84929F59EC}" destId="{A8E1C7AA-47BC-4CB2-9003-414EBE9341A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A89E3-D7AD-4EF3-B4DC-47B1694881E0}">
      <dsp:nvSpPr>
        <dsp:cNvPr id="0" name=""/>
        <dsp:cNvSpPr/>
      </dsp:nvSpPr>
      <dsp:spPr>
        <a:xfrm>
          <a:off x="0" y="230093"/>
          <a:ext cx="6263640" cy="164502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mn-lt"/>
            </a:rPr>
            <a:t>Humans across the globe rely on groundwater for approximately 30% of our freshwater supply. In the United States, a third of the population relies on ground water for drinking water, and 60% of crop irrigation is sourced from ground water. </a:t>
          </a:r>
        </a:p>
      </dsp:txBody>
      <dsp:txXfrm>
        <a:off x="80303" y="310396"/>
        <a:ext cx="6103034" cy="1484414"/>
      </dsp:txXfrm>
    </dsp:sp>
    <dsp:sp modelId="{1CCC7E8E-5321-489C-BEF5-1BC7D9DAEEA9}">
      <dsp:nvSpPr>
        <dsp:cNvPr id="0" name=""/>
        <dsp:cNvSpPr/>
      </dsp:nvSpPr>
      <dsp:spPr>
        <a:xfrm>
          <a:off x="0" y="1929834"/>
          <a:ext cx="6263640" cy="164502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mn-lt"/>
            </a:rPr>
            <a:t>Drought events can increase our reliance on ground water through several avenues. Drought events reduce the amount of surface water available for use, as well as recharge for both surface and ground water. The reduction in surface water availability increases demand on ground water.</a:t>
          </a:r>
        </a:p>
      </dsp:txBody>
      <dsp:txXfrm>
        <a:off x="80303" y="2010137"/>
        <a:ext cx="6103034" cy="1484414"/>
      </dsp:txXfrm>
    </dsp:sp>
    <dsp:sp modelId="{36CCCEE9-5268-4ECA-8871-9B6853DE1143}">
      <dsp:nvSpPr>
        <dsp:cNvPr id="0" name=""/>
        <dsp:cNvSpPr/>
      </dsp:nvSpPr>
      <dsp:spPr>
        <a:xfrm>
          <a:off x="0" y="3629573"/>
          <a:ext cx="6263640" cy="16450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mn-lt"/>
            </a:rPr>
            <a:t>Climate change has added another layer to an already complicated issue. It has caused the frequency, duration, and intensity of drought to increase.</a:t>
          </a:r>
        </a:p>
      </dsp:txBody>
      <dsp:txXfrm>
        <a:off x="80303" y="3709876"/>
        <a:ext cx="6103034" cy="1484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417D0-1236-4680-96A6-2DD14D3D30EA}">
      <dsp:nvSpPr>
        <dsp:cNvPr id="0" name=""/>
        <dsp:cNvSpPr/>
      </dsp:nvSpPr>
      <dsp:spPr>
        <a:xfrm>
          <a:off x="0" y="0"/>
          <a:ext cx="67140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E1A0A7A-DF84-4842-86D4-E918E4E83DE8}">
      <dsp:nvSpPr>
        <dsp:cNvPr id="0" name=""/>
        <dsp:cNvSpPr/>
      </dsp:nvSpPr>
      <dsp:spPr>
        <a:xfrm>
          <a:off x="0" y="0"/>
          <a:ext cx="6714066" cy="215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Every aquifer system except the Pennsylvanian (zero SPEI indicated drought events) had meteorological drought occur on a one-month scale at least three times, with the Central Valley aquifer system of California topping out at 15 drought events. </a:t>
          </a:r>
        </a:p>
      </dsp:txBody>
      <dsp:txXfrm>
        <a:off x="0" y="0"/>
        <a:ext cx="6714066" cy="2150718"/>
      </dsp:txXfrm>
    </dsp:sp>
    <dsp:sp modelId="{7CDF8609-3488-48F1-8E01-B3375894BEAA}">
      <dsp:nvSpPr>
        <dsp:cNvPr id="0" name=""/>
        <dsp:cNvSpPr/>
      </dsp:nvSpPr>
      <dsp:spPr>
        <a:xfrm>
          <a:off x="0" y="2150718"/>
          <a:ext cx="67140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F6301BB-C95B-4CD2-A84E-9EC1551692C6}">
      <dsp:nvSpPr>
        <dsp:cNvPr id="0" name=""/>
        <dsp:cNvSpPr/>
      </dsp:nvSpPr>
      <dsp:spPr>
        <a:xfrm>
          <a:off x="0" y="2150718"/>
          <a:ext cx="6714066" cy="215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There is a temporal gap in GRACE and its successors (GRACE-FO) data from June 2017 to June 2018, and five of the selected aquifer systems had drought events within this timeframe.</a:t>
          </a:r>
        </a:p>
      </dsp:txBody>
      <dsp:txXfrm>
        <a:off x="0" y="2150718"/>
        <a:ext cx="6714066" cy="21507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3E281-88FC-60FE-AF3C-383E3D739E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D43109-B9A6-3040-F7FA-130CB31392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7A9BDA-740F-A564-32BF-AD650E72D70E}"/>
              </a:ext>
            </a:extLst>
          </p:cNvPr>
          <p:cNvSpPr>
            <a:spLocks noGrp="1"/>
          </p:cNvSpPr>
          <p:nvPr>
            <p:ph type="dt" sz="half" idx="10"/>
          </p:nvPr>
        </p:nvSpPr>
        <p:spPr/>
        <p:txBody>
          <a:bodyPr/>
          <a:lstStyle/>
          <a:p>
            <a:fld id="{1FF76353-BA4B-4B1F-9CDA-E75D03949C17}" type="datetimeFigureOut">
              <a:rPr lang="en-US" smtClean="0"/>
              <a:t>5/24/2022</a:t>
            </a:fld>
            <a:endParaRPr lang="en-US"/>
          </a:p>
        </p:txBody>
      </p:sp>
      <p:sp>
        <p:nvSpPr>
          <p:cNvPr id="5" name="Footer Placeholder 4">
            <a:extLst>
              <a:ext uri="{FF2B5EF4-FFF2-40B4-BE49-F238E27FC236}">
                <a16:creationId xmlns:a16="http://schemas.microsoft.com/office/drawing/2014/main" id="{21976426-39E1-D610-4FD5-51EE8801A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E9F98-B9F8-3654-7A11-0022D92C410A}"/>
              </a:ext>
            </a:extLst>
          </p:cNvPr>
          <p:cNvSpPr>
            <a:spLocks noGrp="1"/>
          </p:cNvSpPr>
          <p:nvPr>
            <p:ph type="sldNum" sz="quarter" idx="12"/>
          </p:nvPr>
        </p:nvSpPr>
        <p:spPr/>
        <p:txBody>
          <a:bodyPr/>
          <a:lstStyle/>
          <a:p>
            <a:fld id="{F6A0EED3-F2D3-451A-A769-398FCBE1B16D}" type="slidenum">
              <a:rPr lang="en-US" smtClean="0"/>
              <a:t>‹#›</a:t>
            </a:fld>
            <a:endParaRPr lang="en-US"/>
          </a:p>
        </p:txBody>
      </p:sp>
    </p:spTree>
    <p:extLst>
      <p:ext uri="{BB962C8B-B14F-4D97-AF65-F5344CB8AC3E}">
        <p14:creationId xmlns:p14="http://schemas.microsoft.com/office/powerpoint/2010/main" val="1376815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45C0-7603-E2D9-24CD-014B96B267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BD780F-5079-A3F8-5A99-42DE96C132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E1CD1-F382-1B82-118F-44393E3F916C}"/>
              </a:ext>
            </a:extLst>
          </p:cNvPr>
          <p:cNvSpPr>
            <a:spLocks noGrp="1"/>
          </p:cNvSpPr>
          <p:nvPr>
            <p:ph type="dt" sz="half" idx="10"/>
          </p:nvPr>
        </p:nvSpPr>
        <p:spPr/>
        <p:txBody>
          <a:bodyPr/>
          <a:lstStyle/>
          <a:p>
            <a:fld id="{1FF76353-BA4B-4B1F-9CDA-E75D03949C17}" type="datetimeFigureOut">
              <a:rPr lang="en-US" smtClean="0"/>
              <a:t>5/24/2022</a:t>
            </a:fld>
            <a:endParaRPr lang="en-US"/>
          </a:p>
        </p:txBody>
      </p:sp>
      <p:sp>
        <p:nvSpPr>
          <p:cNvPr id="5" name="Footer Placeholder 4">
            <a:extLst>
              <a:ext uri="{FF2B5EF4-FFF2-40B4-BE49-F238E27FC236}">
                <a16:creationId xmlns:a16="http://schemas.microsoft.com/office/drawing/2014/main" id="{5C3B775B-B0E3-19C8-4F07-ACECE6EF9E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8AC28-BAB5-A585-3862-55A8E9E6A17F}"/>
              </a:ext>
            </a:extLst>
          </p:cNvPr>
          <p:cNvSpPr>
            <a:spLocks noGrp="1"/>
          </p:cNvSpPr>
          <p:nvPr>
            <p:ph type="sldNum" sz="quarter" idx="12"/>
          </p:nvPr>
        </p:nvSpPr>
        <p:spPr/>
        <p:txBody>
          <a:bodyPr/>
          <a:lstStyle/>
          <a:p>
            <a:fld id="{F6A0EED3-F2D3-451A-A769-398FCBE1B16D}" type="slidenum">
              <a:rPr lang="en-US" smtClean="0"/>
              <a:t>‹#›</a:t>
            </a:fld>
            <a:endParaRPr lang="en-US"/>
          </a:p>
        </p:txBody>
      </p:sp>
    </p:spTree>
    <p:extLst>
      <p:ext uri="{BB962C8B-B14F-4D97-AF65-F5344CB8AC3E}">
        <p14:creationId xmlns:p14="http://schemas.microsoft.com/office/powerpoint/2010/main" val="3739855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FFE02F-154F-42DA-744C-FBEF8E9386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EBE2D9-0736-3368-9AD7-1CCE79FD32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18022A-06C3-9F08-9AA6-E5E3A5CE7CFA}"/>
              </a:ext>
            </a:extLst>
          </p:cNvPr>
          <p:cNvSpPr>
            <a:spLocks noGrp="1"/>
          </p:cNvSpPr>
          <p:nvPr>
            <p:ph type="dt" sz="half" idx="10"/>
          </p:nvPr>
        </p:nvSpPr>
        <p:spPr/>
        <p:txBody>
          <a:bodyPr/>
          <a:lstStyle/>
          <a:p>
            <a:fld id="{1FF76353-BA4B-4B1F-9CDA-E75D03949C17}" type="datetimeFigureOut">
              <a:rPr lang="en-US" smtClean="0"/>
              <a:t>5/24/2022</a:t>
            </a:fld>
            <a:endParaRPr lang="en-US"/>
          </a:p>
        </p:txBody>
      </p:sp>
      <p:sp>
        <p:nvSpPr>
          <p:cNvPr id="5" name="Footer Placeholder 4">
            <a:extLst>
              <a:ext uri="{FF2B5EF4-FFF2-40B4-BE49-F238E27FC236}">
                <a16:creationId xmlns:a16="http://schemas.microsoft.com/office/drawing/2014/main" id="{01713C00-CFEA-5BBF-13E9-DF6CF4CDA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EB8EC-0C7D-4699-6098-C08547742320}"/>
              </a:ext>
            </a:extLst>
          </p:cNvPr>
          <p:cNvSpPr>
            <a:spLocks noGrp="1"/>
          </p:cNvSpPr>
          <p:nvPr>
            <p:ph type="sldNum" sz="quarter" idx="12"/>
          </p:nvPr>
        </p:nvSpPr>
        <p:spPr/>
        <p:txBody>
          <a:bodyPr/>
          <a:lstStyle/>
          <a:p>
            <a:fld id="{F6A0EED3-F2D3-451A-A769-398FCBE1B16D}" type="slidenum">
              <a:rPr lang="en-US" smtClean="0"/>
              <a:t>‹#›</a:t>
            </a:fld>
            <a:endParaRPr lang="en-US"/>
          </a:p>
        </p:txBody>
      </p:sp>
    </p:spTree>
    <p:extLst>
      <p:ext uri="{BB962C8B-B14F-4D97-AF65-F5344CB8AC3E}">
        <p14:creationId xmlns:p14="http://schemas.microsoft.com/office/powerpoint/2010/main" val="24370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42698-A2FB-492E-FB4E-9895170F1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F660A1-7E5C-EEE2-9CAE-4F362AB9AA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35AAB-48D8-0637-7586-10BCC17B9B2C}"/>
              </a:ext>
            </a:extLst>
          </p:cNvPr>
          <p:cNvSpPr>
            <a:spLocks noGrp="1"/>
          </p:cNvSpPr>
          <p:nvPr>
            <p:ph type="dt" sz="half" idx="10"/>
          </p:nvPr>
        </p:nvSpPr>
        <p:spPr/>
        <p:txBody>
          <a:bodyPr/>
          <a:lstStyle/>
          <a:p>
            <a:fld id="{1FF76353-BA4B-4B1F-9CDA-E75D03949C17}" type="datetimeFigureOut">
              <a:rPr lang="en-US" smtClean="0"/>
              <a:t>5/24/2022</a:t>
            </a:fld>
            <a:endParaRPr lang="en-US"/>
          </a:p>
        </p:txBody>
      </p:sp>
      <p:sp>
        <p:nvSpPr>
          <p:cNvPr id="5" name="Footer Placeholder 4">
            <a:extLst>
              <a:ext uri="{FF2B5EF4-FFF2-40B4-BE49-F238E27FC236}">
                <a16:creationId xmlns:a16="http://schemas.microsoft.com/office/drawing/2014/main" id="{A50218F2-6663-6189-B995-398F5CA4C7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9F91B-8815-4E5E-5D68-FEE6EE288C89}"/>
              </a:ext>
            </a:extLst>
          </p:cNvPr>
          <p:cNvSpPr>
            <a:spLocks noGrp="1"/>
          </p:cNvSpPr>
          <p:nvPr>
            <p:ph type="sldNum" sz="quarter" idx="12"/>
          </p:nvPr>
        </p:nvSpPr>
        <p:spPr/>
        <p:txBody>
          <a:bodyPr/>
          <a:lstStyle/>
          <a:p>
            <a:fld id="{F6A0EED3-F2D3-451A-A769-398FCBE1B16D}" type="slidenum">
              <a:rPr lang="en-US" smtClean="0"/>
              <a:t>‹#›</a:t>
            </a:fld>
            <a:endParaRPr lang="en-US"/>
          </a:p>
        </p:txBody>
      </p:sp>
    </p:spTree>
    <p:extLst>
      <p:ext uri="{BB962C8B-B14F-4D97-AF65-F5344CB8AC3E}">
        <p14:creationId xmlns:p14="http://schemas.microsoft.com/office/powerpoint/2010/main" val="168104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70880-49E3-182A-226E-F82A1EA650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E4B0F7-6B37-1CBD-7AC2-E78F45C6C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E3B109-E6D2-266B-8DD4-0EC179121A6A}"/>
              </a:ext>
            </a:extLst>
          </p:cNvPr>
          <p:cNvSpPr>
            <a:spLocks noGrp="1"/>
          </p:cNvSpPr>
          <p:nvPr>
            <p:ph type="dt" sz="half" idx="10"/>
          </p:nvPr>
        </p:nvSpPr>
        <p:spPr/>
        <p:txBody>
          <a:bodyPr/>
          <a:lstStyle/>
          <a:p>
            <a:fld id="{1FF76353-BA4B-4B1F-9CDA-E75D03949C17}" type="datetimeFigureOut">
              <a:rPr lang="en-US" smtClean="0"/>
              <a:t>5/24/2022</a:t>
            </a:fld>
            <a:endParaRPr lang="en-US"/>
          </a:p>
        </p:txBody>
      </p:sp>
      <p:sp>
        <p:nvSpPr>
          <p:cNvPr id="5" name="Footer Placeholder 4">
            <a:extLst>
              <a:ext uri="{FF2B5EF4-FFF2-40B4-BE49-F238E27FC236}">
                <a16:creationId xmlns:a16="http://schemas.microsoft.com/office/drawing/2014/main" id="{C6E8F797-52EC-2937-C507-52A7D0C175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6ECA9-E6A7-556D-19D4-C0894E4D79BC}"/>
              </a:ext>
            </a:extLst>
          </p:cNvPr>
          <p:cNvSpPr>
            <a:spLocks noGrp="1"/>
          </p:cNvSpPr>
          <p:nvPr>
            <p:ph type="sldNum" sz="quarter" idx="12"/>
          </p:nvPr>
        </p:nvSpPr>
        <p:spPr/>
        <p:txBody>
          <a:bodyPr/>
          <a:lstStyle/>
          <a:p>
            <a:fld id="{F6A0EED3-F2D3-451A-A769-398FCBE1B16D}" type="slidenum">
              <a:rPr lang="en-US" smtClean="0"/>
              <a:t>‹#›</a:t>
            </a:fld>
            <a:endParaRPr lang="en-US"/>
          </a:p>
        </p:txBody>
      </p:sp>
    </p:spTree>
    <p:extLst>
      <p:ext uri="{BB962C8B-B14F-4D97-AF65-F5344CB8AC3E}">
        <p14:creationId xmlns:p14="http://schemas.microsoft.com/office/powerpoint/2010/main" val="977085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02016-E9F6-2C21-675B-452EF8700E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9034A-3720-DB04-0208-02527023CE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69FA53-99B8-5A72-DEB0-6F9ACF1FA8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4E7EC0-3145-6D17-F28C-8539F40B5610}"/>
              </a:ext>
            </a:extLst>
          </p:cNvPr>
          <p:cNvSpPr>
            <a:spLocks noGrp="1"/>
          </p:cNvSpPr>
          <p:nvPr>
            <p:ph type="dt" sz="half" idx="10"/>
          </p:nvPr>
        </p:nvSpPr>
        <p:spPr/>
        <p:txBody>
          <a:bodyPr/>
          <a:lstStyle/>
          <a:p>
            <a:fld id="{1FF76353-BA4B-4B1F-9CDA-E75D03949C17}" type="datetimeFigureOut">
              <a:rPr lang="en-US" smtClean="0"/>
              <a:t>5/24/2022</a:t>
            </a:fld>
            <a:endParaRPr lang="en-US"/>
          </a:p>
        </p:txBody>
      </p:sp>
      <p:sp>
        <p:nvSpPr>
          <p:cNvPr id="6" name="Footer Placeholder 5">
            <a:extLst>
              <a:ext uri="{FF2B5EF4-FFF2-40B4-BE49-F238E27FC236}">
                <a16:creationId xmlns:a16="http://schemas.microsoft.com/office/drawing/2014/main" id="{54426866-7811-EF17-3BDC-2068150DB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2D139C-803E-FACF-B957-40FE44405F84}"/>
              </a:ext>
            </a:extLst>
          </p:cNvPr>
          <p:cNvSpPr>
            <a:spLocks noGrp="1"/>
          </p:cNvSpPr>
          <p:nvPr>
            <p:ph type="sldNum" sz="quarter" idx="12"/>
          </p:nvPr>
        </p:nvSpPr>
        <p:spPr/>
        <p:txBody>
          <a:bodyPr/>
          <a:lstStyle/>
          <a:p>
            <a:fld id="{F6A0EED3-F2D3-451A-A769-398FCBE1B16D}" type="slidenum">
              <a:rPr lang="en-US" smtClean="0"/>
              <a:t>‹#›</a:t>
            </a:fld>
            <a:endParaRPr lang="en-US"/>
          </a:p>
        </p:txBody>
      </p:sp>
    </p:spTree>
    <p:extLst>
      <p:ext uri="{BB962C8B-B14F-4D97-AF65-F5344CB8AC3E}">
        <p14:creationId xmlns:p14="http://schemas.microsoft.com/office/powerpoint/2010/main" val="309675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AD216-5BA6-C1EC-FC03-356C9A5881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5AF40A-AD77-9DA8-1C73-A4475AA418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B5298C-5DA6-3540-97F1-159F5F82E1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2F9601-2A11-6F8F-0D4D-32625E918D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5B5E58-B8EF-AC8A-CDED-8CD63719CF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422EA8-6DD4-5E26-9AB6-B2C6E7990BC6}"/>
              </a:ext>
            </a:extLst>
          </p:cNvPr>
          <p:cNvSpPr>
            <a:spLocks noGrp="1"/>
          </p:cNvSpPr>
          <p:nvPr>
            <p:ph type="dt" sz="half" idx="10"/>
          </p:nvPr>
        </p:nvSpPr>
        <p:spPr/>
        <p:txBody>
          <a:bodyPr/>
          <a:lstStyle/>
          <a:p>
            <a:fld id="{1FF76353-BA4B-4B1F-9CDA-E75D03949C17}" type="datetimeFigureOut">
              <a:rPr lang="en-US" smtClean="0"/>
              <a:t>5/24/2022</a:t>
            </a:fld>
            <a:endParaRPr lang="en-US"/>
          </a:p>
        </p:txBody>
      </p:sp>
      <p:sp>
        <p:nvSpPr>
          <p:cNvPr id="8" name="Footer Placeholder 7">
            <a:extLst>
              <a:ext uri="{FF2B5EF4-FFF2-40B4-BE49-F238E27FC236}">
                <a16:creationId xmlns:a16="http://schemas.microsoft.com/office/drawing/2014/main" id="{99F3D337-B61F-E928-B8CA-0073842367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01760C-8736-BCDB-8567-073B195832BC}"/>
              </a:ext>
            </a:extLst>
          </p:cNvPr>
          <p:cNvSpPr>
            <a:spLocks noGrp="1"/>
          </p:cNvSpPr>
          <p:nvPr>
            <p:ph type="sldNum" sz="quarter" idx="12"/>
          </p:nvPr>
        </p:nvSpPr>
        <p:spPr/>
        <p:txBody>
          <a:bodyPr/>
          <a:lstStyle/>
          <a:p>
            <a:fld id="{F6A0EED3-F2D3-451A-A769-398FCBE1B16D}" type="slidenum">
              <a:rPr lang="en-US" smtClean="0"/>
              <a:t>‹#›</a:t>
            </a:fld>
            <a:endParaRPr lang="en-US"/>
          </a:p>
        </p:txBody>
      </p:sp>
    </p:spTree>
    <p:extLst>
      <p:ext uri="{BB962C8B-B14F-4D97-AF65-F5344CB8AC3E}">
        <p14:creationId xmlns:p14="http://schemas.microsoft.com/office/powerpoint/2010/main" val="3764844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CFDB3-6605-A837-2D4A-1415061004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275942-067D-5805-474A-6B542C2078E2}"/>
              </a:ext>
            </a:extLst>
          </p:cNvPr>
          <p:cNvSpPr>
            <a:spLocks noGrp="1"/>
          </p:cNvSpPr>
          <p:nvPr>
            <p:ph type="dt" sz="half" idx="10"/>
          </p:nvPr>
        </p:nvSpPr>
        <p:spPr/>
        <p:txBody>
          <a:bodyPr/>
          <a:lstStyle/>
          <a:p>
            <a:fld id="{1FF76353-BA4B-4B1F-9CDA-E75D03949C17}" type="datetimeFigureOut">
              <a:rPr lang="en-US" smtClean="0"/>
              <a:t>5/24/2022</a:t>
            </a:fld>
            <a:endParaRPr lang="en-US"/>
          </a:p>
        </p:txBody>
      </p:sp>
      <p:sp>
        <p:nvSpPr>
          <p:cNvPr id="4" name="Footer Placeholder 3">
            <a:extLst>
              <a:ext uri="{FF2B5EF4-FFF2-40B4-BE49-F238E27FC236}">
                <a16:creationId xmlns:a16="http://schemas.microsoft.com/office/drawing/2014/main" id="{FA526B10-EE6E-7CF3-A5F6-53DC59DB6A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9E296A-CABC-8A3F-A750-6B6B427A551F}"/>
              </a:ext>
            </a:extLst>
          </p:cNvPr>
          <p:cNvSpPr>
            <a:spLocks noGrp="1"/>
          </p:cNvSpPr>
          <p:nvPr>
            <p:ph type="sldNum" sz="quarter" idx="12"/>
          </p:nvPr>
        </p:nvSpPr>
        <p:spPr/>
        <p:txBody>
          <a:bodyPr/>
          <a:lstStyle/>
          <a:p>
            <a:fld id="{F6A0EED3-F2D3-451A-A769-398FCBE1B16D}" type="slidenum">
              <a:rPr lang="en-US" smtClean="0"/>
              <a:t>‹#›</a:t>
            </a:fld>
            <a:endParaRPr lang="en-US"/>
          </a:p>
        </p:txBody>
      </p:sp>
    </p:spTree>
    <p:extLst>
      <p:ext uri="{BB962C8B-B14F-4D97-AF65-F5344CB8AC3E}">
        <p14:creationId xmlns:p14="http://schemas.microsoft.com/office/powerpoint/2010/main" val="230613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ED804-5A0F-AAE7-798F-A10F457CA9B5}"/>
              </a:ext>
            </a:extLst>
          </p:cNvPr>
          <p:cNvSpPr>
            <a:spLocks noGrp="1"/>
          </p:cNvSpPr>
          <p:nvPr>
            <p:ph type="dt" sz="half" idx="10"/>
          </p:nvPr>
        </p:nvSpPr>
        <p:spPr/>
        <p:txBody>
          <a:bodyPr/>
          <a:lstStyle/>
          <a:p>
            <a:fld id="{1FF76353-BA4B-4B1F-9CDA-E75D03949C17}" type="datetimeFigureOut">
              <a:rPr lang="en-US" smtClean="0"/>
              <a:t>5/24/2022</a:t>
            </a:fld>
            <a:endParaRPr lang="en-US"/>
          </a:p>
        </p:txBody>
      </p:sp>
      <p:sp>
        <p:nvSpPr>
          <p:cNvPr id="3" name="Footer Placeholder 2">
            <a:extLst>
              <a:ext uri="{FF2B5EF4-FFF2-40B4-BE49-F238E27FC236}">
                <a16:creationId xmlns:a16="http://schemas.microsoft.com/office/drawing/2014/main" id="{C38F92DF-60BB-9B05-A501-7D61D7FFD7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5FA508-04FD-A811-7DFB-592E90FACE43}"/>
              </a:ext>
            </a:extLst>
          </p:cNvPr>
          <p:cNvSpPr>
            <a:spLocks noGrp="1"/>
          </p:cNvSpPr>
          <p:nvPr>
            <p:ph type="sldNum" sz="quarter" idx="12"/>
          </p:nvPr>
        </p:nvSpPr>
        <p:spPr/>
        <p:txBody>
          <a:bodyPr/>
          <a:lstStyle/>
          <a:p>
            <a:fld id="{F6A0EED3-F2D3-451A-A769-398FCBE1B16D}" type="slidenum">
              <a:rPr lang="en-US" smtClean="0"/>
              <a:t>‹#›</a:t>
            </a:fld>
            <a:endParaRPr lang="en-US"/>
          </a:p>
        </p:txBody>
      </p:sp>
    </p:spTree>
    <p:extLst>
      <p:ext uri="{BB962C8B-B14F-4D97-AF65-F5344CB8AC3E}">
        <p14:creationId xmlns:p14="http://schemas.microsoft.com/office/powerpoint/2010/main" val="232588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12733-76CA-1C26-BD7C-A4E7E7D8D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97A6A9-8F62-1BA5-067D-3C80783AD2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DAC2A6-49A6-4AFC-7691-FC8295D6F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FB4E3A-41B9-1398-8BFA-12EDE5BC1A70}"/>
              </a:ext>
            </a:extLst>
          </p:cNvPr>
          <p:cNvSpPr>
            <a:spLocks noGrp="1"/>
          </p:cNvSpPr>
          <p:nvPr>
            <p:ph type="dt" sz="half" idx="10"/>
          </p:nvPr>
        </p:nvSpPr>
        <p:spPr/>
        <p:txBody>
          <a:bodyPr/>
          <a:lstStyle/>
          <a:p>
            <a:fld id="{1FF76353-BA4B-4B1F-9CDA-E75D03949C17}" type="datetimeFigureOut">
              <a:rPr lang="en-US" smtClean="0"/>
              <a:t>5/24/2022</a:t>
            </a:fld>
            <a:endParaRPr lang="en-US"/>
          </a:p>
        </p:txBody>
      </p:sp>
      <p:sp>
        <p:nvSpPr>
          <p:cNvPr id="6" name="Footer Placeholder 5">
            <a:extLst>
              <a:ext uri="{FF2B5EF4-FFF2-40B4-BE49-F238E27FC236}">
                <a16:creationId xmlns:a16="http://schemas.microsoft.com/office/drawing/2014/main" id="{F0F881FD-6E84-034A-7172-9AEBCD3D32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6245F-5B6F-7CA0-92F1-BC6C7A658998}"/>
              </a:ext>
            </a:extLst>
          </p:cNvPr>
          <p:cNvSpPr>
            <a:spLocks noGrp="1"/>
          </p:cNvSpPr>
          <p:nvPr>
            <p:ph type="sldNum" sz="quarter" idx="12"/>
          </p:nvPr>
        </p:nvSpPr>
        <p:spPr/>
        <p:txBody>
          <a:bodyPr/>
          <a:lstStyle/>
          <a:p>
            <a:fld id="{F6A0EED3-F2D3-451A-A769-398FCBE1B16D}" type="slidenum">
              <a:rPr lang="en-US" smtClean="0"/>
              <a:t>‹#›</a:t>
            </a:fld>
            <a:endParaRPr lang="en-US"/>
          </a:p>
        </p:txBody>
      </p:sp>
    </p:spTree>
    <p:extLst>
      <p:ext uri="{BB962C8B-B14F-4D97-AF65-F5344CB8AC3E}">
        <p14:creationId xmlns:p14="http://schemas.microsoft.com/office/powerpoint/2010/main" val="3691319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C0AC-EF41-F0CA-568F-4421DA361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908F2E-BFFD-35B3-85B5-34B79F42D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3EE6B0-CE2D-EDD8-93A1-93F61ED7A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CDFA8-9E98-1AFB-2FA7-44A0FA927227}"/>
              </a:ext>
            </a:extLst>
          </p:cNvPr>
          <p:cNvSpPr>
            <a:spLocks noGrp="1"/>
          </p:cNvSpPr>
          <p:nvPr>
            <p:ph type="dt" sz="half" idx="10"/>
          </p:nvPr>
        </p:nvSpPr>
        <p:spPr/>
        <p:txBody>
          <a:bodyPr/>
          <a:lstStyle/>
          <a:p>
            <a:fld id="{1FF76353-BA4B-4B1F-9CDA-E75D03949C17}" type="datetimeFigureOut">
              <a:rPr lang="en-US" smtClean="0"/>
              <a:t>5/24/2022</a:t>
            </a:fld>
            <a:endParaRPr lang="en-US"/>
          </a:p>
        </p:txBody>
      </p:sp>
      <p:sp>
        <p:nvSpPr>
          <p:cNvPr id="6" name="Footer Placeholder 5">
            <a:extLst>
              <a:ext uri="{FF2B5EF4-FFF2-40B4-BE49-F238E27FC236}">
                <a16:creationId xmlns:a16="http://schemas.microsoft.com/office/drawing/2014/main" id="{CFC14596-E894-9F9E-9CC7-2E08F7F4A0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A5FFF-2F8A-5677-575D-A24F39CF2563}"/>
              </a:ext>
            </a:extLst>
          </p:cNvPr>
          <p:cNvSpPr>
            <a:spLocks noGrp="1"/>
          </p:cNvSpPr>
          <p:nvPr>
            <p:ph type="sldNum" sz="quarter" idx="12"/>
          </p:nvPr>
        </p:nvSpPr>
        <p:spPr/>
        <p:txBody>
          <a:bodyPr/>
          <a:lstStyle/>
          <a:p>
            <a:fld id="{F6A0EED3-F2D3-451A-A769-398FCBE1B16D}" type="slidenum">
              <a:rPr lang="en-US" smtClean="0"/>
              <a:t>‹#›</a:t>
            </a:fld>
            <a:endParaRPr lang="en-US"/>
          </a:p>
        </p:txBody>
      </p:sp>
    </p:spTree>
    <p:extLst>
      <p:ext uri="{BB962C8B-B14F-4D97-AF65-F5344CB8AC3E}">
        <p14:creationId xmlns:p14="http://schemas.microsoft.com/office/powerpoint/2010/main" val="388846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B78D6F-9A5F-92DB-6B3C-86EBD4CEED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7376BF-1583-E539-3FC6-0902F47F2C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2049C-3FF6-17A8-9EA9-D00F58E40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76353-BA4B-4B1F-9CDA-E75D03949C17}" type="datetimeFigureOut">
              <a:rPr lang="en-US" smtClean="0"/>
              <a:t>5/24/2022</a:t>
            </a:fld>
            <a:endParaRPr lang="en-US"/>
          </a:p>
        </p:txBody>
      </p:sp>
      <p:sp>
        <p:nvSpPr>
          <p:cNvPr id="5" name="Footer Placeholder 4">
            <a:extLst>
              <a:ext uri="{FF2B5EF4-FFF2-40B4-BE49-F238E27FC236}">
                <a16:creationId xmlns:a16="http://schemas.microsoft.com/office/drawing/2014/main" id="{D49C82A0-EAD8-9EF6-98E3-9C0F5E2193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11670B-CDD5-FE6A-2C16-140D9B90A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0EED3-F2D3-451A-A769-398FCBE1B16D}" type="slidenum">
              <a:rPr lang="en-US" smtClean="0"/>
              <a:t>‹#›</a:t>
            </a:fld>
            <a:endParaRPr lang="en-US"/>
          </a:p>
        </p:txBody>
      </p:sp>
    </p:spTree>
    <p:extLst>
      <p:ext uri="{BB962C8B-B14F-4D97-AF65-F5344CB8AC3E}">
        <p14:creationId xmlns:p14="http://schemas.microsoft.com/office/powerpoint/2010/main" val="833931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C54C3A-25AA-4FA0-3515-A6707ED14A3D}"/>
              </a:ext>
            </a:extLst>
          </p:cNvPr>
          <p:cNvPicPr>
            <a:picLocks noChangeAspect="1"/>
          </p:cNvPicPr>
          <p:nvPr/>
        </p:nvPicPr>
        <p:blipFill rotWithShape="1">
          <a:blip r:embed="rId2"/>
          <a:srcRect t="12998" r="5361"/>
          <a:stretch/>
        </p:blipFill>
        <p:spPr>
          <a:xfrm>
            <a:off x="1" y="0"/>
            <a:ext cx="12192000" cy="6858000"/>
          </a:xfrm>
          <a:prstGeom prst="rect">
            <a:avLst/>
          </a:prstGeom>
        </p:spPr>
      </p:pic>
      <p:sp>
        <p:nvSpPr>
          <p:cNvPr id="7" name="Rectangle 6">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DF0A2E-3EB0-A6A6-B4EC-5CB5408AEBCB}"/>
              </a:ext>
            </a:extLst>
          </p:cNvPr>
          <p:cNvSpPr>
            <a:spLocks noGrp="1"/>
          </p:cNvSpPr>
          <p:nvPr>
            <p:ph type="ctrTitle"/>
          </p:nvPr>
        </p:nvSpPr>
        <p:spPr>
          <a:xfrm>
            <a:off x="838200" y="914402"/>
            <a:ext cx="10515600" cy="2659957"/>
          </a:xfrm>
        </p:spPr>
        <p:txBody>
          <a:bodyPr>
            <a:normAutofit/>
          </a:bodyPr>
          <a:lstStyle/>
          <a:p>
            <a:r>
              <a:rPr lang="en-US" sz="6200" b="1" dirty="0">
                <a:solidFill>
                  <a:srgbClr val="FFFFFF"/>
                </a:solidFill>
                <a:effectLst/>
                <a:latin typeface="Century Gothic" panose="020B0502020202020204" pitchFamily="34" charset="0"/>
                <a:cs typeface="Arial" panose="020B0604020202020204" pitchFamily="34" charset="0"/>
              </a:rPr>
              <a:t>Aquifer Response Lag to Meteorological Droughts from GRACE Satellites</a:t>
            </a:r>
            <a:endParaRPr lang="en-US" sz="6200" b="1" dirty="0">
              <a:solidFill>
                <a:srgbClr val="FFFFFF"/>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659369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96173D-4AB3-1B80-207F-F87B38AAADA4}"/>
              </a:ext>
            </a:extLst>
          </p:cNvPr>
          <p:cNvSpPr>
            <a:spLocks noGrp="1"/>
          </p:cNvSpPr>
          <p:nvPr>
            <p:ph type="title"/>
          </p:nvPr>
        </p:nvSpPr>
        <p:spPr>
          <a:xfrm>
            <a:off x="372979" y="640080"/>
            <a:ext cx="3366915" cy="5613236"/>
          </a:xfrm>
        </p:spPr>
        <p:txBody>
          <a:bodyPr anchor="ctr">
            <a:normAutofit/>
          </a:bodyPr>
          <a:lstStyle/>
          <a:p>
            <a:r>
              <a:rPr lang="en-US" dirty="0">
                <a:solidFill>
                  <a:srgbClr val="FFFFFF"/>
                </a:solidFill>
                <a:latin typeface="Century Gothic" panose="020B0502020202020204" pitchFamily="34" charset="0"/>
              </a:rPr>
              <a:t>Contact Information</a:t>
            </a:r>
          </a:p>
        </p:txBody>
      </p:sp>
      <p:sp>
        <p:nvSpPr>
          <p:cNvPr id="3" name="Content Placeholder 2">
            <a:extLst>
              <a:ext uri="{FF2B5EF4-FFF2-40B4-BE49-F238E27FC236}">
                <a16:creationId xmlns:a16="http://schemas.microsoft.com/office/drawing/2014/main" id="{66A0026B-BF34-ECFE-AEEE-CFF4AFEC135B}"/>
              </a:ext>
            </a:extLst>
          </p:cNvPr>
          <p:cNvSpPr>
            <a:spLocks noGrp="1"/>
          </p:cNvSpPr>
          <p:nvPr>
            <p:ph idx="1"/>
          </p:nvPr>
        </p:nvSpPr>
        <p:spPr>
          <a:xfrm>
            <a:off x="4728411" y="640082"/>
            <a:ext cx="6820122" cy="2484884"/>
          </a:xfrm>
        </p:spPr>
        <p:txBody>
          <a:bodyPr anchor="ctr">
            <a:normAutofit/>
          </a:bodyPr>
          <a:lstStyle/>
          <a:p>
            <a:r>
              <a:rPr lang="en-US" dirty="0"/>
              <a:t>Brielle Paladino, Department of Geosciences, Middle Tennessee State University</a:t>
            </a:r>
          </a:p>
          <a:p>
            <a:pPr lvl="1"/>
            <a:r>
              <a:rPr lang="en-US" sz="2800" dirty="0"/>
              <a:t>bkp3j@mtmail.mtsu.edu</a:t>
            </a:r>
          </a:p>
        </p:txBody>
      </p:sp>
      <p:pic>
        <p:nvPicPr>
          <p:cNvPr id="7" name="Graphic 6" descr="Phishing">
            <a:extLst>
              <a:ext uri="{FF2B5EF4-FFF2-40B4-BE49-F238E27FC236}">
                <a16:creationId xmlns:a16="http://schemas.microsoft.com/office/drawing/2014/main" id="{A5B1494B-62E6-4B99-4D76-110900711E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7247" y="3446698"/>
            <a:ext cx="2488335" cy="2488335"/>
          </a:xfrm>
          <a:prstGeom prst="rect">
            <a:avLst/>
          </a:prstGeom>
        </p:spPr>
      </p:pic>
    </p:spTree>
    <p:extLst>
      <p:ext uri="{BB962C8B-B14F-4D97-AF65-F5344CB8AC3E}">
        <p14:creationId xmlns:p14="http://schemas.microsoft.com/office/powerpoint/2010/main" val="286611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8A62-2774-0871-B7A6-2E7086BC0B18}"/>
              </a:ext>
            </a:extLst>
          </p:cNvPr>
          <p:cNvSpPr>
            <a:spLocks noGrp="1"/>
          </p:cNvSpPr>
          <p:nvPr>
            <p:ph type="title"/>
          </p:nvPr>
        </p:nvSpPr>
        <p:spPr>
          <a:xfrm>
            <a:off x="116958" y="620392"/>
            <a:ext cx="4731489" cy="5504688"/>
          </a:xfrm>
        </p:spPr>
        <p:txBody>
          <a:bodyPr>
            <a:normAutofit/>
          </a:bodyPr>
          <a:lstStyle/>
          <a:p>
            <a:r>
              <a:rPr lang="en-US" sz="6000" b="1" dirty="0">
                <a:solidFill>
                  <a:schemeClr val="bg1"/>
                </a:solidFill>
                <a:latin typeface="Century Gothic" panose="020B0502020202020204" pitchFamily="34" charset="0"/>
              </a:rPr>
              <a:t>Background</a:t>
            </a:r>
          </a:p>
        </p:txBody>
      </p:sp>
      <p:graphicFrame>
        <p:nvGraphicFramePr>
          <p:cNvPr id="5" name="Content Placeholder 2">
            <a:extLst>
              <a:ext uri="{FF2B5EF4-FFF2-40B4-BE49-F238E27FC236}">
                <a16:creationId xmlns:a16="http://schemas.microsoft.com/office/drawing/2014/main" id="{2874C5CE-BC8B-3EEB-9F11-07FA033D2BF0}"/>
              </a:ext>
            </a:extLst>
          </p:cNvPr>
          <p:cNvGraphicFramePr>
            <a:graphicFrameLocks noGrp="1"/>
          </p:cNvGraphicFramePr>
          <p:nvPr>
            <p:ph idx="1"/>
            <p:extLst>
              <p:ext uri="{D42A27DB-BD31-4B8C-83A1-F6EECF244321}">
                <p14:modId xmlns:p14="http://schemas.microsoft.com/office/powerpoint/2010/main" val="183040930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95EA9202-2C5D-C1C8-276A-C823334A2FD9}"/>
              </a:ext>
            </a:extLst>
          </p:cNvPr>
          <p:cNvSpPr/>
          <p:nvPr/>
        </p:nvSpPr>
        <p:spPr>
          <a:xfrm>
            <a:off x="0" y="0"/>
            <a:ext cx="4731489" cy="685800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3C145C-9CFD-7D58-88AA-00D4929CDBAA}"/>
              </a:ext>
            </a:extLst>
          </p:cNvPr>
          <p:cNvSpPr txBox="1"/>
          <p:nvPr/>
        </p:nvSpPr>
        <p:spPr>
          <a:xfrm>
            <a:off x="510364" y="3044279"/>
            <a:ext cx="4338083" cy="769441"/>
          </a:xfrm>
          <a:prstGeom prst="rect">
            <a:avLst/>
          </a:prstGeom>
          <a:noFill/>
        </p:spPr>
        <p:txBody>
          <a:bodyPr wrap="square" rtlCol="0">
            <a:spAutoFit/>
          </a:bodyPr>
          <a:lstStyle/>
          <a:p>
            <a:r>
              <a:rPr lang="en-US" sz="4400" b="1" dirty="0">
                <a:solidFill>
                  <a:schemeClr val="bg1"/>
                </a:solidFill>
                <a:latin typeface="Century Gothic" panose="020B0502020202020204" pitchFamily="34" charset="0"/>
              </a:rPr>
              <a:t>Background</a:t>
            </a:r>
          </a:p>
        </p:txBody>
      </p:sp>
    </p:spTree>
    <p:extLst>
      <p:ext uri="{BB962C8B-B14F-4D97-AF65-F5344CB8AC3E}">
        <p14:creationId xmlns:p14="http://schemas.microsoft.com/office/powerpoint/2010/main" val="195651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A0A2E6-66F8-0C1A-CBD5-97BF91625CA5}"/>
              </a:ext>
            </a:extLst>
          </p:cNvPr>
          <p:cNvSpPr>
            <a:spLocks noGrp="1"/>
          </p:cNvSpPr>
          <p:nvPr>
            <p:ph idx="1"/>
          </p:nvPr>
        </p:nvSpPr>
        <p:spPr>
          <a:xfrm>
            <a:off x="6241312" y="1376144"/>
            <a:ext cx="5490304" cy="5481856"/>
          </a:xfrm>
        </p:spPr>
        <p:txBody>
          <a:bodyPr>
            <a:normAutofit fontScale="25000" lnSpcReduction="20000"/>
          </a:bodyPr>
          <a:lstStyle/>
          <a:p>
            <a:r>
              <a:rPr lang="en-US" sz="8000" dirty="0"/>
              <a:t>Investigations of the propagation of droughts through the hydrologic system suggests the recharge time of groundwater following drought varies with the hydrogeologic characteristics of the area under examination (</a:t>
            </a:r>
            <a:r>
              <a:rPr lang="en-US" sz="8000" dirty="0" err="1"/>
              <a:t>Motlagh</a:t>
            </a:r>
            <a:r>
              <a:rPr lang="en-US" sz="8000" dirty="0"/>
              <a:t> et al., 2016).</a:t>
            </a:r>
          </a:p>
          <a:p>
            <a:r>
              <a:rPr lang="en-US" sz="8000" dirty="0"/>
              <a:t>While groundwater recharge rates are very important, there has been a lack of work using GRACE data to estimate groundwater recharge times after meteorological drought. </a:t>
            </a:r>
          </a:p>
          <a:p>
            <a:r>
              <a:rPr lang="en-US" sz="8000" dirty="0"/>
              <a:t>GRACE has been used to evaluate existing drought indices (</a:t>
            </a:r>
            <a:r>
              <a:rPr lang="en-US" sz="8000" dirty="0" err="1"/>
              <a:t>Cammalleri</a:t>
            </a:r>
            <a:r>
              <a:rPr lang="en-US" sz="8000" dirty="0"/>
              <a:t> et al., 2019) and create GRACE integrated drought indices (Meng et al., 2017), to assess the amount of water contained in aquifers and to identify groundwater depletion rates (Thomas and </a:t>
            </a:r>
            <a:r>
              <a:rPr lang="en-US" sz="8000" dirty="0" err="1"/>
              <a:t>Famiglietti</a:t>
            </a:r>
            <a:r>
              <a:rPr lang="en-US" sz="8000" dirty="0"/>
              <a:t>., 2019)., and to indicate when groundwater drought begins (</a:t>
            </a:r>
            <a:r>
              <a:rPr lang="en-US" sz="8000" dirty="0" err="1"/>
              <a:t>Houborg</a:t>
            </a:r>
            <a:r>
              <a:rPr lang="en-US" sz="8000" dirty="0"/>
              <a:t> et al., 2012).</a:t>
            </a:r>
            <a:endParaRPr lang="en-US" sz="1300" dirty="0"/>
          </a:p>
        </p:txBody>
      </p:sp>
      <p:pic>
        <p:nvPicPr>
          <p:cNvPr id="4" name="Picture 3">
            <a:extLst>
              <a:ext uri="{FF2B5EF4-FFF2-40B4-BE49-F238E27FC236}">
                <a16:creationId xmlns:a16="http://schemas.microsoft.com/office/drawing/2014/main" id="{24C6B7A8-CA41-8890-CDB4-1B22AFD75BB9}"/>
              </a:ext>
            </a:extLst>
          </p:cNvPr>
          <p:cNvPicPr>
            <a:picLocks noChangeAspect="1"/>
          </p:cNvPicPr>
          <p:nvPr/>
        </p:nvPicPr>
        <p:blipFill rotWithShape="1">
          <a:blip r:embed="rId2"/>
          <a:srcRect l="17450" r="1420" b="2"/>
          <a:stretch/>
        </p:blipFill>
        <p:spPr>
          <a:xfrm>
            <a:off x="460385" y="3396085"/>
            <a:ext cx="4228574" cy="2931738"/>
          </a:xfrm>
          <a:prstGeom prst="rect">
            <a:avLst/>
          </a:prstGeom>
          <a:ln>
            <a:noFill/>
          </a:ln>
          <a:effectLst>
            <a:outerShdw blurRad="292100" dist="139700" dir="2700000" algn="tl" rotWithShape="0">
              <a:srgbClr val="333333">
                <a:alpha val="65000"/>
              </a:srgbClr>
            </a:outerShdw>
          </a:effectLst>
        </p:spPr>
      </p:pic>
      <p:sp>
        <p:nvSpPr>
          <p:cNvPr id="23" name="TextBox 22">
            <a:extLst>
              <a:ext uri="{FF2B5EF4-FFF2-40B4-BE49-F238E27FC236}">
                <a16:creationId xmlns:a16="http://schemas.microsoft.com/office/drawing/2014/main" id="{CA3CA14D-EC80-3385-6D19-13EBC2455D8E}"/>
              </a:ext>
            </a:extLst>
          </p:cNvPr>
          <p:cNvSpPr txBox="1"/>
          <p:nvPr/>
        </p:nvSpPr>
        <p:spPr>
          <a:xfrm>
            <a:off x="364691" y="1376144"/>
            <a:ext cx="5210874" cy="1631216"/>
          </a:xfrm>
          <a:prstGeom prst="rect">
            <a:avLst/>
          </a:prstGeom>
          <a:noFill/>
        </p:spPr>
        <p:txBody>
          <a:bodyPr wrap="square">
            <a:spAutoFit/>
          </a:bodyPr>
          <a:lstStyle/>
          <a:p>
            <a:pPr marL="285750" indent="-285750">
              <a:buFont typeface="Arial" panose="020B0604020202020204" pitchFamily="34" charset="0"/>
              <a:buChar char="•"/>
            </a:pPr>
            <a:r>
              <a:rPr lang="en-US" sz="2000" dirty="0"/>
              <a:t>Previous works relating to droughts and groundwater have defined groundwater as a separate drought type from meteorological, hydrological, agricultural, and socio-economic droughts (Mishra &amp; Singh., 2010).</a:t>
            </a:r>
          </a:p>
        </p:txBody>
      </p:sp>
      <p:sp>
        <p:nvSpPr>
          <p:cNvPr id="9" name="Rectangle 8">
            <a:extLst>
              <a:ext uri="{FF2B5EF4-FFF2-40B4-BE49-F238E27FC236}">
                <a16:creationId xmlns:a16="http://schemas.microsoft.com/office/drawing/2014/main" id="{DE1296BB-0944-D717-1DF8-69158FE02569}"/>
              </a:ext>
            </a:extLst>
          </p:cNvPr>
          <p:cNvSpPr/>
          <p:nvPr/>
        </p:nvSpPr>
        <p:spPr>
          <a:xfrm>
            <a:off x="364691" y="226407"/>
            <a:ext cx="4786888"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Previous Work</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0" name="TextBox 9">
            <a:extLst>
              <a:ext uri="{FF2B5EF4-FFF2-40B4-BE49-F238E27FC236}">
                <a16:creationId xmlns:a16="http://schemas.microsoft.com/office/drawing/2014/main" id="{0123F197-5231-E39F-D3CB-6D50F45E2FCC}"/>
              </a:ext>
            </a:extLst>
          </p:cNvPr>
          <p:cNvSpPr txBox="1"/>
          <p:nvPr/>
        </p:nvSpPr>
        <p:spPr>
          <a:xfrm>
            <a:off x="364691" y="6446927"/>
            <a:ext cx="2675102" cy="369332"/>
          </a:xfrm>
          <a:prstGeom prst="rect">
            <a:avLst/>
          </a:prstGeom>
          <a:noFill/>
        </p:spPr>
        <p:txBody>
          <a:bodyPr wrap="square" rtlCol="0">
            <a:spAutoFit/>
          </a:bodyPr>
          <a:lstStyle/>
          <a:p>
            <a:r>
              <a:rPr lang="en-US" dirty="0"/>
              <a:t>Photo: Haven Daley, 2022</a:t>
            </a:r>
          </a:p>
        </p:txBody>
      </p:sp>
    </p:spTree>
    <p:extLst>
      <p:ext uri="{BB962C8B-B14F-4D97-AF65-F5344CB8AC3E}">
        <p14:creationId xmlns:p14="http://schemas.microsoft.com/office/powerpoint/2010/main" val="127174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D644351-D617-2B74-8B52-E48755EBE910}"/>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Century Gothic" panose="020B0502020202020204" pitchFamily="34" charset="0"/>
              </a:rPr>
              <a:t>Research Questions</a:t>
            </a:r>
          </a:p>
        </p:txBody>
      </p:sp>
      <p:sp>
        <p:nvSpPr>
          <p:cNvPr id="3" name="Content Placeholder 2">
            <a:extLst>
              <a:ext uri="{FF2B5EF4-FFF2-40B4-BE49-F238E27FC236}">
                <a16:creationId xmlns:a16="http://schemas.microsoft.com/office/drawing/2014/main" id="{04A6D211-64AE-B5E8-3D45-248FE045A236}"/>
              </a:ext>
            </a:extLst>
          </p:cNvPr>
          <p:cNvSpPr>
            <a:spLocks noGrp="1"/>
          </p:cNvSpPr>
          <p:nvPr>
            <p:ph idx="1"/>
          </p:nvPr>
        </p:nvSpPr>
        <p:spPr>
          <a:xfrm>
            <a:off x="1367624" y="2490436"/>
            <a:ext cx="9708995" cy="3567173"/>
          </a:xfrm>
        </p:spPr>
        <p:txBody>
          <a:bodyPr anchor="ctr">
            <a:normAutofit/>
          </a:bodyPr>
          <a:lstStyle/>
          <a:p>
            <a:r>
              <a:rPr lang="en-US" sz="2400" dirty="0"/>
              <a:t>What is the lag time between the onset (and end) of meteorological and ground water droughts for major U.S. aquifer systems?</a:t>
            </a:r>
          </a:p>
          <a:p>
            <a:r>
              <a:rPr lang="en-US" sz="2400" dirty="0"/>
              <a:t>What are the main physical and anthropogenic factors controlling the nature of that gap?</a:t>
            </a:r>
          </a:p>
          <a:p>
            <a:endParaRPr lang="en-US" sz="2400" dirty="0"/>
          </a:p>
        </p:txBody>
      </p:sp>
    </p:spTree>
    <p:extLst>
      <p:ext uri="{BB962C8B-B14F-4D97-AF65-F5344CB8AC3E}">
        <p14:creationId xmlns:p14="http://schemas.microsoft.com/office/powerpoint/2010/main" val="3636088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FF5F1E6D-4C62-2ADE-7741-9AB926D21F54}"/>
              </a:ext>
            </a:extLst>
          </p:cNvPr>
          <p:cNvPicPr>
            <a:picLocks noChangeAspect="1"/>
          </p:cNvPicPr>
          <p:nvPr/>
        </p:nvPicPr>
        <p:blipFill rotWithShape="1">
          <a:blip r:embed="rId2">
            <a:extLst>
              <a:ext uri="{28A0092B-C50C-407E-A947-70E740481C1C}">
                <a14:useLocalDpi xmlns:a14="http://schemas.microsoft.com/office/drawing/2010/main" val="0"/>
              </a:ext>
            </a:extLst>
          </a:blip>
          <a:srcRect l="3006" t="12987" r="3345" b="15229"/>
          <a:stretch/>
        </p:blipFill>
        <p:spPr>
          <a:xfrm>
            <a:off x="3535276" y="2517844"/>
            <a:ext cx="8111444" cy="402588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5D1442E9-C997-3916-62A1-F06FFF0E9683}"/>
              </a:ext>
            </a:extLst>
          </p:cNvPr>
          <p:cNvSpPr>
            <a:spLocks noGrp="1"/>
          </p:cNvSpPr>
          <p:nvPr>
            <p:ph idx="1"/>
          </p:nvPr>
        </p:nvSpPr>
        <p:spPr>
          <a:xfrm>
            <a:off x="336699" y="2517844"/>
            <a:ext cx="2989996" cy="4305307"/>
          </a:xfrm>
        </p:spPr>
        <p:txBody>
          <a:bodyPr>
            <a:normAutofit/>
          </a:bodyPr>
          <a:lstStyle/>
          <a:p>
            <a:pPr lvl="1"/>
            <a:r>
              <a:rPr lang="en-US" sz="2000" dirty="0"/>
              <a:t>Columbia Plateau </a:t>
            </a:r>
          </a:p>
          <a:p>
            <a:pPr lvl="1"/>
            <a:r>
              <a:rPr lang="en-US" sz="2000" dirty="0"/>
              <a:t>Arizona Alluvial </a:t>
            </a:r>
          </a:p>
          <a:p>
            <a:pPr lvl="1"/>
            <a:r>
              <a:rPr lang="en-US" sz="2000" dirty="0"/>
              <a:t>Snake River Plateau </a:t>
            </a:r>
          </a:p>
          <a:p>
            <a:pPr lvl="1"/>
            <a:r>
              <a:rPr lang="en-US" sz="2000" dirty="0"/>
              <a:t>Upper Colorado </a:t>
            </a:r>
          </a:p>
          <a:p>
            <a:pPr lvl="1"/>
            <a:r>
              <a:rPr lang="en-US" sz="2000" dirty="0"/>
              <a:t>Pennsylvanian </a:t>
            </a:r>
          </a:p>
          <a:p>
            <a:pPr lvl="1"/>
            <a:r>
              <a:rPr lang="en-US" sz="2000" dirty="0"/>
              <a:t>Mississippi Embayment</a:t>
            </a:r>
          </a:p>
          <a:p>
            <a:pPr lvl="1"/>
            <a:r>
              <a:rPr lang="en-US" sz="2000" dirty="0"/>
              <a:t>Texas Gulf Coast </a:t>
            </a:r>
          </a:p>
          <a:p>
            <a:pPr lvl="1"/>
            <a:r>
              <a:rPr lang="en-US" sz="2000" dirty="0"/>
              <a:t>Edwards-Trinity </a:t>
            </a:r>
          </a:p>
          <a:p>
            <a:pPr lvl="1"/>
            <a:r>
              <a:rPr lang="en-US" sz="2000" dirty="0"/>
              <a:t>Floridan </a:t>
            </a:r>
          </a:p>
          <a:p>
            <a:pPr lvl="1"/>
            <a:r>
              <a:rPr lang="en-US" sz="2000" dirty="0"/>
              <a:t>Central Valley </a:t>
            </a:r>
          </a:p>
          <a:p>
            <a:pPr lvl="1"/>
            <a:r>
              <a:rPr lang="en-US" sz="2000" dirty="0"/>
              <a:t>High Plains</a:t>
            </a:r>
            <a:endParaRPr lang="en-US" sz="1100" dirty="0"/>
          </a:p>
        </p:txBody>
      </p:sp>
      <p:sp>
        <p:nvSpPr>
          <p:cNvPr id="12" name="Rectangle 11">
            <a:extLst>
              <a:ext uri="{FF2B5EF4-FFF2-40B4-BE49-F238E27FC236}">
                <a16:creationId xmlns:a16="http://schemas.microsoft.com/office/drawing/2014/main" id="{77B58B76-88CA-6640-E3FA-FE77C39FBFDA}"/>
              </a:ext>
            </a:extLst>
          </p:cNvPr>
          <p:cNvSpPr/>
          <p:nvPr/>
        </p:nvSpPr>
        <p:spPr>
          <a:xfrm>
            <a:off x="660515" y="254643"/>
            <a:ext cx="3243708"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Study Area</a:t>
            </a:r>
          </a:p>
        </p:txBody>
      </p:sp>
      <p:sp>
        <p:nvSpPr>
          <p:cNvPr id="14" name="TextBox 13">
            <a:extLst>
              <a:ext uri="{FF2B5EF4-FFF2-40B4-BE49-F238E27FC236}">
                <a16:creationId xmlns:a16="http://schemas.microsoft.com/office/drawing/2014/main" id="{9F1D699C-94D9-9FAE-3EB4-8643CF0D637A}"/>
              </a:ext>
            </a:extLst>
          </p:cNvPr>
          <p:cNvSpPr txBox="1"/>
          <p:nvPr/>
        </p:nvSpPr>
        <p:spPr>
          <a:xfrm>
            <a:off x="297710" y="1194405"/>
            <a:ext cx="11557591" cy="1323439"/>
          </a:xfrm>
          <a:prstGeom prst="rect">
            <a:avLst/>
          </a:prstGeom>
          <a:noFill/>
        </p:spPr>
        <p:txBody>
          <a:bodyPr wrap="square">
            <a:spAutoFit/>
          </a:bodyPr>
          <a:lstStyle/>
          <a:p>
            <a:r>
              <a:rPr lang="en-US" sz="2000" dirty="0"/>
              <a:t>We are applying these techniques to 11 major aquifer systems across the continental United States, representing some of the largest and most important aquifer systems in the United States, supporting many people through drinking water, irrigation, and other uses. In many of these systems humans and climate change have had a tremendous impact. These aquifer systems consist of:</a:t>
            </a:r>
          </a:p>
        </p:txBody>
      </p:sp>
    </p:spTree>
    <p:extLst>
      <p:ext uri="{BB962C8B-B14F-4D97-AF65-F5344CB8AC3E}">
        <p14:creationId xmlns:p14="http://schemas.microsoft.com/office/powerpoint/2010/main" val="324011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A5327F-064A-63EC-9BE9-E9AAEB3C2870}"/>
              </a:ext>
            </a:extLst>
          </p:cNvPr>
          <p:cNvSpPr>
            <a:spLocks noGrp="1"/>
          </p:cNvSpPr>
          <p:nvPr>
            <p:ph type="title"/>
          </p:nvPr>
        </p:nvSpPr>
        <p:spPr>
          <a:xfrm>
            <a:off x="162047" y="640080"/>
            <a:ext cx="3577848" cy="5613236"/>
          </a:xfrm>
        </p:spPr>
        <p:txBody>
          <a:bodyPr vert="horz" lIns="91440" tIns="45720" rIns="91440" bIns="45720" rtlCol="0" anchor="ctr">
            <a:normAutofit/>
          </a:bodyPr>
          <a:lstStyle/>
          <a:p>
            <a:r>
              <a:rPr lang="en-US" sz="4100" b="1" kern="1200" dirty="0">
                <a:solidFill>
                  <a:srgbClr val="FFFFFF"/>
                </a:solidFill>
                <a:latin typeface="Century Gothic" panose="020B0502020202020204" pitchFamily="34" charset="0"/>
              </a:rPr>
              <a:t>Methodology</a:t>
            </a:r>
          </a:p>
        </p:txBody>
      </p:sp>
      <p:sp>
        <p:nvSpPr>
          <p:cNvPr id="26" name="TextBox 25">
            <a:extLst>
              <a:ext uri="{FF2B5EF4-FFF2-40B4-BE49-F238E27FC236}">
                <a16:creationId xmlns:a16="http://schemas.microsoft.com/office/drawing/2014/main" id="{223FB465-506B-5D1F-1D7F-3E5E25BCFB5A}"/>
              </a:ext>
            </a:extLst>
          </p:cNvPr>
          <p:cNvSpPr txBox="1"/>
          <p:nvPr/>
        </p:nvSpPr>
        <p:spPr>
          <a:xfrm>
            <a:off x="4245279" y="461325"/>
            <a:ext cx="7784674" cy="2484884"/>
          </a:xfrm>
          <a:prstGeom prst="rect">
            <a:avLst/>
          </a:prstGeom>
        </p:spPr>
        <p:txBody>
          <a:bodyPr vert="horz" lIns="91440" tIns="45720" rIns="91440" bIns="45720" rtlCol="0" anchor="ctr">
            <a:normAutofit/>
          </a:bodyPr>
          <a:lstStyle/>
          <a:p>
            <a:pPr marL="342900" indent="-342900">
              <a:lnSpc>
                <a:spcPct val="90000"/>
              </a:lnSpc>
              <a:spcAft>
                <a:spcPts val="600"/>
              </a:spcAft>
              <a:buFont typeface="Arial" panose="020B0604020202020204" pitchFamily="34" charset="0"/>
              <a:buChar char="•"/>
            </a:pPr>
            <a:r>
              <a:rPr lang="en-US" sz="2000" dirty="0"/>
              <a:t>We utilized the one-month Standardized Precipitation and Evapotranspiration (SPEI) data to identify the onset and end of meteorological drought during the study period in the aquifer systems. This was compared to the groundwater storage anomaly data, which was isolated by subtracting away GLDAS derived hydrological components from the Gravity Recovery and Climate Experiment (GRACE)’s total water storage anomaly.</a:t>
            </a:r>
          </a:p>
          <a:p>
            <a:pPr marL="285750" indent="-228600">
              <a:lnSpc>
                <a:spcPct val="90000"/>
              </a:lnSpc>
              <a:spcAft>
                <a:spcPts val="600"/>
              </a:spcAft>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293E96CD-BD4C-3A6F-ABCC-EA7F521EE9FE}"/>
              </a:ext>
            </a:extLst>
          </p:cNvPr>
          <p:cNvPicPr>
            <a:picLocks noChangeAspect="1"/>
          </p:cNvPicPr>
          <p:nvPr/>
        </p:nvPicPr>
        <p:blipFill>
          <a:blip r:embed="rId2"/>
          <a:stretch>
            <a:fillRect/>
          </a:stretch>
        </p:blipFill>
        <p:spPr>
          <a:xfrm>
            <a:off x="4108412" y="2715029"/>
            <a:ext cx="8047310" cy="3681646"/>
          </a:xfrm>
          <a:prstGeom prst="rect">
            <a:avLst/>
          </a:prstGeom>
        </p:spPr>
      </p:pic>
    </p:spTree>
    <p:extLst>
      <p:ext uri="{BB962C8B-B14F-4D97-AF65-F5344CB8AC3E}">
        <p14:creationId xmlns:p14="http://schemas.microsoft.com/office/powerpoint/2010/main" val="174214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1" name="Content Placeholder 2">
            <a:extLst>
              <a:ext uri="{FF2B5EF4-FFF2-40B4-BE49-F238E27FC236}">
                <a16:creationId xmlns:a16="http://schemas.microsoft.com/office/drawing/2014/main" id="{157C2932-EEF9-7AA7-77F7-24B56E53C53A}"/>
              </a:ext>
            </a:extLst>
          </p:cNvPr>
          <p:cNvGraphicFramePr>
            <a:graphicFrameLocks noGrp="1"/>
          </p:cNvGraphicFramePr>
          <p:nvPr>
            <p:ph idx="1"/>
            <p:extLst>
              <p:ext uri="{D42A27DB-BD31-4B8C-83A1-F6EECF244321}">
                <p14:modId xmlns:p14="http://schemas.microsoft.com/office/powerpoint/2010/main" val="1997326349"/>
              </p:ext>
            </p:extLst>
          </p:nvPr>
        </p:nvGraphicFramePr>
        <p:xfrm>
          <a:off x="838200" y="1825625"/>
          <a:ext cx="6714066" cy="430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9EBFD9C9-1273-5F4B-196E-C6FEEC0BFD27}"/>
              </a:ext>
            </a:extLst>
          </p:cNvPr>
          <p:cNvPicPr>
            <a:picLocks noChangeAspect="1"/>
          </p:cNvPicPr>
          <p:nvPr/>
        </p:nvPicPr>
        <p:blipFill rotWithShape="1">
          <a:blip r:embed="rId7"/>
          <a:srcRect l="14335" r="11272"/>
          <a:stretch/>
        </p:blipFill>
        <p:spPr>
          <a:xfrm>
            <a:off x="8194876" y="2040313"/>
            <a:ext cx="3437682" cy="2777374"/>
          </a:xfrm>
          <a:prstGeom prst="rect">
            <a:avLst/>
          </a:prstGeom>
        </p:spPr>
      </p:pic>
      <p:sp>
        <p:nvSpPr>
          <p:cNvPr id="4" name="Rectangle 3">
            <a:extLst>
              <a:ext uri="{FF2B5EF4-FFF2-40B4-BE49-F238E27FC236}">
                <a16:creationId xmlns:a16="http://schemas.microsoft.com/office/drawing/2014/main" id="{25C9B106-182E-A4AD-CECF-B29D9028EB07}"/>
              </a:ext>
            </a:extLst>
          </p:cNvPr>
          <p:cNvSpPr/>
          <p:nvPr/>
        </p:nvSpPr>
        <p:spPr>
          <a:xfrm>
            <a:off x="663682" y="489949"/>
            <a:ext cx="618630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Preliminary Results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9298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DFEEBC6-23D0-1784-CD2C-4BF94DEE1CAC}"/>
              </a:ext>
            </a:extLst>
          </p:cNvPr>
          <p:cNvGraphicFramePr>
            <a:graphicFrameLocks noGrp="1"/>
          </p:cNvGraphicFramePr>
          <p:nvPr>
            <p:ph idx="1"/>
            <p:extLst>
              <p:ext uri="{D42A27DB-BD31-4B8C-83A1-F6EECF244321}">
                <p14:modId xmlns:p14="http://schemas.microsoft.com/office/powerpoint/2010/main" val="1156825072"/>
              </p:ext>
            </p:extLst>
          </p:nvPr>
        </p:nvGraphicFramePr>
        <p:xfrm>
          <a:off x="6096000" y="750447"/>
          <a:ext cx="5285956" cy="5724067"/>
        </p:xfrm>
        <a:graphic>
          <a:graphicData uri="http://schemas.openxmlformats.org/drawingml/2006/table">
            <a:tbl>
              <a:tblPr firstRow="1" firstCol="1" bandRow="1"/>
              <a:tblGrid>
                <a:gridCol w="1531812">
                  <a:extLst>
                    <a:ext uri="{9D8B030D-6E8A-4147-A177-3AD203B41FA5}">
                      <a16:colId xmlns:a16="http://schemas.microsoft.com/office/drawing/2014/main" val="181189442"/>
                    </a:ext>
                  </a:extLst>
                </a:gridCol>
                <a:gridCol w="917744">
                  <a:extLst>
                    <a:ext uri="{9D8B030D-6E8A-4147-A177-3AD203B41FA5}">
                      <a16:colId xmlns:a16="http://schemas.microsoft.com/office/drawing/2014/main" val="1764972845"/>
                    </a:ext>
                  </a:extLst>
                </a:gridCol>
                <a:gridCol w="983219">
                  <a:extLst>
                    <a:ext uri="{9D8B030D-6E8A-4147-A177-3AD203B41FA5}">
                      <a16:colId xmlns:a16="http://schemas.microsoft.com/office/drawing/2014/main" val="2918821858"/>
                    </a:ext>
                  </a:extLst>
                </a:gridCol>
                <a:gridCol w="869962">
                  <a:extLst>
                    <a:ext uri="{9D8B030D-6E8A-4147-A177-3AD203B41FA5}">
                      <a16:colId xmlns:a16="http://schemas.microsoft.com/office/drawing/2014/main" val="1212084160"/>
                    </a:ext>
                  </a:extLst>
                </a:gridCol>
                <a:gridCol w="983219">
                  <a:extLst>
                    <a:ext uri="{9D8B030D-6E8A-4147-A177-3AD203B41FA5}">
                      <a16:colId xmlns:a16="http://schemas.microsoft.com/office/drawing/2014/main" val="3924057814"/>
                    </a:ext>
                  </a:extLst>
                </a:gridCol>
              </a:tblGrid>
              <a:tr h="1394883">
                <a:tc>
                  <a:txBody>
                    <a:bodyPr/>
                    <a:lstStyle/>
                    <a:p>
                      <a:pPr marL="0" marR="0" algn="r">
                        <a:lnSpc>
                          <a:spcPct val="107000"/>
                        </a:lnSpc>
                        <a:spcBef>
                          <a:spcPts val="0"/>
                        </a:spcBef>
                        <a:spcAft>
                          <a:spcPts val="0"/>
                        </a:spcAft>
                      </a:pPr>
                      <a:r>
                        <a:rPr lang="en-US" sz="1500" b="1"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Aquifer System</a:t>
                      </a:r>
                      <a:endPar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0438" marR="90438" marT="0" marB="0">
                    <a:lnL>
                      <a:noFill/>
                    </a:lnL>
                    <a:lnR>
                      <a:noFill/>
                    </a:lnR>
                    <a:lnT>
                      <a:noFill/>
                    </a:lnT>
                    <a:lnB w="12700" cap="flat" cmpd="sng" algn="ctr">
                      <a:solidFill>
                        <a:srgbClr val="8EAADB"/>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Drought Start Lag Mean</a:t>
                      </a:r>
                      <a:endPar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0438" marR="90438" marT="0" marB="0">
                    <a:lnL>
                      <a:noFill/>
                    </a:lnL>
                    <a:lnR>
                      <a:noFill/>
                    </a:lnR>
                    <a:lnT>
                      <a:noFill/>
                    </a:lnT>
                    <a:lnB w="12700" cap="flat" cmpd="sng" algn="ctr">
                      <a:solidFill>
                        <a:srgbClr val="8EAADB"/>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b="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Drought Start Lag Standard Deviation</a:t>
                      </a:r>
                      <a:endParaRPr lang="en-US" sz="12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0438" marR="90438" marT="0" marB="0">
                    <a:lnL>
                      <a:noFill/>
                    </a:lnL>
                    <a:lnR>
                      <a:noFill/>
                    </a:lnR>
                    <a:lnT>
                      <a:noFill/>
                    </a:lnT>
                    <a:lnB w="12700" cap="flat" cmpd="sng" algn="ctr">
                      <a:solidFill>
                        <a:srgbClr val="8EAADB"/>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b="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Drought End Lag Mean</a:t>
                      </a:r>
                      <a:endParaRPr lang="en-US" sz="12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0438" marR="90438" marT="0" marB="0">
                    <a:lnL>
                      <a:noFill/>
                    </a:lnL>
                    <a:lnR>
                      <a:noFill/>
                    </a:lnR>
                    <a:lnT>
                      <a:noFill/>
                    </a:lnT>
                    <a:lnB w="12700" cap="flat" cmpd="sng" algn="ctr">
                      <a:solidFill>
                        <a:srgbClr val="8EAADB"/>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Drought End Lag Standard Deviation</a:t>
                      </a:r>
                      <a:endPar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0438" marR="90438" marT="0" marB="0">
                    <a:lnL>
                      <a:noFill/>
                    </a:lnL>
                    <a:lnR>
                      <a:noFill/>
                    </a:lnR>
                    <a:lnT>
                      <a:noFill/>
                    </a:lnT>
                    <a:lnB w="12700" cap="flat" cmpd="sng" algn="ctr">
                      <a:solidFill>
                        <a:srgbClr val="8EAADB"/>
                      </a:solidFill>
                      <a:prstDash val="solid"/>
                      <a:round/>
                      <a:headEnd type="none" w="med" len="med"/>
                      <a:tailEnd type="none" w="med" len="med"/>
                    </a:lnB>
                    <a:solidFill>
                      <a:srgbClr val="FFFFFF"/>
                    </a:solidFill>
                  </a:tcPr>
                </a:tc>
                <a:extLst>
                  <a:ext uri="{0D108BD9-81ED-4DB2-BD59-A6C34878D82A}">
                    <a16:rowId xmlns:a16="http://schemas.microsoft.com/office/drawing/2014/main" val="2409760670"/>
                  </a:ext>
                </a:extLst>
              </a:tr>
              <a:tr h="283581">
                <a:tc>
                  <a:txBody>
                    <a:bodyPr/>
                    <a:lstStyle/>
                    <a:p>
                      <a:pPr marL="0" marR="0" algn="r">
                        <a:lnSpc>
                          <a:spcPct val="107000"/>
                        </a:lnSpc>
                        <a:spcBef>
                          <a:spcPts val="0"/>
                        </a:spcBef>
                        <a:spcAft>
                          <a:spcPts val="0"/>
                        </a:spcAft>
                      </a:pPr>
                      <a:r>
                        <a:rPr lang="en-US" sz="15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Central Valley</a:t>
                      </a:r>
                      <a:endPar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0438" marR="9043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0.4</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0.8</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0.2</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1.7</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144546612"/>
                  </a:ext>
                </a:extLst>
              </a:tr>
              <a:tr h="544903">
                <a:tc>
                  <a:txBody>
                    <a:bodyPr/>
                    <a:lstStyle/>
                    <a:p>
                      <a:pPr marL="0" marR="0" algn="r">
                        <a:lnSpc>
                          <a:spcPct val="107000"/>
                        </a:lnSpc>
                        <a:spcBef>
                          <a:spcPts val="0"/>
                        </a:spcBef>
                        <a:spcAft>
                          <a:spcPts val="0"/>
                        </a:spcAft>
                      </a:pPr>
                      <a:r>
                        <a:rPr lang="en-US" sz="15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Texas Gulf Coast</a:t>
                      </a:r>
                      <a:endPar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0438" marR="90438" marT="0" marB="0">
                    <a:lnL>
                      <a:noFill/>
                    </a:lnL>
                    <a:lnR w="12700" cap="flat" cmpd="sng" algn="ctr">
                      <a:solidFill>
                        <a:srgbClr val="8EAADB"/>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0.4</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0.5</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0.2</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2.3</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989541676"/>
                  </a:ext>
                </a:extLst>
              </a:tr>
              <a:tr h="283581">
                <a:tc>
                  <a:txBody>
                    <a:bodyPr/>
                    <a:lstStyle/>
                    <a:p>
                      <a:pPr marL="0" marR="0" algn="r">
                        <a:lnSpc>
                          <a:spcPct val="107000"/>
                        </a:lnSpc>
                        <a:spcBef>
                          <a:spcPts val="0"/>
                        </a:spcBef>
                        <a:spcAft>
                          <a:spcPts val="0"/>
                        </a:spcAft>
                      </a:pPr>
                      <a:r>
                        <a:rPr lang="en-US" sz="15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Arizona Alluvial</a:t>
                      </a:r>
                      <a:endPar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0438" marR="90438" marT="0" marB="0">
                    <a:lnL>
                      <a:noFill/>
                    </a:lnL>
                    <a:lnR w="12700" cap="flat" cmpd="sng" algn="ctr">
                      <a:solidFill>
                        <a:srgbClr val="8EAADB"/>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0.5</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0.5</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0.5</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1.6</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98586696"/>
                  </a:ext>
                </a:extLst>
              </a:tr>
              <a:tr h="283581">
                <a:tc>
                  <a:txBody>
                    <a:bodyPr/>
                    <a:lstStyle/>
                    <a:p>
                      <a:pPr marL="0" marR="0" algn="r">
                        <a:lnSpc>
                          <a:spcPct val="107000"/>
                        </a:lnSpc>
                        <a:spcBef>
                          <a:spcPts val="0"/>
                        </a:spcBef>
                        <a:spcAft>
                          <a:spcPts val="0"/>
                        </a:spcAft>
                      </a:pPr>
                      <a:r>
                        <a:rPr lang="en-US" sz="15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Edwards-Trinity</a:t>
                      </a:r>
                      <a:endPar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0438" marR="90438" marT="0" marB="0">
                    <a:lnL>
                      <a:noFill/>
                    </a:lnL>
                    <a:lnR w="12700" cap="flat" cmpd="sng" algn="ctr">
                      <a:solidFill>
                        <a:srgbClr val="8EAADB"/>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0.7</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0.5</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0.6</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1.3</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73525123"/>
                  </a:ext>
                </a:extLst>
              </a:tr>
              <a:tr h="544903">
                <a:tc>
                  <a:txBody>
                    <a:bodyPr/>
                    <a:lstStyle/>
                    <a:p>
                      <a:pPr marL="0" marR="0" algn="r">
                        <a:lnSpc>
                          <a:spcPct val="107000"/>
                        </a:lnSpc>
                        <a:spcBef>
                          <a:spcPts val="0"/>
                        </a:spcBef>
                        <a:spcAft>
                          <a:spcPts val="0"/>
                        </a:spcAft>
                      </a:pPr>
                      <a:r>
                        <a:rPr lang="en-US" sz="15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Columbia Plateau</a:t>
                      </a:r>
                      <a:endPar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0438" marR="90438" marT="0" marB="0">
                    <a:lnL>
                      <a:noFill/>
                    </a:lnL>
                    <a:lnR w="12700" cap="flat" cmpd="sng" algn="ctr">
                      <a:solidFill>
                        <a:srgbClr val="8EAADB"/>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0.0</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0.0</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1.0</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1.4</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4262324229"/>
                  </a:ext>
                </a:extLst>
              </a:tr>
              <a:tr h="283581">
                <a:tc>
                  <a:txBody>
                    <a:bodyPr/>
                    <a:lstStyle/>
                    <a:p>
                      <a:pPr marL="0" marR="0" algn="r">
                        <a:lnSpc>
                          <a:spcPct val="107000"/>
                        </a:lnSpc>
                        <a:spcBef>
                          <a:spcPts val="0"/>
                        </a:spcBef>
                        <a:spcAft>
                          <a:spcPts val="0"/>
                        </a:spcAft>
                      </a:pPr>
                      <a:r>
                        <a:rPr lang="en-US" sz="15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Floridan</a:t>
                      </a:r>
                      <a:endPar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0438" marR="90438" marT="0" marB="0">
                    <a:lnL>
                      <a:noFill/>
                    </a:lnL>
                    <a:lnR w="12700" cap="flat" cmpd="sng" algn="ctr">
                      <a:solidFill>
                        <a:srgbClr val="8EAADB"/>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1.0</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1.0</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815453959"/>
                  </a:ext>
                </a:extLst>
              </a:tr>
              <a:tr h="283581">
                <a:tc>
                  <a:txBody>
                    <a:bodyPr/>
                    <a:lstStyle/>
                    <a:p>
                      <a:pPr marL="0" marR="0" algn="r">
                        <a:lnSpc>
                          <a:spcPct val="107000"/>
                        </a:lnSpc>
                        <a:spcBef>
                          <a:spcPts val="0"/>
                        </a:spcBef>
                        <a:spcAft>
                          <a:spcPts val="0"/>
                        </a:spcAft>
                      </a:pPr>
                      <a:r>
                        <a:rPr lang="en-US" sz="1500" i="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High plains</a:t>
                      </a:r>
                      <a:endParaRPr lang="en-US" sz="15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0438" marR="90438" marT="0" marB="0">
                    <a:lnL>
                      <a:noFill/>
                    </a:lnL>
                    <a:lnR w="12700" cap="flat" cmpd="sng" algn="ctr">
                      <a:solidFill>
                        <a:srgbClr val="8EAADB"/>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0.5</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0.6</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1.5</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1.3</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598525830"/>
                  </a:ext>
                </a:extLst>
              </a:tr>
              <a:tr h="544903">
                <a:tc>
                  <a:txBody>
                    <a:bodyPr/>
                    <a:lstStyle/>
                    <a:p>
                      <a:pPr marL="0" marR="0" algn="r">
                        <a:lnSpc>
                          <a:spcPct val="107000"/>
                        </a:lnSpc>
                        <a:spcBef>
                          <a:spcPts val="0"/>
                        </a:spcBef>
                        <a:spcAft>
                          <a:spcPts val="0"/>
                        </a:spcAft>
                      </a:pPr>
                      <a:r>
                        <a:rPr lang="en-US" sz="15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Mississippi Embayment</a:t>
                      </a:r>
                      <a:endPar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0438" marR="90438" marT="0" marB="0">
                    <a:lnL>
                      <a:noFill/>
                    </a:lnL>
                    <a:lnR w="12700" cap="flat" cmpd="sng" algn="ctr">
                      <a:solidFill>
                        <a:srgbClr val="8EAADB"/>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0.3</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0.5</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1.8</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3.1</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978064190"/>
                  </a:ext>
                </a:extLst>
              </a:tr>
              <a:tr h="544903">
                <a:tc>
                  <a:txBody>
                    <a:bodyPr/>
                    <a:lstStyle/>
                    <a:p>
                      <a:pPr marL="0" marR="0" algn="r">
                        <a:lnSpc>
                          <a:spcPct val="107000"/>
                        </a:lnSpc>
                        <a:spcBef>
                          <a:spcPts val="0"/>
                        </a:spcBef>
                        <a:spcAft>
                          <a:spcPts val="0"/>
                        </a:spcAft>
                      </a:pPr>
                      <a:r>
                        <a:rPr lang="en-US" sz="15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Snake River Plain</a:t>
                      </a:r>
                      <a:endPar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0438" marR="90438" marT="0" marB="0">
                    <a:lnL>
                      <a:noFill/>
                    </a:lnL>
                    <a:lnR w="12700" cap="flat" cmpd="sng" algn="ctr">
                      <a:solidFill>
                        <a:srgbClr val="8EAADB"/>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0.0</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0.0</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2.5</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2.1</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685267462"/>
                  </a:ext>
                </a:extLst>
              </a:tr>
              <a:tr h="544903">
                <a:tc>
                  <a:txBody>
                    <a:bodyPr/>
                    <a:lstStyle/>
                    <a:p>
                      <a:pPr marL="0" marR="0" algn="r">
                        <a:lnSpc>
                          <a:spcPct val="107000"/>
                        </a:lnSpc>
                        <a:spcBef>
                          <a:spcPts val="0"/>
                        </a:spcBef>
                        <a:spcAft>
                          <a:spcPts val="0"/>
                        </a:spcAft>
                      </a:pPr>
                      <a:r>
                        <a:rPr lang="en-US" sz="1500" i="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Upper Colorado</a:t>
                      </a:r>
                      <a:endParaRPr lang="en-US" sz="15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0438" marR="90438" marT="0" marB="0">
                    <a:lnL>
                      <a:noFill/>
                    </a:lnL>
                    <a:lnR w="12700" cap="flat" cmpd="sng" algn="ctr">
                      <a:solidFill>
                        <a:srgbClr val="8EAADB"/>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0.7</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0.6</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4.3</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4.0</a:t>
                      </a:r>
                    </a:p>
                  </a:txBody>
                  <a:tcPr marL="90438" marR="90438"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004951214"/>
                  </a:ext>
                </a:extLst>
              </a:tr>
            </a:tbl>
          </a:graphicData>
        </a:graphic>
      </p:graphicFrame>
      <p:sp>
        <p:nvSpPr>
          <p:cNvPr id="60" name="TextBox 59">
            <a:extLst>
              <a:ext uri="{FF2B5EF4-FFF2-40B4-BE49-F238E27FC236}">
                <a16:creationId xmlns:a16="http://schemas.microsoft.com/office/drawing/2014/main" id="{6DEC42EA-4CEE-DAD2-78D0-0824F443F95A}"/>
              </a:ext>
            </a:extLst>
          </p:cNvPr>
          <p:cNvSpPr txBox="1"/>
          <p:nvPr/>
        </p:nvSpPr>
        <p:spPr>
          <a:xfrm>
            <a:off x="327348" y="1562991"/>
            <a:ext cx="5435497" cy="4465674"/>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dirty="0"/>
              <a:t>Ground water response to the metrological drought is characterized by the ground water storage drought start, the lag time between meteorological drought start and ground water drought start, the ground water drought end and the lag time between meteorological drought end and ground water drought end.</a:t>
            </a:r>
          </a:p>
          <a:p>
            <a:pPr marL="285750" indent="-228600">
              <a:lnSpc>
                <a:spcPct val="90000"/>
              </a:lnSpc>
              <a:spcAft>
                <a:spcPts val="600"/>
              </a:spcAft>
              <a:buFont typeface="Arial" panose="020B0604020202020204" pitchFamily="34" charset="0"/>
              <a:buChar char="•"/>
            </a:pPr>
            <a:r>
              <a:rPr lang="en-US" sz="2000" dirty="0"/>
              <a:t>The Central Valley, Texas Gulf Coast, Arizona Alluvial and the Edwards-Trinity aquifer systems all resulted in ending lag times with a mean of under 0.6. </a:t>
            </a:r>
          </a:p>
          <a:p>
            <a:pPr marL="285750" indent="-228600">
              <a:lnSpc>
                <a:spcPct val="90000"/>
              </a:lnSpc>
              <a:spcAft>
                <a:spcPts val="600"/>
              </a:spcAft>
              <a:buFont typeface="Arial" panose="020B0604020202020204" pitchFamily="34" charset="0"/>
              <a:buChar char="•"/>
            </a:pPr>
            <a:r>
              <a:rPr lang="en-US" sz="2000" dirty="0"/>
              <a:t>All but the Texas Gulf Coast aquifer system resulted in similar standard deviations for the lag time between drought end and aquifer system recharge.</a:t>
            </a:r>
          </a:p>
        </p:txBody>
      </p:sp>
      <p:sp>
        <p:nvSpPr>
          <p:cNvPr id="3" name="Rectangle 2">
            <a:extLst>
              <a:ext uri="{FF2B5EF4-FFF2-40B4-BE49-F238E27FC236}">
                <a16:creationId xmlns:a16="http://schemas.microsoft.com/office/drawing/2014/main" id="{DF7033EC-B778-A9FA-0405-F35C49EF0F40}"/>
              </a:ext>
            </a:extLst>
          </p:cNvPr>
          <p:cNvSpPr/>
          <p:nvPr/>
        </p:nvSpPr>
        <p:spPr>
          <a:xfrm>
            <a:off x="327348" y="288782"/>
            <a:ext cx="5463612" cy="923330"/>
          </a:xfrm>
          <a:prstGeom prst="rect">
            <a:avLst/>
          </a:prstGeom>
          <a:noFill/>
        </p:spPr>
        <p:txBody>
          <a:bodyPr wrap="none" lIns="91440" tIns="45720" rIns="91440" bIns="45720">
            <a:spAutoFit/>
          </a:bodyPr>
          <a:lstStyle/>
          <a:p>
            <a:pPr algn="ctr"/>
            <a:r>
              <a:rPr lang="en-US" sz="5400" b="0" kern="1200" cap="none" spc="0" dirty="0">
                <a:ln w="0"/>
                <a:solidFill>
                  <a:schemeClr val="accent1"/>
                </a:solidFill>
                <a:effectLst>
                  <a:outerShdw blurRad="38100" dist="25400" dir="5400000" algn="ctr" rotWithShape="0">
                    <a:srgbClr val="6E747A">
                      <a:alpha val="43000"/>
                    </a:srgbClr>
                  </a:outerShdw>
                </a:effectLst>
                <a:latin typeface="+mj-lt"/>
                <a:ea typeface="+mj-ea"/>
                <a:cs typeface="+mj-cs"/>
              </a:rPr>
              <a:t>Preliminary Results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8804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DAA756-47DE-B8F5-20C9-3D8FFA0D466C}"/>
              </a:ext>
            </a:extLst>
          </p:cNvPr>
          <p:cNvPicPr>
            <a:picLocks noChangeAspect="1"/>
          </p:cNvPicPr>
          <p:nvPr/>
        </p:nvPicPr>
        <p:blipFill rotWithShape="1">
          <a:blip r:embed="rId2"/>
          <a:srcRect l="2839" t="1" r="50878" b="-1315"/>
          <a:stretch/>
        </p:blipFill>
        <p:spPr>
          <a:xfrm>
            <a:off x="734394" y="1963490"/>
            <a:ext cx="4066674" cy="4040267"/>
          </a:xfrm>
          <a:prstGeom prst="rect">
            <a:avLst/>
          </a:prstGeom>
        </p:spPr>
      </p:pic>
      <p:sp>
        <p:nvSpPr>
          <p:cNvPr id="3" name="Content Placeholder 2">
            <a:extLst>
              <a:ext uri="{FF2B5EF4-FFF2-40B4-BE49-F238E27FC236}">
                <a16:creationId xmlns:a16="http://schemas.microsoft.com/office/drawing/2014/main" id="{75611EE3-C3ED-A902-A1CD-C3FB38551A4C}"/>
              </a:ext>
            </a:extLst>
          </p:cNvPr>
          <p:cNvSpPr>
            <a:spLocks noGrp="1"/>
          </p:cNvSpPr>
          <p:nvPr>
            <p:ph idx="1"/>
          </p:nvPr>
        </p:nvSpPr>
        <p:spPr>
          <a:xfrm>
            <a:off x="5593437" y="1963490"/>
            <a:ext cx="5536397" cy="3935281"/>
          </a:xfrm>
        </p:spPr>
        <p:txBody>
          <a:bodyPr>
            <a:normAutofit fontScale="92500"/>
          </a:bodyPr>
          <a:lstStyle/>
          <a:p>
            <a:r>
              <a:rPr lang="en-US" dirty="0"/>
              <a:t>Results are varied, which was expected. All aquifer systems differ spatially and lithologically, as well as undergo differing amounts of human withdrawal of ground water. </a:t>
            </a:r>
          </a:p>
          <a:p>
            <a:r>
              <a:rPr lang="en-US" dirty="0"/>
              <a:t>From this point, we will be examining the aquifer systems and will attempt to relate aquifer system characteristics to our results.</a:t>
            </a:r>
          </a:p>
          <a:p>
            <a:endParaRPr lang="en-US" dirty="0"/>
          </a:p>
        </p:txBody>
      </p:sp>
      <p:sp>
        <p:nvSpPr>
          <p:cNvPr id="5" name="Rectangle 4">
            <a:extLst>
              <a:ext uri="{FF2B5EF4-FFF2-40B4-BE49-F238E27FC236}">
                <a16:creationId xmlns:a16="http://schemas.microsoft.com/office/drawing/2014/main" id="{E7ABD986-18DB-B36B-9CC5-A3F84B29254A}"/>
              </a:ext>
            </a:extLst>
          </p:cNvPr>
          <p:cNvSpPr/>
          <p:nvPr/>
        </p:nvSpPr>
        <p:spPr>
          <a:xfrm>
            <a:off x="574019" y="473356"/>
            <a:ext cx="3175870"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Next Steps</a:t>
            </a:r>
          </a:p>
        </p:txBody>
      </p:sp>
    </p:spTree>
    <p:extLst>
      <p:ext uri="{BB962C8B-B14F-4D97-AF65-F5344CB8AC3E}">
        <p14:creationId xmlns:p14="http://schemas.microsoft.com/office/powerpoint/2010/main" val="2399915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1827</TotalTime>
  <Words>834</Words>
  <Application>Microsoft Office PowerPoint</Application>
  <PresentationFormat>Widescreen</PresentationFormat>
  <Paragraphs>98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Office Theme</vt:lpstr>
      <vt:lpstr>Aquifer Response Lag to Meteorological Droughts from GRACE Satellites</vt:lpstr>
      <vt:lpstr>Background</vt:lpstr>
      <vt:lpstr>PowerPoint Presentation</vt:lpstr>
      <vt:lpstr>Research Questions</vt:lpstr>
      <vt:lpstr>PowerPoint Presentation</vt:lpstr>
      <vt:lpstr>Methodology</vt:lpstr>
      <vt:lpstr>PowerPoint Presentation</vt:lpstr>
      <vt:lpstr>PowerPoint Presentation</vt:lpstr>
      <vt:lpstr>PowerPoint Presentation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Aquifer Response Lag to Meteorological Droughts from GRACE Satellites</dc:title>
  <dc:creator>Brie Paladino</dc:creator>
  <cp:lastModifiedBy>Brie Paladino</cp:lastModifiedBy>
  <cp:revision>2</cp:revision>
  <dcterms:created xsi:type="dcterms:W3CDTF">2022-05-20T16:01:08Z</dcterms:created>
  <dcterms:modified xsi:type="dcterms:W3CDTF">2022-05-24T12:05:43Z</dcterms:modified>
</cp:coreProperties>
</file>