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14" r:id="rId2"/>
    <p:sldId id="419" r:id="rId3"/>
    <p:sldId id="429" r:id="rId4"/>
    <p:sldId id="400" r:id="rId5"/>
    <p:sldId id="424" r:id="rId6"/>
    <p:sldId id="428" r:id="rId7"/>
    <p:sldId id="423" r:id="rId8"/>
    <p:sldId id="432" r:id="rId9"/>
    <p:sldId id="43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A59"/>
    <a:srgbClr val="FFBDBE"/>
    <a:srgbClr val="00B050"/>
    <a:srgbClr val="F2F0D7"/>
    <a:srgbClr val="0D91C5"/>
    <a:srgbClr val="8B563E"/>
    <a:srgbClr val="79AB74"/>
    <a:srgbClr val="00783B"/>
    <a:srgbClr val="00008B"/>
    <a:srgbClr val="ADD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72727" autoAdjust="0"/>
  </p:normalViewPr>
  <p:slideViewPr>
    <p:cSldViewPr snapToGrid="0">
      <p:cViewPr varScale="1">
        <p:scale>
          <a:sx n="63" d="100"/>
          <a:sy n="63" d="100"/>
        </p:scale>
        <p:origin x="168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0C09E-DA3E-4EFE-874C-1DE49E155B56}" type="datetimeFigureOut">
              <a:rPr lang="en-US" smtClean="0"/>
              <a:t>5/25/2022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66D13-AFF2-4447-9A92-FFEEF9556050}" type="slidenum">
              <a:rPr lang="en-US" smtClean="0"/>
              <a:t>‹#›</a:t>
            </a:fld>
            <a:endParaRPr lang="en-US" dirty="0"/>
          </a:p>
        </p:txBody>
      </p:sp>
    </p:spTree>
    <p:extLst>
      <p:ext uri="{BB962C8B-B14F-4D97-AF65-F5344CB8AC3E}">
        <p14:creationId xmlns:p14="http://schemas.microsoft.com/office/powerpoint/2010/main" val="166408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Out </a:t>
            </a:r>
            <a:r>
              <a:rPr lang="de-DE" dirty="0" err="1"/>
              <a:t>of</a:t>
            </a:r>
            <a:r>
              <a:rPr lang="de-DE" dirty="0"/>
              <a:t> </a:t>
            </a:r>
            <a:r>
              <a:rPr lang="de-DE" dirty="0" err="1"/>
              <a:t>the</a:t>
            </a:r>
            <a:r>
              <a:rPr lang="de-DE" dirty="0"/>
              <a:t> Dark, </a:t>
            </a:r>
            <a:r>
              <a:rPr lang="de-DE" dirty="0" err="1"/>
              <a:t>into</a:t>
            </a:r>
            <a:r>
              <a:rPr lang="de-DE" dirty="0"/>
              <a:t> </a:t>
            </a:r>
            <a:r>
              <a:rPr lang="de-DE" dirty="0" err="1"/>
              <a:t>the</a:t>
            </a:r>
            <a:r>
              <a:rPr lang="de-DE" dirty="0"/>
              <a:t> Light? I </a:t>
            </a:r>
            <a:r>
              <a:rPr lang="de-DE" dirty="0" err="1"/>
              <a:t>named</a:t>
            </a:r>
            <a:r>
              <a:rPr lang="de-DE" dirty="0"/>
              <a:t> </a:t>
            </a:r>
            <a:r>
              <a:rPr lang="de-DE" dirty="0" err="1"/>
              <a:t>my</a:t>
            </a:r>
            <a:r>
              <a:rPr lang="de-DE" dirty="0"/>
              <a:t> </a:t>
            </a:r>
            <a:r>
              <a:rPr lang="de-DE" dirty="0" err="1"/>
              <a:t>presentation</a:t>
            </a:r>
            <a:r>
              <a:rPr lang="de-DE" dirty="0"/>
              <a:t> </a:t>
            </a:r>
            <a:r>
              <a:rPr lang="de-DE" dirty="0" err="1"/>
              <a:t>here</a:t>
            </a:r>
            <a:r>
              <a:rPr lang="de-DE" dirty="0"/>
              <a:t> and </a:t>
            </a:r>
            <a:r>
              <a:rPr lang="de-DE" dirty="0" err="1"/>
              <a:t>my</a:t>
            </a:r>
            <a:r>
              <a:rPr lang="de-DE" dirty="0"/>
              <a:t> PhD </a:t>
            </a:r>
            <a:r>
              <a:rPr lang="de-DE" dirty="0" err="1"/>
              <a:t>thesis</a:t>
            </a:r>
            <a:r>
              <a:rPr lang="de-DE" dirty="0"/>
              <a:t> at University </a:t>
            </a:r>
            <a:r>
              <a:rPr lang="de-DE" dirty="0" err="1"/>
              <a:t>of</a:t>
            </a:r>
            <a:r>
              <a:rPr lang="de-DE" dirty="0"/>
              <a:t> Alberta </a:t>
            </a:r>
            <a:r>
              <a:rPr lang="de-DE" dirty="0" err="1"/>
              <a:t>according</a:t>
            </a:r>
            <a:r>
              <a:rPr lang="de-DE" dirty="0"/>
              <a:t> </a:t>
            </a:r>
            <a:r>
              <a:rPr lang="de-DE" dirty="0" err="1"/>
              <a:t>to</a:t>
            </a:r>
            <a:r>
              <a:rPr lang="de-DE" dirty="0"/>
              <a:t> a </a:t>
            </a:r>
            <a:r>
              <a:rPr lang="de-DE" dirty="0" err="1"/>
              <a:t>song</a:t>
            </a:r>
            <a:r>
              <a:rPr lang="de-DE" dirty="0"/>
              <a:t> </a:t>
            </a:r>
            <a:r>
              <a:rPr lang="de-DE" dirty="0" err="1"/>
              <a:t>from</a:t>
            </a:r>
            <a:r>
              <a:rPr lang="de-DE" dirty="0"/>
              <a:t> a </a:t>
            </a:r>
            <a:r>
              <a:rPr lang="de-DE" dirty="0" err="1"/>
              <a:t>famous</a:t>
            </a:r>
            <a:r>
              <a:rPr lang="de-DE" dirty="0"/>
              <a:t> </a:t>
            </a:r>
            <a:r>
              <a:rPr lang="de-DE" dirty="0" err="1"/>
              <a:t>musician</a:t>
            </a:r>
            <a:r>
              <a:rPr lang="de-DE" dirty="0"/>
              <a:t> </a:t>
            </a:r>
            <a:r>
              <a:rPr lang="de-DE" dirty="0" err="1"/>
              <a:t>from</a:t>
            </a:r>
            <a:r>
              <a:rPr lang="de-DE" dirty="0"/>
              <a:t> Vienna, </a:t>
            </a:r>
            <a:r>
              <a:rPr lang="de-DE" dirty="0" err="1"/>
              <a:t>called</a:t>
            </a:r>
            <a:r>
              <a:rPr lang="de-DE" dirty="0"/>
              <a:t> Falco. </a:t>
            </a:r>
            <a:r>
              <a:rPr lang="de-DE" dirty="0" err="1"/>
              <a:t>Our</a:t>
            </a:r>
            <a:r>
              <a:rPr lang="de-DE" dirty="0"/>
              <a:t> </a:t>
            </a:r>
            <a:r>
              <a:rPr lang="de-DE" dirty="0" err="1"/>
              <a:t>piece</a:t>
            </a:r>
            <a:r>
              <a:rPr lang="de-DE" dirty="0"/>
              <a:t> </a:t>
            </a:r>
            <a:r>
              <a:rPr lang="de-DE" dirty="0" err="1"/>
              <a:t>of</a:t>
            </a:r>
            <a:r>
              <a:rPr lang="de-DE" dirty="0"/>
              <a:t> </a:t>
            </a:r>
            <a:r>
              <a:rPr lang="de-DE" dirty="0" err="1"/>
              <a:t>research</a:t>
            </a:r>
            <a:r>
              <a:rPr lang="de-DE" dirty="0"/>
              <a:t> </a:t>
            </a:r>
            <a:r>
              <a:rPr lang="de-DE" dirty="0" err="1"/>
              <a:t>here</a:t>
            </a:r>
            <a:r>
              <a:rPr lang="de-DE" dirty="0"/>
              <a:t> </a:t>
            </a:r>
            <a:r>
              <a:rPr lang="de-DE" dirty="0" err="1"/>
              <a:t>aimes</a:t>
            </a:r>
            <a:r>
              <a:rPr lang="de-DE" dirty="0"/>
              <a:t> at </a:t>
            </a:r>
            <a:r>
              <a:rPr lang="de-DE" dirty="0" err="1"/>
              <a:t>quantifying</a:t>
            </a:r>
            <a:r>
              <a:rPr lang="de-DE" dirty="0"/>
              <a:t> </a:t>
            </a:r>
            <a:r>
              <a:rPr lang="de-DE" dirty="0" err="1"/>
              <a:t>how</a:t>
            </a:r>
            <a:r>
              <a:rPr lang="de-DE" dirty="0"/>
              <a:t> </a:t>
            </a:r>
            <a:r>
              <a:rPr lang="de-DE" dirty="0" err="1"/>
              <a:t>much</a:t>
            </a:r>
            <a:r>
              <a:rPr lang="de-DE" dirty="0"/>
              <a:t> </a:t>
            </a:r>
            <a:r>
              <a:rPr lang="de-DE" dirty="0" err="1"/>
              <a:t>carbon</a:t>
            </a:r>
            <a:r>
              <a:rPr lang="de-DE" dirty="0"/>
              <a:t> </a:t>
            </a:r>
            <a:r>
              <a:rPr lang="de-DE" dirty="0" err="1"/>
              <a:t>is</a:t>
            </a:r>
            <a:r>
              <a:rPr lang="de-DE" dirty="0"/>
              <a:t> lost </a:t>
            </a:r>
            <a:r>
              <a:rPr lang="de-DE" dirty="0" err="1"/>
              <a:t>from</a:t>
            </a:r>
            <a:r>
              <a:rPr lang="de-DE" dirty="0"/>
              <a:t> </a:t>
            </a:r>
            <a:r>
              <a:rPr lang="de-DE" dirty="0" err="1"/>
              <a:t>the</a:t>
            </a:r>
            <a:r>
              <a:rPr lang="de-DE" dirty="0"/>
              <a:t> </a:t>
            </a:r>
            <a:r>
              <a:rPr lang="de-DE" dirty="0" err="1"/>
              <a:t>dark</a:t>
            </a:r>
            <a:r>
              <a:rPr lang="de-DE" dirty="0"/>
              <a:t> </a:t>
            </a:r>
            <a:r>
              <a:rPr lang="de-DE" dirty="0" err="1"/>
              <a:t>ground</a:t>
            </a:r>
            <a:r>
              <a:rPr lang="de-DE" dirty="0"/>
              <a:t>, </a:t>
            </a:r>
            <a:r>
              <a:rPr lang="de-DE" dirty="0" err="1"/>
              <a:t>into</a:t>
            </a:r>
            <a:r>
              <a:rPr lang="de-DE" dirty="0"/>
              <a:t> </a:t>
            </a:r>
            <a:r>
              <a:rPr lang="de-DE" dirty="0" err="1"/>
              <a:t>the</a:t>
            </a:r>
            <a:r>
              <a:rPr lang="de-DE" dirty="0"/>
              <a:t> light </a:t>
            </a:r>
            <a:r>
              <a:rPr lang="de-DE" dirty="0" err="1"/>
              <a:t>atmosphere</a:t>
            </a:r>
            <a:r>
              <a:rPr lang="de-DE" dirty="0"/>
              <a:t>. </a:t>
            </a:r>
          </a:p>
        </p:txBody>
      </p:sp>
      <p:sp>
        <p:nvSpPr>
          <p:cNvPr id="4" name="Foliennummernplatzhalter 3"/>
          <p:cNvSpPr>
            <a:spLocks noGrp="1"/>
          </p:cNvSpPr>
          <p:nvPr>
            <p:ph type="sldNum" sz="quarter" idx="10"/>
          </p:nvPr>
        </p:nvSpPr>
        <p:spPr/>
        <p:txBody>
          <a:bodyPr/>
          <a:lstStyle/>
          <a:p>
            <a:fld id="{0C824A37-84CE-4553-9CA6-D8C97D66B85F}" type="slidenum">
              <a:rPr lang="de-DE" smtClean="0"/>
              <a:t>1</a:t>
            </a:fld>
            <a:endParaRPr lang="de-DE"/>
          </a:p>
        </p:txBody>
      </p:sp>
    </p:spTree>
    <p:extLst>
      <p:ext uri="{BB962C8B-B14F-4D97-AF65-F5344CB8AC3E}">
        <p14:creationId xmlns:p14="http://schemas.microsoft.com/office/powerpoint/2010/main" val="3026944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ongoing climate warming which is particularly pronounced in the northern circumpolar region, two agents of change are currently transforming the Boreal Peat Landscapes of northwestern Canada: wildfire and permafrost thaw or Thermokarst. Obvious consequences after wildfire are that there is almost no living vegetation left, soil temperatures are higher as there is no shading anymore and the oxic peat layer is deeper compared to intact peat plateaus towards the end of the growing season. In contrast, following thermokarst, the peat is rather anoxic due to a high water table but there is active live vegetation, mostly Sphagnum mosses.</a:t>
            </a:r>
            <a:endParaRPr lang="en-US" dirty="0"/>
          </a:p>
        </p:txBody>
      </p:sp>
      <p:sp>
        <p:nvSpPr>
          <p:cNvPr id="4" name="Slide Number Placeholder 3"/>
          <p:cNvSpPr>
            <a:spLocks noGrp="1"/>
          </p:cNvSpPr>
          <p:nvPr>
            <p:ph type="sldNum" sz="quarter" idx="5"/>
          </p:nvPr>
        </p:nvSpPr>
        <p:spPr/>
        <p:txBody>
          <a:bodyPr/>
          <a:lstStyle/>
          <a:p>
            <a:fld id="{0C824A37-84CE-4553-9CA6-D8C97D66B85F}" type="slidenum">
              <a:rPr lang="de-DE" smtClean="0"/>
              <a:t>2</a:t>
            </a:fld>
            <a:endParaRPr lang="de-DE"/>
          </a:p>
        </p:txBody>
      </p:sp>
    </p:spTree>
    <p:extLst>
      <p:ext uri="{BB962C8B-B14F-4D97-AF65-F5344CB8AC3E}">
        <p14:creationId xmlns:p14="http://schemas.microsoft.com/office/powerpoint/2010/main" val="158811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acknowledge that these studies were carried out on lands of Indigenous peoples including the Pen-</a:t>
            </a:r>
            <a:r>
              <a:rPr lang="en-US" sz="1200" kern="1200" dirty="0" err="1">
                <a:solidFill>
                  <a:schemeClr val="tx1"/>
                </a:solidFill>
                <a:effectLst/>
                <a:latin typeface="+mn-lt"/>
                <a:ea typeface="+mn-ea"/>
                <a:cs typeface="+mn-cs"/>
              </a:rPr>
              <a:t>zaa</a:t>
            </a:r>
            <a:r>
              <a:rPr lang="en-US" sz="1200" kern="1200" dirty="0">
                <a:solidFill>
                  <a:schemeClr val="tx1"/>
                </a:solidFill>
                <a:effectLst/>
                <a:latin typeface="+mn-lt"/>
                <a:ea typeface="+mn-ea"/>
                <a:cs typeface="+mn-cs"/>
              </a:rPr>
              <a:t>-key First Nation and Lid-lee-Quay First Nation Communities who allowed us to install and run four Eddy Covariance Towers on their land at all four sites. All of these four research sites are also within the same Ecozone, called Taiga Plains. This Ecozone has a lot of Permafrost Peatlands which store vast amounts of carbon.  </a:t>
            </a:r>
          </a:p>
        </p:txBody>
      </p:sp>
      <p:sp>
        <p:nvSpPr>
          <p:cNvPr id="4" name="Slide Number Placeholder 3"/>
          <p:cNvSpPr>
            <a:spLocks noGrp="1"/>
          </p:cNvSpPr>
          <p:nvPr>
            <p:ph type="sldNum" sz="quarter" idx="5"/>
          </p:nvPr>
        </p:nvSpPr>
        <p:spPr/>
        <p:txBody>
          <a:bodyPr/>
          <a:lstStyle/>
          <a:p>
            <a:fld id="{0C824A37-84CE-4553-9CA6-D8C97D66B85F}" type="slidenum">
              <a:rPr lang="de-DE" smtClean="0"/>
              <a:t>3</a:t>
            </a:fld>
            <a:endParaRPr lang="de-DE"/>
          </a:p>
        </p:txBody>
      </p:sp>
    </p:spTree>
    <p:extLst>
      <p:ext uri="{BB962C8B-B14F-4D97-AF65-F5344CB8AC3E}">
        <p14:creationId xmlns:p14="http://schemas.microsoft.com/office/powerpoint/2010/main" val="126134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first study, we investigated the difference in Net Ecosystem Productivity between two sites with different extends of permafrost, the more northern, discontinuous site Smith Creek which was established in 2017 against the sporadic permafrost site Scotty Creek where research has been going for over 30 years. Smith Creek has more of these intact permafrost peat plateaus in the landscape whereas Scotty Creek has more of these treeless, permafrost-free bogs in the eddy covariance tower fetch. First and main point is that both sites are very similar in NEP over two years.</a:t>
            </a:r>
          </a:p>
          <a:p>
            <a:r>
              <a:rPr lang="en-US" dirty="0"/>
              <a:t>Smith Creek has a steeper increase in NEP during spring as well as higher decrease in NEP in fall due to the shorter growing season and light limitation towards fall, as it is just further north.</a:t>
            </a:r>
          </a:p>
        </p:txBody>
      </p:sp>
      <p:sp>
        <p:nvSpPr>
          <p:cNvPr id="4" name="Slide Number Placeholder 3"/>
          <p:cNvSpPr>
            <a:spLocks noGrp="1"/>
          </p:cNvSpPr>
          <p:nvPr>
            <p:ph type="sldNum" sz="quarter" idx="5"/>
          </p:nvPr>
        </p:nvSpPr>
        <p:spPr/>
        <p:txBody>
          <a:bodyPr/>
          <a:lstStyle/>
          <a:p>
            <a:fld id="{0C824A37-84CE-4553-9CA6-D8C97D66B85F}" type="slidenum">
              <a:rPr lang="de-DE" smtClean="0"/>
              <a:t>4</a:t>
            </a:fld>
            <a:endParaRPr lang="de-DE"/>
          </a:p>
        </p:txBody>
      </p:sp>
    </p:spTree>
    <p:extLst>
      <p:ext uri="{BB962C8B-B14F-4D97-AF65-F5344CB8AC3E}">
        <p14:creationId xmlns:p14="http://schemas.microsoft.com/office/powerpoint/2010/main" val="306043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is no major significant difference in NEP between the two sites whereas all other component fluxes were distinct. GPP, ER and Sensible Heat Flux were larger at Smith Creek, only the latent heat flux was higher at Scotty Creek due to the larger extent of thermokarst wetlands in the landscape. The higher soil moisture in the thermokarst bogs that are more prevalent at Scotty Creek is the reason for this. With more moisture available for evaporation, we have the shift from sensible to latent heat. All of this is in agreement with former studies from Manuel Helbig et al. who used a nested eddy covariance to compare wetland vs overall landscape at Scotty Creek. </a:t>
            </a:r>
          </a:p>
        </p:txBody>
      </p:sp>
      <p:sp>
        <p:nvSpPr>
          <p:cNvPr id="4" name="Slide Number Placeholder 3"/>
          <p:cNvSpPr>
            <a:spLocks noGrp="1"/>
          </p:cNvSpPr>
          <p:nvPr>
            <p:ph type="sldNum" sz="quarter" idx="5"/>
          </p:nvPr>
        </p:nvSpPr>
        <p:spPr/>
        <p:txBody>
          <a:bodyPr/>
          <a:lstStyle/>
          <a:p>
            <a:fld id="{27A66D13-AFF2-4447-9A92-FFEEF9556050}" type="slidenum">
              <a:rPr lang="en-US" smtClean="0"/>
              <a:t>5</a:t>
            </a:fld>
            <a:endParaRPr lang="en-US" dirty="0"/>
          </a:p>
        </p:txBody>
      </p:sp>
    </p:spTree>
    <p:extLst>
      <p:ext uri="{BB962C8B-B14F-4D97-AF65-F5344CB8AC3E}">
        <p14:creationId xmlns:p14="http://schemas.microsoft.com/office/powerpoint/2010/main" val="190383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minor differences in 2 year NEP between the two sites may actually be linked to the role of these upland moraines and thus that the peatland NEP is even more similar than you would expect given the north-south gradient. At Smith Creek, the peat layer is more shallow at certain places so we have upland moraines with larger trees in the footprint that have higher photosynthetic capacities than the surrounding landscape, visible in these steeper light response curves with increasing contribution of upland moraines to the landscape flux. So this likely led to the higher GPP and Ecosystem Respiration compared to Scotty Creek. However, these upland moraines did not cause a higher net productivity of Smith Creek compared to Scotty Creek.</a:t>
            </a:r>
          </a:p>
        </p:txBody>
      </p:sp>
      <p:sp>
        <p:nvSpPr>
          <p:cNvPr id="4" name="Slide Number Placeholder 3"/>
          <p:cNvSpPr>
            <a:spLocks noGrp="1"/>
          </p:cNvSpPr>
          <p:nvPr>
            <p:ph type="sldNum" sz="quarter" idx="5"/>
          </p:nvPr>
        </p:nvSpPr>
        <p:spPr/>
        <p:txBody>
          <a:bodyPr/>
          <a:lstStyle/>
          <a:p>
            <a:fld id="{27A66D13-AFF2-4447-9A92-FFEEF9556050}" type="slidenum">
              <a:rPr lang="en-US" smtClean="0"/>
              <a:t>6</a:t>
            </a:fld>
            <a:endParaRPr lang="en-US"/>
          </a:p>
        </p:txBody>
      </p:sp>
    </p:spTree>
    <p:extLst>
      <p:ext uri="{BB962C8B-B14F-4D97-AF65-F5344CB8AC3E}">
        <p14:creationId xmlns:p14="http://schemas.microsoft.com/office/powerpoint/2010/main" val="265502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None/>
            </a:pPr>
            <a:r>
              <a:rPr lang="en-US" dirty="0"/>
              <a:t>So now to the wildfire-affected sites around our third research site Lutose. These two sites are only 15 km apart from each other, but they burned in different years. As soon as we saw the recent fire in 2019, we established one eddy tower at the recent burn sites, and another one on a long-term research site of my lab group, which had burned in 2007 already. Both wildfire-affected peatlands were major carbon sources. 15 Years after Wildfire, the 2007 Burn Site has at least slowly recovered to a carbon sink during peak season in June and July. But the vegetation recovery after wildfire is very slow due to the nutrient poor conditions - and that those black spruce trees on the right top image are almost 15 years old. At both sites, we measured the largest carbon losses during fall, where soil temperatures are still high, the active layer is deep and sunlight yields are low. Compared to intact unburned sites, the burned sites’ active layer is much deeper and warmer - which we know from other studies leads to release of old carbon. </a:t>
            </a:r>
          </a:p>
        </p:txBody>
      </p:sp>
      <p:sp>
        <p:nvSpPr>
          <p:cNvPr id="4" name="Foliennummernplatzhalter 3"/>
          <p:cNvSpPr>
            <a:spLocks noGrp="1"/>
          </p:cNvSpPr>
          <p:nvPr>
            <p:ph type="sldNum" sz="quarter" idx="5"/>
          </p:nvPr>
        </p:nvSpPr>
        <p:spPr/>
        <p:txBody>
          <a:bodyPr/>
          <a:lstStyle/>
          <a:p>
            <a:fld id="{0C824A37-84CE-4553-9CA6-D8C97D66B85F}" type="slidenum">
              <a:rPr lang="de-DE" smtClean="0"/>
              <a:t>7</a:t>
            </a:fld>
            <a:endParaRPr lang="de-DE"/>
          </a:p>
        </p:txBody>
      </p:sp>
    </p:spTree>
    <p:extLst>
      <p:ext uri="{BB962C8B-B14F-4D97-AF65-F5344CB8AC3E}">
        <p14:creationId xmlns:p14="http://schemas.microsoft.com/office/powerpoint/2010/main" val="330082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Long-term Net Ecosystem Productivity is the same for the two sites with different extends of permafrost, suggesting that Thermokarst does not have a huge impact on the Carbon dioxide balance but it has other implications (Latent Heat Flux; Sensible Heat Flux). Even though the sites have differences, further thermokarst at Smith Creek is unlikely to have a big impact on the Net Ecosystem Productivity. In contrast, sites affected by wildfire turn into long-term carbon sources and we quantified losses as high as 260 g C m2 in the first two years. With the fact that these sites only recover slowly and still emit around 100 g Carbon per year 15 years after fire, we can say with confidence that these ecosystems lose more carbon in the years after fire than in the actual wildfire itself.</a:t>
            </a:r>
            <a:endParaRPr lang="en-US" b="0" dirty="0"/>
          </a:p>
        </p:txBody>
      </p:sp>
      <p:sp>
        <p:nvSpPr>
          <p:cNvPr id="4" name="Slide Number Placeholder 3"/>
          <p:cNvSpPr>
            <a:spLocks noGrp="1"/>
          </p:cNvSpPr>
          <p:nvPr>
            <p:ph type="sldNum" sz="quarter" idx="5"/>
          </p:nvPr>
        </p:nvSpPr>
        <p:spPr/>
        <p:txBody>
          <a:bodyPr/>
          <a:lstStyle/>
          <a:p>
            <a:fld id="{27A66D13-AFF2-4447-9A92-FFEEF9556050}" type="slidenum">
              <a:rPr lang="en-US" smtClean="0"/>
              <a:t>8</a:t>
            </a:fld>
            <a:endParaRPr lang="en-US" dirty="0"/>
          </a:p>
        </p:txBody>
      </p:sp>
    </p:spTree>
    <p:extLst>
      <p:ext uri="{BB962C8B-B14F-4D97-AF65-F5344CB8AC3E}">
        <p14:creationId xmlns:p14="http://schemas.microsoft.com/office/powerpoint/2010/main" val="135344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Out </a:t>
            </a:r>
            <a:r>
              <a:rPr lang="de-DE" dirty="0" err="1"/>
              <a:t>of</a:t>
            </a:r>
            <a:r>
              <a:rPr lang="de-DE" dirty="0"/>
              <a:t> </a:t>
            </a:r>
            <a:r>
              <a:rPr lang="de-DE" dirty="0" err="1"/>
              <a:t>the</a:t>
            </a:r>
            <a:r>
              <a:rPr lang="de-DE" dirty="0"/>
              <a:t> Dark, </a:t>
            </a:r>
            <a:r>
              <a:rPr lang="de-DE" dirty="0" err="1"/>
              <a:t>into</a:t>
            </a:r>
            <a:r>
              <a:rPr lang="de-DE" dirty="0"/>
              <a:t> </a:t>
            </a:r>
            <a:r>
              <a:rPr lang="de-DE" dirty="0" err="1"/>
              <a:t>the</a:t>
            </a:r>
            <a:r>
              <a:rPr lang="de-DE" dirty="0"/>
              <a:t> Light? I </a:t>
            </a:r>
            <a:r>
              <a:rPr lang="de-DE" dirty="0" err="1"/>
              <a:t>named</a:t>
            </a:r>
            <a:r>
              <a:rPr lang="de-DE" dirty="0"/>
              <a:t> </a:t>
            </a:r>
            <a:r>
              <a:rPr lang="de-DE" dirty="0" err="1"/>
              <a:t>my</a:t>
            </a:r>
            <a:r>
              <a:rPr lang="de-DE" dirty="0"/>
              <a:t> </a:t>
            </a:r>
            <a:r>
              <a:rPr lang="de-DE" dirty="0" err="1"/>
              <a:t>presentation</a:t>
            </a:r>
            <a:r>
              <a:rPr lang="de-DE" dirty="0"/>
              <a:t> </a:t>
            </a:r>
            <a:r>
              <a:rPr lang="de-DE" dirty="0" err="1"/>
              <a:t>here</a:t>
            </a:r>
            <a:r>
              <a:rPr lang="de-DE" dirty="0"/>
              <a:t> and </a:t>
            </a:r>
            <a:r>
              <a:rPr lang="de-DE" dirty="0" err="1"/>
              <a:t>my</a:t>
            </a:r>
            <a:r>
              <a:rPr lang="de-DE" dirty="0"/>
              <a:t> PhD </a:t>
            </a:r>
            <a:r>
              <a:rPr lang="de-DE" dirty="0" err="1"/>
              <a:t>thesis</a:t>
            </a:r>
            <a:r>
              <a:rPr lang="de-DE" dirty="0"/>
              <a:t> at University </a:t>
            </a:r>
            <a:r>
              <a:rPr lang="de-DE" dirty="0" err="1"/>
              <a:t>of</a:t>
            </a:r>
            <a:r>
              <a:rPr lang="de-DE" dirty="0"/>
              <a:t> Alberta </a:t>
            </a:r>
            <a:r>
              <a:rPr lang="de-DE" dirty="0" err="1"/>
              <a:t>according</a:t>
            </a:r>
            <a:r>
              <a:rPr lang="de-DE" dirty="0"/>
              <a:t> </a:t>
            </a:r>
            <a:r>
              <a:rPr lang="de-DE" dirty="0" err="1"/>
              <a:t>to</a:t>
            </a:r>
            <a:r>
              <a:rPr lang="de-DE" dirty="0"/>
              <a:t> a </a:t>
            </a:r>
            <a:r>
              <a:rPr lang="de-DE" dirty="0" err="1"/>
              <a:t>song</a:t>
            </a:r>
            <a:r>
              <a:rPr lang="de-DE" dirty="0"/>
              <a:t> </a:t>
            </a:r>
            <a:r>
              <a:rPr lang="de-DE" dirty="0" err="1"/>
              <a:t>from</a:t>
            </a:r>
            <a:r>
              <a:rPr lang="de-DE" dirty="0"/>
              <a:t> a </a:t>
            </a:r>
            <a:r>
              <a:rPr lang="de-DE" dirty="0" err="1"/>
              <a:t>famous</a:t>
            </a:r>
            <a:r>
              <a:rPr lang="de-DE" dirty="0"/>
              <a:t> </a:t>
            </a:r>
            <a:r>
              <a:rPr lang="de-DE" dirty="0" err="1"/>
              <a:t>musician</a:t>
            </a:r>
            <a:r>
              <a:rPr lang="de-DE" dirty="0"/>
              <a:t> </a:t>
            </a:r>
            <a:r>
              <a:rPr lang="de-DE" dirty="0" err="1"/>
              <a:t>from</a:t>
            </a:r>
            <a:r>
              <a:rPr lang="de-DE" dirty="0"/>
              <a:t> Vienna, </a:t>
            </a:r>
            <a:r>
              <a:rPr lang="de-DE" dirty="0" err="1"/>
              <a:t>called</a:t>
            </a:r>
            <a:r>
              <a:rPr lang="de-DE" dirty="0"/>
              <a:t> Falco. </a:t>
            </a:r>
            <a:r>
              <a:rPr lang="de-DE" dirty="0" err="1"/>
              <a:t>Our</a:t>
            </a:r>
            <a:r>
              <a:rPr lang="de-DE" dirty="0"/>
              <a:t> </a:t>
            </a:r>
            <a:r>
              <a:rPr lang="de-DE" dirty="0" err="1"/>
              <a:t>piece</a:t>
            </a:r>
            <a:r>
              <a:rPr lang="de-DE" dirty="0"/>
              <a:t> </a:t>
            </a:r>
            <a:r>
              <a:rPr lang="de-DE" dirty="0" err="1"/>
              <a:t>of</a:t>
            </a:r>
            <a:r>
              <a:rPr lang="de-DE" dirty="0"/>
              <a:t> </a:t>
            </a:r>
            <a:r>
              <a:rPr lang="de-DE" dirty="0" err="1"/>
              <a:t>research</a:t>
            </a:r>
            <a:r>
              <a:rPr lang="de-DE" dirty="0"/>
              <a:t> </a:t>
            </a:r>
            <a:r>
              <a:rPr lang="de-DE" dirty="0" err="1"/>
              <a:t>here</a:t>
            </a:r>
            <a:r>
              <a:rPr lang="de-DE" dirty="0"/>
              <a:t> </a:t>
            </a:r>
            <a:r>
              <a:rPr lang="de-DE" dirty="0" err="1"/>
              <a:t>aimes</a:t>
            </a:r>
            <a:r>
              <a:rPr lang="de-DE" dirty="0"/>
              <a:t> at </a:t>
            </a:r>
            <a:r>
              <a:rPr lang="de-DE" dirty="0" err="1"/>
              <a:t>quantifying</a:t>
            </a:r>
            <a:r>
              <a:rPr lang="de-DE" dirty="0"/>
              <a:t> </a:t>
            </a:r>
            <a:r>
              <a:rPr lang="de-DE" dirty="0" err="1"/>
              <a:t>how</a:t>
            </a:r>
            <a:r>
              <a:rPr lang="de-DE" dirty="0"/>
              <a:t> </a:t>
            </a:r>
            <a:r>
              <a:rPr lang="de-DE" dirty="0" err="1"/>
              <a:t>much</a:t>
            </a:r>
            <a:r>
              <a:rPr lang="de-DE" dirty="0"/>
              <a:t> </a:t>
            </a:r>
            <a:r>
              <a:rPr lang="de-DE" dirty="0" err="1"/>
              <a:t>carbon</a:t>
            </a:r>
            <a:r>
              <a:rPr lang="de-DE" dirty="0"/>
              <a:t> </a:t>
            </a:r>
            <a:r>
              <a:rPr lang="de-DE" dirty="0" err="1"/>
              <a:t>is</a:t>
            </a:r>
            <a:r>
              <a:rPr lang="de-DE" dirty="0"/>
              <a:t> lost </a:t>
            </a:r>
            <a:r>
              <a:rPr lang="de-DE" dirty="0" err="1"/>
              <a:t>from</a:t>
            </a:r>
            <a:r>
              <a:rPr lang="de-DE" dirty="0"/>
              <a:t> </a:t>
            </a:r>
            <a:r>
              <a:rPr lang="de-DE" dirty="0" err="1"/>
              <a:t>the</a:t>
            </a:r>
            <a:r>
              <a:rPr lang="de-DE" dirty="0"/>
              <a:t> </a:t>
            </a:r>
            <a:r>
              <a:rPr lang="de-DE" dirty="0" err="1"/>
              <a:t>dark</a:t>
            </a:r>
            <a:r>
              <a:rPr lang="de-DE" dirty="0"/>
              <a:t> </a:t>
            </a:r>
            <a:r>
              <a:rPr lang="de-DE" dirty="0" err="1"/>
              <a:t>ground</a:t>
            </a:r>
            <a:r>
              <a:rPr lang="de-DE" dirty="0"/>
              <a:t>, </a:t>
            </a:r>
            <a:r>
              <a:rPr lang="de-DE" dirty="0" err="1"/>
              <a:t>into</a:t>
            </a:r>
            <a:r>
              <a:rPr lang="de-DE" dirty="0"/>
              <a:t> </a:t>
            </a:r>
            <a:r>
              <a:rPr lang="de-DE" dirty="0" err="1"/>
              <a:t>the</a:t>
            </a:r>
            <a:r>
              <a:rPr lang="de-DE" dirty="0"/>
              <a:t> light </a:t>
            </a:r>
            <a:r>
              <a:rPr lang="de-DE" dirty="0" err="1"/>
              <a:t>atmosphere</a:t>
            </a:r>
            <a:r>
              <a:rPr lang="de-DE" dirty="0"/>
              <a:t>. </a:t>
            </a:r>
          </a:p>
        </p:txBody>
      </p:sp>
      <p:sp>
        <p:nvSpPr>
          <p:cNvPr id="4" name="Foliennummernplatzhalter 3"/>
          <p:cNvSpPr>
            <a:spLocks noGrp="1"/>
          </p:cNvSpPr>
          <p:nvPr>
            <p:ph type="sldNum" sz="quarter" idx="10"/>
          </p:nvPr>
        </p:nvSpPr>
        <p:spPr/>
        <p:txBody>
          <a:bodyPr/>
          <a:lstStyle/>
          <a:p>
            <a:fld id="{0C824A37-84CE-4553-9CA6-D8C97D66B85F}" type="slidenum">
              <a:rPr lang="de-DE" smtClean="0"/>
              <a:t>9</a:t>
            </a:fld>
            <a:endParaRPr lang="de-DE"/>
          </a:p>
        </p:txBody>
      </p:sp>
    </p:spTree>
    <p:extLst>
      <p:ext uri="{BB962C8B-B14F-4D97-AF65-F5344CB8AC3E}">
        <p14:creationId xmlns:p14="http://schemas.microsoft.com/office/powerpoint/2010/main" val="2607562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3580-28A8-450A-970F-361EB238A6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9A15B-7B8A-4883-96C6-7F6F2992B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CBDC36-3F26-4C04-B2E8-EA1293B417FB}"/>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5" name="Footer Placeholder 4">
            <a:extLst>
              <a:ext uri="{FF2B5EF4-FFF2-40B4-BE49-F238E27FC236}">
                <a16:creationId xmlns:a16="http://schemas.microsoft.com/office/drawing/2014/main" id="{592BE46C-9E64-4B09-B031-938C468B7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54EDF-9736-46FC-8370-CDC5589C7EF9}"/>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3105001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AE8E-D558-4B04-87A6-F407D49FF1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187AAD-3299-490A-AB95-8075C31CFE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B3AB3-FE65-4024-8ABE-5F81A2A195D2}"/>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5" name="Footer Placeholder 4">
            <a:extLst>
              <a:ext uri="{FF2B5EF4-FFF2-40B4-BE49-F238E27FC236}">
                <a16:creationId xmlns:a16="http://schemas.microsoft.com/office/drawing/2014/main" id="{8E6227DB-B65E-48FD-A23D-8B89B3F878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8FF82C-1615-46AC-A927-AEE5D6177203}"/>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100963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4EFFA-72CE-4B2F-801F-1187EF002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2C709-BA49-4D8C-B7BC-EAFA74548C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F2519-021E-4C83-91B1-86930B831D3A}"/>
              </a:ext>
            </a:extLst>
          </p:cNvPr>
          <p:cNvSpPr>
            <a:spLocks noGrp="1"/>
          </p:cNvSpPr>
          <p:nvPr>
            <p:ph type="dt" sz="half" idx="10"/>
          </p:nvPr>
        </p:nvSpPr>
        <p:spPr/>
        <p:txBody>
          <a:bodyPr/>
          <a:lstStyle/>
          <a:p>
            <a:fld id="{A741DDC3-05E4-4DE9-B904-D1F00B7B3791}" type="datetimeFigureOut">
              <a:rPr lang="en-US" smtClean="0"/>
              <a:t>5/25/2022</a:t>
            </a:fld>
            <a:endParaRPr lang="en-US" dirty="0"/>
          </a:p>
        </p:txBody>
      </p:sp>
      <p:sp>
        <p:nvSpPr>
          <p:cNvPr id="5" name="Footer Placeholder 4">
            <a:extLst>
              <a:ext uri="{FF2B5EF4-FFF2-40B4-BE49-F238E27FC236}">
                <a16:creationId xmlns:a16="http://schemas.microsoft.com/office/drawing/2014/main" id="{DBBE57A1-B340-407F-BCCC-DF1FE3AD5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77F27F-9828-41B5-988C-36C40269336A}"/>
              </a:ext>
            </a:extLst>
          </p:cNvPr>
          <p:cNvSpPr>
            <a:spLocks noGrp="1"/>
          </p:cNvSpPr>
          <p:nvPr>
            <p:ph type="sldNum" sz="quarter" idx="12"/>
          </p:nvPr>
        </p:nvSpPr>
        <p:spPr/>
        <p:txBody>
          <a:bodyPr/>
          <a:lstStyle/>
          <a:p>
            <a:fld id="{3AE277D9-61F8-407C-AEC9-5F730D8A60CE}" type="slidenum">
              <a:rPr lang="en-US" smtClean="0"/>
              <a:t>‹#›</a:t>
            </a:fld>
            <a:endParaRPr lang="en-US" dirty="0"/>
          </a:p>
        </p:txBody>
      </p:sp>
    </p:spTree>
    <p:extLst>
      <p:ext uri="{BB962C8B-B14F-4D97-AF65-F5344CB8AC3E}">
        <p14:creationId xmlns:p14="http://schemas.microsoft.com/office/powerpoint/2010/main" val="985611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49DAA-E2AA-0F4F-B767-EDF02A722238}"/>
              </a:ext>
            </a:extLst>
          </p:cNvPr>
          <p:cNvSpPr>
            <a:spLocks noGrp="1"/>
          </p:cNvSpPr>
          <p:nvPr>
            <p:ph type="title"/>
          </p:nvPr>
        </p:nvSpPr>
        <p:spPr>
          <a:xfrm>
            <a:off x="614569" y="971413"/>
            <a:ext cx="10962861" cy="787814"/>
          </a:xfrm>
          <a:prstGeom prst="rect">
            <a:avLst/>
          </a:prstGeo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B8424E33-B8F7-5846-9882-C78BCE614614}"/>
              </a:ext>
            </a:extLst>
          </p:cNvPr>
          <p:cNvSpPr>
            <a:spLocks noGrp="1"/>
          </p:cNvSpPr>
          <p:nvPr>
            <p:ph type="body" idx="10"/>
          </p:nvPr>
        </p:nvSpPr>
        <p:spPr>
          <a:xfrm>
            <a:off x="614569" y="2037729"/>
            <a:ext cx="10962861" cy="439288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7547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A3C7-9473-436F-812D-F36E3057B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9AFA6-402A-45B3-9AA9-228AD6D583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6E4DE-5F2D-40B6-8DE7-13130091CB7D}"/>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5" name="Footer Placeholder 4">
            <a:extLst>
              <a:ext uri="{FF2B5EF4-FFF2-40B4-BE49-F238E27FC236}">
                <a16:creationId xmlns:a16="http://schemas.microsoft.com/office/drawing/2014/main" id="{EAC1BF2B-6D71-4B55-BB81-452302A3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5A0AA-BED1-4EAB-9543-867181EC6758}"/>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69308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BA88-2237-47E7-9966-3EB2A3BD0E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A95D9D-CFCA-4ACB-AC2D-B96F5AFDC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F7C976-C803-4868-8302-2A99FE57E41C}"/>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5" name="Footer Placeholder 4">
            <a:extLst>
              <a:ext uri="{FF2B5EF4-FFF2-40B4-BE49-F238E27FC236}">
                <a16:creationId xmlns:a16="http://schemas.microsoft.com/office/drawing/2014/main" id="{D9C6E362-34FB-4745-AE21-7688329B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86769-C236-4DC3-A3B0-3D8EE9E4CF96}"/>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131006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94FC-1955-4323-9537-654EF43E5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A9F4E8-5F3A-4216-8017-EC1AFBA66F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7CD70-FA2E-4BA3-8154-194C5ECB63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53006D-5F62-46AA-A964-7C637F75DB75}"/>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6" name="Footer Placeholder 5">
            <a:extLst>
              <a:ext uri="{FF2B5EF4-FFF2-40B4-BE49-F238E27FC236}">
                <a16:creationId xmlns:a16="http://schemas.microsoft.com/office/drawing/2014/main" id="{6A107DF6-B1E4-4429-924C-0356D4102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46C8D-7C8C-446F-BFCA-8D829A324B8D}"/>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172455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0A1A-4BD3-42B2-AD92-AA129A428D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976F0-F42D-4DBF-931E-98602C4F8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12E26C-438F-4DE7-9E8F-1B3F63FA0E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7001E6-6EFC-4592-9CC2-1300F8F97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1289CE-B612-468C-A006-E53B5879C3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63AC25-C12D-4F1B-8F5A-65DD12FB4DC1}"/>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8" name="Footer Placeholder 7">
            <a:extLst>
              <a:ext uri="{FF2B5EF4-FFF2-40B4-BE49-F238E27FC236}">
                <a16:creationId xmlns:a16="http://schemas.microsoft.com/office/drawing/2014/main" id="{ECC2DD86-7897-481F-88A8-F4B82660A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CD5AD-062C-4573-9430-4ECA8781B49D}"/>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305221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4513-7D7E-4B34-964D-CC52C59364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4958F-5B9B-4C9C-A4C7-D95043F9917D}"/>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4" name="Footer Placeholder 3">
            <a:extLst>
              <a:ext uri="{FF2B5EF4-FFF2-40B4-BE49-F238E27FC236}">
                <a16:creationId xmlns:a16="http://schemas.microsoft.com/office/drawing/2014/main" id="{4CCCFD6B-A410-448B-A6AF-1D73A8B381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B1E9B7-FB51-4787-B0ED-8ACCA7401DAB}"/>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167590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C5B0B-A38D-4108-A153-BF6ACA51DC89}"/>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3" name="Footer Placeholder 2">
            <a:extLst>
              <a:ext uri="{FF2B5EF4-FFF2-40B4-BE49-F238E27FC236}">
                <a16:creationId xmlns:a16="http://schemas.microsoft.com/office/drawing/2014/main" id="{273D58A7-A3F7-4D75-965F-DAFA09608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204A9-225A-463D-A70B-49E3A79C011D}"/>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225879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A42A-B646-49DE-983B-C4C0A5091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4A9A7D-E355-4DD5-B548-B15EB6FA15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B9BA5-C236-4FDD-899A-C6ECDE3CB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A802F1-5234-4D9C-8A30-1664D5F7DD9C}"/>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6" name="Footer Placeholder 5">
            <a:extLst>
              <a:ext uri="{FF2B5EF4-FFF2-40B4-BE49-F238E27FC236}">
                <a16:creationId xmlns:a16="http://schemas.microsoft.com/office/drawing/2014/main" id="{D7E50980-E453-4FD2-B8FD-37A7B71F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A87A1-D8BE-4046-9CA2-2943D3A63D1A}"/>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377175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AE95-F087-4955-9E90-27D859176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D29966-DE74-49D4-B6CA-2BC0ADA33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891678-6119-41CA-84D5-58DD77E57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8C78DB-FA3C-4482-A6E6-D671063798C3}"/>
              </a:ext>
            </a:extLst>
          </p:cNvPr>
          <p:cNvSpPr>
            <a:spLocks noGrp="1"/>
          </p:cNvSpPr>
          <p:nvPr>
            <p:ph type="dt" sz="half" idx="10"/>
          </p:nvPr>
        </p:nvSpPr>
        <p:spPr/>
        <p:txBody>
          <a:bodyPr/>
          <a:lstStyle/>
          <a:p>
            <a:fld id="{A741DDC3-05E4-4DE9-B904-D1F00B7B3791}" type="datetimeFigureOut">
              <a:rPr lang="en-US" smtClean="0"/>
              <a:t>5/25/2022</a:t>
            </a:fld>
            <a:endParaRPr lang="en-US"/>
          </a:p>
        </p:txBody>
      </p:sp>
      <p:sp>
        <p:nvSpPr>
          <p:cNvPr id="6" name="Footer Placeholder 5">
            <a:extLst>
              <a:ext uri="{FF2B5EF4-FFF2-40B4-BE49-F238E27FC236}">
                <a16:creationId xmlns:a16="http://schemas.microsoft.com/office/drawing/2014/main" id="{C55090DD-3D0B-4E80-928F-C317463976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D26D4-7D96-4CBD-86C6-8056B761D5DB}"/>
              </a:ext>
            </a:extLst>
          </p:cNvPr>
          <p:cNvSpPr>
            <a:spLocks noGrp="1"/>
          </p:cNvSpPr>
          <p:nvPr>
            <p:ph type="sldNum" sz="quarter" idx="12"/>
          </p:nvPr>
        </p:nvSpPr>
        <p:spPr/>
        <p:txBody>
          <a:bodyPr/>
          <a:lstStyle/>
          <a:p>
            <a:fld id="{3AE277D9-61F8-407C-AEC9-5F730D8A60CE}" type="slidenum">
              <a:rPr lang="en-US" smtClean="0"/>
              <a:t>‹#›</a:t>
            </a:fld>
            <a:endParaRPr lang="en-US"/>
          </a:p>
        </p:txBody>
      </p:sp>
    </p:spTree>
    <p:extLst>
      <p:ext uri="{BB962C8B-B14F-4D97-AF65-F5344CB8AC3E}">
        <p14:creationId xmlns:p14="http://schemas.microsoft.com/office/powerpoint/2010/main" val="50431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9BD2D-AD20-45EC-9F93-73A7CB7ED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733B13-232C-4C7A-8FB4-D6EF76428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F6C9A-6F09-4018-A4B8-AC8051061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1DDC3-05E4-4DE9-B904-D1F00B7B3791}" type="datetimeFigureOut">
              <a:rPr lang="en-US" smtClean="0"/>
              <a:t>5/25/2022</a:t>
            </a:fld>
            <a:endParaRPr lang="en-US"/>
          </a:p>
        </p:txBody>
      </p:sp>
      <p:sp>
        <p:nvSpPr>
          <p:cNvPr id="5" name="Footer Placeholder 4">
            <a:extLst>
              <a:ext uri="{FF2B5EF4-FFF2-40B4-BE49-F238E27FC236}">
                <a16:creationId xmlns:a16="http://schemas.microsoft.com/office/drawing/2014/main" id="{8907D6D6-F9EE-44D9-B659-F0E417EFF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1A692-FAC5-4E03-AEC4-AD3F7C200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277D9-61F8-407C-AEC9-5F730D8A60CE}" type="slidenum">
              <a:rPr lang="en-US" smtClean="0"/>
              <a:t>‹#›</a:t>
            </a:fld>
            <a:endParaRPr lang="en-US"/>
          </a:p>
        </p:txBody>
      </p:sp>
    </p:spTree>
    <p:extLst>
      <p:ext uri="{BB962C8B-B14F-4D97-AF65-F5344CB8AC3E}">
        <p14:creationId xmlns:p14="http://schemas.microsoft.com/office/powerpoint/2010/main" val="207293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7.emf"/><Relationship Id="rId4" Type="http://schemas.openxmlformats.org/officeDocument/2006/relationships/image" Target="../media/image24.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AAB9BA4-9BD3-432F-96C9-51AC8EE99656}"/>
              </a:ext>
            </a:extLst>
          </p:cNvPr>
          <p:cNvSpPr>
            <a:spLocks noGrp="1"/>
          </p:cNvSpPr>
          <p:nvPr>
            <p:ph type="ctrTitle"/>
          </p:nvPr>
        </p:nvSpPr>
        <p:spPr>
          <a:xfrm>
            <a:off x="690954" y="2336018"/>
            <a:ext cx="10810092" cy="2387600"/>
          </a:xfrm>
        </p:spPr>
        <p:txBody>
          <a:bodyPr>
            <a:noAutofit/>
          </a:bodyPr>
          <a:lstStyle/>
          <a:p>
            <a:r>
              <a:rPr lang="en-US" sz="6600" b="1" dirty="0">
                <a:solidFill>
                  <a:srgbClr val="5C4235"/>
                </a:solidFill>
                <a:effectLst>
                  <a:outerShdw blurRad="38100" dist="38100" dir="2700000" algn="tl">
                    <a:srgbClr val="000000">
                      <a:alpha val="43137"/>
                    </a:srgbClr>
                  </a:outerShdw>
                </a:effectLst>
              </a:rPr>
              <a:t>Out of the Dark, </a:t>
            </a:r>
            <a:r>
              <a:rPr lang="en-US" sz="6600" b="1" dirty="0">
                <a:solidFill>
                  <a:schemeClr val="bg1"/>
                </a:solidFill>
                <a:effectLst>
                  <a:outerShdw blurRad="38100" dist="38100" dir="2700000" algn="tl">
                    <a:srgbClr val="000000">
                      <a:alpha val="43137"/>
                    </a:srgbClr>
                  </a:outerShdw>
                </a:effectLst>
              </a:rPr>
              <a:t>into the Light? </a:t>
            </a:r>
            <a:br>
              <a:rPr lang="en-US" sz="4400" dirty="0">
                <a:solidFill>
                  <a:schemeClr val="accent4">
                    <a:lumMod val="75000"/>
                  </a:schemeClr>
                </a:solidFill>
                <a:effectLst>
                  <a:outerShdw blurRad="38100" dist="38100" dir="2700000" algn="tl">
                    <a:srgbClr val="000000">
                      <a:alpha val="43137"/>
                    </a:srgbClr>
                  </a:outerShdw>
                </a:effectLst>
              </a:rPr>
            </a:b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Influence of </a:t>
            </a:r>
            <a:r>
              <a:rPr lang="en-US" sz="3600" b="1" dirty="0">
                <a:solidFill>
                  <a:srgbClr val="FF0000"/>
                </a:solidFill>
                <a:effectLst>
                  <a:outerShdw blurRad="38100" dist="38100" dir="2700000" algn="tl">
                    <a:srgbClr val="000000">
                      <a:alpha val="43137"/>
                    </a:srgbClr>
                  </a:outerShdw>
                </a:effectLst>
              </a:rPr>
              <a:t>Wildfire</a:t>
            </a:r>
            <a:r>
              <a:rPr lang="en-US" sz="3600" b="1" dirty="0">
                <a:solidFill>
                  <a:srgbClr val="00B0F0"/>
                </a:solidFill>
                <a:effectLst>
                  <a:outerShdw blurRad="38100" dist="38100" dir="2700000" algn="tl">
                    <a:srgbClr val="000000">
                      <a:alpha val="43137"/>
                    </a:srgbClr>
                  </a:outerShdw>
                </a:effectLst>
              </a:rPr>
              <a:t> </a:t>
            </a:r>
            <a:r>
              <a:rPr lang="en-US" sz="3600" dirty="0">
                <a:solidFill>
                  <a:schemeClr val="bg1"/>
                </a:solidFill>
              </a:rPr>
              <a:t>and </a:t>
            </a:r>
            <a:r>
              <a:rPr lang="en-US" sz="3600" b="1" dirty="0">
                <a:solidFill>
                  <a:srgbClr val="00B0F0"/>
                </a:solidFill>
                <a:effectLst>
                  <a:outerShdw blurRad="38100" dist="38100" dir="2700000" algn="tl">
                    <a:srgbClr val="000000">
                      <a:alpha val="43137"/>
                    </a:srgbClr>
                  </a:outerShdw>
                </a:effectLst>
              </a:rPr>
              <a:t>Thermokarst </a:t>
            </a:r>
            <a:r>
              <a:rPr lang="en-US" sz="3600" dirty="0">
                <a:solidFill>
                  <a:schemeClr val="bg1"/>
                </a:solidFill>
                <a:effectLst>
                  <a:outerShdw blurRad="38100" dist="38100" dir="2700000" algn="tl">
                    <a:srgbClr val="000000">
                      <a:alpha val="43137"/>
                    </a:srgbClr>
                  </a:outerShdw>
                </a:effectLst>
              </a:rPr>
              <a:t>on </a:t>
            </a:r>
            <a:r>
              <a:rPr lang="en-US" sz="3600" b="1" dirty="0">
                <a:solidFill>
                  <a:srgbClr val="7DAA59"/>
                </a:solidFill>
                <a:effectLst>
                  <a:outerShdw blurRad="38100" dist="38100" dir="2700000" algn="tl">
                    <a:srgbClr val="000000">
                      <a:alpha val="43137"/>
                    </a:srgbClr>
                  </a:outerShdw>
                </a:effectLst>
              </a:rPr>
              <a:t>CO</a:t>
            </a:r>
            <a:r>
              <a:rPr lang="en-US" sz="1800" b="1" dirty="0">
                <a:solidFill>
                  <a:srgbClr val="7DAA59"/>
                </a:solidFill>
                <a:effectLst>
                  <a:outerShdw blurRad="38100" dist="38100" dir="2700000" algn="tl">
                    <a:srgbClr val="000000">
                      <a:alpha val="43137"/>
                    </a:srgbClr>
                  </a:outerShdw>
                </a:effectLst>
              </a:rPr>
              <a:t>2</a:t>
            </a:r>
            <a:r>
              <a:rPr lang="en-US" sz="3600" b="1" dirty="0">
                <a:solidFill>
                  <a:srgbClr val="7DAA59"/>
                </a:solidFill>
                <a:effectLst>
                  <a:outerShdw blurRad="38100" dist="38100" dir="2700000" algn="tl">
                    <a:srgbClr val="000000">
                      <a:alpha val="43137"/>
                    </a:srgbClr>
                  </a:outerShdw>
                </a:effectLst>
              </a:rPr>
              <a:t> Fluxes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from Boreal Peat Landscapes near the southern Limit of Permafrost in northwestern Canada</a:t>
            </a:r>
            <a:br>
              <a:rPr lang="en-US" sz="5400" b="1" dirty="0">
                <a:solidFill>
                  <a:schemeClr val="bg1"/>
                </a:solidFill>
                <a:effectLst>
                  <a:outerShdw blurRad="38100" dist="38100" dir="2700000" algn="tl">
                    <a:srgbClr val="000000">
                      <a:alpha val="43137"/>
                    </a:srgbClr>
                  </a:outerShdw>
                </a:effectLst>
              </a:rPr>
            </a:br>
            <a:endParaRPr lang="de-DE" sz="4400" b="1" dirty="0">
              <a:solidFill>
                <a:srgbClr val="00B0F0"/>
              </a:solidFill>
              <a:effectLst>
                <a:outerShdw blurRad="38100" dist="38100" dir="2700000" algn="tl">
                  <a:srgbClr val="000000">
                    <a:alpha val="43137"/>
                  </a:srgbClr>
                </a:outerShdw>
              </a:effectLst>
            </a:endParaRPr>
          </a:p>
        </p:txBody>
      </p:sp>
      <p:sp>
        <p:nvSpPr>
          <p:cNvPr id="7" name="Title 3">
            <a:extLst>
              <a:ext uri="{FF2B5EF4-FFF2-40B4-BE49-F238E27FC236}">
                <a16:creationId xmlns:a16="http://schemas.microsoft.com/office/drawing/2014/main" id="{93ACA2A6-E17A-4FE4-8E18-1112F74B40E9}"/>
              </a:ext>
            </a:extLst>
          </p:cNvPr>
          <p:cNvSpPr txBox="1">
            <a:spLocks/>
          </p:cNvSpPr>
          <p:nvPr/>
        </p:nvSpPr>
        <p:spPr>
          <a:xfrm>
            <a:off x="83622" y="4388209"/>
            <a:ext cx="12024755" cy="2387600"/>
          </a:xfrm>
          <a:prstGeom prst="rect">
            <a:avLst/>
          </a:prstGeom>
          <a:solidFill>
            <a:schemeClr val="bg1"/>
          </a:solidFill>
          <a:ln>
            <a:solidFill>
              <a:schemeClr val="tx1"/>
            </a:solidFill>
          </a:ln>
        </p:spPr>
        <p:txBody>
          <a:bodyPr vert="horz" lIns="91431" tIns="45716" rIns="91431" bIns="45716" rtlCol="0" anchor="ctr">
            <a:normAutofit fontScale="90000"/>
          </a:bodyPr>
          <a:lstStyle>
            <a:defPPr>
              <a:defRPr lang="en-US"/>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a:lstStyle>
          <a:p>
            <a:pPr algn="ct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Christopher Schulze</a:t>
            </a:r>
            <a:r>
              <a:rPr lang="en-GB" sz="2000" baseline="30000" dirty="0">
                <a:latin typeface="Arial" panose="020B0604020202020204" pitchFamily="34" charset="0"/>
                <a:cs typeface="Arial" panose="020B0604020202020204" pitchFamily="34" charset="0"/>
              </a:rPr>
              <a:t>1,2</a:t>
            </a:r>
            <a:r>
              <a:rPr lang="en-GB" sz="2000" dirty="0">
                <a:latin typeface="Arial" panose="020B0604020202020204" pitchFamily="34" charset="0"/>
                <a:cs typeface="Arial" panose="020B0604020202020204" pitchFamily="34" charset="0"/>
              </a:rPr>
              <a:t> (cschulze@ualberta.ca), David Olefeldt</a:t>
            </a:r>
            <a:r>
              <a:rPr lang="en-GB" sz="2000" baseline="30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Craig Emmerton</a:t>
            </a:r>
            <a:r>
              <a:rPr lang="en-GB" sz="2000" baseline="30000" dirty="0">
                <a:latin typeface="Arial" panose="020B0604020202020204" pitchFamily="34" charset="0"/>
                <a:cs typeface="Arial" panose="020B0604020202020204" pitchFamily="34" charset="0"/>
              </a:rPr>
              <a:t>2,3</a:t>
            </a:r>
            <a:r>
              <a:rPr lang="en-GB" sz="2000" dirty="0">
                <a:latin typeface="Arial" panose="020B0604020202020204" pitchFamily="34" charset="0"/>
                <a:cs typeface="Arial" panose="020B0604020202020204" pitchFamily="34" charset="0"/>
              </a:rPr>
              <a:t>, Lorna Harris</a:t>
            </a:r>
            <a:r>
              <a:rPr lang="en-GB" sz="2000" baseline="30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Natascha Kljun</a:t>
            </a:r>
            <a:r>
              <a:rPr lang="en-GB" sz="2000" baseline="30000" dirty="0">
                <a:latin typeface="Arial" panose="020B0604020202020204" pitchFamily="34" charset="0"/>
                <a:cs typeface="Arial" panose="020B0604020202020204" pitchFamily="34" charset="0"/>
              </a:rPr>
              <a:t>4</a:t>
            </a:r>
            <a:r>
              <a:rPr lang="en-GB" sz="2000" dirty="0">
                <a:latin typeface="Arial" panose="020B0604020202020204" pitchFamily="34" charset="0"/>
                <a:cs typeface="Arial" panose="020B0604020202020204" pitchFamily="34" charset="0"/>
              </a:rPr>
              <a:t>, Laura Chasmer</a:t>
            </a:r>
            <a:r>
              <a:rPr lang="en-GB" sz="2000" baseline="30000" dirty="0">
                <a:latin typeface="Arial" panose="020B0604020202020204" pitchFamily="34" charset="0"/>
                <a:cs typeface="Arial" panose="020B0604020202020204" pitchFamily="34" charset="0"/>
              </a:rPr>
              <a:t>5</a:t>
            </a:r>
            <a:r>
              <a:rPr lang="en-GB" sz="2000" dirty="0">
                <a:latin typeface="Arial" panose="020B0604020202020204" pitchFamily="34" charset="0"/>
                <a:cs typeface="Arial" panose="020B0604020202020204" pitchFamily="34" charset="0"/>
              </a:rPr>
              <a:t>, Chris Hopkinson</a:t>
            </a:r>
            <a:r>
              <a:rPr lang="en-GB" sz="2000" baseline="30000" dirty="0">
                <a:latin typeface="Arial" panose="020B0604020202020204" pitchFamily="34" charset="0"/>
                <a:cs typeface="Arial" panose="020B0604020202020204" pitchFamily="34" charset="0"/>
              </a:rPr>
              <a:t>5</a:t>
            </a:r>
            <a:r>
              <a:rPr lang="en-GB" sz="2000" dirty="0">
                <a:latin typeface="Arial" panose="020B0604020202020204" pitchFamily="34" charset="0"/>
                <a:cs typeface="Arial" panose="020B0604020202020204" pitchFamily="34" charset="0"/>
              </a:rPr>
              <a:t>, Matteo Detto</a:t>
            </a:r>
            <a:r>
              <a:rPr lang="en-GB" sz="2000" baseline="30000" dirty="0">
                <a:latin typeface="Arial" panose="020B0604020202020204" pitchFamily="34" charset="0"/>
                <a:cs typeface="Arial" panose="020B0604020202020204" pitchFamily="34" charset="0"/>
              </a:rPr>
              <a:t>6</a:t>
            </a:r>
            <a:r>
              <a:rPr lang="en-GB" sz="2000" dirty="0">
                <a:latin typeface="Arial" panose="020B0604020202020204" pitchFamily="34" charset="0"/>
                <a:cs typeface="Arial" panose="020B0604020202020204" pitchFamily="34" charset="0"/>
              </a:rPr>
              <a:t>, Manuel Helbig</a:t>
            </a:r>
            <a:r>
              <a:rPr lang="en-GB" sz="2000" baseline="30000" dirty="0">
                <a:latin typeface="Arial" panose="020B0604020202020204" pitchFamily="34" charset="0"/>
                <a:cs typeface="Arial" panose="020B0604020202020204" pitchFamily="34" charset="0"/>
              </a:rPr>
              <a:t>1</a:t>
            </a:r>
            <a:r>
              <a:rPr lang="en-GB" sz="2000" dirty="0">
                <a:latin typeface="Arial" panose="020B0604020202020204" pitchFamily="34" charset="0"/>
                <a:cs typeface="Arial" panose="020B0604020202020204" pitchFamily="34" charset="0"/>
              </a:rPr>
              <a:t>, Gabriel </a:t>
            </a:r>
            <a:r>
              <a:rPr lang="en-GB" sz="2000" dirty="0" err="1">
                <a:latin typeface="Arial" panose="020B0604020202020204" pitchFamily="34" charset="0"/>
                <a:cs typeface="Arial" panose="020B0604020202020204" pitchFamily="34" charset="0"/>
              </a:rPr>
              <a:t>Hould</a:t>
            </a:r>
            <a:r>
              <a:rPr lang="en-GB" sz="2000" dirty="0">
                <a:latin typeface="Arial" panose="020B0604020202020204" pitchFamily="34" charset="0"/>
                <a:cs typeface="Arial" panose="020B0604020202020204" pitchFamily="34" charset="0"/>
              </a:rPr>
              <a:t> Gosselin</a:t>
            </a:r>
            <a:r>
              <a:rPr lang="en-GB" sz="2000" baseline="30000" dirty="0">
                <a:latin typeface="Arial" panose="020B0604020202020204" pitchFamily="34" charset="0"/>
                <a:cs typeface="Arial" panose="020B0604020202020204" pitchFamily="34" charset="0"/>
              </a:rPr>
              <a:t>1</a:t>
            </a:r>
            <a:r>
              <a:rPr lang="en-GB" sz="20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&amp; </a:t>
            </a:r>
            <a:r>
              <a:rPr lang="en-GB" sz="2000" dirty="0">
                <a:latin typeface="Arial" panose="020B0604020202020204" pitchFamily="34" charset="0"/>
                <a:cs typeface="Arial" panose="020B0604020202020204" pitchFamily="34" charset="0"/>
              </a:rPr>
              <a:t>Oliver Sonnentag</a:t>
            </a:r>
            <a:r>
              <a:rPr lang="en-GB" sz="2000" baseline="30000" dirty="0">
                <a:latin typeface="Arial" panose="020B0604020202020204" pitchFamily="34" charset="0"/>
                <a:cs typeface="Arial" panose="020B0604020202020204" pitchFamily="34" charset="0"/>
              </a:rPr>
              <a:t>1</a:t>
            </a:r>
          </a:p>
          <a:p>
            <a:endParaRPr lang="en-GB" sz="2000" baseline="30000" dirty="0">
              <a:latin typeface="Arial" panose="020B0604020202020204" pitchFamily="34" charset="0"/>
              <a:cs typeface="Arial" panose="020B0604020202020204" pitchFamily="34" charset="0"/>
            </a:endParaRPr>
          </a:p>
          <a:p>
            <a:r>
              <a:rPr lang="en-GB" sz="1600" baseline="30000" dirty="0">
                <a:latin typeface="Arial" panose="020B0604020202020204" pitchFamily="34" charset="0"/>
                <a:cs typeface="Arial" panose="020B0604020202020204" pitchFamily="34" charset="0"/>
              </a:rPr>
              <a:t>1</a:t>
            </a:r>
            <a:r>
              <a:rPr lang="pt-BR" sz="1600" dirty="0">
                <a:latin typeface="Arial" panose="020B0604020202020204" pitchFamily="34" charset="0"/>
                <a:cs typeface="Arial" panose="020B0604020202020204" pitchFamily="34" charset="0"/>
              </a:rPr>
              <a:t>Université de Montréal   </a:t>
            </a:r>
            <a:r>
              <a:rPr lang="en-GB" sz="1600" baseline="30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University of Alberta   </a:t>
            </a:r>
            <a:r>
              <a:rPr lang="en-GB"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Alberta Environment and Parks  </a:t>
            </a:r>
            <a:r>
              <a:rPr lang="en-GB" sz="1600" dirty="0">
                <a:latin typeface="Arial" panose="020B0604020202020204" pitchFamily="34" charset="0"/>
                <a:cs typeface="Arial" panose="020B0604020202020204" pitchFamily="34" charset="0"/>
              </a:rPr>
              <a:t> </a:t>
            </a:r>
            <a:r>
              <a:rPr lang="en-US" sz="1600" baseline="30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Lund University   </a:t>
            </a:r>
            <a:r>
              <a:rPr lang="en-GB"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University of Lethbridge   </a:t>
            </a:r>
            <a:r>
              <a:rPr lang="en-GB" sz="1600" baseline="30000" dirty="0">
                <a:latin typeface="Arial" panose="020B0604020202020204" pitchFamily="34" charset="0"/>
                <a:cs typeface="Arial" panose="020B0604020202020204" pitchFamily="34" charset="0"/>
              </a:rPr>
              <a:t>6</a:t>
            </a:r>
            <a:r>
              <a:rPr lang="en-US" sz="1600" dirty="0">
                <a:latin typeface="Arial" panose="020B0604020202020204" pitchFamily="34" charset="0"/>
                <a:cs typeface="Arial" panose="020B0604020202020204" pitchFamily="34" charset="0"/>
              </a:rPr>
              <a:t>Princeton University</a:t>
            </a:r>
          </a:p>
          <a:p>
            <a:endParaRPr lang="pt-BR" sz="2000" dirty="0">
              <a:latin typeface="Arial" panose="020B0604020202020204" pitchFamily="34" charset="0"/>
              <a:cs typeface="Arial" panose="020B0604020202020204" pitchFamily="34" charset="0"/>
            </a:endParaRPr>
          </a:p>
          <a:p>
            <a:pPr algn="ctr"/>
            <a:r>
              <a:rPr lang="de-DE" sz="2200" dirty="0">
                <a:latin typeface="Arial" panose="020B0604020202020204" pitchFamily="34" charset="0"/>
                <a:cs typeface="Arial" panose="020B0604020202020204" pitchFamily="34" charset="0"/>
              </a:rPr>
              <a:t>EGU General Assembly </a:t>
            </a:r>
          </a:p>
          <a:p>
            <a:pPr algn="ctr"/>
            <a:r>
              <a:rPr lang="de-DE" sz="2200" dirty="0">
                <a:latin typeface="Arial" panose="020B0604020202020204" pitchFamily="34" charset="0"/>
                <a:cs typeface="Arial" panose="020B0604020202020204" pitchFamily="34" charset="0"/>
              </a:rPr>
              <a:t>May 26th, 2022</a:t>
            </a:r>
          </a:p>
          <a:p>
            <a:endParaRPr lang="pt-BR" sz="20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A7E02B0-6963-4E38-86D4-6E0B5F813B2F}"/>
              </a:ext>
            </a:extLst>
          </p:cNvPr>
          <p:cNvPicPr>
            <a:picLocks noChangeAspect="1"/>
          </p:cNvPicPr>
          <p:nvPr/>
        </p:nvPicPr>
        <p:blipFill rotWithShape="1">
          <a:blip r:embed="rId4">
            <a:extLst>
              <a:ext uri="{28A0092B-C50C-407E-A947-70E740481C1C}">
                <a14:useLocalDpi xmlns:a14="http://schemas.microsoft.com/office/drawing/2010/main" val="0"/>
              </a:ext>
            </a:extLst>
          </a:blip>
          <a:srcRect l="7222" b="20600"/>
          <a:stretch/>
        </p:blipFill>
        <p:spPr>
          <a:xfrm>
            <a:off x="114299" y="6068034"/>
            <a:ext cx="2073192" cy="616939"/>
          </a:xfrm>
          <a:prstGeom prst="rect">
            <a:avLst/>
          </a:prstGeom>
        </p:spPr>
      </p:pic>
      <p:pic>
        <p:nvPicPr>
          <p:cNvPr id="8" name="Grafik 5" descr="Ein Bild, das Essen, Schild, Zeichnung enthält.&#10;&#10;Automatisch generierte Beschreibung">
            <a:extLst>
              <a:ext uri="{FF2B5EF4-FFF2-40B4-BE49-F238E27FC236}">
                <a16:creationId xmlns:a16="http://schemas.microsoft.com/office/drawing/2014/main" id="{04ACA9F0-5714-45C8-8AA2-8E97EEA95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315" y="6059721"/>
            <a:ext cx="1613334" cy="616939"/>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9C8A069B-19EA-4E66-ABFE-74A340E34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839" y="6204873"/>
            <a:ext cx="2839682" cy="521242"/>
          </a:xfrm>
          <a:prstGeom prst="rect">
            <a:avLst/>
          </a:prstGeom>
        </p:spPr>
      </p:pic>
      <p:pic>
        <p:nvPicPr>
          <p:cNvPr id="13" name="Picture 12">
            <a:extLst>
              <a:ext uri="{FF2B5EF4-FFF2-40B4-BE49-F238E27FC236}">
                <a16:creationId xmlns:a16="http://schemas.microsoft.com/office/drawing/2014/main" id="{FD83FE8B-8827-4B5F-B1A4-FEC5D2661912}"/>
              </a:ext>
            </a:extLst>
          </p:cNvPr>
          <p:cNvPicPr>
            <a:picLocks noChangeAspect="1"/>
          </p:cNvPicPr>
          <p:nvPr/>
        </p:nvPicPr>
        <p:blipFill rotWithShape="1">
          <a:blip r:embed="rId7"/>
          <a:srcRect l="5749" r="5123" b="21715"/>
          <a:stretch/>
        </p:blipFill>
        <p:spPr>
          <a:xfrm>
            <a:off x="2291170" y="6247545"/>
            <a:ext cx="2400166" cy="482899"/>
          </a:xfrm>
          <a:prstGeom prst="rect">
            <a:avLst/>
          </a:prstGeom>
        </p:spPr>
      </p:pic>
      <p:pic>
        <p:nvPicPr>
          <p:cNvPr id="6" name="Picture 5">
            <a:extLst>
              <a:ext uri="{FF2B5EF4-FFF2-40B4-BE49-F238E27FC236}">
                <a16:creationId xmlns:a16="http://schemas.microsoft.com/office/drawing/2014/main" id="{95DDB126-8D55-4D52-8D92-3866B2A6321E}"/>
              </a:ext>
            </a:extLst>
          </p:cNvPr>
          <p:cNvPicPr>
            <a:picLocks noChangeAspect="1"/>
          </p:cNvPicPr>
          <p:nvPr/>
        </p:nvPicPr>
        <p:blipFill rotWithShape="1">
          <a:blip r:embed="rId8">
            <a:extLst>
              <a:ext uri="{28A0092B-C50C-407E-A947-70E740481C1C}">
                <a14:useLocalDpi xmlns:a14="http://schemas.microsoft.com/office/drawing/2010/main" val="0"/>
              </a:ext>
            </a:extLst>
          </a:blip>
          <a:srcRect l="9955"/>
          <a:stretch/>
        </p:blipFill>
        <p:spPr>
          <a:xfrm>
            <a:off x="98159" y="5708337"/>
            <a:ext cx="385953" cy="428625"/>
          </a:xfrm>
          <a:prstGeom prst="rect">
            <a:avLst/>
          </a:prstGeom>
        </p:spPr>
      </p:pic>
      <p:sp>
        <p:nvSpPr>
          <p:cNvPr id="9" name="TextBox 8">
            <a:extLst>
              <a:ext uri="{FF2B5EF4-FFF2-40B4-BE49-F238E27FC236}">
                <a16:creationId xmlns:a16="http://schemas.microsoft.com/office/drawing/2014/main" id="{7986CA56-24D9-4490-8931-2F6D2289AFBB}"/>
              </a:ext>
            </a:extLst>
          </p:cNvPr>
          <p:cNvSpPr txBox="1"/>
          <p:nvPr/>
        </p:nvSpPr>
        <p:spPr>
          <a:xfrm flipH="1">
            <a:off x="360314" y="5758978"/>
            <a:ext cx="350794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@rappeatloaf</a:t>
            </a:r>
          </a:p>
        </p:txBody>
      </p:sp>
    </p:spTree>
    <p:extLst>
      <p:ext uri="{BB962C8B-B14F-4D97-AF65-F5344CB8AC3E}">
        <p14:creationId xmlns:p14="http://schemas.microsoft.com/office/powerpoint/2010/main" val="311755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840AE29-4104-4630-B497-A946BD32CACE}"/>
              </a:ext>
            </a:extLst>
          </p:cNvPr>
          <p:cNvSpPr/>
          <p:nvPr/>
        </p:nvSpPr>
        <p:spPr>
          <a:xfrm>
            <a:off x="6193964" y="1183409"/>
            <a:ext cx="5434670" cy="5537526"/>
          </a:xfrm>
          <a:prstGeom prst="rect">
            <a:avLst/>
          </a:prstGeom>
          <a:solidFill>
            <a:srgbClr val="B9D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B25743-E4F5-4D5F-B533-A7834229F503}"/>
              </a:ext>
            </a:extLst>
          </p:cNvPr>
          <p:cNvSpPr/>
          <p:nvPr/>
        </p:nvSpPr>
        <p:spPr>
          <a:xfrm>
            <a:off x="446808" y="1193800"/>
            <a:ext cx="4839910" cy="553806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C2C984-6AD8-40D2-8735-1D6BA1F8AC8C}"/>
              </a:ext>
            </a:extLst>
          </p:cNvPr>
          <p:cNvSpPr/>
          <p:nvPr/>
        </p:nvSpPr>
        <p:spPr>
          <a:xfrm>
            <a:off x="3999457" y="1455934"/>
            <a:ext cx="4053498" cy="22965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D8A1F2-BC14-4228-A98A-544E88B9C639}"/>
              </a:ext>
            </a:extLst>
          </p:cNvPr>
          <p:cNvSpPr/>
          <p:nvPr/>
        </p:nvSpPr>
        <p:spPr>
          <a:xfrm>
            <a:off x="1639274" y="6282973"/>
            <a:ext cx="1213537" cy="461665"/>
          </a:xfrm>
          <a:prstGeom prst="rect">
            <a:avLst/>
          </a:prstGeom>
        </p:spPr>
        <p:txBody>
          <a:bodyPr wrap="none">
            <a:spAutoFit/>
          </a:bodyPr>
          <a:lstStyle/>
          <a:p>
            <a:r>
              <a:rPr lang="en-US" sz="2400" b="1" dirty="0">
                <a:solidFill>
                  <a:srgbClr val="FF0000"/>
                </a:solidFill>
                <a:effectLst>
                  <a:outerShdw blurRad="38100" dist="38100" dir="2700000" algn="tl">
                    <a:srgbClr val="000000">
                      <a:alpha val="43137"/>
                    </a:srgbClr>
                  </a:outerShdw>
                </a:effectLst>
              </a:rPr>
              <a:t>Wildfire</a:t>
            </a:r>
            <a:endParaRPr lang="en-US" sz="2400" dirty="0"/>
          </a:p>
        </p:txBody>
      </p:sp>
      <p:sp>
        <p:nvSpPr>
          <p:cNvPr id="15" name="Rectangle 14">
            <a:extLst>
              <a:ext uri="{FF2B5EF4-FFF2-40B4-BE49-F238E27FC236}">
                <a16:creationId xmlns:a16="http://schemas.microsoft.com/office/drawing/2014/main" id="{3DEF0C51-A589-4086-967C-470C4368509C}"/>
              </a:ext>
            </a:extLst>
          </p:cNvPr>
          <p:cNvSpPr/>
          <p:nvPr/>
        </p:nvSpPr>
        <p:spPr>
          <a:xfrm>
            <a:off x="8948053" y="6282972"/>
            <a:ext cx="1810304" cy="461665"/>
          </a:xfrm>
          <a:prstGeom prst="rect">
            <a:avLst/>
          </a:prstGeom>
        </p:spPr>
        <p:txBody>
          <a:bodyPr wrap="none">
            <a:spAutoFit/>
          </a:bodyPr>
          <a:lstStyle/>
          <a:p>
            <a:r>
              <a:rPr lang="en-US" sz="2400" b="1" dirty="0">
                <a:solidFill>
                  <a:srgbClr val="00B0F0"/>
                </a:solidFill>
                <a:effectLst>
                  <a:outerShdw blurRad="38100" dist="38100" dir="2700000" algn="tl">
                    <a:srgbClr val="000000">
                      <a:alpha val="43137"/>
                    </a:srgbClr>
                  </a:outerShdw>
                </a:effectLst>
              </a:rPr>
              <a:t>Thermokarst</a:t>
            </a:r>
            <a:endParaRPr lang="en-US" sz="2400" dirty="0"/>
          </a:p>
        </p:txBody>
      </p:sp>
      <p:pic>
        <p:nvPicPr>
          <p:cNvPr id="19" name="Picture 18">
            <a:extLst>
              <a:ext uri="{FF2B5EF4-FFF2-40B4-BE49-F238E27FC236}">
                <a16:creationId xmlns:a16="http://schemas.microsoft.com/office/drawing/2014/main" id="{4652BFCD-F171-4969-A390-8FDECDAD1ECC}"/>
              </a:ext>
            </a:extLst>
          </p:cNvPr>
          <p:cNvPicPr>
            <a:picLocks noChangeAspect="1"/>
          </p:cNvPicPr>
          <p:nvPr/>
        </p:nvPicPr>
        <p:blipFill rotWithShape="1">
          <a:blip r:embed="rId3"/>
          <a:srcRect b="12492"/>
          <a:stretch/>
        </p:blipFill>
        <p:spPr>
          <a:xfrm>
            <a:off x="3979718" y="1162627"/>
            <a:ext cx="4073237" cy="2589896"/>
          </a:xfrm>
          <a:prstGeom prst="rect">
            <a:avLst/>
          </a:prstGeom>
        </p:spPr>
      </p:pic>
      <p:pic>
        <p:nvPicPr>
          <p:cNvPr id="6" name="Content Placeholder 5">
            <a:extLst>
              <a:ext uri="{FF2B5EF4-FFF2-40B4-BE49-F238E27FC236}">
                <a16:creationId xmlns:a16="http://schemas.microsoft.com/office/drawing/2014/main" id="{BA5C9869-253E-4851-8806-511B70F7014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343400" y="3962870"/>
            <a:ext cx="3334591" cy="2308346"/>
          </a:xfrm>
        </p:spPr>
      </p:pic>
      <p:pic>
        <p:nvPicPr>
          <p:cNvPr id="9" name="Picture 8">
            <a:extLst>
              <a:ext uri="{FF2B5EF4-FFF2-40B4-BE49-F238E27FC236}">
                <a16:creationId xmlns:a16="http://schemas.microsoft.com/office/drawing/2014/main" id="{280361DF-833A-4B5C-9332-7AC27826AC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57" y="3962870"/>
            <a:ext cx="3077795" cy="2308346"/>
          </a:xfrm>
          <a:prstGeom prst="rect">
            <a:avLst/>
          </a:prstGeom>
        </p:spPr>
      </p:pic>
      <p:pic>
        <p:nvPicPr>
          <p:cNvPr id="13" name="Picture 12">
            <a:extLst>
              <a:ext uri="{FF2B5EF4-FFF2-40B4-BE49-F238E27FC236}">
                <a16:creationId xmlns:a16="http://schemas.microsoft.com/office/drawing/2014/main" id="{AC6D331A-709D-4F23-B662-EA5F6A082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7403" y="3962871"/>
            <a:ext cx="3077794" cy="2308345"/>
          </a:xfrm>
          <a:prstGeom prst="rect">
            <a:avLst/>
          </a:prstGeom>
        </p:spPr>
      </p:pic>
      <p:sp>
        <p:nvSpPr>
          <p:cNvPr id="12" name="Slide Number Placeholder 2">
            <a:extLst>
              <a:ext uri="{FF2B5EF4-FFF2-40B4-BE49-F238E27FC236}">
                <a16:creationId xmlns:a16="http://schemas.microsoft.com/office/drawing/2014/main" id="{8B949D89-D35E-443F-9D82-80E6D9290513}"/>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2</a:t>
            </a:fld>
            <a:endParaRPr lang="de-DE" sz="2000" dirty="0">
              <a:solidFill>
                <a:schemeClr val="tx1"/>
              </a:solidFill>
            </a:endParaRPr>
          </a:p>
        </p:txBody>
      </p:sp>
      <p:sp>
        <p:nvSpPr>
          <p:cNvPr id="17" name="Rectangle 16">
            <a:extLst>
              <a:ext uri="{FF2B5EF4-FFF2-40B4-BE49-F238E27FC236}">
                <a16:creationId xmlns:a16="http://schemas.microsoft.com/office/drawing/2014/main" id="{D17008AA-7D56-4BE7-BAF6-E8667781B850}"/>
              </a:ext>
            </a:extLst>
          </p:cNvPr>
          <p:cNvSpPr/>
          <p:nvPr/>
        </p:nvSpPr>
        <p:spPr>
          <a:xfrm>
            <a:off x="5269447" y="6303958"/>
            <a:ext cx="1109860" cy="461665"/>
          </a:xfrm>
          <a:prstGeom prst="rect">
            <a:avLst/>
          </a:prstGeom>
        </p:spPr>
        <p:txBody>
          <a:bodyPr wrap="square">
            <a:spAutoFit/>
          </a:bodyPr>
          <a:lstStyle/>
          <a:p>
            <a:r>
              <a:rPr lang="en-US" sz="2400" b="1" dirty="0">
                <a:solidFill>
                  <a:srgbClr val="00B050"/>
                </a:solidFill>
                <a:effectLst>
                  <a:outerShdw blurRad="38100" dist="38100" dir="2700000" algn="tl">
                    <a:srgbClr val="000000">
                      <a:alpha val="43137"/>
                    </a:srgbClr>
                  </a:outerShdw>
                </a:effectLst>
              </a:rPr>
              <a:t>Intact</a:t>
            </a:r>
            <a:endParaRPr lang="en-US" sz="2400" dirty="0">
              <a:solidFill>
                <a:srgbClr val="00B050"/>
              </a:solidFill>
            </a:endParaRPr>
          </a:p>
        </p:txBody>
      </p:sp>
      <p:sp>
        <p:nvSpPr>
          <p:cNvPr id="2" name="Rectangle 1">
            <a:extLst>
              <a:ext uri="{FF2B5EF4-FFF2-40B4-BE49-F238E27FC236}">
                <a16:creationId xmlns:a16="http://schemas.microsoft.com/office/drawing/2014/main" id="{BED835D6-2C4A-439A-A007-5574011C1E29}"/>
              </a:ext>
            </a:extLst>
          </p:cNvPr>
          <p:cNvSpPr/>
          <p:nvPr/>
        </p:nvSpPr>
        <p:spPr>
          <a:xfrm>
            <a:off x="5424055" y="1246909"/>
            <a:ext cx="748145" cy="187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E133AD-E1C6-4589-837E-917B927B2A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7403" y="1455935"/>
            <a:ext cx="3077794" cy="2308345"/>
          </a:xfrm>
          <a:prstGeom prst="rect">
            <a:avLst/>
          </a:prstGeom>
        </p:spPr>
      </p:pic>
      <p:pic>
        <p:nvPicPr>
          <p:cNvPr id="11" name="Picture 10">
            <a:extLst>
              <a:ext uri="{FF2B5EF4-FFF2-40B4-BE49-F238E27FC236}">
                <a16:creationId xmlns:a16="http://schemas.microsoft.com/office/drawing/2014/main" id="{90749CAC-4714-424B-8595-5718B2A5642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27407" r="27228"/>
          <a:stretch/>
        </p:blipFill>
        <p:spPr>
          <a:xfrm>
            <a:off x="615156" y="1455934"/>
            <a:ext cx="3077795" cy="2308346"/>
          </a:xfrm>
          <a:prstGeom prst="rect">
            <a:avLst/>
          </a:prstGeom>
        </p:spPr>
      </p:pic>
      <p:sp>
        <p:nvSpPr>
          <p:cNvPr id="22" name="Rectangle 21">
            <a:extLst>
              <a:ext uri="{FF2B5EF4-FFF2-40B4-BE49-F238E27FC236}">
                <a16:creationId xmlns:a16="http://schemas.microsoft.com/office/drawing/2014/main" id="{2F779248-41E5-4E88-8927-0D33B90D4D6A}"/>
              </a:ext>
            </a:extLst>
          </p:cNvPr>
          <p:cNvSpPr/>
          <p:nvPr/>
        </p:nvSpPr>
        <p:spPr>
          <a:xfrm>
            <a:off x="5351250" y="1145370"/>
            <a:ext cx="787844" cy="369332"/>
          </a:xfrm>
          <a:prstGeom prst="rect">
            <a:avLst/>
          </a:prstGeom>
        </p:spPr>
        <p:txBody>
          <a:bodyPr wrap="none">
            <a:spAutoFit/>
          </a:bodyPr>
          <a:lstStyle/>
          <a:p>
            <a:r>
              <a:rPr lang="en-US" b="1" dirty="0">
                <a:solidFill>
                  <a:srgbClr val="00B050"/>
                </a:solidFill>
                <a:effectLst>
                  <a:outerShdw blurRad="38100" dist="38100" dir="2700000" algn="tl">
                    <a:srgbClr val="000000">
                      <a:alpha val="43137"/>
                    </a:srgbClr>
                  </a:outerShdw>
                </a:effectLst>
              </a:rPr>
              <a:t>Intact </a:t>
            </a:r>
            <a:endParaRPr lang="en-US" dirty="0"/>
          </a:p>
        </p:txBody>
      </p:sp>
      <p:sp>
        <p:nvSpPr>
          <p:cNvPr id="27" name="Arrow: Pentagon 26">
            <a:extLst>
              <a:ext uri="{FF2B5EF4-FFF2-40B4-BE49-F238E27FC236}">
                <a16:creationId xmlns:a16="http://schemas.microsoft.com/office/drawing/2014/main" id="{67D65452-9F7E-4C30-B27B-1CEB0EC3ADC4}"/>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29" name="Title 1">
            <a:extLst>
              <a:ext uri="{FF2B5EF4-FFF2-40B4-BE49-F238E27FC236}">
                <a16:creationId xmlns:a16="http://schemas.microsoft.com/office/drawing/2014/main" id="{E36F1B58-C311-49F0-B1B9-FE595CA9585C}"/>
              </a:ext>
            </a:extLst>
          </p:cNvPr>
          <p:cNvSpPr txBox="1">
            <a:spLocks/>
          </p:cNvSpPr>
          <p:nvPr/>
        </p:nvSpPr>
        <p:spPr>
          <a:xfrm>
            <a:off x="838200" y="472184"/>
            <a:ext cx="1051560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Agents of Changes in Boreal Peat Landscapes </a:t>
            </a:r>
            <a:endParaRPr lang="en-US" dirty="0">
              <a:solidFill>
                <a:srgbClr val="0070C0"/>
              </a:solidFill>
            </a:endParaRPr>
          </a:p>
        </p:txBody>
      </p:sp>
    </p:spTree>
    <p:extLst>
      <p:ext uri="{BB962C8B-B14F-4D97-AF65-F5344CB8AC3E}">
        <p14:creationId xmlns:p14="http://schemas.microsoft.com/office/powerpoint/2010/main" val="230159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1E99213-7371-4427-8ADA-AD8C11053F8B}"/>
              </a:ext>
            </a:extLst>
          </p:cNvPr>
          <p:cNvSpPr/>
          <p:nvPr/>
        </p:nvSpPr>
        <p:spPr>
          <a:xfrm>
            <a:off x="2356631" y="4870812"/>
            <a:ext cx="5988716" cy="18684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6D35BE6-8CB1-4773-A7F2-F6614E2BB9F0}"/>
              </a:ext>
            </a:extLst>
          </p:cNvPr>
          <p:cNvSpPr/>
          <p:nvPr/>
        </p:nvSpPr>
        <p:spPr>
          <a:xfrm>
            <a:off x="7087180" y="1040849"/>
            <a:ext cx="3075393" cy="3749284"/>
          </a:xfrm>
          <a:prstGeom prst="rect">
            <a:avLst/>
          </a:prstGeom>
          <a:solidFill>
            <a:srgbClr val="B9D9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1197F5-9D95-4192-9E83-2FE96A0422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63" b="2701"/>
          <a:stretch/>
        </p:blipFill>
        <p:spPr>
          <a:xfrm>
            <a:off x="1450233" y="1506159"/>
            <a:ext cx="4862050" cy="2722311"/>
          </a:xfrm>
          <a:prstGeom prst="rect">
            <a:avLst/>
          </a:prstGeom>
        </p:spPr>
      </p:pic>
      <p:pic>
        <p:nvPicPr>
          <p:cNvPr id="6" name="Grafik 10">
            <a:extLst>
              <a:ext uri="{FF2B5EF4-FFF2-40B4-BE49-F238E27FC236}">
                <a16:creationId xmlns:a16="http://schemas.microsoft.com/office/drawing/2014/main" id="{09AC1BFA-DA01-46CB-8491-9B218D3052D3}"/>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7212269" y="2927249"/>
            <a:ext cx="2812387" cy="1762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10">
            <a:extLst>
              <a:ext uri="{FF2B5EF4-FFF2-40B4-BE49-F238E27FC236}">
                <a16:creationId xmlns:a16="http://schemas.microsoft.com/office/drawing/2014/main" id="{7D8496C8-136D-45F0-8393-9E33BE2921F4}"/>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7212270" y="1169285"/>
            <a:ext cx="2812386" cy="1541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4B259BE-6BD0-41E1-83A2-B568FAFE6EC8}"/>
              </a:ext>
            </a:extLst>
          </p:cNvPr>
          <p:cNvSpPr txBox="1"/>
          <p:nvPr/>
        </p:nvSpPr>
        <p:spPr>
          <a:xfrm>
            <a:off x="7744768" y="2890628"/>
            <a:ext cx="1807787" cy="307777"/>
          </a:xfrm>
          <a:prstGeom prst="rect">
            <a:avLst/>
          </a:prstGeom>
          <a:solidFill>
            <a:schemeClr val="bg1"/>
          </a:solidFill>
        </p:spPr>
        <p:txBody>
          <a:bodyPr wrap="square" rtlCol="0">
            <a:spAutoFit/>
          </a:bodyPr>
          <a:lstStyle/>
          <a:p>
            <a:pPr algn="ctr"/>
            <a:r>
              <a:rPr lang="en-US" sz="1400" b="1" dirty="0">
                <a:solidFill>
                  <a:srgbClr val="00B0F0"/>
                </a:solidFill>
              </a:rPr>
              <a:t>Scotty Creek</a:t>
            </a:r>
          </a:p>
        </p:txBody>
      </p:sp>
      <p:sp>
        <p:nvSpPr>
          <p:cNvPr id="16" name="TextBox 15">
            <a:extLst>
              <a:ext uri="{FF2B5EF4-FFF2-40B4-BE49-F238E27FC236}">
                <a16:creationId xmlns:a16="http://schemas.microsoft.com/office/drawing/2014/main" id="{31EE6085-EA1C-46E0-AC09-81D5B1B95D28}"/>
              </a:ext>
            </a:extLst>
          </p:cNvPr>
          <p:cNvSpPr txBox="1"/>
          <p:nvPr/>
        </p:nvSpPr>
        <p:spPr>
          <a:xfrm>
            <a:off x="5831574" y="5002147"/>
            <a:ext cx="1882830" cy="276999"/>
          </a:xfrm>
          <a:prstGeom prst="rect">
            <a:avLst/>
          </a:prstGeom>
          <a:noFill/>
        </p:spPr>
        <p:txBody>
          <a:bodyPr wrap="square" rtlCol="0">
            <a:spAutoFit/>
          </a:bodyPr>
          <a:lstStyle/>
          <a:p>
            <a:r>
              <a:rPr lang="en-US" sz="1200" dirty="0">
                <a:solidFill>
                  <a:srgbClr val="0070C0"/>
                </a:solidFill>
              </a:rPr>
              <a:t>Thermokarst landscape</a:t>
            </a:r>
          </a:p>
        </p:txBody>
      </p:sp>
      <p:sp>
        <p:nvSpPr>
          <p:cNvPr id="29" name="TextBox 28">
            <a:extLst>
              <a:ext uri="{FF2B5EF4-FFF2-40B4-BE49-F238E27FC236}">
                <a16:creationId xmlns:a16="http://schemas.microsoft.com/office/drawing/2014/main" id="{3079C7BB-F1D6-40E0-8FFC-3727213065E6}"/>
              </a:ext>
            </a:extLst>
          </p:cNvPr>
          <p:cNvSpPr txBox="1"/>
          <p:nvPr/>
        </p:nvSpPr>
        <p:spPr>
          <a:xfrm>
            <a:off x="7659798" y="1126275"/>
            <a:ext cx="1927927" cy="307777"/>
          </a:xfrm>
          <a:prstGeom prst="rect">
            <a:avLst/>
          </a:prstGeom>
          <a:solidFill>
            <a:schemeClr val="bg1"/>
          </a:solidFill>
        </p:spPr>
        <p:txBody>
          <a:bodyPr wrap="square" rtlCol="0">
            <a:spAutoFit/>
          </a:bodyPr>
          <a:lstStyle/>
          <a:p>
            <a:pPr algn="ctr"/>
            <a:r>
              <a:rPr lang="en-US" sz="1400" b="1" dirty="0">
                <a:solidFill>
                  <a:srgbClr val="0070C0"/>
                </a:solidFill>
              </a:rPr>
              <a:t>Smith Creek</a:t>
            </a:r>
          </a:p>
        </p:txBody>
      </p:sp>
      <p:sp>
        <p:nvSpPr>
          <p:cNvPr id="30" name="TextBox 108">
            <a:extLst>
              <a:ext uri="{FF2B5EF4-FFF2-40B4-BE49-F238E27FC236}">
                <a16:creationId xmlns:a16="http://schemas.microsoft.com/office/drawing/2014/main" id="{D28A0F60-22B9-4C42-A7F1-3CFF58863B5A}"/>
              </a:ext>
            </a:extLst>
          </p:cNvPr>
          <p:cNvSpPr txBox="1"/>
          <p:nvPr/>
        </p:nvSpPr>
        <p:spPr>
          <a:xfrm>
            <a:off x="7498584" y="2482887"/>
            <a:ext cx="2231374" cy="265663"/>
          </a:xfrm>
          <a:prstGeom prst="rect">
            <a:avLst/>
          </a:prstGeom>
          <a:solidFill>
            <a:srgbClr val="00008B">
              <a:alpha val="84000"/>
            </a:srgbClr>
          </a:solidFill>
          <a:ln>
            <a:solidFill>
              <a:schemeClr val="tx1"/>
            </a:solidFill>
          </a:ln>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Discontinuous Permafrost </a:t>
            </a:r>
          </a:p>
        </p:txBody>
      </p:sp>
      <p:sp>
        <p:nvSpPr>
          <p:cNvPr id="31" name="TextBox 107">
            <a:extLst>
              <a:ext uri="{FF2B5EF4-FFF2-40B4-BE49-F238E27FC236}">
                <a16:creationId xmlns:a16="http://schemas.microsoft.com/office/drawing/2014/main" id="{E09F6AC7-EAD5-4421-AC87-4F00D9A7A400}"/>
              </a:ext>
            </a:extLst>
          </p:cNvPr>
          <p:cNvSpPr txBox="1"/>
          <p:nvPr/>
        </p:nvSpPr>
        <p:spPr>
          <a:xfrm>
            <a:off x="7640818" y="4455511"/>
            <a:ext cx="2089140" cy="261610"/>
          </a:xfrm>
          <a:prstGeom prst="rect">
            <a:avLst/>
          </a:prstGeom>
          <a:solidFill>
            <a:srgbClr val="ADD8E6">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Sporadic Permafrost</a:t>
            </a:r>
          </a:p>
        </p:txBody>
      </p:sp>
      <p:pic>
        <p:nvPicPr>
          <p:cNvPr id="44" name="Picture 6">
            <a:extLst>
              <a:ext uri="{FF2B5EF4-FFF2-40B4-BE49-F238E27FC236}">
                <a16:creationId xmlns:a16="http://schemas.microsoft.com/office/drawing/2014/main" id="{FF11386A-AE5A-4E73-A803-313C8F28A90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4439" y="1543687"/>
            <a:ext cx="1327521" cy="1296668"/>
          </a:xfrm>
          <a:prstGeom prst="rect">
            <a:avLst/>
          </a:prstGeom>
          <a:noFill/>
          <a:ln>
            <a:noFill/>
          </a:ln>
        </p:spPr>
      </p:pic>
      <p:sp>
        <p:nvSpPr>
          <p:cNvPr id="45" name="Rectangle 44">
            <a:extLst>
              <a:ext uri="{FF2B5EF4-FFF2-40B4-BE49-F238E27FC236}">
                <a16:creationId xmlns:a16="http://schemas.microsoft.com/office/drawing/2014/main" id="{3A85AF1D-D0B5-4F57-A7C2-286DF5C0EDBA}"/>
              </a:ext>
            </a:extLst>
          </p:cNvPr>
          <p:cNvSpPr/>
          <p:nvPr/>
        </p:nvSpPr>
        <p:spPr>
          <a:xfrm>
            <a:off x="316552" y="2052467"/>
            <a:ext cx="295756" cy="2294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fik 13" descr="C:\Users\CS\Downloads\DJI_0125.JPG">
            <a:extLst>
              <a:ext uri="{FF2B5EF4-FFF2-40B4-BE49-F238E27FC236}">
                <a16:creationId xmlns:a16="http://schemas.microsoft.com/office/drawing/2014/main" id="{F1EB60EF-CEDA-4E9E-8E69-C6757D7E1E4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8144" y="5004854"/>
            <a:ext cx="2806228" cy="160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TextBox 31">
            <a:extLst>
              <a:ext uri="{FF2B5EF4-FFF2-40B4-BE49-F238E27FC236}">
                <a16:creationId xmlns:a16="http://schemas.microsoft.com/office/drawing/2014/main" id="{31EE6085-EA1C-46E0-AC09-81D5B1B95D28}"/>
              </a:ext>
            </a:extLst>
          </p:cNvPr>
          <p:cNvSpPr txBox="1"/>
          <p:nvPr/>
        </p:nvSpPr>
        <p:spPr>
          <a:xfrm>
            <a:off x="5831574" y="5002147"/>
            <a:ext cx="1882830" cy="276999"/>
          </a:xfrm>
          <a:prstGeom prst="rect">
            <a:avLst/>
          </a:prstGeom>
          <a:noFill/>
        </p:spPr>
        <p:txBody>
          <a:bodyPr wrap="square" rtlCol="0">
            <a:spAutoFit/>
          </a:bodyPr>
          <a:lstStyle/>
          <a:p>
            <a:r>
              <a:rPr lang="en-US" sz="1200" dirty="0">
                <a:solidFill>
                  <a:srgbClr val="0070C0"/>
                </a:solidFill>
              </a:rPr>
              <a:t>Thermokarst landscape</a:t>
            </a:r>
          </a:p>
        </p:txBody>
      </p:sp>
      <p:pic>
        <p:nvPicPr>
          <p:cNvPr id="33" name="Grafik 13">
            <a:extLst>
              <a:ext uri="{FF2B5EF4-FFF2-40B4-BE49-F238E27FC236}">
                <a16:creationId xmlns:a16="http://schemas.microsoft.com/office/drawing/2014/main" id="{DDADA11C-7988-4B29-BCD3-B0FD89BAFF04}"/>
              </a:ext>
            </a:extLst>
          </p:cNvPr>
          <p:cNvPicPr/>
          <p:nvPr/>
        </p:nvPicPr>
        <p:blipFill>
          <a:blip r:embed="rId9">
            <a:extLst>
              <a:ext uri="{28A0092B-C50C-407E-A947-70E740481C1C}">
                <a14:useLocalDpi xmlns:a14="http://schemas.microsoft.com/office/drawing/2010/main" val="0"/>
              </a:ext>
            </a:extLst>
          </a:blip>
          <a:stretch>
            <a:fillRect/>
          </a:stretch>
        </p:blipFill>
        <p:spPr bwMode="auto">
          <a:xfrm>
            <a:off x="5418581" y="5004854"/>
            <a:ext cx="2812387" cy="160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a:extLst>
              <a:ext uri="{FF2B5EF4-FFF2-40B4-BE49-F238E27FC236}">
                <a16:creationId xmlns:a16="http://schemas.microsoft.com/office/drawing/2014/main" id="{C1701040-1BAE-46CE-A863-883C61842AFC}"/>
              </a:ext>
            </a:extLst>
          </p:cNvPr>
          <p:cNvSpPr txBox="1"/>
          <p:nvPr/>
        </p:nvSpPr>
        <p:spPr>
          <a:xfrm>
            <a:off x="4671002" y="4959355"/>
            <a:ext cx="1336431" cy="307777"/>
          </a:xfrm>
          <a:prstGeom prst="rect">
            <a:avLst/>
          </a:prstGeom>
          <a:solidFill>
            <a:schemeClr val="bg1"/>
          </a:solidFill>
        </p:spPr>
        <p:txBody>
          <a:bodyPr wrap="square" rtlCol="0">
            <a:spAutoFit/>
          </a:bodyPr>
          <a:lstStyle/>
          <a:p>
            <a:pPr algn="ctr"/>
            <a:r>
              <a:rPr lang="en-US" sz="1400" b="1" dirty="0">
                <a:solidFill>
                  <a:srgbClr val="FF0000"/>
                </a:solidFill>
              </a:rPr>
              <a:t>Lutose</a:t>
            </a:r>
          </a:p>
        </p:txBody>
      </p:sp>
      <p:sp>
        <p:nvSpPr>
          <p:cNvPr id="38" name="TextBox 107">
            <a:extLst>
              <a:ext uri="{FF2B5EF4-FFF2-40B4-BE49-F238E27FC236}">
                <a16:creationId xmlns:a16="http://schemas.microsoft.com/office/drawing/2014/main" id="{57370BD6-E1AA-453A-ABF5-A3BF690D1312}"/>
              </a:ext>
            </a:extLst>
          </p:cNvPr>
          <p:cNvSpPr txBox="1"/>
          <p:nvPr/>
        </p:nvSpPr>
        <p:spPr>
          <a:xfrm>
            <a:off x="3084665" y="6379222"/>
            <a:ext cx="1542838" cy="261610"/>
          </a:xfrm>
          <a:prstGeom prst="rect">
            <a:avLst/>
          </a:prstGeom>
          <a:solidFill>
            <a:srgbClr val="C49A00">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Burned in 2007</a:t>
            </a:r>
          </a:p>
        </p:txBody>
      </p:sp>
      <p:sp>
        <p:nvSpPr>
          <p:cNvPr id="39" name="TextBox 107">
            <a:extLst>
              <a:ext uri="{FF2B5EF4-FFF2-40B4-BE49-F238E27FC236}">
                <a16:creationId xmlns:a16="http://schemas.microsoft.com/office/drawing/2014/main" id="{088FD003-9044-4F6C-A081-269D1567D8E7}"/>
              </a:ext>
            </a:extLst>
          </p:cNvPr>
          <p:cNvSpPr txBox="1"/>
          <p:nvPr/>
        </p:nvSpPr>
        <p:spPr>
          <a:xfrm>
            <a:off x="6092986" y="6387169"/>
            <a:ext cx="1542838" cy="261610"/>
          </a:xfrm>
          <a:prstGeom prst="rect">
            <a:avLst/>
          </a:prstGeom>
          <a:solidFill>
            <a:srgbClr val="C00000">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Burned in 2019</a:t>
            </a:r>
          </a:p>
        </p:txBody>
      </p:sp>
      <p:cxnSp>
        <p:nvCxnSpPr>
          <p:cNvPr id="3" name="Straight Arrow Connector 2">
            <a:extLst>
              <a:ext uri="{FF2B5EF4-FFF2-40B4-BE49-F238E27FC236}">
                <a16:creationId xmlns:a16="http://schemas.microsoft.com/office/drawing/2014/main" id="{050853FD-0B3D-4991-9C4C-2CF2B42A0FF6}"/>
              </a:ext>
            </a:extLst>
          </p:cNvPr>
          <p:cNvCxnSpPr/>
          <p:nvPr/>
        </p:nvCxnSpPr>
        <p:spPr>
          <a:xfrm>
            <a:off x="3777720" y="2949999"/>
            <a:ext cx="1533254" cy="20321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15F8DF4-77B8-4E6A-A3DA-C465C2380FFD}"/>
              </a:ext>
            </a:extLst>
          </p:cNvPr>
          <p:cNvCxnSpPr>
            <a:cxnSpLocks/>
          </p:cNvCxnSpPr>
          <p:nvPr/>
        </p:nvCxnSpPr>
        <p:spPr>
          <a:xfrm flipV="1">
            <a:off x="3031127" y="1282703"/>
            <a:ext cx="5126844" cy="75035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BF7DB49-94D6-46A4-BFF1-38E292E5B7E9}"/>
              </a:ext>
            </a:extLst>
          </p:cNvPr>
          <p:cNvCxnSpPr>
            <a:cxnSpLocks/>
          </p:cNvCxnSpPr>
          <p:nvPr/>
        </p:nvCxnSpPr>
        <p:spPr>
          <a:xfrm>
            <a:off x="3303273" y="2486317"/>
            <a:ext cx="4854698" cy="55782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A5F733-D6C4-4BDC-8456-388D0F72376C}"/>
              </a:ext>
            </a:extLst>
          </p:cNvPr>
          <p:cNvCxnSpPr>
            <a:cxnSpLocks/>
          </p:cNvCxnSpPr>
          <p:nvPr/>
        </p:nvCxnSpPr>
        <p:spPr>
          <a:xfrm flipV="1">
            <a:off x="609478" y="1543687"/>
            <a:ext cx="929762" cy="50878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EB95F637-98E4-42A8-8BEC-0BB65943310A}"/>
              </a:ext>
            </a:extLst>
          </p:cNvPr>
          <p:cNvCxnSpPr>
            <a:cxnSpLocks/>
          </p:cNvCxnSpPr>
          <p:nvPr/>
        </p:nvCxnSpPr>
        <p:spPr>
          <a:xfrm>
            <a:off x="615888" y="2306857"/>
            <a:ext cx="923352" cy="18886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Arrow: Pentagon 23">
            <a:extLst>
              <a:ext uri="{FF2B5EF4-FFF2-40B4-BE49-F238E27FC236}">
                <a16:creationId xmlns:a16="http://schemas.microsoft.com/office/drawing/2014/main" id="{2AC24536-AFF5-48BB-9A00-C0404E1A9417}"/>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51" name="Title 1">
            <a:extLst>
              <a:ext uri="{FF2B5EF4-FFF2-40B4-BE49-F238E27FC236}">
                <a16:creationId xmlns:a16="http://schemas.microsoft.com/office/drawing/2014/main" id="{9FEC5FDC-824A-4EE5-95C0-7126BDCD8A11}"/>
              </a:ext>
            </a:extLst>
          </p:cNvPr>
          <p:cNvSpPr txBox="1">
            <a:spLocks/>
          </p:cNvSpPr>
          <p:nvPr/>
        </p:nvSpPr>
        <p:spPr>
          <a:xfrm>
            <a:off x="174439" y="472184"/>
            <a:ext cx="11785913"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Four Peatland Sites with Eddy Covariance in Canada</a:t>
            </a:r>
            <a:endParaRPr lang="en-US" dirty="0">
              <a:solidFill>
                <a:srgbClr val="0070C0"/>
              </a:solidFill>
            </a:endParaRPr>
          </a:p>
        </p:txBody>
      </p:sp>
      <p:sp>
        <p:nvSpPr>
          <p:cNvPr id="53" name="Slide Number Placeholder 2">
            <a:extLst>
              <a:ext uri="{FF2B5EF4-FFF2-40B4-BE49-F238E27FC236}">
                <a16:creationId xmlns:a16="http://schemas.microsoft.com/office/drawing/2014/main" id="{F6059D8E-9E11-4CC2-B42B-CA5A89819283}"/>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3</a:t>
            </a:fld>
            <a:endParaRPr lang="de-DE" sz="2000" dirty="0">
              <a:solidFill>
                <a:schemeClr val="tx1"/>
              </a:solidFill>
            </a:endParaRPr>
          </a:p>
        </p:txBody>
      </p:sp>
    </p:spTree>
    <p:extLst>
      <p:ext uri="{BB962C8B-B14F-4D97-AF65-F5344CB8AC3E}">
        <p14:creationId xmlns:p14="http://schemas.microsoft.com/office/powerpoint/2010/main" val="281403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BFA88712-448C-4E9A-90CF-F672EA2447F2}"/>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4</a:t>
            </a:fld>
            <a:endParaRPr lang="de-DE" sz="2000" dirty="0">
              <a:solidFill>
                <a:schemeClr val="tx1"/>
              </a:solidFill>
            </a:endParaRPr>
          </a:p>
        </p:txBody>
      </p:sp>
      <p:pic>
        <p:nvPicPr>
          <p:cNvPr id="51" name="Picture 50">
            <a:extLst>
              <a:ext uri="{FF2B5EF4-FFF2-40B4-BE49-F238E27FC236}">
                <a16:creationId xmlns:a16="http://schemas.microsoft.com/office/drawing/2014/main" id="{515F7C5B-7296-4DD7-B51D-003B5C57EE87}"/>
              </a:ext>
            </a:extLst>
          </p:cNvPr>
          <p:cNvPicPr>
            <a:picLocks noChangeAspect="1"/>
          </p:cNvPicPr>
          <p:nvPr/>
        </p:nvPicPr>
        <p:blipFill rotWithShape="1">
          <a:blip r:embed="rId3"/>
          <a:srcRect t="1" b="1"/>
          <a:stretch/>
        </p:blipFill>
        <p:spPr>
          <a:xfrm>
            <a:off x="8486463" y="3921805"/>
            <a:ext cx="3434805" cy="2355384"/>
          </a:xfrm>
          <a:prstGeom prst="rect">
            <a:avLst/>
          </a:prstGeom>
        </p:spPr>
      </p:pic>
      <p:pic>
        <p:nvPicPr>
          <p:cNvPr id="52" name="Picture 51">
            <a:extLst>
              <a:ext uri="{FF2B5EF4-FFF2-40B4-BE49-F238E27FC236}">
                <a16:creationId xmlns:a16="http://schemas.microsoft.com/office/drawing/2014/main" id="{6C3E6BAC-F602-4753-B9B4-3D508AA1FF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568"/>
          <a:stretch/>
        </p:blipFill>
        <p:spPr>
          <a:xfrm>
            <a:off x="8486464" y="1349384"/>
            <a:ext cx="3434804" cy="2353688"/>
          </a:xfrm>
          <a:prstGeom prst="rect">
            <a:avLst/>
          </a:prstGeom>
        </p:spPr>
      </p:pic>
      <p:sp>
        <p:nvSpPr>
          <p:cNvPr id="11" name="TextBox 10">
            <a:extLst>
              <a:ext uri="{FF2B5EF4-FFF2-40B4-BE49-F238E27FC236}">
                <a16:creationId xmlns:a16="http://schemas.microsoft.com/office/drawing/2014/main" id="{D1EB2934-5CFD-4BCF-A042-FF4B3DB41977}"/>
              </a:ext>
            </a:extLst>
          </p:cNvPr>
          <p:cNvSpPr txBox="1"/>
          <p:nvPr/>
        </p:nvSpPr>
        <p:spPr>
          <a:xfrm>
            <a:off x="9236801" y="3922210"/>
            <a:ext cx="1995204" cy="307777"/>
          </a:xfrm>
          <a:prstGeom prst="rect">
            <a:avLst/>
          </a:prstGeom>
          <a:solidFill>
            <a:schemeClr val="bg1"/>
          </a:solidFill>
        </p:spPr>
        <p:txBody>
          <a:bodyPr wrap="square" rtlCol="0">
            <a:spAutoFit/>
          </a:bodyPr>
          <a:lstStyle/>
          <a:p>
            <a:pPr algn="ctr"/>
            <a:r>
              <a:rPr lang="en-US" sz="1400" b="1" dirty="0">
                <a:solidFill>
                  <a:srgbClr val="0070C0"/>
                </a:solidFill>
              </a:rPr>
              <a:t>Smith Creek</a:t>
            </a:r>
          </a:p>
        </p:txBody>
      </p:sp>
      <p:sp>
        <p:nvSpPr>
          <p:cNvPr id="12" name="TextBox 11">
            <a:extLst>
              <a:ext uri="{FF2B5EF4-FFF2-40B4-BE49-F238E27FC236}">
                <a16:creationId xmlns:a16="http://schemas.microsoft.com/office/drawing/2014/main" id="{09283C14-02BC-40AE-9FAF-2FCA78D9A73B}"/>
              </a:ext>
            </a:extLst>
          </p:cNvPr>
          <p:cNvSpPr txBox="1"/>
          <p:nvPr/>
        </p:nvSpPr>
        <p:spPr>
          <a:xfrm>
            <a:off x="9299971" y="1341969"/>
            <a:ext cx="1932034" cy="307777"/>
          </a:xfrm>
          <a:prstGeom prst="rect">
            <a:avLst/>
          </a:prstGeom>
          <a:solidFill>
            <a:schemeClr val="bg1"/>
          </a:solidFill>
        </p:spPr>
        <p:txBody>
          <a:bodyPr wrap="square" rtlCol="0">
            <a:spAutoFit/>
          </a:bodyPr>
          <a:lstStyle/>
          <a:p>
            <a:pPr algn="ctr"/>
            <a:r>
              <a:rPr lang="en-US" sz="1400" b="1" dirty="0">
                <a:solidFill>
                  <a:srgbClr val="00B0F0"/>
                </a:solidFill>
              </a:rPr>
              <a:t>Scotty Creek</a:t>
            </a:r>
          </a:p>
        </p:txBody>
      </p:sp>
      <p:sp>
        <p:nvSpPr>
          <p:cNvPr id="13" name="TextBox 107">
            <a:extLst>
              <a:ext uri="{FF2B5EF4-FFF2-40B4-BE49-F238E27FC236}">
                <a16:creationId xmlns:a16="http://schemas.microsoft.com/office/drawing/2014/main" id="{0B40C553-A96F-4224-87DF-414837341DCE}"/>
              </a:ext>
            </a:extLst>
          </p:cNvPr>
          <p:cNvSpPr txBox="1"/>
          <p:nvPr/>
        </p:nvSpPr>
        <p:spPr>
          <a:xfrm>
            <a:off x="9236801" y="3429270"/>
            <a:ext cx="1995204" cy="261610"/>
          </a:xfrm>
          <a:prstGeom prst="rect">
            <a:avLst/>
          </a:prstGeom>
          <a:solidFill>
            <a:srgbClr val="ADD8E6">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Sporadic Permafrost</a:t>
            </a:r>
          </a:p>
        </p:txBody>
      </p:sp>
      <p:sp>
        <p:nvSpPr>
          <p:cNvPr id="14" name="TextBox 108">
            <a:extLst>
              <a:ext uri="{FF2B5EF4-FFF2-40B4-BE49-F238E27FC236}">
                <a16:creationId xmlns:a16="http://schemas.microsoft.com/office/drawing/2014/main" id="{7CE27826-F3CF-40F1-84BC-A6611F71E344}"/>
              </a:ext>
            </a:extLst>
          </p:cNvPr>
          <p:cNvSpPr txBox="1"/>
          <p:nvPr/>
        </p:nvSpPr>
        <p:spPr>
          <a:xfrm>
            <a:off x="9236801" y="5997773"/>
            <a:ext cx="1995204" cy="261610"/>
          </a:xfrm>
          <a:prstGeom prst="rect">
            <a:avLst/>
          </a:prstGeom>
          <a:solidFill>
            <a:srgbClr val="00008B">
              <a:alpha val="84000"/>
            </a:srgbClr>
          </a:solidFill>
          <a:ln>
            <a:solidFill>
              <a:schemeClr val="tx1"/>
            </a:solidFill>
          </a:ln>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Discontinuous Permafrost </a:t>
            </a:r>
          </a:p>
        </p:txBody>
      </p:sp>
      <p:sp>
        <p:nvSpPr>
          <p:cNvPr id="23" name="Arrow: Pentagon 22">
            <a:extLst>
              <a:ext uri="{FF2B5EF4-FFF2-40B4-BE49-F238E27FC236}">
                <a16:creationId xmlns:a16="http://schemas.microsoft.com/office/drawing/2014/main" id="{AAD98AF6-DEA9-4379-A2D4-359C0730A332}"/>
              </a:ext>
            </a:extLst>
          </p:cNvPr>
          <p:cNvSpPr/>
          <p:nvPr/>
        </p:nvSpPr>
        <p:spPr>
          <a:xfrm>
            <a:off x="3983089" y="77"/>
            <a:ext cx="4124960" cy="318554"/>
          </a:xfrm>
          <a:prstGeom prst="homePlate">
            <a:avLst/>
          </a:prstGeom>
          <a:solidFill>
            <a:schemeClr val="accent6">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Results</a:t>
            </a:r>
          </a:p>
        </p:txBody>
      </p:sp>
      <p:sp>
        <p:nvSpPr>
          <p:cNvPr id="25" name="Arrow: Pentagon 24">
            <a:extLst>
              <a:ext uri="{FF2B5EF4-FFF2-40B4-BE49-F238E27FC236}">
                <a16:creationId xmlns:a16="http://schemas.microsoft.com/office/drawing/2014/main" id="{72CD3382-997A-43DC-BCE3-2D5984C3B2E0}"/>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28" name="Title 1">
            <a:extLst>
              <a:ext uri="{FF2B5EF4-FFF2-40B4-BE49-F238E27FC236}">
                <a16:creationId xmlns:a16="http://schemas.microsoft.com/office/drawing/2014/main" id="{22C5B705-3AE8-4987-BFC1-28082282C901}"/>
              </a:ext>
            </a:extLst>
          </p:cNvPr>
          <p:cNvSpPr txBox="1">
            <a:spLocks/>
          </p:cNvSpPr>
          <p:nvPr/>
        </p:nvSpPr>
        <p:spPr>
          <a:xfrm>
            <a:off x="838200" y="472184"/>
            <a:ext cx="1051560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Influence of Permafrost Extent</a:t>
            </a:r>
            <a:endParaRPr lang="en-US" dirty="0">
              <a:solidFill>
                <a:srgbClr val="0070C0"/>
              </a:solidFill>
            </a:endParaRPr>
          </a:p>
        </p:txBody>
      </p:sp>
      <p:pic>
        <p:nvPicPr>
          <p:cNvPr id="7" name="Picture 6">
            <a:extLst>
              <a:ext uri="{FF2B5EF4-FFF2-40B4-BE49-F238E27FC236}">
                <a16:creationId xmlns:a16="http://schemas.microsoft.com/office/drawing/2014/main" id="{1D9BB56D-C609-4815-8E5E-6B2D6647B1C5}"/>
              </a:ext>
            </a:extLst>
          </p:cNvPr>
          <p:cNvPicPr>
            <a:picLocks noChangeAspect="1"/>
          </p:cNvPicPr>
          <p:nvPr/>
        </p:nvPicPr>
        <p:blipFill rotWithShape="1">
          <a:blip r:embed="rId5"/>
          <a:srcRect r="8260"/>
          <a:stretch/>
        </p:blipFill>
        <p:spPr>
          <a:xfrm>
            <a:off x="0" y="1575290"/>
            <a:ext cx="8327967" cy="4709964"/>
          </a:xfrm>
          <a:prstGeom prst="rect">
            <a:avLst/>
          </a:prstGeom>
        </p:spPr>
      </p:pic>
    </p:spTree>
    <p:extLst>
      <p:ext uri="{BB962C8B-B14F-4D97-AF65-F5344CB8AC3E}">
        <p14:creationId xmlns:p14="http://schemas.microsoft.com/office/powerpoint/2010/main" val="3923239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CD6DC9C-DA23-4344-901B-A8689082E129}"/>
              </a:ext>
            </a:extLst>
          </p:cNvPr>
          <p:cNvSpPr txBox="1">
            <a:spLocks/>
          </p:cNvSpPr>
          <p:nvPr/>
        </p:nvSpPr>
        <p:spPr>
          <a:xfrm>
            <a:off x="8610600" y="6356350"/>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EF586D2-CF95-4225-B3B9-796AC9F175DD}" type="slidenum">
              <a:rPr lang="de-DE" sz="2000" smtClean="0"/>
              <a:pPr algn="r"/>
              <a:t>5</a:t>
            </a:fld>
            <a:endParaRPr lang="de-DE" sz="200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994" y="1674160"/>
            <a:ext cx="7766616" cy="372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95129" y="2522549"/>
            <a:ext cx="3973606" cy="2554545"/>
          </a:xfrm>
          <a:prstGeom prst="rect">
            <a:avLst/>
          </a:prstGeom>
          <a:noFill/>
        </p:spPr>
        <p:txBody>
          <a:bodyPr wrap="square" rtlCol="0">
            <a:spAutoFit/>
          </a:bodyPr>
          <a:lstStyle/>
          <a:p>
            <a:r>
              <a:rPr lang="en-US" sz="1600" dirty="0"/>
              <a:t>Smith Creek (discontinuous permafrost) had</a:t>
            </a:r>
          </a:p>
          <a:p>
            <a:endParaRPr lang="en-US" sz="1600" dirty="0"/>
          </a:p>
          <a:p>
            <a:pPr marL="285750" indent="-285750">
              <a:buFontTx/>
              <a:buChar char="-"/>
            </a:pPr>
            <a:r>
              <a:rPr lang="en-US" sz="1600" dirty="0"/>
              <a:t>Greater Gross Primary Production (GPP)</a:t>
            </a:r>
          </a:p>
          <a:p>
            <a:pPr marL="285750" indent="-285750">
              <a:buFontTx/>
              <a:buChar char="-"/>
            </a:pPr>
            <a:r>
              <a:rPr lang="en-US" sz="1600" dirty="0"/>
              <a:t>Greater Ecosystem Respiration (ER)</a:t>
            </a:r>
          </a:p>
          <a:p>
            <a:pPr marL="285750" indent="-285750">
              <a:buFontTx/>
              <a:buChar char="-"/>
            </a:pPr>
            <a:r>
              <a:rPr lang="en-US" sz="1600" dirty="0"/>
              <a:t>Greater Sensible Heat Flux</a:t>
            </a:r>
          </a:p>
          <a:p>
            <a:pPr marL="285750" indent="-285750">
              <a:buFontTx/>
              <a:buChar char="-"/>
            </a:pPr>
            <a:r>
              <a:rPr lang="en-US" sz="1600" dirty="0"/>
              <a:t>Lower Latent Heat Flux</a:t>
            </a:r>
          </a:p>
          <a:p>
            <a:pPr marL="285750" indent="-285750">
              <a:buFontTx/>
              <a:buChar char="-"/>
            </a:pPr>
            <a:endParaRPr lang="en-US" sz="1600" dirty="0"/>
          </a:p>
          <a:p>
            <a:r>
              <a:rPr lang="en-US" sz="1600" dirty="0"/>
              <a:t>than Scotty Creek (sporadic permafrost)</a:t>
            </a:r>
          </a:p>
          <a:p>
            <a:endParaRPr lang="en-US" sz="1600" dirty="0"/>
          </a:p>
          <a:p>
            <a:endParaRPr lang="en-US" sz="1600" dirty="0"/>
          </a:p>
        </p:txBody>
      </p:sp>
      <p:sp>
        <p:nvSpPr>
          <p:cNvPr id="8" name="Title 1">
            <a:extLst>
              <a:ext uri="{FF2B5EF4-FFF2-40B4-BE49-F238E27FC236}">
                <a16:creationId xmlns:a16="http://schemas.microsoft.com/office/drawing/2014/main" id="{9E6B9ADB-48B8-4B90-B3E0-E8571425A544}"/>
              </a:ext>
            </a:extLst>
          </p:cNvPr>
          <p:cNvSpPr txBox="1">
            <a:spLocks/>
          </p:cNvSpPr>
          <p:nvPr/>
        </p:nvSpPr>
        <p:spPr>
          <a:xfrm>
            <a:off x="355600" y="344193"/>
            <a:ext cx="1147064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0" name="Arrow: Pentagon 9">
            <a:extLst>
              <a:ext uri="{FF2B5EF4-FFF2-40B4-BE49-F238E27FC236}">
                <a16:creationId xmlns:a16="http://schemas.microsoft.com/office/drawing/2014/main" id="{20D117E2-01F2-4772-9583-E9709CAB970D}"/>
              </a:ext>
            </a:extLst>
          </p:cNvPr>
          <p:cNvSpPr/>
          <p:nvPr/>
        </p:nvSpPr>
        <p:spPr>
          <a:xfrm>
            <a:off x="3983089" y="77"/>
            <a:ext cx="4124960" cy="318554"/>
          </a:xfrm>
          <a:prstGeom prst="homePlate">
            <a:avLst/>
          </a:prstGeom>
          <a:solidFill>
            <a:schemeClr val="accent6">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Results</a:t>
            </a:r>
          </a:p>
        </p:txBody>
      </p:sp>
      <p:sp>
        <p:nvSpPr>
          <p:cNvPr id="12" name="Arrow: Pentagon 11">
            <a:extLst>
              <a:ext uri="{FF2B5EF4-FFF2-40B4-BE49-F238E27FC236}">
                <a16:creationId xmlns:a16="http://schemas.microsoft.com/office/drawing/2014/main" id="{5DB30952-B4E8-426A-A340-5121C562B67F}"/>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14" name="Title 1">
            <a:extLst>
              <a:ext uri="{FF2B5EF4-FFF2-40B4-BE49-F238E27FC236}">
                <a16:creationId xmlns:a16="http://schemas.microsoft.com/office/drawing/2014/main" id="{B8C708D1-3726-48F7-A613-2AB89DD4205A}"/>
              </a:ext>
            </a:extLst>
          </p:cNvPr>
          <p:cNvSpPr txBox="1">
            <a:spLocks/>
          </p:cNvSpPr>
          <p:nvPr/>
        </p:nvSpPr>
        <p:spPr>
          <a:xfrm>
            <a:off x="167994" y="472184"/>
            <a:ext cx="11812724"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Similar NEP – but Component Fluxes were distinct</a:t>
            </a:r>
            <a:endParaRPr lang="en-US" dirty="0">
              <a:solidFill>
                <a:srgbClr val="0070C0"/>
              </a:solidFill>
            </a:endParaRPr>
          </a:p>
        </p:txBody>
      </p:sp>
    </p:spTree>
    <p:extLst>
      <p:ext uri="{BB962C8B-B14F-4D97-AF65-F5344CB8AC3E}">
        <p14:creationId xmlns:p14="http://schemas.microsoft.com/office/powerpoint/2010/main" val="2114910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053C773-EE4F-40BF-87F1-EEC34CB4589A}"/>
              </a:ext>
            </a:extLst>
          </p:cNvPr>
          <p:cNvPicPr>
            <a:picLocks noChangeAspect="1"/>
          </p:cNvPicPr>
          <p:nvPr/>
        </p:nvPicPr>
        <p:blipFill>
          <a:blip r:embed="rId3"/>
          <a:stretch>
            <a:fillRect/>
          </a:stretch>
        </p:blipFill>
        <p:spPr>
          <a:xfrm>
            <a:off x="8388469" y="1198260"/>
            <a:ext cx="2965331" cy="2202025"/>
          </a:xfrm>
          <a:prstGeom prst="rect">
            <a:avLst/>
          </a:prstGeom>
        </p:spPr>
      </p:pic>
      <p:pic>
        <p:nvPicPr>
          <p:cNvPr id="85" name="Picture 84">
            <a:extLst>
              <a:ext uri="{FF2B5EF4-FFF2-40B4-BE49-F238E27FC236}">
                <a16:creationId xmlns:a16="http://schemas.microsoft.com/office/drawing/2014/main" id="{CA1A855D-EEBE-466F-9311-C427DD347032}"/>
              </a:ext>
            </a:extLst>
          </p:cNvPr>
          <p:cNvPicPr>
            <a:picLocks noChangeAspect="1"/>
          </p:cNvPicPr>
          <p:nvPr/>
        </p:nvPicPr>
        <p:blipFill>
          <a:blip r:embed="rId4"/>
          <a:stretch>
            <a:fillRect/>
          </a:stretch>
        </p:blipFill>
        <p:spPr>
          <a:xfrm>
            <a:off x="8372742" y="1214968"/>
            <a:ext cx="3057258" cy="2198461"/>
          </a:xfrm>
          <a:prstGeom prst="rect">
            <a:avLst/>
          </a:prstGeom>
        </p:spPr>
      </p:pic>
      <p:pic>
        <p:nvPicPr>
          <p:cNvPr id="80" name="Picture 79">
            <a:extLst>
              <a:ext uri="{FF2B5EF4-FFF2-40B4-BE49-F238E27FC236}">
                <a16:creationId xmlns:a16="http://schemas.microsoft.com/office/drawing/2014/main" id="{D8498AA4-B4FC-457D-AB36-957D5DC92B3E}"/>
              </a:ext>
            </a:extLst>
          </p:cNvPr>
          <p:cNvPicPr>
            <a:picLocks noChangeAspect="1"/>
          </p:cNvPicPr>
          <p:nvPr/>
        </p:nvPicPr>
        <p:blipFill rotWithShape="1">
          <a:blip r:embed="rId5"/>
          <a:srcRect t="1" b="1"/>
          <a:stretch/>
        </p:blipFill>
        <p:spPr>
          <a:xfrm>
            <a:off x="4682771" y="1456801"/>
            <a:ext cx="2582249" cy="1917818"/>
          </a:xfrm>
          <a:prstGeom prst="rect">
            <a:avLst/>
          </a:prstGeom>
        </p:spPr>
      </p:pic>
      <p:sp>
        <p:nvSpPr>
          <p:cNvPr id="82" name="Oval 81">
            <a:extLst>
              <a:ext uri="{FF2B5EF4-FFF2-40B4-BE49-F238E27FC236}">
                <a16:creationId xmlns:a16="http://schemas.microsoft.com/office/drawing/2014/main" id="{E61F0933-8959-495B-847E-256EA5E3EE60}"/>
              </a:ext>
            </a:extLst>
          </p:cNvPr>
          <p:cNvSpPr/>
          <p:nvPr/>
        </p:nvSpPr>
        <p:spPr>
          <a:xfrm>
            <a:off x="5193102" y="1798242"/>
            <a:ext cx="620149" cy="5840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Star: 5 Points 26">
            <a:extLst>
              <a:ext uri="{FF2B5EF4-FFF2-40B4-BE49-F238E27FC236}">
                <a16:creationId xmlns:a16="http://schemas.microsoft.com/office/drawing/2014/main" id="{F1C9E5E7-1E68-4442-B266-E95DCEC1518F}"/>
              </a:ext>
            </a:extLst>
          </p:cNvPr>
          <p:cNvSpPr/>
          <p:nvPr/>
        </p:nvSpPr>
        <p:spPr>
          <a:xfrm>
            <a:off x="2162751" y="2146925"/>
            <a:ext cx="149469" cy="150177"/>
          </a:xfrm>
          <a:prstGeom prst="star5">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4040C97-DDBB-452A-872D-B6457A7DD45E}"/>
              </a:ext>
            </a:extLst>
          </p:cNvPr>
          <p:cNvSpPr txBox="1"/>
          <p:nvPr/>
        </p:nvSpPr>
        <p:spPr>
          <a:xfrm>
            <a:off x="1461270" y="1130219"/>
            <a:ext cx="1442446" cy="307777"/>
          </a:xfrm>
          <a:prstGeom prst="rect">
            <a:avLst/>
          </a:prstGeom>
          <a:noFill/>
        </p:spPr>
        <p:txBody>
          <a:bodyPr wrap="none" rtlCol="0">
            <a:spAutoFit/>
          </a:bodyPr>
          <a:lstStyle/>
          <a:p>
            <a:r>
              <a:rPr lang="en-US" sz="1400" dirty="0"/>
              <a:t>a) Satellite Image</a:t>
            </a:r>
          </a:p>
        </p:txBody>
      </p:sp>
      <p:sp>
        <p:nvSpPr>
          <p:cNvPr id="29" name="TextBox 28">
            <a:extLst>
              <a:ext uri="{FF2B5EF4-FFF2-40B4-BE49-F238E27FC236}">
                <a16:creationId xmlns:a16="http://schemas.microsoft.com/office/drawing/2014/main" id="{C47A661C-198F-43A6-90DA-9A76BF21EFD8}"/>
              </a:ext>
            </a:extLst>
          </p:cNvPr>
          <p:cNvSpPr txBox="1"/>
          <p:nvPr/>
        </p:nvSpPr>
        <p:spPr>
          <a:xfrm>
            <a:off x="5201951" y="1139887"/>
            <a:ext cx="1310423" cy="307777"/>
          </a:xfrm>
          <a:prstGeom prst="rect">
            <a:avLst/>
          </a:prstGeom>
          <a:noFill/>
        </p:spPr>
        <p:txBody>
          <a:bodyPr wrap="none" rtlCol="0">
            <a:spAutoFit/>
          </a:bodyPr>
          <a:lstStyle/>
          <a:p>
            <a:r>
              <a:rPr lang="en-US" sz="1400" dirty="0"/>
              <a:t>b) Drone Image</a:t>
            </a:r>
          </a:p>
        </p:txBody>
      </p:sp>
      <p:sp>
        <p:nvSpPr>
          <p:cNvPr id="3" name="Rectangle 2">
            <a:extLst>
              <a:ext uri="{FF2B5EF4-FFF2-40B4-BE49-F238E27FC236}">
                <a16:creationId xmlns:a16="http://schemas.microsoft.com/office/drawing/2014/main" id="{8FA0983F-1C45-4F39-811A-11FC1C7C93DD}"/>
              </a:ext>
            </a:extLst>
          </p:cNvPr>
          <p:cNvSpPr/>
          <p:nvPr/>
        </p:nvSpPr>
        <p:spPr>
          <a:xfrm>
            <a:off x="8809523" y="1179771"/>
            <a:ext cx="2460861" cy="219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2CF3348-923F-43E6-8F81-A23426607150}"/>
              </a:ext>
            </a:extLst>
          </p:cNvPr>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22466" t="9930" r="4959" b="15050"/>
          <a:stretch/>
        </p:blipFill>
        <p:spPr>
          <a:xfrm>
            <a:off x="896070" y="1448882"/>
            <a:ext cx="2587010" cy="1925736"/>
          </a:xfrm>
          <a:prstGeom prst="rect">
            <a:avLst/>
          </a:prstGeom>
        </p:spPr>
      </p:pic>
      <p:sp>
        <p:nvSpPr>
          <p:cNvPr id="32" name="Star: 5 Points 31">
            <a:extLst>
              <a:ext uri="{FF2B5EF4-FFF2-40B4-BE49-F238E27FC236}">
                <a16:creationId xmlns:a16="http://schemas.microsoft.com/office/drawing/2014/main" id="{E2308208-BA06-4BBD-8231-60B1D7AC5393}"/>
              </a:ext>
            </a:extLst>
          </p:cNvPr>
          <p:cNvSpPr/>
          <p:nvPr/>
        </p:nvSpPr>
        <p:spPr>
          <a:xfrm>
            <a:off x="2138486" y="2588863"/>
            <a:ext cx="149469" cy="150177"/>
          </a:xfrm>
          <a:prstGeom prst="star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125B2066-53C8-45FF-B760-BFE7816E5A10}"/>
              </a:ext>
            </a:extLst>
          </p:cNvPr>
          <p:cNvSpPr/>
          <p:nvPr/>
        </p:nvSpPr>
        <p:spPr>
          <a:xfrm>
            <a:off x="5671101" y="2142197"/>
            <a:ext cx="149469" cy="150177"/>
          </a:xfrm>
          <a:prstGeom prst="star5">
            <a:avLst/>
          </a:prstGeom>
          <a:solidFill>
            <a:srgbClr val="0000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AD434C7-ADF2-44C2-88B4-C2E0031DE185}"/>
              </a:ext>
            </a:extLst>
          </p:cNvPr>
          <p:cNvSpPr/>
          <p:nvPr/>
        </p:nvSpPr>
        <p:spPr>
          <a:xfrm>
            <a:off x="1533943" y="1783000"/>
            <a:ext cx="1178169" cy="771106"/>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0" name="Rectangle 59">
            <a:extLst>
              <a:ext uri="{FF2B5EF4-FFF2-40B4-BE49-F238E27FC236}">
                <a16:creationId xmlns:a16="http://schemas.microsoft.com/office/drawing/2014/main" id="{8E58CC36-0CB7-4018-9673-B83864D70586}"/>
              </a:ext>
            </a:extLst>
          </p:cNvPr>
          <p:cNvSpPr/>
          <p:nvPr/>
        </p:nvSpPr>
        <p:spPr>
          <a:xfrm>
            <a:off x="3777220" y="6565708"/>
            <a:ext cx="6863070" cy="195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55E6B5F-E897-411F-BF08-09527983BD87}"/>
              </a:ext>
            </a:extLst>
          </p:cNvPr>
          <p:cNvSpPr/>
          <p:nvPr/>
        </p:nvSpPr>
        <p:spPr>
          <a:xfrm>
            <a:off x="4005593" y="3621082"/>
            <a:ext cx="2666339" cy="168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Pentagon 47">
            <a:extLst>
              <a:ext uri="{FF2B5EF4-FFF2-40B4-BE49-F238E27FC236}">
                <a16:creationId xmlns:a16="http://schemas.microsoft.com/office/drawing/2014/main" id="{83A7F2D5-D023-4D14-A042-357FFADE52F4}"/>
              </a:ext>
            </a:extLst>
          </p:cNvPr>
          <p:cNvSpPr/>
          <p:nvPr/>
        </p:nvSpPr>
        <p:spPr>
          <a:xfrm>
            <a:off x="3983089" y="77"/>
            <a:ext cx="4124960" cy="318554"/>
          </a:xfrm>
          <a:prstGeom prst="homePlate">
            <a:avLst/>
          </a:prstGeom>
          <a:solidFill>
            <a:schemeClr val="accent6">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Results</a:t>
            </a:r>
          </a:p>
        </p:txBody>
      </p:sp>
      <p:sp>
        <p:nvSpPr>
          <p:cNvPr id="49" name="Arrow: Pentagon 48">
            <a:extLst>
              <a:ext uri="{FF2B5EF4-FFF2-40B4-BE49-F238E27FC236}">
                <a16:creationId xmlns:a16="http://schemas.microsoft.com/office/drawing/2014/main" id="{76CFDB73-D49E-4505-B2DE-9494F04D94B0}"/>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42" name="TextBox 41">
            <a:extLst>
              <a:ext uri="{FF2B5EF4-FFF2-40B4-BE49-F238E27FC236}">
                <a16:creationId xmlns:a16="http://schemas.microsoft.com/office/drawing/2014/main" id="{F92E4517-A788-4769-B580-912D92109522}"/>
              </a:ext>
            </a:extLst>
          </p:cNvPr>
          <p:cNvSpPr txBox="1"/>
          <p:nvPr/>
        </p:nvSpPr>
        <p:spPr>
          <a:xfrm>
            <a:off x="8569722" y="1126846"/>
            <a:ext cx="2099549" cy="307777"/>
          </a:xfrm>
          <a:prstGeom prst="rect">
            <a:avLst/>
          </a:prstGeom>
          <a:noFill/>
        </p:spPr>
        <p:txBody>
          <a:bodyPr wrap="none" rtlCol="0">
            <a:spAutoFit/>
          </a:bodyPr>
          <a:lstStyle/>
          <a:p>
            <a:r>
              <a:rPr lang="en-US" sz="1400" dirty="0"/>
              <a:t>c) Landcover Classification</a:t>
            </a:r>
          </a:p>
        </p:txBody>
      </p:sp>
      <p:pic>
        <p:nvPicPr>
          <p:cNvPr id="76" name="Picture 75">
            <a:extLst>
              <a:ext uri="{FF2B5EF4-FFF2-40B4-BE49-F238E27FC236}">
                <a16:creationId xmlns:a16="http://schemas.microsoft.com/office/drawing/2014/main" id="{DDC5E153-F44C-4342-AD1C-487FC2184F50}"/>
              </a:ext>
            </a:extLst>
          </p:cNvPr>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bright="40000" contrast="40000"/>
                    </a14:imgEffect>
                  </a14:imgLayer>
                </a14:imgProps>
              </a:ext>
            </a:extLst>
          </a:blip>
          <a:srcRect l="21435" t="8213" r="11574" b="3829"/>
          <a:stretch/>
        </p:blipFill>
        <p:spPr>
          <a:xfrm>
            <a:off x="896069" y="1447665"/>
            <a:ext cx="2587011" cy="1926954"/>
          </a:xfrm>
          <a:prstGeom prst="rect">
            <a:avLst/>
          </a:prstGeom>
        </p:spPr>
      </p:pic>
      <p:sp>
        <p:nvSpPr>
          <p:cNvPr id="77" name="Oval 76">
            <a:extLst>
              <a:ext uri="{FF2B5EF4-FFF2-40B4-BE49-F238E27FC236}">
                <a16:creationId xmlns:a16="http://schemas.microsoft.com/office/drawing/2014/main" id="{913051CD-E69F-4A15-87BE-21C938C8F9E0}"/>
              </a:ext>
            </a:extLst>
          </p:cNvPr>
          <p:cNvSpPr/>
          <p:nvPr/>
        </p:nvSpPr>
        <p:spPr>
          <a:xfrm>
            <a:off x="1385435" y="1755648"/>
            <a:ext cx="620149" cy="5840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8" name="Oval 77">
            <a:extLst>
              <a:ext uri="{FF2B5EF4-FFF2-40B4-BE49-F238E27FC236}">
                <a16:creationId xmlns:a16="http://schemas.microsoft.com/office/drawing/2014/main" id="{A7927F45-A9A0-437C-9DBA-3F2C55CF3FFA}"/>
              </a:ext>
            </a:extLst>
          </p:cNvPr>
          <p:cNvSpPr/>
          <p:nvPr/>
        </p:nvSpPr>
        <p:spPr>
          <a:xfrm>
            <a:off x="1099501" y="2414361"/>
            <a:ext cx="817253" cy="7711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87ACFBC3-6C79-40EC-AA94-4C11FB2F87C5}"/>
              </a:ext>
            </a:extLst>
          </p:cNvPr>
          <p:cNvSpPr/>
          <p:nvPr/>
        </p:nvSpPr>
        <p:spPr>
          <a:xfrm>
            <a:off x="2300028" y="2533403"/>
            <a:ext cx="504132" cy="3996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1" name="Star: 5 Points 80">
            <a:extLst>
              <a:ext uri="{FF2B5EF4-FFF2-40B4-BE49-F238E27FC236}">
                <a16:creationId xmlns:a16="http://schemas.microsoft.com/office/drawing/2014/main" id="{6E84EED9-2830-41A6-B6FB-0FDD3925C59E}"/>
              </a:ext>
            </a:extLst>
          </p:cNvPr>
          <p:cNvSpPr/>
          <p:nvPr/>
        </p:nvSpPr>
        <p:spPr>
          <a:xfrm>
            <a:off x="1921234" y="2189489"/>
            <a:ext cx="149469" cy="150177"/>
          </a:xfrm>
          <a:prstGeom prst="star5">
            <a:avLst/>
          </a:prstGeom>
          <a:solidFill>
            <a:srgbClr val="0000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9DA04C02-AC69-4CE4-AFD6-220F594BAC4F}"/>
              </a:ext>
            </a:extLst>
          </p:cNvPr>
          <p:cNvSpPr/>
          <p:nvPr/>
        </p:nvSpPr>
        <p:spPr>
          <a:xfrm>
            <a:off x="4496404" y="2216562"/>
            <a:ext cx="817253" cy="7711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6EC655D-6B3F-4F40-BEC8-FC245A28A4F8}"/>
              </a:ext>
            </a:extLst>
          </p:cNvPr>
          <p:cNvSpPr/>
          <p:nvPr/>
        </p:nvSpPr>
        <p:spPr>
          <a:xfrm>
            <a:off x="6326981" y="2845540"/>
            <a:ext cx="504132" cy="3996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TextBox 85">
            <a:extLst>
              <a:ext uri="{FF2B5EF4-FFF2-40B4-BE49-F238E27FC236}">
                <a16:creationId xmlns:a16="http://schemas.microsoft.com/office/drawing/2014/main" id="{37006A38-34A7-43CB-A636-919755A393FB}"/>
              </a:ext>
            </a:extLst>
          </p:cNvPr>
          <p:cNvSpPr txBox="1"/>
          <p:nvPr/>
        </p:nvSpPr>
        <p:spPr>
          <a:xfrm>
            <a:off x="8000059" y="5104850"/>
            <a:ext cx="5934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20 %</a:t>
            </a:r>
          </a:p>
        </p:txBody>
      </p:sp>
      <p:sp>
        <p:nvSpPr>
          <p:cNvPr id="87" name="TextBox 86">
            <a:extLst>
              <a:ext uri="{FF2B5EF4-FFF2-40B4-BE49-F238E27FC236}">
                <a16:creationId xmlns:a16="http://schemas.microsoft.com/office/drawing/2014/main" id="{0D609614-873F-419A-8339-9D745E2FDA75}"/>
              </a:ext>
            </a:extLst>
          </p:cNvPr>
          <p:cNvSpPr txBox="1"/>
          <p:nvPr/>
        </p:nvSpPr>
        <p:spPr>
          <a:xfrm>
            <a:off x="7990411" y="5349849"/>
            <a:ext cx="59343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10 %</a:t>
            </a:r>
          </a:p>
        </p:txBody>
      </p:sp>
      <p:pic>
        <p:nvPicPr>
          <p:cNvPr id="88" name="Picture 87">
            <a:extLst>
              <a:ext uri="{FF2B5EF4-FFF2-40B4-BE49-F238E27FC236}">
                <a16:creationId xmlns:a16="http://schemas.microsoft.com/office/drawing/2014/main" id="{29A6B2CF-E76B-4552-881E-4F671E7CF3B0}"/>
              </a:ext>
            </a:extLst>
          </p:cNvPr>
          <p:cNvPicPr>
            <a:picLocks noChangeAspect="1"/>
          </p:cNvPicPr>
          <p:nvPr/>
        </p:nvPicPr>
        <p:blipFill rotWithShape="1">
          <a:blip r:embed="rId10">
            <a:extLst>
              <a:ext uri="{28A0092B-C50C-407E-A947-70E740481C1C}">
                <a14:useLocalDpi xmlns:a14="http://schemas.microsoft.com/office/drawing/2010/main" val="0"/>
              </a:ext>
            </a:extLst>
          </a:blip>
          <a:srcRect r="20778" b="20256"/>
          <a:stretch/>
        </p:blipFill>
        <p:spPr>
          <a:xfrm>
            <a:off x="3762160" y="3632221"/>
            <a:ext cx="5023211" cy="3144499"/>
          </a:xfrm>
          <a:prstGeom prst="rect">
            <a:avLst/>
          </a:prstGeom>
        </p:spPr>
      </p:pic>
      <p:cxnSp>
        <p:nvCxnSpPr>
          <p:cNvPr id="89" name="Straight Connector 88">
            <a:extLst>
              <a:ext uri="{FF2B5EF4-FFF2-40B4-BE49-F238E27FC236}">
                <a16:creationId xmlns:a16="http://schemas.microsoft.com/office/drawing/2014/main" id="{75E1CB53-876C-4C20-B876-0CCB4DD293F5}"/>
              </a:ext>
            </a:extLst>
          </p:cNvPr>
          <p:cNvCxnSpPr/>
          <p:nvPr/>
        </p:nvCxnSpPr>
        <p:spPr>
          <a:xfrm>
            <a:off x="7856689" y="5739279"/>
            <a:ext cx="613064" cy="0"/>
          </a:xfrm>
          <a:prstGeom prst="line">
            <a:avLst/>
          </a:prstGeom>
          <a:ln w="38100">
            <a:solidFill>
              <a:srgbClr val="9ACD32"/>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B0A94A9C-771C-4723-80ED-EDD0478C305F}"/>
              </a:ext>
            </a:extLst>
          </p:cNvPr>
          <p:cNvSpPr txBox="1"/>
          <p:nvPr/>
        </p:nvSpPr>
        <p:spPr>
          <a:xfrm>
            <a:off x="8518520" y="5592084"/>
            <a:ext cx="71045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&gt; 25 % </a:t>
            </a:r>
          </a:p>
        </p:txBody>
      </p:sp>
      <p:cxnSp>
        <p:nvCxnSpPr>
          <p:cNvPr id="91" name="Straight Connector 90">
            <a:extLst>
              <a:ext uri="{FF2B5EF4-FFF2-40B4-BE49-F238E27FC236}">
                <a16:creationId xmlns:a16="http://schemas.microsoft.com/office/drawing/2014/main" id="{9F58178D-2F7F-419C-9D77-3F456C9C4512}"/>
              </a:ext>
            </a:extLst>
          </p:cNvPr>
          <p:cNvCxnSpPr/>
          <p:nvPr/>
        </p:nvCxnSpPr>
        <p:spPr>
          <a:xfrm>
            <a:off x="7858703" y="5933243"/>
            <a:ext cx="613064" cy="0"/>
          </a:xfrm>
          <a:prstGeom prst="line">
            <a:avLst/>
          </a:prstGeom>
          <a:ln w="38100">
            <a:solidFill>
              <a:srgbClr val="90EE9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9E522BA-F15B-4506-A709-BEB4DEC3A81C}"/>
              </a:ext>
            </a:extLst>
          </p:cNvPr>
          <p:cNvSpPr txBox="1"/>
          <p:nvPr/>
        </p:nvSpPr>
        <p:spPr>
          <a:xfrm>
            <a:off x="8515055" y="5796440"/>
            <a:ext cx="88517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15 - 25 % </a:t>
            </a:r>
          </a:p>
        </p:txBody>
      </p:sp>
      <p:cxnSp>
        <p:nvCxnSpPr>
          <p:cNvPr id="93" name="Straight Connector 92">
            <a:extLst>
              <a:ext uri="{FF2B5EF4-FFF2-40B4-BE49-F238E27FC236}">
                <a16:creationId xmlns:a16="http://schemas.microsoft.com/office/drawing/2014/main" id="{539A8E6B-B91D-4640-A5DD-0CD6981A57ED}"/>
              </a:ext>
            </a:extLst>
          </p:cNvPr>
          <p:cNvCxnSpPr/>
          <p:nvPr/>
        </p:nvCxnSpPr>
        <p:spPr>
          <a:xfrm>
            <a:off x="7860556" y="6151454"/>
            <a:ext cx="613064" cy="0"/>
          </a:xfrm>
          <a:prstGeom prst="line">
            <a:avLst/>
          </a:prstGeom>
          <a:ln w="38100">
            <a:solidFill>
              <a:srgbClr val="ADD8E6"/>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C39EC7E-1861-47F9-857B-D49E0CCE7FD2}"/>
              </a:ext>
            </a:extLst>
          </p:cNvPr>
          <p:cNvSpPr txBox="1"/>
          <p:nvPr/>
        </p:nvSpPr>
        <p:spPr>
          <a:xfrm>
            <a:off x="8515055" y="6014420"/>
            <a:ext cx="800219"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5 - 15 % </a:t>
            </a:r>
          </a:p>
        </p:txBody>
      </p:sp>
      <p:cxnSp>
        <p:nvCxnSpPr>
          <p:cNvPr id="95" name="Straight Connector 94">
            <a:extLst>
              <a:ext uri="{FF2B5EF4-FFF2-40B4-BE49-F238E27FC236}">
                <a16:creationId xmlns:a16="http://schemas.microsoft.com/office/drawing/2014/main" id="{3DB41409-238A-409B-8BCB-11FD544B1D44}"/>
              </a:ext>
            </a:extLst>
          </p:cNvPr>
          <p:cNvCxnSpPr/>
          <p:nvPr/>
        </p:nvCxnSpPr>
        <p:spPr>
          <a:xfrm>
            <a:off x="7855618" y="6359273"/>
            <a:ext cx="613064" cy="0"/>
          </a:xfrm>
          <a:prstGeom prst="line">
            <a:avLst/>
          </a:prstGeom>
          <a:ln w="38100">
            <a:solidFill>
              <a:srgbClr val="19197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3DA44932-1168-44BC-B7E4-C894980EE28A}"/>
              </a:ext>
            </a:extLst>
          </p:cNvPr>
          <p:cNvSpPr txBox="1"/>
          <p:nvPr/>
        </p:nvSpPr>
        <p:spPr>
          <a:xfrm>
            <a:off x="8515055" y="6222239"/>
            <a:ext cx="62549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&lt; 5 % </a:t>
            </a:r>
          </a:p>
        </p:txBody>
      </p:sp>
      <p:sp>
        <p:nvSpPr>
          <p:cNvPr id="97" name="Rectangle 96">
            <a:extLst>
              <a:ext uri="{FF2B5EF4-FFF2-40B4-BE49-F238E27FC236}">
                <a16:creationId xmlns:a16="http://schemas.microsoft.com/office/drawing/2014/main" id="{3FFF5EF3-D038-4015-9528-9DCC2612EB06}"/>
              </a:ext>
            </a:extLst>
          </p:cNvPr>
          <p:cNvSpPr/>
          <p:nvPr/>
        </p:nvSpPr>
        <p:spPr>
          <a:xfrm>
            <a:off x="7795011" y="6577809"/>
            <a:ext cx="1000595" cy="10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40F76911-754B-4895-9E52-FEAFBED4B5C7}"/>
              </a:ext>
            </a:extLst>
          </p:cNvPr>
          <p:cNvSpPr/>
          <p:nvPr/>
        </p:nvSpPr>
        <p:spPr>
          <a:xfrm>
            <a:off x="7795011" y="4718041"/>
            <a:ext cx="1000595" cy="2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64595944-07B1-45EB-AE7E-0A90E79F8539}"/>
              </a:ext>
            </a:extLst>
          </p:cNvPr>
          <p:cNvSpPr txBox="1"/>
          <p:nvPr/>
        </p:nvSpPr>
        <p:spPr>
          <a:xfrm>
            <a:off x="7795011" y="4627926"/>
            <a:ext cx="338746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Contribution of </a:t>
            </a:r>
            <a:r>
              <a:rPr lang="en-US" sz="1400" dirty="0">
                <a:highlight>
                  <a:srgbClr val="00B050"/>
                </a:highlight>
                <a:latin typeface="Arial" panose="020B0604020202020204" pitchFamily="34" charset="0"/>
                <a:cs typeface="Arial" panose="020B0604020202020204" pitchFamily="34" charset="0"/>
              </a:rPr>
              <a:t>Upland Moraines</a:t>
            </a:r>
            <a:r>
              <a:rPr lang="en-US" sz="1400" dirty="0">
                <a:latin typeface="Arial" panose="020B0604020202020204" pitchFamily="34" charset="0"/>
                <a:cs typeface="Arial" panose="020B0604020202020204" pitchFamily="34" charset="0"/>
              </a:rPr>
              <a:t> to Flux</a:t>
            </a:r>
          </a:p>
        </p:txBody>
      </p:sp>
      <p:sp>
        <p:nvSpPr>
          <p:cNvPr id="100" name="Rectangle 99">
            <a:extLst>
              <a:ext uri="{FF2B5EF4-FFF2-40B4-BE49-F238E27FC236}">
                <a16:creationId xmlns:a16="http://schemas.microsoft.com/office/drawing/2014/main" id="{E91BC736-BE9C-4221-8150-62E78C664ED7}"/>
              </a:ext>
            </a:extLst>
          </p:cNvPr>
          <p:cNvSpPr/>
          <p:nvPr/>
        </p:nvSpPr>
        <p:spPr>
          <a:xfrm>
            <a:off x="8017746" y="4880041"/>
            <a:ext cx="380614" cy="77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7C501676-3474-4485-A953-DF475A0BAC22}"/>
              </a:ext>
            </a:extLst>
          </p:cNvPr>
          <p:cNvSpPr txBox="1"/>
          <p:nvPr/>
        </p:nvSpPr>
        <p:spPr>
          <a:xfrm>
            <a:off x="8000059" y="4862857"/>
            <a:ext cx="53412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30 %</a:t>
            </a:r>
          </a:p>
        </p:txBody>
      </p:sp>
      <p:sp>
        <p:nvSpPr>
          <p:cNvPr id="102" name="Rectangle 101">
            <a:extLst>
              <a:ext uri="{FF2B5EF4-FFF2-40B4-BE49-F238E27FC236}">
                <a16:creationId xmlns:a16="http://schemas.microsoft.com/office/drawing/2014/main" id="{2E6C3A72-5F34-45B3-B8F4-00EBD787157B}"/>
              </a:ext>
            </a:extLst>
          </p:cNvPr>
          <p:cNvSpPr/>
          <p:nvPr/>
        </p:nvSpPr>
        <p:spPr>
          <a:xfrm>
            <a:off x="3777220" y="6575868"/>
            <a:ext cx="6863070" cy="195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C7AB2F16-FF7A-4FAE-814D-8276727E1AFB}"/>
              </a:ext>
            </a:extLst>
          </p:cNvPr>
          <p:cNvSpPr txBox="1"/>
          <p:nvPr/>
        </p:nvSpPr>
        <p:spPr>
          <a:xfrm>
            <a:off x="3997241" y="6501476"/>
            <a:ext cx="22405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0</a:t>
            </a:r>
          </a:p>
        </p:txBody>
      </p:sp>
      <p:sp>
        <p:nvSpPr>
          <p:cNvPr id="104" name="TextBox 103">
            <a:extLst>
              <a:ext uri="{FF2B5EF4-FFF2-40B4-BE49-F238E27FC236}">
                <a16:creationId xmlns:a16="http://schemas.microsoft.com/office/drawing/2014/main" id="{AC530FCF-FCB1-4C8D-817E-629B9C6377C6}"/>
              </a:ext>
            </a:extLst>
          </p:cNvPr>
          <p:cNvSpPr txBox="1"/>
          <p:nvPr/>
        </p:nvSpPr>
        <p:spPr>
          <a:xfrm>
            <a:off x="4864436" y="6499423"/>
            <a:ext cx="79417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500</a:t>
            </a:r>
          </a:p>
        </p:txBody>
      </p:sp>
      <p:sp>
        <p:nvSpPr>
          <p:cNvPr id="105" name="TextBox 104">
            <a:extLst>
              <a:ext uri="{FF2B5EF4-FFF2-40B4-BE49-F238E27FC236}">
                <a16:creationId xmlns:a16="http://schemas.microsoft.com/office/drawing/2014/main" id="{61EFDF39-9ECE-4948-868F-3F84EF1E72FA}"/>
              </a:ext>
            </a:extLst>
          </p:cNvPr>
          <p:cNvSpPr txBox="1"/>
          <p:nvPr/>
        </p:nvSpPr>
        <p:spPr>
          <a:xfrm>
            <a:off x="5770644" y="6499565"/>
            <a:ext cx="59675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1000</a:t>
            </a:r>
          </a:p>
        </p:txBody>
      </p:sp>
      <p:sp>
        <p:nvSpPr>
          <p:cNvPr id="106" name="TextBox 105">
            <a:extLst>
              <a:ext uri="{FF2B5EF4-FFF2-40B4-BE49-F238E27FC236}">
                <a16:creationId xmlns:a16="http://schemas.microsoft.com/office/drawing/2014/main" id="{D7303847-69A6-4F8D-B36A-EE67431A1A8F}"/>
              </a:ext>
            </a:extLst>
          </p:cNvPr>
          <p:cNvSpPr txBox="1"/>
          <p:nvPr/>
        </p:nvSpPr>
        <p:spPr>
          <a:xfrm>
            <a:off x="6750313" y="6499423"/>
            <a:ext cx="59676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1500</a:t>
            </a:r>
          </a:p>
        </p:txBody>
      </p:sp>
      <p:sp>
        <p:nvSpPr>
          <p:cNvPr id="113" name="TextBox 112">
            <a:extLst>
              <a:ext uri="{FF2B5EF4-FFF2-40B4-BE49-F238E27FC236}">
                <a16:creationId xmlns:a16="http://schemas.microsoft.com/office/drawing/2014/main" id="{9A27ECF8-D8C1-49D5-AEC9-A1D3EF1DA7BB}"/>
              </a:ext>
            </a:extLst>
          </p:cNvPr>
          <p:cNvSpPr txBox="1"/>
          <p:nvPr/>
        </p:nvSpPr>
        <p:spPr>
          <a:xfrm>
            <a:off x="8000059" y="5105725"/>
            <a:ext cx="53412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20 %</a:t>
            </a:r>
          </a:p>
        </p:txBody>
      </p:sp>
      <p:sp>
        <p:nvSpPr>
          <p:cNvPr id="114" name="TextBox 113">
            <a:extLst>
              <a:ext uri="{FF2B5EF4-FFF2-40B4-BE49-F238E27FC236}">
                <a16:creationId xmlns:a16="http://schemas.microsoft.com/office/drawing/2014/main" id="{491E2880-7E52-4F9C-8CD9-AAA8DC5FEF63}"/>
              </a:ext>
            </a:extLst>
          </p:cNvPr>
          <p:cNvSpPr txBox="1"/>
          <p:nvPr/>
        </p:nvSpPr>
        <p:spPr>
          <a:xfrm>
            <a:off x="7998747" y="5349849"/>
            <a:ext cx="53412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10 %</a:t>
            </a:r>
          </a:p>
        </p:txBody>
      </p:sp>
      <p:sp>
        <p:nvSpPr>
          <p:cNvPr id="4" name="Rectangle 3">
            <a:extLst>
              <a:ext uri="{FF2B5EF4-FFF2-40B4-BE49-F238E27FC236}">
                <a16:creationId xmlns:a16="http://schemas.microsoft.com/office/drawing/2014/main" id="{D10F976A-59CC-4B3C-8537-8BED966C2DE2}"/>
              </a:ext>
            </a:extLst>
          </p:cNvPr>
          <p:cNvSpPr/>
          <p:nvPr/>
        </p:nvSpPr>
        <p:spPr>
          <a:xfrm>
            <a:off x="3005316" y="3502767"/>
            <a:ext cx="5780055" cy="30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3230F35E-527D-4FE6-BDF5-C29EF533E954}"/>
              </a:ext>
            </a:extLst>
          </p:cNvPr>
          <p:cNvSpPr txBox="1"/>
          <p:nvPr/>
        </p:nvSpPr>
        <p:spPr>
          <a:xfrm>
            <a:off x="3753525" y="3503046"/>
            <a:ext cx="4290726" cy="307777"/>
          </a:xfrm>
          <a:prstGeom prst="rect">
            <a:avLst/>
          </a:prstGeom>
          <a:noFill/>
        </p:spPr>
        <p:txBody>
          <a:bodyPr wrap="none" rtlCol="0">
            <a:spAutoFit/>
          </a:bodyPr>
          <a:lstStyle/>
          <a:p>
            <a:r>
              <a:rPr lang="en-US" sz="1400" dirty="0"/>
              <a:t>d) Smith Creek Light Response Curves during June &amp; July</a:t>
            </a:r>
          </a:p>
        </p:txBody>
      </p:sp>
      <p:sp>
        <p:nvSpPr>
          <p:cNvPr id="5" name="Rectangle 4">
            <a:extLst>
              <a:ext uri="{FF2B5EF4-FFF2-40B4-BE49-F238E27FC236}">
                <a16:creationId xmlns:a16="http://schemas.microsoft.com/office/drawing/2014/main" id="{81B8C9D3-ABD3-4877-AC55-90133BF62576}"/>
              </a:ext>
            </a:extLst>
          </p:cNvPr>
          <p:cNvSpPr/>
          <p:nvPr/>
        </p:nvSpPr>
        <p:spPr>
          <a:xfrm>
            <a:off x="3518362" y="3786732"/>
            <a:ext cx="488181" cy="2975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589A22F7-726E-499C-B21C-32376F87FFA1}"/>
              </a:ext>
            </a:extLst>
          </p:cNvPr>
          <p:cNvSpPr txBox="1"/>
          <p:nvPr/>
        </p:nvSpPr>
        <p:spPr>
          <a:xfrm rot="16200000">
            <a:off x="2746143" y="5049823"/>
            <a:ext cx="179773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GPP in umol CO</a:t>
            </a:r>
            <a:r>
              <a:rPr lang="en-US" sz="7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t>
            </a:r>
            <a:r>
              <a:rPr lang="en-US" sz="1200" dirty="0"/>
              <a:t>m</a:t>
            </a:r>
            <a:r>
              <a:rPr lang="en-US" sz="1200" baseline="30000" dirty="0"/>
              <a:t>-2</a:t>
            </a:r>
            <a:r>
              <a:rPr lang="en-US" sz="1200" dirty="0"/>
              <a:t> s</a:t>
            </a:r>
            <a:r>
              <a:rPr lang="en-US" sz="1200" baseline="30000" dirty="0"/>
              <a:t>-1</a:t>
            </a:r>
            <a:endParaRPr lang="en-US" sz="1200" dirty="0">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A3F754A1-4B10-4CCC-BD6D-D2955FD2AC72}"/>
              </a:ext>
            </a:extLst>
          </p:cNvPr>
          <p:cNvSpPr txBox="1"/>
          <p:nvPr/>
        </p:nvSpPr>
        <p:spPr>
          <a:xfrm>
            <a:off x="3709564" y="4409111"/>
            <a:ext cx="44372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15</a:t>
            </a:r>
          </a:p>
        </p:txBody>
      </p:sp>
      <p:sp>
        <p:nvSpPr>
          <p:cNvPr id="116" name="TextBox 115">
            <a:extLst>
              <a:ext uri="{FF2B5EF4-FFF2-40B4-BE49-F238E27FC236}">
                <a16:creationId xmlns:a16="http://schemas.microsoft.com/office/drawing/2014/main" id="{7C4CFBE4-9FE9-480B-8E55-1D2774E96445}"/>
              </a:ext>
            </a:extLst>
          </p:cNvPr>
          <p:cNvSpPr txBox="1"/>
          <p:nvPr/>
        </p:nvSpPr>
        <p:spPr>
          <a:xfrm>
            <a:off x="3719724" y="3809292"/>
            <a:ext cx="44372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20</a:t>
            </a:r>
          </a:p>
        </p:txBody>
      </p:sp>
      <p:sp>
        <p:nvSpPr>
          <p:cNvPr id="111" name="TextBox 110">
            <a:extLst>
              <a:ext uri="{FF2B5EF4-FFF2-40B4-BE49-F238E27FC236}">
                <a16:creationId xmlns:a16="http://schemas.microsoft.com/office/drawing/2014/main" id="{43CD224E-6F91-4B43-A483-B5A70956E784}"/>
              </a:ext>
            </a:extLst>
          </p:cNvPr>
          <p:cNvSpPr txBox="1"/>
          <p:nvPr/>
        </p:nvSpPr>
        <p:spPr>
          <a:xfrm>
            <a:off x="3729037" y="5038931"/>
            <a:ext cx="44372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a:t>
            </a:r>
          </a:p>
        </p:txBody>
      </p:sp>
      <p:sp>
        <p:nvSpPr>
          <p:cNvPr id="109" name="TextBox 108">
            <a:extLst>
              <a:ext uri="{FF2B5EF4-FFF2-40B4-BE49-F238E27FC236}">
                <a16:creationId xmlns:a16="http://schemas.microsoft.com/office/drawing/2014/main" id="{D814C2D1-12F5-41BF-B9F4-20CFC8112BED}"/>
              </a:ext>
            </a:extLst>
          </p:cNvPr>
          <p:cNvSpPr txBox="1"/>
          <p:nvPr/>
        </p:nvSpPr>
        <p:spPr>
          <a:xfrm>
            <a:off x="3800260" y="6245231"/>
            <a:ext cx="216619"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0</a:t>
            </a:r>
          </a:p>
        </p:txBody>
      </p:sp>
      <p:sp>
        <p:nvSpPr>
          <p:cNvPr id="110" name="TextBox 109">
            <a:extLst>
              <a:ext uri="{FF2B5EF4-FFF2-40B4-BE49-F238E27FC236}">
                <a16:creationId xmlns:a16="http://schemas.microsoft.com/office/drawing/2014/main" id="{031CF012-69D1-489C-B8F0-ECC1B83A0AB8}"/>
              </a:ext>
            </a:extLst>
          </p:cNvPr>
          <p:cNvSpPr txBox="1"/>
          <p:nvPr/>
        </p:nvSpPr>
        <p:spPr>
          <a:xfrm>
            <a:off x="3808712" y="5645891"/>
            <a:ext cx="27769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5</a:t>
            </a:r>
          </a:p>
        </p:txBody>
      </p:sp>
      <p:sp>
        <p:nvSpPr>
          <p:cNvPr id="117" name="TextBox 116">
            <a:extLst>
              <a:ext uri="{FF2B5EF4-FFF2-40B4-BE49-F238E27FC236}">
                <a16:creationId xmlns:a16="http://schemas.microsoft.com/office/drawing/2014/main" id="{7BE353A0-8993-4564-B2D4-78AF2C80FC4A}"/>
              </a:ext>
            </a:extLst>
          </p:cNvPr>
          <p:cNvSpPr txBox="1"/>
          <p:nvPr/>
        </p:nvSpPr>
        <p:spPr>
          <a:xfrm>
            <a:off x="7638531" y="6515165"/>
            <a:ext cx="156164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PPFD in umol </a:t>
            </a:r>
            <a:r>
              <a:rPr lang="en-US" sz="1200" dirty="0"/>
              <a:t>m</a:t>
            </a:r>
            <a:r>
              <a:rPr lang="en-US" sz="1200" baseline="30000" dirty="0"/>
              <a:t>-2</a:t>
            </a:r>
            <a:r>
              <a:rPr lang="en-US" sz="1200" dirty="0"/>
              <a:t> s</a:t>
            </a:r>
            <a:r>
              <a:rPr lang="en-US" sz="1200" baseline="30000" dirty="0"/>
              <a:t>-1</a:t>
            </a:r>
            <a:endParaRPr lang="en-US" sz="1200" dirty="0">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12A23905-9ED9-462D-A849-C270F33C6FE7}"/>
              </a:ext>
            </a:extLst>
          </p:cNvPr>
          <p:cNvSpPr/>
          <p:nvPr/>
        </p:nvSpPr>
        <p:spPr>
          <a:xfrm>
            <a:off x="9935235" y="2548382"/>
            <a:ext cx="504132" cy="3996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9" name="Oval 118">
            <a:extLst>
              <a:ext uri="{FF2B5EF4-FFF2-40B4-BE49-F238E27FC236}">
                <a16:creationId xmlns:a16="http://schemas.microsoft.com/office/drawing/2014/main" id="{CA6FB222-ADC4-4233-BE98-C90F6EFC2765}"/>
              </a:ext>
            </a:extLst>
          </p:cNvPr>
          <p:cNvSpPr/>
          <p:nvPr/>
        </p:nvSpPr>
        <p:spPr>
          <a:xfrm>
            <a:off x="8851092" y="2399687"/>
            <a:ext cx="817253" cy="7711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3394C05B-AF75-467F-8CAB-3192C102810C}"/>
              </a:ext>
            </a:extLst>
          </p:cNvPr>
          <p:cNvSpPr/>
          <p:nvPr/>
        </p:nvSpPr>
        <p:spPr>
          <a:xfrm>
            <a:off x="9110070" y="1605471"/>
            <a:ext cx="620149" cy="5840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1" name="Title 1">
            <a:extLst>
              <a:ext uri="{FF2B5EF4-FFF2-40B4-BE49-F238E27FC236}">
                <a16:creationId xmlns:a16="http://schemas.microsoft.com/office/drawing/2014/main" id="{262C45E5-2C3A-4127-B028-E4465EA84C5D}"/>
              </a:ext>
            </a:extLst>
          </p:cNvPr>
          <p:cNvSpPr txBox="1">
            <a:spLocks/>
          </p:cNvSpPr>
          <p:nvPr/>
        </p:nvSpPr>
        <p:spPr>
          <a:xfrm>
            <a:off x="838200" y="472184"/>
            <a:ext cx="1051560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Flux Footprint at </a:t>
            </a:r>
            <a:r>
              <a:rPr lang="en-US" dirty="0">
                <a:solidFill>
                  <a:srgbClr val="0070C0"/>
                </a:solidFill>
              </a:rPr>
              <a:t>Smith Creek </a:t>
            </a:r>
            <a:r>
              <a:rPr lang="en-US" sz="2000" dirty="0"/>
              <a:t>(Discontinuous Permafrost)</a:t>
            </a:r>
            <a:endParaRPr lang="en-US" dirty="0">
              <a:solidFill>
                <a:srgbClr val="0070C0"/>
              </a:solidFill>
            </a:endParaRPr>
          </a:p>
        </p:txBody>
      </p:sp>
      <p:sp>
        <p:nvSpPr>
          <p:cNvPr id="122" name="Slide Number Placeholder 2">
            <a:extLst>
              <a:ext uri="{FF2B5EF4-FFF2-40B4-BE49-F238E27FC236}">
                <a16:creationId xmlns:a16="http://schemas.microsoft.com/office/drawing/2014/main" id="{D346A12E-90BC-4394-A56B-10CA3579C06E}"/>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6</a:t>
            </a:fld>
            <a:endParaRPr lang="de-DE" sz="2000" dirty="0">
              <a:solidFill>
                <a:schemeClr val="tx1"/>
              </a:solidFill>
            </a:endParaRPr>
          </a:p>
        </p:txBody>
      </p:sp>
    </p:spTree>
    <p:extLst>
      <p:ext uri="{BB962C8B-B14F-4D97-AF65-F5344CB8AC3E}">
        <p14:creationId xmlns:p14="http://schemas.microsoft.com/office/powerpoint/2010/main" val="1029881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8F5650-B796-4524-80F7-B07D777D2902}"/>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7</a:t>
            </a:fld>
            <a:endParaRPr lang="de-DE" sz="2000" dirty="0">
              <a:solidFill>
                <a:schemeClr val="tx1"/>
              </a:solidFill>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1978" r="10112" b="6515"/>
          <a:stretch/>
        </p:blipFill>
        <p:spPr>
          <a:xfrm>
            <a:off x="8451432" y="3985038"/>
            <a:ext cx="2492958" cy="2243499"/>
          </a:xfrm>
          <a:prstGeom prst="rect">
            <a:avLst/>
          </a:prstGeom>
        </p:spPr>
      </p:pic>
      <p:pic>
        <p:nvPicPr>
          <p:cNvPr id="31" name="Picture 30">
            <a:extLst>
              <a:ext uri="{FF2B5EF4-FFF2-40B4-BE49-F238E27FC236}">
                <a16:creationId xmlns:a16="http://schemas.microsoft.com/office/drawing/2014/main" id="{404D8499-D441-4E3F-BBF7-497CE73C2E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61" r="13754"/>
          <a:stretch/>
        </p:blipFill>
        <p:spPr>
          <a:xfrm rot="5400000">
            <a:off x="8601263" y="1247039"/>
            <a:ext cx="2193296" cy="2492958"/>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650" y="1302420"/>
            <a:ext cx="7479066" cy="449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6270" y="5987811"/>
            <a:ext cx="5123967" cy="646331"/>
          </a:xfrm>
          <a:prstGeom prst="rect">
            <a:avLst/>
          </a:prstGeom>
          <a:noFill/>
        </p:spPr>
        <p:txBody>
          <a:bodyPr wrap="none" rtlCol="0">
            <a:spAutoFit/>
          </a:bodyPr>
          <a:lstStyle/>
          <a:p>
            <a:r>
              <a:rPr lang="en-US" dirty="0"/>
              <a:t>Large CO</a:t>
            </a:r>
            <a:r>
              <a:rPr lang="en-US" baseline="-25000" dirty="0"/>
              <a:t>2</a:t>
            </a:r>
            <a:r>
              <a:rPr lang="en-US" dirty="0"/>
              <a:t> losses from burned Permafrost Peatlands, </a:t>
            </a:r>
          </a:p>
          <a:p>
            <a:r>
              <a:rPr lang="en-US" dirty="0"/>
              <a:t>sustained for &gt;15 years after fire.    </a:t>
            </a:r>
          </a:p>
        </p:txBody>
      </p:sp>
      <p:sp>
        <p:nvSpPr>
          <p:cNvPr id="8" name="TextBox 107">
            <a:extLst>
              <a:ext uri="{FF2B5EF4-FFF2-40B4-BE49-F238E27FC236}">
                <a16:creationId xmlns:a16="http://schemas.microsoft.com/office/drawing/2014/main" id="{AAFFF8FE-56F1-4080-85FE-21D6EC40D8C1}"/>
              </a:ext>
            </a:extLst>
          </p:cNvPr>
          <p:cNvSpPr txBox="1"/>
          <p:nvPr/>
        </p:nvSpPr>
        <p:spPr>
          <a:xfrm>
            <a:off x="8926492" y="5954488"/>
            <a:ext cx="1542838" cy="261610"/>
          </a:xfrm>
          <a:prstGeom prst="rect">
            <a:avLst/>
          </a:prstGeom>
          <a:solidFill>
            <a:srgbClr val="C00000">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Burned in 2019</a:t>
            </a:r>
          </a:p>
        </p:txBody>
      </p:sp>
      <p:sp>
        <p:nvSpPr>
          <p:cNvPr id="10" name="TextBox 107">
            <a:extLst>
              <a:ext uri="{FF2B5EF4-FFF2-40B4-BE49-F238E27FC236}">
                <a16:creationId xmlns:a16="http://schemas.microsoft.com/office/drawing/2014/main" id="{3BFF2910-4235-42F3-B578-6C189B893CD2}"/>
              </a:ext>
            </a:extLst>
          </p:cNvPr>
          <p:cNvSpPr txBox="1"/>
          <p:nvPr/>
        </p:nvSpPr>
        <p:spPr>
          <a:xfrm>
            <a:off x="8926492" y="3318165"/>
            <a:ext cx="1542838" cy="261610"/>
          </a:xfrm>
          <a:prstGeom prst="rect">
            <a:avLst/>
          </a:prstGeom>
          <a:solidFill>
            <a:srgbClr val="C49A00">
              <a:alpha val="77000"/>
            </a:srgbClr>
          </a:solidFill>
          <a:ln>
            <a:solidFill>
              <a:schemeClr val="tx1"/>
            </a:solidFill>
          </a:ln>
        </p:spPr>
        <p:txBody>
          <a:bodyPr wrap="square" rtlCol="0">
            <a:spAutoFit/>
          </a:bodyPr>
          <a:lstStyle/>
          <a:p>
            <a:pPr algn="ctr"/>
            <a:r>
              <a:rPr lang="en-US" sz="1100" b="1" dirty="0">
                <a:latin typeface="Arial" panose="020B0604020202020204" pitchFamily="34" charset="0"/>
                <a:cs typeface="Arial" panose="020B0604020202020204" pitchFamily="34" charset="0"/>
              </a:rPr>
              <a:t>Burned in 2007</a:t>
            </a:r>
          </a:p>
        </p:txBody>
      </p:sp>
      <p:sp>
        <p:nvSpPr>
          <p:cNvPr id="16" name="Arrow: Pentagon 15">
            <a:extLst>
              <a:ext uri="{FF2B5EF4-FFF2-40B4-BE49-F238E27FC236}">
                <a16:creationId xmlns:a16="http://schemas.microsoft.com/office/drawing/2014/main" id="{95F8F12F-C68D-417E-B93A-96D3A07B0E47}"/>
              </a:ext>
            </a:extLst>
          </p:cNvPr>
          <p:cNvSpPr/>
          <p:nvPr/>
        </p:nvSpPr>
        <p:spPr>
          <a:xfrm>
            <a:off x="3983089" y="77"/>
            <a:ext cx="4124960" cy="318554"/>
          </a:xfrm>
          <a:prstGeom prst="homePlate">
            <a:avLst/>
          </a:prstGeom>
          <a:solidFill>
            <a:schemeClr val="accent6">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Results</a:t>
            </a:r>
          </a:p>
        </p:txBody>
      </p:sp>
      <p:sp>
        <p:nvSpPr>
          <p:cNvPr id="17" name="Arrow: Pentagon 16">
            <a:extLst>
              <a:ext uri="{FF2B5EF4-FFF2-40B4-BE49-F238E27FC236}">
                <a16:creationId xmlns:a16="http://schemas.microsoft.com/office/drawing/2014/main" id="{F8B3C382-A9EE-48A8-8272-B3873A3BCD29}"/>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18" name="Title 1">
            <a:extLst>
              <a:ext uri="{FF2B5EF4-FFF2-40B4-BE49-F238E27FC236}">
                <a16:creationId xmlns:a16="http://schemas.microsoft.com/office/drawing/2014/main" id="{3BBC149A-C855-47E4-820A-875A55A8F9E6}"/>
              </a:ext>
            </a:extLst>
          </p:cNvPr>
          <p:cNvSpPr txBox="1">
            <a:spLocks/>
          </p:cNvSpPr>
          <p:nvPr/>
        </p:nvSpPr>
        <p:spPr>
          <a:xfrm>
            <a:off x="838200" y="427321"/>
            <a:ext cx="1051560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Impact of Wildfire on NEP</a:t>
            </a:r>
          </a:p>
        </p:txBody>
      </p:sp>
    </p:spTree>
    <p:extLst>
      <p:ext uri="{BB962C8B-B14F-4D97-AF65-F5344CB8AC3E}">
        <p14:creationId xmlns:p14="http://schemas.microsoft.com/office/powerpoint/2010/main" val="3519610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272" y="1316470"/>
            <a:ext cx="7691120" cy="4593420"/>
          </a:xfrm>
        </p:spPr>
        <p:txBody>
          <a:bodyPr>
            <a:normAutofit fontScale="92500" lnSpcReduction="10000"/>
          </a:bodyPr>
          <a:lstStyle/>
          <a:p>
            <a:pPr marL="0" indent="0">
              <a:buNone/>
            </a:pPr>
            <a:endParaRPr lang="en-US" sz="2000" dirty="0"/>
          </a:p>
          <a:p>
            <a:pPr marL="0" indent="0">
              <a:buNone/>
            </a:pPr>
            <a:r>
              <a:rPr lang="en-US" sz="2000" dirty="0"/>
              <a:t>Minor Influence of Permafrost Extent on NEP</a:t>
            </a:r>
          </a:p>
          <a:p>
            <a:pPr marL="0" indent="0">
              <a:buNone/>
            </a:pPr>
            <a:r>
              <a:rPr lang="en-US" sz="2000" dirty="0"/>
              <a:t>	- However, Component Fluxes (GPP, ER) differed</a:t>
            </a:r>
          </a:p>
          <a:p>
            <a:pPr marL="0" indent="0">
              <a:buNone/>
            </a:pPr>
            <a:r>
              <a:rPr lang="en-US" sz="2000" dirty="0"/>
              <a:t>	- Greater Impact on Energy Balance than NEP from </a:t>
            </a:r>
            <a:r>
              <a:rPr lang="en-US" sz="2000" dirty="0">
                <a:solidFill>
                  <a:srgbClr val="00B0F0"/>
                </a:solidFill>
                <a:effectLst>
                  <a:outerShdw blurRad="38100" dist="38100" dir="2700000" algn="tl">
                    <a:srgbClr val="000000">
                      <a:alpha val="43137"/>
                    </a:srgbClr>
                  </a:outerShdw>
                </a:effectLst>
              </a:rPr>
              <a:t>Thermokarst</a:t>
            </a:r>
          </a:p>
          <a:p>
            <a:pPr marL="0" indent="0">
              <a:buNone/>
            </a:pPr>
            <a:endParaRPr lang="en-US" sz="2000" dirty="0"/>
          </a:p>
          <a:p>
            <a:pPr marL="0" indent="0">
              <a:buNone/>
            </a:pPr>
            <a:endParaRPr lang="en-US" sz="2000" dirty="0"/>
          </a:p>
          <a:p>
            <a:pPr marL="0" indent="0">
              <a:buNone/>
            </a:pPr>
            <a:r>
              <a:rPr lang="en-US" sz="2000" dirty="0"/>
              <a:t>Wildfire leads to &gt;15 years of CO</a:t>
            </a:r>
            <a:r>
              <a:rPr lang="en-US" sz="2000" baseline="-25000" dirty="0"/>
              <a:t>2</a:t>
            </a:r>
            <a:r>
              <a:rPr lang="en-US" sz="2000" dirty="0"/>
              <a:t> Losses</a:t>
            </a:r>
          </a:p>
          <a:p>
            <a:pPr marL="0" indent="0">
              <a:buNone/>
            </a:pPr>
            <a:r>
              <a:rPr lang="en-US" sz="2000" dirty="0"/>
              <a:t>	- Estimated Carbon Losses of 130 g C m</a:t>
            </a:r>
            <a:r>
              <a:rPr lang="en-US" sz="2000" baseline="30000" dirty="0"/>
              <a:t>-2 </a:t>
            </a:r>
            <a:r>
              <a:rPr lang="en-US" sz="2000" dirty="0"/>
              <a:t>year</a:t>
            </a:r>
            <a:r>
              <a:rPr lang="en-US" sz="2000" baseline="30000" dirty="0"/>
              <a:t>-1</a:t>
            </a:r>
            <a:endParaRPr lang="en-US" sz="2000" dirty="0"/>
          </a:p>
          <a:p>
            <a:pPr marL="0" indent="0">
              <a:buNone/>
            </a:pPr>
            <a:r>
              <a:rPr lang="en-US" sz="2000" dirty="0"/>
              <a:t>	- Cumulative losses similar to Combustion during </a:t>
            </a:r>
            <a:r>
              <a:rPr lang="en-US" sz="2000" b="1" dirty="0">
                <a:solidFill>
                  <a:srgbClr val="FF0000"/>
                </a:solidFill>
                <a:effectLst>
                  <a:outerShdw blurRad="38100" dist="38100" dir="2700000" algn="tl">
                    <a:srgbClr val="000000">
                      <a:alpha val="43137"/>
                    </a:srgbClr>
                  </a:outerShdw>
                </a:effectLst>
              </a:rPr>
              <a:t>Wildfire</a:t>
            </a:r>
          </a:p>
          <a:p>
            <a:pPr marL="0" indent="0">
              <a:buNone/>
            </a:pPr>
            <a:endParaRPr lang="en-US" sz="2000" b="1" dirty="0">
              <a:solidFill>
                <a:srgbClr val="FF0000"/>
              </a:solidFill>
              <a:effectLst>
                <a:outerShdw blurRad="38100" dist="38100" dir="2700000" algn="tl">
                  <a:srgbClr val="000000">
                    <a:alpha val="43137"/>
                  </a:srgbClr>
                </a:outerShdw>
              </a:effectLst>
            </a:endParaRPr>
          </a:p>
          <a:p>
            <a:pPr marL="0" indent="0">
              <a:buNone/>
            </a:pPr>
            <a:r>
              <a:rPr lang="en-US" sz="2000" dirty="0"/>
              <a:t>Overall: in these permafrost peatland ecosystems in northwestern Canada, </a:t>
            </a:r>
          </a:p>
          <a:p>
            <a:pPr marL="0" indent="0">
              <a:buNone/>
            </a:pPr>
            <a:r>
              <a:rPr lang="en-US" sz="2000" dirty="0">
                <a:solidFill>
                  <a:srgbClr val="00B0F0"/>
                </a:solidFill>
                <a:effectLst>
                  <a:outerShdw blurRad="38100" dist="38100" dir="2700000" algn="tl">
                    <a:srgbClr val="000000">
                      <a:alpha val="43137"/>
                    </a:srgbClr>
                  </a:outerShdw>
                </a:effectLst>
              </a:rPr>
              <a:t>Thermokarst</a:t>
            </a:r>
            <a:r>
              <a:rPr lang="en-US" sz="2000" dirty="0"/>
              <a:t> has less effect on the CO</a:t>
            </a:r>
            <a:r>
              <a:rPr lang="en-US" sz="1200" dirty="0"/>
              <a:t>2</a:t>
            </a:r>
            <a:r>
              <a:rPr lang="en-US" sz="2000" dirty="0"/>
              <a:t> balance than </a:t>
            </a:r>
            <a:r>
              <a:rPr lang="en-US" sz="2000" b="1" dirty="0">
                <a:solidFill>
                  <a:srgbClr val="FF0000"/>
                </a:solidFill>
                <a:effectLst>
                  <a:outerShdw blurRad="38100" dist="38100" dir="2700000" algn="tl">
                    <a:srgbClr val="000000">
                      <a:alpha val="43137"/>
                    </a:srgbClr>
                  </a:outerShdw>
                </a:effectLst>
              </a:rPr>
              <a:t>Wildfire</a:t>
            </a:r>
            <a:endParaRPr lang="en-US" sz="2000" dirty="0"/>
          </a:p>
          <a:p>
            <a:pPr marL="0" indent="0">
              <a:buNone/>
            </a:pPr>
            <a:endParaRPr lang="en-US" sz="2000" dirty="0"/>
          </a:p>
          <a:p>
            <a:pPr marL="0" indent="0">
              <a:buNone/>
            </a:pPr>
            <a:endParaRPr lang="en-US" sz="2000" dirty="0"/>
          </a:p>
        </p:txBody>
      </p:sp>
      <p:pic>
        <p:nvPicPr>
          <p:cNvPr id="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7991731" y="3443688"/>
            <a:ext cx="3846119" cy="285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9443" y="474791"/>
            <a:ext cx="3846119" cy="287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rrow: Pentagon 12">
            <a:extLst>
              <a:ext uri="{FF2B5EF4-FFF2-40B4-BE49-F238E27FC236}">
                <a16:creationId xmlns:a16="http://schemas.microsoft.com/office/drawing/2014/main" id="{29E4366C-E4FC-4EB3-A44F-394F0A8C5E37}"/>
              </a:ext>
            </a:extLst>
          </p:cNvPr>
          <p:cNvSpPr/>
          <p:nvPr/>
        </p:nvSpPr>
        <p:spPr>
          <a:xfrm>
            <a:off x="7943392" y="0"/>
            <a:ext cx="4248608" cy="318553"/>
          </a:xfrm>
          <a:prstGeom prst="homePlate">
            <a:avLst/>
          </a:prstGeom>
          <a:solidFill>
            <a:schemeClr val="accent6">
              <a:lumMod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Conclusions</a:t>
            </a:r>
          </a:p>
        </p:txBody>
      </p:sp>
      <p:sp>
        <p:nvSpPr>
          <p:cNvPr id="14" name="Arrow: Pentagon 13">
            <a:extLst>
              <a:ext uri="{FF2B5EF4-FFF2-40B4-BE49-F238E27FC236}">
                <a16:creationId xmlns:a16="http://schemas.microsoft.com/office/drawing/2014/main" id="{C4F8D090-42BE-4D26-B19C-FFF3E0D17839}"/>
              </a:ext>
            </a:extLst>
          </p:cNvPr>
          <p:cNvSpPr/>
          <p:nvPr/>
        </p:nvSpPr>
        <p:spPr>
          <a:xfrm>
            <a:off x="3983089" y="77"/>
            <a:ext cx="4124960" cy="318554"/>
          </a:xfrm>
          <a:prstGeom prst="homePlate">
            <a:avLst/>
          </a:prstGeom>
          <a:solidFill>
            <a:schemeClr val="accent6">
              <a:lumMod val="7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lumMod val="95000"/>
                  </a:schemeClr>
                </a:solidFill>
              </a:rPr>
              <a:t>Results</a:t>
            </a:r>
          </a:p>
        </p:txBody>
      </p:sp>
      <p:sp>
        <p:nvSpPr>
          <p:cNvPr id="15" name="Arrow: Pentagon 14">
            <a:extLst>
              <a:ext uri="{FF2B5EF4-FFF2-40B4-BE49-F238E27FC236}">
                <a16:creationId xmlns:a16="http://schemas.microsoft.com/office/drawing/2014/main" id="{067041CF-BED3-4681-AF96-2C49C0271C47}"/>
              </a:ext>
            </a:extLst>
          </p:cNvPr>
          <p:cNvSpPr/>
          <p:nvPr/>
        </p:nvSpPr>
        <p:spPr>
          <a:xfrm>
            <a:off x="0" y="-1"/>
            <a:ext cx="4124960" cy="318554"/>
          </a:xfrm>
          <a:prstGeom prst="homePlate">
            <a:avLst/>
          </a:prstGeom>
          <a:solidFill>
            <a:schemeClr val="accent6">
              <a:lumMod val="60000"/>
              <a:lumOff val="4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Introduction</a:t>
            </a:r>
          </a:p>
        </p:txBody>
      </p:sp>
      <p:sp>
        <p:nvSpPr>
          <p:cNvPr id="16" name="Title 1">
            <a:extLst>
              <a:ext uri="{FF2B5EF4-FFF2-40B4-BE49-F238E27FC236}">
                <a16:creationId xmlns:a16="http://schemas.microsoft.com/office/drawing/2014/main" id="{2E533E57-402F-4ADB-950B-121FA0CE50FE}"/>
              </a:ext>
            </a:extLst>
          </p:cNvPr>
          <p:cNvSpPr txBox="1">
            <a:spLocks/>
          </p:cNvSpPr>
          <p:nvPr/>
        </p:nvSpPr>
        <p:spPr>
          <a:xfrm>
            <a:off x="838200" y="427321"/>
            <a:ext cx="10515600" cy="6546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Conclusions</a:t>
            </a:r>
          </a:p>
        </p:txBody>
      </p:sp>
      <p:sp>
        <p:nvSpPr>
          <p:cNvPr id="17" name="Slide Number Placeholder 2">
            <a:extLst>
              <a:ext uri="{FF2B5EF4-FFF2-40B4-BE49-F238E27FC236}">
                <a16:creationId xmlns:a16="http://schemas.microsoft.com/office/drawing/2014/main" id="{A1ADBDBA-7A2E-4A06-8161-908589D919C1}"/>
              </a:ext>
            </a:extLst>
          </p:cNvPr>
          <p:cNvSpPr>
            <a:spLocks noGrp="1"/>
          </p:cNvSpPr>
          <p:nvPr>
            <p:ph type="sldNum" sz="quarter" idx="12"/>
          </p:nvPr>
        </p:nvSpPr>
        <p:spPr>
          <a:xfrm>
            <a:off x="8610600" y="6356350"/>
            <a:ext cx="2743200" cy="365125"/>
          </a:xfrm>
        </p:spPr>
        <p:txBody>
          <a:bodyPr/>
          <a:lstStyle/>
          <a:p>
            <a:fld id="{EEF586D2-CF95-4225-B3B9-796AC9F175DD}" type="slidenum">
              <a:rPr lang="de-DE" sz="2000" smtClean="0">
                <a:solidFill>
                  <a:schemeClr val="tx1"/>
                </a:solidFill>
              </a:rPr>
              <a:t>8</a:t>
            </a:fld>
            <a:endParaRPr lang="de-DE" sz="2000" dirty="0">
              <a:solidFill>
                <a:schemeClr val="tx1"/>
              </a:solidFill>
            </a:endParaRPr>
          </a:p>
        </p:txBody>
      </p:sp>
    </p:spTree>
    <p:extLst>
      <p:ext uri="{BB962C8B-B14F-4D97-AF65-F5344CB8AC3E}">
        <p14:creationId xmlns:p14="http://schemas.microsoft.com/office/powerpoint/2010/main" val="268865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AAB9BA4-9BD3-432F-96C9-51AC8EE99656}"/>
              </a:ext>
            </a:extLst>
          </p:cNvPr>
          <p:cNvSpPr>
            <a:spLocks noGrp="1"/>
          </p:cNvSpPr>
          <p:nvPr>
            <p:ph type="ctrTitle"/>
          </p:nvPr>
        </p:nvSpPr>
        <p:spPr>
          <a:xfrm>
            <a:off x="690953" y="988113"/>
            <a:ext cx="10810092" cy="2387600"/>
          </a:xfrm>
        </p:spPr>
        <p:txBody>
          <a:bodyPr>
            <a:noAutofit/>
          </a:bodyPr>
          <a:lstStyle/>
          <a:p>
            <a:r>
              <a:rPr lang="en-US" sz="6600" b="1" dirty="0">
                <a:solidFill>
                  <a:schemeClr val="bg1"/>
                </a:solidFill>
                <a:effectLst>
                  <a:outerShdw blurRad="38100" dist="38100" dir="2700000" algn="tl">
                    <a:srgbClr val="000000">
                      <a:alpha val="43137"/>
                    </a:srgbClr>
                  </a:outerShdw>
                </a:effectLst>
              </a:rPr>
              <a:t>Thank you all for your attention</a:t>
            </a:r>
            <a:endParaRPr lang="de-DE" sz="4400" b="1" dirty="0">
              <a:solidFill>
                <a:srgbClr val="00B0F0"/>
              </a:solidFill>
              <a:effectLst>
                <a:outerShdw blurRad="38100" dist="38100" dir="2700000" algn="tl">
                  <a:srgbClr val="000000">
                    <a:alpha val="43137"/>
                  </a:srgbClr>
                </a:outerShdw>
              </a:effectLst>
            </a:endParaRPr>
          </a:p>
        </p:txBody>
      </p:sp>
      <p:sp>
        <p:nvSpPr>
          <p:cNvPr id="7" name="Title 3">
            <a:extLst>
              <a:ext uri="{FF2B5EF4-FFF2-40B4-BE49-F238E27FC236}">
                <a16:creationId xmlns:a16="http://schemas.microsoft.com/office/drawing/2014/main" id="{93ACA2A6-E17A-4FE4-8E18-1112F74B40E9}"/>
              </a:ext>
            </a:extLst>
          </p:cNvPr>
          <p:cNvSpPr txBox="1">
            <a:spLocks/>
          </p:cNvSpPr>
          <p:nvPr/>
        </p:nvSpPr>
        <p:spPr>
          <a:xfrm>
            <a:off x="83622" y="4388209"/>
            <a:ext cx="12024755" cy="2387600"/>
          </a:xfrm>
          <a:prstGeom prst="rect">
            <a:avLst/>
          </a:prstGeom>
          <a:solidFill>
            <a:schemeClr val="bg1"/>
          </a:solidFill>
          <a:ln>
            <a:solidFill>
              <a:schemeClr val="tx1"/>
            </a:solidFill>
          </a:ln>
        </p:spPr>
        <p:txBody>
          <a:bodyPr vert="horz" lIns="91431" tIns="45716" rIns="91431" bIns="45716" rtlCol="0" anchor="ctr">
            <a:normAutofit fontScale="90000"/>
          </a:bodyPr>
          <a:lstStyle>
            <a:defPPr>
              <a:defRPr lang="en-US"/>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a:lstStyle>
          <a:p>
            <a:pPr algn="ct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Christopher Schulze</a:t>
            </a:r>
            <a:r>
              <a:rPr lang="en-GB" sz="2000" baseline="30000" dirty="0">
                <a:latin typeface="Arial" panose="020B0604020202020204" pitchFamily="34" charset="0"/>
                <a:cs typeface="Arial" panose="020B0604020202020204" pitchFamily="34" charset="0"/>
              </a:rPr>
              <a:t>1,2</a:t>
            </a:r>
            <a:r>
              <a:rPr lang="en-GB" sz="2000" dirty="0">
                <a:latin typeface="Arial" panose="020B0604020202020204" pitchFamily="34" charset="0"/>
                <a:cs typeface="Arial" panose="020B0604020202020204" pitchFamily="34" charset="0"/>
              </a:rPr>
              <a:t> (cschulze@ualberta.ca), David Olefeldt</a:t>
            </a:r>
            <a:r>
              <a:rPr lang="en-GB" sz="2000" baseline="30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Craig Emmerton</a:t>
            </a:r>
            <a:r>
              <a:rPr lang="en-GB" sz="2000" baseline="30000" dirty="0">
                <a:latin typeface="Arial" panose="020B0604020202020204" pitchFamily="34" charset="0"/>
                <a:cs typeface="Arial" panose="020B0604020202020204" pitchFamily="34" charset="0"/>
              </a:rPr>
              <a:t>2,3</a:t>
            </a:r>
            <a:r>
              <a:rPr lang="en-GB" sz="2000" dirty="0">
                <a:latin typeface="Arial" panose="020B0604020202020204" pitchFamily="34" charset="0"/>
                <a:cs typeface="Arial" panose="020B0604020202020204" pitchFamily="34" charset="0"/>
              </a:rPr>
              <a:t>, Lorna Harris</a:t>
            </a:r>
            <a:r>
              <a:rPr lang="en-GB" sz="2000" baseline="30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Natascha Kljun</a:t>
            </a:r>
            <a:r>
              <a:rPr lang="en-GB" sz="2000" baseline="30000" dirty="0">
                <a:latin typeface="Arial" panose="020B0604020202020204" pitchFamily="34" charset="0"/>
                <a:cs typeface="Arial" panose="020B0604020202020204" pitchFamily="34" charset="0"/>
              </a:rPr>
              <a:t>4</a:t>
            </a:r>
            <a:r>
              <a:rPr lang="en-GB" sz="2000" dirty="0">
                <a:latin typeface="Arial" panose="020B0604020202020204" pitchFamily="34" charset="0"/>
                <a:cs typeface="Arial" panose="020B0604020202020204" pitchFamily="34" charset="0"/>
              </a:rPr>
              <a:t>, Laura Chasmer</a:t>
            </a:r>
            <a:r>
              <a:rPr lang="en-GB" sz="2000" baseline="30000" dirty="0">
                <a:latin typeface="Arial" panose="020B0604020202020204" pitchFamily="34" charset="0"/>
                <a:cs typeface="Arial" panose="020B0604020202020204" pitchFamily="34" charset="0"/>
              </a:rPr>
              <a:t>5</a:t>
            </a:r>
            <a:r>
              <a:rPr lang="en-GB" sz="2000" dirty="0">
                <a:latin typeface="Arial" panose="020B0604020202020204" pitchFamily="34" charset="0"/>
                <a:cs typeface="Arial" panose="020B0604020202020204" pitchFamily="34" charset="0"/>
              </a:rPr>
              <a:t>, Chris Hopkinson</a:t>
            </a:r>
            <a:r>
              <a:rPr lang="en-GB" sz="2000" baseline="30000" dirty="0">
                <a:latin typeface="Arial" panose="020B0604020202020204" pitchFamily="34" charset="0"/>
                <a:cs typeface="Arial" panose="020B0604020202020204" pitchFamily="34" charset="0"/>
              </a:rPr>
              <a:t>5</a:t>
            </a:r>
            <a:r>
              <a:rPr lang="en-GB" sz="2000" dirty="0">
                <a:latin typeface="Arial" panose="020B0604020202020204" pitchFamily="34" charset="0"/>
                <a:cs typeface="Arial" panose="020B0604020202020204" pitchFamily="34" charset="0"/>
              </a:rPr>
              <a:t>, Matteo Detto</a:t>
            </a:r>
            <a:r>
              <a:rPr lang="en-GB" sz="2000" baseline="30000" dirty="0">
                <a:latin typeface="Arial" panose="020B0604020202020204" pitchFamily="34" charset="0"/>
                <a:cs typeface="Arial" panose="020B0604020202020204" pitchFamily="34" charset="0"/>
              </a:rPr>
              <a:t>6</a:t>
            </a:r>
            <a:r>
              <a:rPr lang="en-GB" sz="2000" dirty="0">
                <a:latin typeface="Arial" panose="020B0604020202020204" pitchFamily="34" charset="0"/>
                <a:cs typeface="Arial" panose="020B0604020202020204" pitchFamily="34" charset="0"/>
              </a:rPr>
              <a:t>, Manuel Helbig</a:t>
            </a:r>
            <a:r>
              <a:rPr lang="en-GB" sz="2000" baseline="30000" dirty="0">
                <a:latin typeface="Arial" panose="020B0604020202020204" pitchFamily="34" charset="0"/>
                <a:cs typeface="Arial" panose="020B0604020202020204" pitchFamily="34" charset="0"/>
              </a:rPr>
              <a:t>1</a:t>
            </a:r>
            <a:r>
              <a:rPr lang="en-GB" sz="2000" dirty="0">
                <a:latin typeface="Arial" panose="020B0604020202020204" pitchFamily="34" charset="0"/>
                <a:cs typeface="Arial" panose="020B0604020202020204" pitchFamily="34" charset="0"/>
              </a:rPr>
              <a:t>, Gabriel </a:t>
            </a:r>
            <a:r>
              <a:rPr lang="en-GB" sz="2000" dirty="0" err="1">
                <a:latin typeface="Arial" panose="020B0604020202020204" pitchFamily="34" charset="0"/>
                <a:cs typeface="Arial" panose="020B0604020202020204" pitchFamily="34" charset="0"/>
              </a:rPr>
              <a:t>Hould</a:t>
            </a:r>
            <a:r>
              <a:rPr lang="en-GB" sz="2000" dirty="0">
                <a:latin typeface="Arial" panose="020B0604020202020204" pitchFamily="34" charset="0"/>
                <a:cs typeface="Arial" panose="020B0604020202020204" pitchFamily="34" charset="0"/>
              </a:rPr>
              <a:t> Gosselin</a:t>
            </a:r>
            <a:r>
              <a:rPr lang="en-GB" sz="2000" baseline="30000" dirty="0">
                <a:latin typeface="Arial" panose="020B0604020202020204" pitchFamily="34" charset="0"/>
                <a:cs typeface="Arial" panose="020B0604020202020204" pitchFamily="34" charset="0"/>
              </a:rPr>
              <a:t>1</a:t>
            </a:r>
            <a:r>
              <a:rPr lang="en-GB" sz="20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&amp; </a:t>
            </a:r>
            <a:r>
              <a:rPr lang="en-GB" sz="2000" dirty="0">
                <a:latin typeface="Arial" panose="020B0604020202020204" pitchFamily="34" charset="0"/>
                <a:cs typeface="Arial" panose="020B0604020202020204" pitchFamily="34" charset="0"/>
              </a:rPr>
              <a:t>Oliver Sonnentag</a:t>
            </a:r>
            <a:r>
              <a:rPr lang="en-GB" sz="2000" baseline="30000" dirty="0">
                <a:latin typeface="Arial" panose="020B0604020202020204" pitchFamily="34" charset="0"/>
                <a:cs typeface="Arial" panose="020B0604020202020204" pitchFamily="34" charset="0"/>
              </a:rPr>
              <a:t>1</a:t>
            </a:r>
          </a:p>
          <a:p>
            <a:endParaRPr lang="en-GB" sz="2000" baseline="30000" dirty="0">
              <a:latin typeface="Arial" panose="020B0604020202020204" pitchFamily="34" charset="0"/>
              <a:cs typeface="Arial" panose="020B0604020202020204" pitchFamily="34" charset="0"/>
            </a:endParaRPr>
          </a:p>
          <a:p>
            <a:r>
              <a:rPr lang="en-GB" sz="1600" baseline="30000" dirty="0">
                <a:latin typeface="Arial" panose="020B0604020202020204" pitchFamily="34" charset="0"/>
                <a:cs typeface="Arial" panose="020B0604020202020204" pitchFamily="34" charset="0"/>
              </a:rPr>
              <a:t>1</a:t>
            </a:r>
            <a:r>
              <a:rPr lang="pt-BR" sz="1600" dirty="0">
                <a:latin typeface="Arial" panose="020B0604020202020204" pitchFamily="34" charset="0"/>
                <a:cs typeface="Arial" panose="020B0604020202020204" pitchFamily="34" charset="0"/>
              </a:rPr>
              <a:t>Université de Montréal   </a:t>
            </a:r>
            <a:r>
              <a:rPr lang="en-GB" sz="1600" baseline="30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University of Alberta   </a:t>
            </a:r>
            <a:r>
              <a:rPr lang="en-GB"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Alberta Environment and Parks  </a:t>
            </a:r>
            <a:r>
              <a:rPr lang="en-GB" sz="1600" dirty="0">
                <a:latin typeface="Arial" panose="020B0604020202020204" pitchFamily="34" charset="0"/>
                <a:cs typeface="Arial" panose="020B0604020202020204" pitchFamily="34" charset="0"/>
              </a:rPr>
              <a:t> </a:t>
            </a:r>
            <a:r>
              <a:rPr lang="en-US" sz="1600" baseline="30000" dirty="0">
                <a:latin typeface="Arial" panose="020B0604020202020204" pitchFamily="34" charset="0"/>
                <a:cs typeface="Arial" panose="020B0604020202020204" pitchFamily="34" charset="0"/>
              </a:rPr>
              <a:t>4</a:t>
            </a:r>
            <a:r>
              <a:rPr lang="en-US" sz="1600" dirty="0">
                <a:latin typeface="Arial" panose="020B0604020202020204" pitchFamily="34" charset="0"/>
                <a:cs typeface="Arial" panose="020B0604020202020204" pitchFamily="34" charset="0"/>
              </a:rPr>
              <a:t>Lund University   </a:t>
            </a:r>
            <a:r>
              <a:rPr lang="en-GB"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University of Lethbridge   </a:t>
            </a:r>
            <a:r>
              <a:rPr lang="en-GB" sz="1600" baseline="30000" dirty="0">
                <a:latin typeface="Arial" panose="020B0604020202020204" pitchFamily="34" charset="0"/>
                <a:cs typeface="Arial" panose="020B0604020202020204" pitchFamily="34" charset="0"/>
              </a:rPr>
              <a:t>6</a:t>
            </a:r>
            <a:r>
              <a:rPr lang="en-US" sz="1600" dirty="0">
                <a:latin typeface="Arial" panose="020B0604020202020204" pitchFamily="34" charset="0"/>
                <a:cs typeface="Arial" panose="020B0604020202020204" pitchFamily="34" charset="0"/>
              </a:rPr>
              <a:t>Princeton University</a:t>
            </a:r>
          </a:p>
          <a:p>
            <a:endParaRPr lang="pt-BR" sz="2000" dirty="0">
              <a:latin typeface="Arial" panose="020B0604020202020204" pitchFamily="34" charset="0"/>
              <a:cs typeface="Arial" panose="020B0604020202020204" pitchFamily="34" charset="0"/>
            </a:endParaRPr>
          </a:p>
          <a:p>
            <a:pPr algn="ctr"/>
            <a:r>
              <a:rPr lang="de-DE" sz="2200" dirty="0">
                <a:latin typeface="Arial" panose="020B0604020202020204" pitchFamily="34" charset="0"/>
                <a:cs typeface="Arial" panose="020B0604020202020204" pitchFamily="34" charset="0"/>
              </a:rPr>
              <a:t>EGU General Assembly </a:t>
            </a:r>
          </a:p>
          <a:p>
            <a:pPr algn="ctr"/>
            <a:r>
              <a:rPr lang="de-DE" sz="2200" dirty="0">
                <a:latin typeface="Arial" panose="020B0604020202020204" pitchFamily="34" charset="0"/>
                <a:cs typeface="Arial" panose="020B0604020202020204" pitchFamily="34" charset="0"/>
              </a:rPr>
              <a:t>May 26th, 2022</a:t>
            </a:r>
          </a:p>
          <a:p>
            <a:endParaRPr lang="pt-BR" sz="20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A7E02B0-6963-4E38-86D4-6E0B5F813B2F}"/>
              </a:ext>
            </a:extLst>
          </p:cNvPr>
          <p:cNvPicPr>
            <a:picLocks noChangeAspect="1"/>
          </p:cNvPicPr>
          <p:nvPr/>
        </p:nvPicPr>
        <p:blipFill rotWithShape="1">
          <a:blip r:embed="rId4">
            <a:extLst>
              <a:ext uri="{28A0092B-C50C-407E-A947-70E740481C1C}">
                <a14:useLocalDpi xmlns:a14="http://schemas.microsoft.com/office/drawing/2010/main" val="0"/>
              </a:ext>
            </a:extLst>
          </a:blip>
          <a:srcRect l="7222" b="20600"/>
          <a:stretch/>
        </p:blipFill>
        <p:spPr>
          <a:xfrm>
            <a:off x="114299" y="6068034"/>
            <a:ext cx="2073192" cy="616939"/>
          </a:xfrm>
          <a:prstGeom prst="rect">
            <a:avLst/>
          </a:prstGeom>
        </p:spPr>
      </p:pic>
      <p:pic>
        <p:nvPicPr>
          <p:cNvPr id="8" name="Grafik 5" descr="Ein Bild, das Essen, Schild, Zeichnung enthält.&#10;&#10;Automatisch generierte Beschreibung">
            <a:extLst>
              <a:ext uri="{FF2B5EF4-FFF2-40B4-BE49-F238E27FC236}">
                <a16:creationId xmlns:a16="http://schemas.microsoft.com/office/drawing/2014/main" id="{04ACA9F0-5714-45C8-8AA2-8E97EEA95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315" y="6059721"/>
            <a:ext cx="1613334" cy="616939"/>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9C8A069B-19EA-4E66-ABFE-74A340E34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839" y="6204873"/>
            <a:ext cx="2839682" cy="521242"/>
          </a:xfrm>
          <a:prstGeom prst="rect">
            <a:avLst/>
          </a:prstGeom>
        </p:spPr>
      </p:pic>
      <p:pic>
        <p:nvPicPr>
          <p:cNvPr id="13" name="Picture 12">
            <a:extLst>
              <a:ext uri="{FF2B5EF4-FFF2-40B4-BE49-F238E27FC236}">
                <a16:creationId xmlns:a16="http://schemas.microsoft.com/office/drawing/2014/main" id="{FD83FE8B-8827-4B5F-B1A4-FEC5D2661912}"/>
              </a:ext>
            </a:extLst>
          </p:cNvPr>
          <p:cNvPicPr>
            <a:picLocks noChangeAspect="1"/>
          </p:cNvPicPr>
          <p:nvPr/>
        </p:nvPicPr>
        <p:blipFill rotWithShape="1">
          <a:blip r:embed="rId7"/>
          <a:srcRect l="5749" r="5123" b="21715"/>
          <a:stretch/>
        </p:blipFill>
        <p:spPr>
          <a:xfrm>
            <a:off x="2291170" y="6247545"/>
            <a:ext cx="2400166" cy="482899"/>
          </a:xfrm>
          <a:prstGeom prst="rect">
            <a:avLst/>
          </a:prstGeom>
        </p:spPr>
      </p:pic>
      <p:pic>
        <p:nvPicPr>
          <p:cNvPr id="6" name="Picture 5">
            <a:extLst>
              <a:ext uri="{FF2B5EF4-FFF2-40B4-BE49-F238E27FC236}">
                <a16:creationId xmlns:a16="http://schemas.microsoft.com/office/drawing/2014/main" id="{95DDB126-8D55-4D52-8D92-3866B2A6321E}"/>
              </a:ext>
            </a:extLst>
          </p:cNvPr>
          <p:cNvPicPr>
            <a:picLocks noChangeAspect="1"/>
          </p:cNvPicPr>
          <p:nvPr/>
        </p:nvPicPr>
        <p:blipFill rotWithShape="1">
          <a:blip r:embed="rId8">
            <a:extLst>
              <a:ext uri="{28A0092B-C50C-407E-A947-70E740481C1C}">
                <a14:useLocalDpi xmlns:a14="http://schemas.microsoft.com/office/drawing/2010/main" val="0"/>
              </a:ext>
            </a:extLst>
          </a:blip>
          <a:srcRect l="9955"/>
          <a:stretch/>
        </p:blipFill>
        <p:spPr>
          <a:xfrm>
            <a:off x="98159" y="5708337"/>
            <a:ext cx="385953" cy="428625"/>
          </a:xfrm>
          <a:prstGeom prst="rect">
            <a:avLst/>
          </a:prstGeom>
        </p:spPr>
      </p:pic>
      <p:sp>
        <p:nvSpPr>
          <p:cNvPr id="9" name="TextBox 8">
            <a:extLst>
              <a:ext uri="{FF2B5EF4-FFF2-40B4-BE49-F238E27FC236}">
                <a16:creationId xmlns:a16="http://schemas.microsoft.com/office/drawing/2014/main" id="{7986CA56-24D9-4490-8931-2F6D2289AFBB}"/>
              </a:ext>
            </a:extLst>
          </p:cNvPr>
          <p:cNvSpPr txBox="1"/>
          <p:nvPr/>
        </p:nvSpPr>
        <p:spPr>
          <a:xfrm flipH="1">
            <a:off x="360314" y="5758978"/>
            <a:ext cx="350794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@rappeatloaf</a:t>
            </a:r>
          </a:p>
        </p:txBody>
      </p:sp>
    </p:spTree>
    <p:extLst>
      <p:ext uri="{BB962C8B-B14F-4D97-AF65-F5344CB8AC3E}">
        <p14:creationId xmlns:p14="http://schemas.microsoft.com/office/powerpoint/2010/main" val="116808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5981</TotalTime>
  <Words>1534</Words>
  <Application>Microsoft Office PowerPoint</Application>
  <PresentationFormat>Widescreen</PresentationFormat>
  <Paragraphs>130</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Out of the Dark, into the Light?   Influence of Wildfire and Thermokarst on CO2 Fluxes  from Boreal Peat Landscapes near the southern Limit of Permafrost in northwestern Canada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all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Slides</dc:title>
  <dc:creator>christopher.schulze</dc:creator>
  <cp:lastModifiedBy>christopher.schulze</cp:lastModifiedBy>
  <cp:revision>227</cp:revision>
  <dcterms:created xsi:type="dcterms:W3CDTF">2022-04-22T19:21:05Z</dcterms:created>
  <dcterms:modified xsi:type="dcterms:W3CDTF">2022-05-25T06:31:32Z</dcterms:modified>
</cp:coreProperties>
</file>