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ExtraBold" panose="020B0906030804020204" pitchFamily="34" charset="0"/>
      <p:bold r:id="rId22"/>
      <p:boldItalic r:id="rId23"/>
    </p:embeddedFont>
    <p:embeddedFont>
      <p:font typeface="Open Sans Light" panose="020B03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E4F19B-06A8-43F5-95E5-04B60077A01B}">
  <a:tblStyle styleId="{60E4F19B-06A8-43F5-95E5-04B60077A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673f0e745_2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0673f0e745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673f0e745_2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0673f0e745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73f0e745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10673f0e74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673f0e745_2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0673f0e74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673f0e745_2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0673f0e74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673f0e745_2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0673f0e745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673f0e745_2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0673f0e745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673f0e745_2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0673f0e745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673f0e745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0673f0e745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673f0e745_2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0673f0e745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2991678" y="0"/>
            <a:ext cx="9200322" cy="6858000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238076" y="484592"/>
            <a:ext cx="7116396" cy="391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Open Sans"/>
              <a:buNone/>
              <a:defRPr sz="8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8072" y="5268199"/>
            <a:ext cx="1676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76" y="5357099"/>
            <a:ext cx="19558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0" y="0"/>
            <a:ext cx="3399876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01075" r="-10107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4238625" y="4592638"/>
            <a:ext cx="71151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718115" y="6198037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600200" y="51471"/>
            <a:ext cx="9753600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33640" y="-1243196"/>
            <a:ext cx="5086717" cy="975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0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 rot="-5400000">
            <a:off x="-796314" y="1985778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0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 rot="-5400000">
            <a:off x="-796314" y="1985778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19486A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1302026" y="0"/>
            <a:ext cx="1088997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600198" y="139961"/>
            <a:ext cx="10263252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600198" y="1529085"/>
            <a:ext cx="10263251" cy="508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 rot="-5400000">
            <a:off x="-443962" y="5355143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19486A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 rot="-5400000">
            <a:off x="-443962" y="5355143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302026" y="0"/>
            <a:ext cx="1088997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600198" y="139961"/>
            <a:ext cx="10263252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9486A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859356" y="1674427"/>
            <a:ext cx="5128801" cy="350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 rot="-5400000">
            <a:off x="-443962" y="5355143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1338026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005D8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130129"/>
            <a:ext cx="10515600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0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 rot="-5400000">
            <a:off x="-796314" y="1985778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0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-5400000">
            <a:off x="-796314" y="1985778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0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 rot="-5400000">
            <a:off x="-796314" y="1985778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0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 rot="-5400000">
            <a:off x="-796314" y="1985778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0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 rot="-5400000">
            <a:off x="-796314" y="1985778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86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00200" y="51471"/>
            <a:ext cx="9753600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2800"/>
              <a:buFont typeface="Open Sans"/>
              <a:buNone/>
              <a:defRPr sz="2800" b="1" i="0" u="none" strike="noStrike" cap="none">
                <a:solidFill>
                  <a:srgbClr val="003E5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00198" y="1090246"/>
            <a:ext cx="9753601" cy="508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E5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E5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E5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E5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E5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E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E5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 rot="-5400000">
            <a:off x="-443962" y="5355143"/>
            <a:ext cx="21561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5329" y="701706"/>
            <a:ext cx="750317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5329" y="179986"/>
            <a:ext cx="1031443" cy="28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238101" y="579863"/>
            <a:ext cx="7116300" cy="30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US" sz="3100" dirty="0"/>
              <a:t>Windows of opportunity for Anticipatory Action along the crisis timeline for slow-onset hazards: a phased approach</a:t>
            </a:r>
            <a:endParaRPr sz="31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4294967295"/>
          </p:nvPr>
        </p:nvSpPr>
        <p:spPr>
          <a:xfrm>
            <a:off x="0" y="3246438"/>
            <a:ext cx="5635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9427600" y="5143500"/>
            <a:ext cx="2154600" cy="9408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7" name="Google Shape;87;p13"/>
          <p:cNvGraphicFramePr/>
          <p:nvPr>
            <p:extLst>
              <p:ext uri="{D42A27DB-BD31-4B8C-83A1-F6EECF244321}">
                <p14:modId xmlns:p14="http://schemas.microsoft.com/office/powerpoint/2010/main" val="1623665870"/>
              </p:ext>
            </p:extLst>
          </p:nvPr>
        </p:nvGraphicFramePr>
        <p:xfrm>
          <a:off x="4625163" y="3617374"/>
          <a:ext cx="6729225" cy="731530"/>
        </p:xfrm>
        <a:graphic>
          <a:graphicData uri="http://schemas.openxmlformats.org/drawingml/2006/table">
            <a:tbl>
              <a:tblPr>
                <a:noFill/>
                <a:tableStyleId>{60E4F19B-06A8-43F5-95E5-04B60077A01B}</a:tableStyleId>
              </a:tblPr>
              <a:tblGrid>
                <a:gridCol w="216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875">
                <a:tc>
                  <a:txBody>
                    <a:bodyPr/>
                    <a:lstStyle/>
                    <a:p>
                      <a:pPr algn="just"/>
                      <a:endParaRPr lang="en-US" b="1" i="0" dirty="0">
                        <a:solidFill>
                          <a:schemeClr val="accent4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b="1" i="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HS4.5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/>
                      <a:r>
                        <a:rPr lang="en-US" b="1" i="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Reducing the impacts of natural hazards through forecast-based action: from early warning to early action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9" name="Google Shape;89;p13"/>
          <p:cNvSpPr txBox="1"/>
          <p:nvPr/>
        </p:nvSpPr>
        <p:spPr>
          <a:xfrm>
            <a:off x="4238101" y="4677739"/>
            <a:ext cx="833755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Mon, 23 May | Room 2.31</a:t>
            </a: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08:40–08:45|EGU22-9001 Virtual presentation</a:t>
            </a:r>
          </a:p>
          <a:p>
            <a:pPr algn="ctr"/>
            <a:endParaRPr lang="en-US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E4FAE-B8F0-4E5B-B798-7A5AFD7CD620}"/>
              </a:ext>
            </a:extLst>
          </p:cNvPr>
          <p:cNvSpPr txBox="1"/>
          <p:nvPr/>
        </p:nvSpPr>
        <p:spPr>
          <a:xfrm>
            <a:off x="3498228" y="6063130"/>
            <a:ext cx="8596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0" i="0" dirty="0">
                <a:solidFill>
                  <a:schemeClr val="accent4"/>
                </a:solidFill>
                <a:effectLst/>
                <a:latin typeface="Open Sans" panose="020B0606030504020204" pitchFamily="34" charset="0"/>
              </a:rPr>
              <a:t>Ngaina, J., Lombardi, N., Dujanovic, D., Guerten, N., Jones, C., Parodi, L., Innocente, S., Lazarus, B., Merzouk, Q., and Moloinyane, S.: Windows of opportunity for Anticipatory Action along the crisis timeline for slow-onset hazards: a phased approach, EGU General Assembly 2022, Vienna, Austria, 23–27 May 2022, EGU22-9001, https://doi.org/10.5194/egusphere-egu22-9001, 2022.</a:t>
            </a:r>
            <a:endParaRPr lang="en-KE" sz="12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1600198" y="139961"/>
            <a:ext cx="10263252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ct val="71428"/>
              <a:buNone/>
            </a:pPr>
            <a:r>
              <a:rPr lang="en-US"/>
              <a:t>Effectiveness of FAO’s phased approach to AA for slow onset hazards</a:t>
            </a: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1473200" y="979445"/>
            <a:ext cx="10390249" cy="563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 b="1"/>
              <a:t>Madagascar (Drought): </a:t>
            </a:r>
            <a:r>
              <a:rPr lang="en-US" sz="2500"/>
              <a:t>For every USD 1 invested by FAO, households gained USD 2.5 in the form of increased vegetable production and avoided loss of staple crops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 b="1"/>
              <a:t>Philippines (Drought): </a:t>
            </a:r>
            <a:r>
              <a:rPr lang="en-US" sz="2500"/>
              <a:t>For every dollar FAO spent, families reaped benefits worth USD 4.4.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 b="1"/>
              <a:t>Sudan (Drought): </a:t>
            </a:r>
            <a:r>
              <a:rPr lang="en-US" sz="2500"/>
              <a:t>For every USD 1 invested, households gained USD 6.7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 b="1"/>
              <a:t>Mongolia (Dzud): </a:t>
            </a:r>
            <a:r>
              <a:rPr lang="en-US" sz="2500"/>
              <a:t>For every US dollar invested, households gained USD 7.1 in return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59199" y="569825"/>
            <a:ext cx="1191000" cy="8394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1600198" y="139961"/>
            <a:ext cx="10263252" cy="115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</a:pPr>
            <a:r>
              <a:rPr lang="en-US"/>
              <a:t>Why is a phased approach recommended?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1431236" y="1292087"/>
            <a:ext cx="10432214" cy="532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Reduces uncertainties associated with early warning information. 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Improves the targeting of AA interventions. 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Helps adapting the selection of AA options to the evolving hazard context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Enhances the effectiveness of operational capacity to deliver anticipatory actions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0" y="503487"/>
            <a:ext cx="1191000" cy="8394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600198" y="139961"/>
            <a:ext cx="10263252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1600175" y="1271576"/>
            <a:ext cx="10263300" cy="4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Slow onset hazards and AA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When and how to act –Building a crisis timelines for a phased approach to AA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Effectiveness of FAO’s phased approach to AA for slow onset hazards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is a phased approach recommended?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59199" y="569825"/>
            <a:ext cx="1191000" cy="8394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59199" y="569825"/>
            <a:ext cx="1191000" cy="8394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1600198" y="139961"/>
            <a:ext cx="10263252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</a:pPr>
            <a:r>
              <a:rPr lang="en-US"/>
              <a:t>Slow onset hazards and AA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1337912" y="866274"/>
            <a:ext cx="10525537" cy="574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Slow-onset disasters build up gradually over time, often at the confluence of different hazards e.g., drought, spread of agricultural pests and diseases, a gradually deteriorating political situation leading to conflict, and more recently the socio-economic effects of COVID-19. 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Anticipatory Action (AA) links EW information to flexible funds in order to trigger actions that mitigate the impact of predictable shocks on the most vulnerable people. 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AA aims to: </a:t>
            </a:r>
            <a:endParaRPr/>
          </a:p>
          <a:p>
            <a:pPr marL="914400" lvl="1" indent="-3810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Safeguard livelihoods from the immediate effects of hazards, protecting hard-won development gains.</a:t>
            </a:r>
            <a:endParaRPr/>
          </a:p>
          <a:p>
            <a:pPr marL="914400" lvl="1" indent="-3810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Improve effectiveness and reduce the cost of humanitarian response.</a:t>
            </a:r>
            <a:endParaRPr/>
          </a:p>
          <a:p>
            <a:pPr marL="914400" lvl="1" indent="-3810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Allow vulnerable people to uphold their dignity during and after the shocks. </a:t>
            </a:r>
            <a:endParaRPr/>
          </a:p>
          <a:p>
            <a:pPr marL="914400" lvl="1" indent="-3810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Prevent shocks from growing into full-blown humanitarian crises. </a:t>
            </a:r>
            <a:endParaRPr/>
          </a:p>
          <a:p>
            <a:pPr marL="914400" lvl="1" indent="-3810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Improve the resilience of vulnerable communities to shocks. 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600197" y="89161"/>
            <a:ext cx="10532603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en-US"/>
              <a:t>When and how to act –Building a crisis timelines for a phased approach to AA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1265913" y="787400"/>
            <a:ext cx="10760987" cy="593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Different timing of impact of slow-onset hazards on agricultural livelihoods and food security provides humanitarian actors multiple windows of opportunity in which they can act before such impacts materialize. 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Crisis timelines are created by overlaying on an agricultural calendar all the critical information to monitor risks.  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This includes information on</a:t>
            </a:r>
            <a:endParaRPr/>
          </a:p>
          <a:p>
            <a:pPr marL="914400" lvl="1" indent="-3810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Local climate and the types of agricultural activities people engage in for their livelihoods. </a:t>
            </a:r>
            <a:endParaRPr/>
          </a:p>
          <a:p>
            <a:pPr marL="914400" lvl="1" indent="-3810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Data on the historical occurrence of the priority hazard(s) and its impacts on different sectors or target groups, </a:t>
            </a:r>
            <a:endParaRPr/>
          </a:p>
          <a:p>
            <a:pPr marL="914400" lvl="1" indent="-3810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Availability of early warning information to trigger anticipatory action. </a:t>
            </a:r>
            <a:endParaRPr/>
          </a:p>
          <a:p>
            <a:pPr marL="914400" lvl="1" indent="-3810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Lists a set of potential AAs and the window of opportunity to implement them, including the expected time needed to assist at-risk households when an early warning trigger is reached</a:t>
            </a:r>
            <a:endParaRPr/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The recommended phased approach follows a five (5) step process as follows</a:t>
            </a:r>
            <a:endParaRPr sz="250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59199" y="569825"/>
            <a:ext cx="1191000" cy="8394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1600198" y="139961"/>
            <a:ext cx="10263252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E"/>
              </a:buClr>
              <a:buSzPts val="1800"/>
              <a:buNone/>
            </a:pPr>
            <a:r>
              <a:rPr lang="en-US"/>
              <a:t>Step 1: who is at risk and when?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59199" y="569825"/>
            <a:ext cx="1191000" cy="8394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3187700" y="244951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862840" y="4826710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Crisis timeline for drought in an area with a unimodal rainfall regime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2" name="Google Shape;122;p17"/>
          <p:cNvGraphicFramePr/>
          <p:nvPr/>
        </p:nvGraphicFramePr>
        <p:xfrm>
          <a:off x="1461053" y="877383"/>
          <a:ext cx="10505625" cy="3519682"/>
        </p:xfrm>
        <a:graphic>
          <a:graphicData uri="http://schemas.openxmlformats.org/drawingml/2006/table">
            <a:tbl>
              <a:tblPr>
                <a:noFill/>
                <a:tableStyleId>{60E4F19B-06A8-43F5-95E5-04B60077A01B}</a:tableStyleId>
              </a:tblPr>
              <a:tblGrid>
                <a:gridCol w="218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1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2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14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1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5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1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45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97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59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18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836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468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6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Monsoons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Crop Calendar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Planting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Harvesting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Livestock Calendar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Seasonal Migration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crops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livestock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Fisheries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agricultural Labour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7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Lean season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Pastoral lean seaon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Agricultural lean season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3" name="Google Shape;123;p17"/>
          <p:cNvSpPr/>
          <p:nvPr/>
        </p:nvSpPr>
        <p:spPr>
          <a:xfrm>
            <a:off x="3135313" y="244951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600198" y="139961"/>
            <a:ext cx="10263252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Step 2: which actions can be taken to mitigate hazard impacts, and when?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59199" y="569825"/>
            <a:ext cx="1191000" cy="8394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251200" y="6337127"/>
            <a:ext cx="6096000" cy="48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Selected anticipatory actions for drought 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3133725" y="13970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3" name="Google Shape;133;p18"/>
          <p:cNvGraphicFramePr/>
          <p:nvPr/>
        </p:nvGraphicFramePr>
        <p:xfrm>
          <a:off x="1524000" y="979445"/>
          <a:ext cx="10439325" cy="5315045"/>
        </p:xfrm>
        <a:graphic>
          <a:graphicData uri="http://schemas.openxmlformats.org/drawingml/2006/table">
            <a:tbl>
              <a:tblPr>
                <a:noFill/>
                <a:tableStyleId>{60E4F19B-06A8-43F5-95E5-04B60077A01B}</a:tableStyleId>
              </a:tblPr>
              <a:tblGrid>
                <a:gridCol w="23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3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4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10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93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79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79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323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66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40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66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562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562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562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562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562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562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125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6982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50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Monsoons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Crop Calendar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Planting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69B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Harvesting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Livestock Calendar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Seasonal Migration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crops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livestock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Fisheries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agricultural Labour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Lean season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Pastoral lean seaon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Agricultural lean season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50">
                <a:tc gridSpan="28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Anticipatory Actions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Rehabilitate tube wells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 livestock vaccination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+ drought tolerant seeds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to agricultural labourers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Promote and support early de-stocking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+ Animal feed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inputs for vegetable production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8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 of fish species that can survive the shallow waters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34" name="Google Shape;134;p18"/>
          <p:cNvSpPr/>
          <p:nvPr/>
        </p:nvSpPr>
        <p:spPr>
          <a:xfrm>
            <a:off x="3133725" y="141287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1600198" y="101861"/>
            <a:ext cx="10263252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Step 3: how much time is needed to implement the actions selected?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59199" y="569825"/>
            <a:ext cx="1191000" cy="8394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361662" y="6371418"/>
            <a:ext cx="1066468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Crisis timeline indicating timing of implementation for each of the selected AAs for a typical region with unimodal rainfall season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3" name="Google Shape;143;p19"/>
          <p:cNvGraphicFramePr/>
          <p:nvPr/>
        </p:nvGraphicFramePr>
        <p:xfrm>
          <a:off x="1361662" y="989524"/>
          <a:ext cx="10478075" cy="4695572"/>
        </p:xfrm>
        <a:graphic>
          <a:graphicData uri="http://schemas.openxmlformats.org/drawingml/2006/table">
            <a:tbl>
              <a:tblPr>
                <a:noFill/>
                <a:tableStyleId>{60E4F19B-06A8-43F5-95E5-04B60077A01B}</a:tableStyleId>
              </a:tblPr>
              <a:tblGrid>
                <a:gridCol w="208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8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4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80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7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374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374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374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67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66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267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66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267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66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267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566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267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566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776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65655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22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Monsoons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Crop Calendar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Planting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69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Harvesting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Livestock Calendar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Seasonal Migration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crops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livestock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Fisheries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agricultural Labour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Lean season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Pastoral lean seaon</a:t>
                      </a:r>
                      <a:endParaRPr sz="1000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Agricultural lean season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600">
                <a:tc gridSpan="29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Anticipatory Actions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6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Rehabilitate tube wells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6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 livestock vaccination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+ drought tolerant seeds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5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to agricultural labourers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Promote and support early de-stocking</a:t>
                      </a:r>
                      <a:endParaRPr sz="100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+ Animal feed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inputs for vegetable production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6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 of fish species that can survive the shallow waters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44" name="Google Shape;144;p19"/>
          <p:cNvSpPr/>
          <p:nvPr/>
        </p:nvSpPr>
        <p:spPr>
          <a:xfrm>
            <a:off x="3173413" y="148431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1600198" y="139961"/>
            <a:ext cx="10263252" cy="8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Step 4: what kind of early warning information is available at the critical points in time identified?</a:t>
            </a: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59199" y="569825"/>
            <a:ext cx="1191000" cy="8394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1371600" y="6488370"/>
            <a:ext cx="10668000" cy="31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updated crisis timeline indicating the type of early warning information available along the window of opportunity for anticipatory action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20"/>
          <p:cNvGraphicFramePr/>
          <p:nvPr/>
        </p:nvGraphicFramePr>
        <p:xfrm>
          <a:off x="1600200" y="989525"/>
          <a:ext cx="10797900" cy="5334000"/>
        </p:xfrm>
        <a:graphic>
          <a:graphicData uri="http://schemas.openxmlformats.org/drawingml/2006/table">
            <a:tbl>
              <a:tblPr>
                <a:noFill/>
                <a:tableStyleId>{60E4F19B-06A8-43F5-95E5-04B60077A01B}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3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3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8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8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06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0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96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96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962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2962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169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2962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72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5571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17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Monsoons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Crop Calendar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Planting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69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Harvesting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Livestock Calendar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Seasonal Migration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crops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livestock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Fisheries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agricultural Labour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Lean season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/>
                        <a:t>Pastoral lean season</a:t>
                      </a:r>
                      <a:endParaRPr sz="600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Agricultural lean season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MONITORING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86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Warning Indicators -Triggers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range Rainfall forecast + vulnerability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range forecast + vulnerability + agricultural indicators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range forecast + vulnerability + agricultural indicators incl. mid-season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Anticipatory Actions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Rehabilitate tube wells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 livestock vaccination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+ drought tolerant seeds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to agricultural labourers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Promote and support early de-stocking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+ Animal feed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1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inputs for vegetable production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15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 of fish species that can survive the shallow waters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1403421" y="108062"/>
            <a:ext cx="10729380" cy="73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Step 5: bringing all information together to define action phases 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xfrm>
            <a:off x="352354" y="3246438"/>
            <a:ext cx="563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59199" y="569825"/>
            <a:ext cx="1191000" cy="839400"/>
          </a:xfrm>
          <a:prstGeom prst="rect">
            <a:avLst/>
          </a:prstGeom>
          <a:solidFill>
            <a:srgbClr val="19486A"/>
          </a:solidFill>
          <a:ln w="9525" cap="flat" cmpd="sng">
            <a:solidFill>
              <a:srgbClr val="1948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333773" y="6550223"/>
            <a:ext cx="91757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Three key phases or windows of opportunity for triggering anticipatory actions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p21"/>
          <p:cNvGraphicFramePr/>
          <p:nvPr/>
        </p:nvGraphicFramePr>
        <p:xfrm>
          <a:off x="1410064" y="699818"/>
          <a:ext cx="10442500" cy="5385371"/>
        </p:xfrm>
        <a:graphic>
          <a:graphicData uri="http://schemas.openxmlformats.org/drawingml/2006/table">
            <a:tbl>
              <a:tblPr>
                <a:noFill/>
                <a:tableStyleId>{60E4F19B-06A8-43F5-95E5-04B60077A01B}</a:tableStyleId>
              </a:tblPr>
              <a:tblGrid>
                <a:gridCol w="181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2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2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5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1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2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2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74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36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367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367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367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23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367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23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367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23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367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623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964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623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3485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5131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21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900" u="none" strike="noStrike" cap="none"/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Monsoons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Crop Calendar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Planting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69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Harvesting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Livestock Calendar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Seasonal Migration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crops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livestock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6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Fisheries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9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drought on agricultural Labour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Lean season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Pastoral lean season</a:t>
                      </a:r>
                      <a:endParaRPr sz="900"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Agricultural lean season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MONITORING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Warning Indicators -Triggers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range Rainfall forecast + vulnerability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range forecast + vulnerability + agricultural indicators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range forecast + vulnerability + agricultural indicators incl. mid-season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/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Anticipatory Actions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Rehabilitate tube wells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7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 livestock vaccination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+ drought tolerant seeds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to agricultural labourers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5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Promote and support early de-stocking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9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cash + Animal feed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1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 inputs for vegetable production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 of fish species that can survive the shallow waters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875"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ANTICIPATORY ACTIONS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PHASE 1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87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PHASE 2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87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PHASE 3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4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875">
                <a:tc gridSpan="30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EMERGENCY ACTIONS (Out of the AA scope)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Emergency Response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650" marR="5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F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CBC"/>
      </a:accent1>
      <a:accent2>
        <a:srgbClr val="F47846"/>
      </a:accent2>
      <a:accent3>
        <a:srgbClr val="EF404C"/>
      </a:accent3>
      <a:accent4>
        <a:srgbClr val="F7B824"/>
      </a:accent4>
      <a:accent5>
        <a:srgbClr val="36B5C4"/>
      </a:accent5>
      <a:accent6>
        <a:srgbClr val="00B385"/>
      </a:accent6>
      <a:hlink>
        <a:srgbClr val="008768"/>
      </a:hlink>
      <a:folHlink>
        <a:srgbClr val="982B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2278</Words>
  <Application>Microsoft Office PowerPoint</Application>
  <PresentationFormat>Widescreen</PresentationFormat>
  <Paragraphs>1253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 Light</vt:lpstr>
      <vt:lpstr>Open Sans</vt:lpstr>
      <vt:lpstr>Open Sans ExtraBold</vt:lpstr>
      <vt:lpstr>Office Theme</vt:lpstr>
      <vt:lpstr>Windows of opportunity for Anticipatory Action along the crisis timeline for slow-onset hazards: a phased approach</vt:lpstr>
      <vt:lpstr>Outline</vt:lpstr>
      <vt:lpstr>Slow onset hazards and AA</vt:lpstr>
      <vt:lpstr>When and how to act –Building a crisis timelines for a phased approach to AA</vt:lpstr>
      <vt:lpstr>Step 1: who is at risk and when?</vt:lpstr>
      <vt:lpstr>Step 2: which actions can be taken to mitigate hazard impacts, and when?</vt:lpstr>
      <vt:lpstr>Step 3: how much time is needed to implement the actions selected?</vt:lpstr>
      <vt:lpstr>Step 4: what kind of early warning information is available at the critical points in time identified?</vt:lpstr>
      <vt:lpstr>Step 5: bringing all information together to define action phases </vt:lpstr>
      <vt:lpstr>Effectiveness of FAO’s phased approach to AA for slow onset hazards</vt:lpstr>
      <vt:lpstr>Why is a phased approach recommended?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of opportunity for Anticipatory Action along the crisis timeline for slow-onset hazards: a phased approach</dc:title>
  <dc:creator>OER</dc:creator>
  <cp:lastModifiedBy>Ngaina, Joshua (OER)</cp:lastModifiedBy>
  <cp:revision>2</cp:revision>
  <dcterms:modified xsi:type="dcterms:W3CDTF">2022-05-22T20:36:47Z</dcterms:modified>
</cp:coreProperties>
</file>