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6799" r:id="rId69"/>
  </p:sldMasterIdLst>
  <p:notesMasterIdLst>
    <p:notesMasterId r:id="rId77"/>
  </p:notesMasterIdLst>
  <p:handoutMasterIdLst>
    <p:handoutMasterId r:id="rId78"/>
  </p:handoutMasterIdLst>
  <p:sldIdLst>
    <p:sldId id="587" r:id="rId70"/>
    <p:sldId id="602" r:id="rId71"/>
    <p:sldId id="605" r:id="rId72"/>
    <p:sldId id="606" r:id="rId73"/>
    <p:sldId id="603" r:id="rId74"/>
    <p:sldId id="604" r:id="rId75"/>
    <p:sldId id="593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pos="7104" userDrawn="1">
          <p15:clr>
            <a:srgbClr val="A4A3A4"/>
          </p15:clr>
        </p15:guide>
        <p15:guide id="5" pos="431">
          <p15:clr>
            <a:srgbClr val="A4A3A4"/>
          </p15:clr>
        </p15:guide>
        <p15:guide id="6" pos="72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4FE"/>
    <a:srgbClr val="0073B4"/>
    <a:srgbClr val="438EB7"/>
    <a:srgbClr val="00B9F2"/>
    <a:srgbClr val="007AC2"/>
    <a:srgbClr val="C0E8FF"/>
    <a:srgbClr val="C8EBFF"/>
    <a:srgbClr val="053264"/>
    <a:srgbClr val="7BDBF4"/>
    <a:srgbClr val="8DE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9508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456" y="176"/>
      </p:cViewPr>
      <p:guideLst>
        <p:guide orient="horz" pos="430"/>
        <p:guide orient="horz" pos="3888"/>
        <p:guide pos="576"/>
        <p:guide pos="7104"/>
        <p:guide pos="431"/>
        <p:guide pos="72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18" d="100"/>
        <a:sy n="31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slide" Target="slides/slide5.xml"/><Relationship Id="rId79" Type="http://schemas.openxmlformats.org/officeDocument/2006/relationships/presProps" Target="presProps.xml"/><Relationship Id="rId5" Type="http://schemas.openxmlformats.org/officeDocument/2006/relationships/customXml" Target="../customXml/item5.xml"/><Relationship Id="rId61" Type="http://schemas.openxmlformats.org/officeDocument/2006/relationships/customXml" Target="../customXml/item61.xml"/><Relationship Id="rId82" Type="http://schemas.openxmlformats.org/officeDocument/2006/relationships/tableStyles" Target="tableStyle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slideMaster" Target="slideMasters/slideMaster1.xml"/><Relationship Id="rId77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3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slide" Target="slides/slide1.xml"/><Relationship Id="rId75" Type="http://schemas.openxmlformats.org/officeDocument/2006/relationships/slide" Target="slides/slide6.xml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slide" Target="slides/slide4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slide" Target="slides/slide7.xml"/><Relationship Id="rId7" Type="http://schemas.openxmlformats.org/officeDocument/2006/relationships/customXml" Target="../customXml/item7.xml"/><Relationship Id="rId71" Type="http://schemas.openxmlformats.org/officeDocument/2006/relationships/slide" Target="slides/slide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Breyer" userId="9ff35af9-b6d9-4b30-ba08-84fe732dc7d2" providerId="ADAL" clId="{E5E59CAB-DF81-40B9-B6B2-DD4EB8F1F936}"/>
    <pc:docChg chg="delSld">
      <pc:chgData name="Sean Breyer" userId="9ff35af9-b6d9-4b30-ba08-84fe732dc7d2" providerId="ADAL" clId="{E5E59CAB-DF81-40B9-B6B2-DD4EB8F1F936}" dt="2022-05-23T18:57:38.811" v="0" actId="2696"/>
      <pc:docMkLst>
        <pc:docMk/>
      </pc:docMkLst>
      <pc:sldChg chg="del">
        <pc:chgData name="Sean Breyer" userId="9ff35af9-b6d9-4b30-ba08-84fe732dc7d2" providerId="ADAL" clId="{E5E59CAB-DF81-40B9-B6B2-DD4EB8F1F936}" dt="2022-05-23T18:57:38.811" v="0" actId="2696"/>
        <pc:sldMkLst>
          <pc:docMk/>
          <pc:sldMk cId="463952781" sldId="60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4AB64-BB16-014D-AF59-00877FFB5348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ED56D-3A20-2943-930A-2361A9DDC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61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498D241-0AB7-BC44-80E8-F0A20AF46E9E}" type="datetimeFigureOut">
              <a:rPr lang="en-US" smtClean="0"/>
              <a:pPr/>
              <a:t>5/23/22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3E7143C0-4F23-B545-9533-520B5A87CA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Esri</a:t>
            </a:r>
            <a:r>
              <a:rPr lang="en-US" baseline="0" dirty="0"/>
              <a:t> Corporate Template-Dark v3.4</a:t>
            </a:r>
          </a:p>
          <a:p>
            <a:r>
              <a:rPr lang="en-US" baseline="0" dirty="0"/>
              <a:t>16:9 version – January 29, 2017</a:t>
            </a:r>
          </a:p>
          <a:p>
            <a:endParaRPr lang="en-US" baseline="0" dirty="0"/>
          </a:p>
          <a:p>
            <a:r>
              <a:rPr lang="en-US" baseline="0" dirty="0"/>
              <a:t>For more templates, sample files, and icons, see https://compass.esri.com/resources/presentations/Pages/Main.aspx</a:t>
            </a:r>
          </a:p>
          <a:p>
            <a:endParaRPr lang="en-US" baseline="0" dirty="0"/>
          </a:p>
          <a:p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To add footer</a:t>
            </a:r>
            <a:r>
              <a:rPr lang="en-US" sz="1200" b="1" kern="1200" baseline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text in Windows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Home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tab, under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Insert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Text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Header and Footer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Click the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Slide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tab, select the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Footer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check box, and then type the footer text that you want.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Click either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Apply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Apply to All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endParaRPr lang="en-US" sz="1200" b="0" kern="1200" dirty="0">
              <a:solidFill>
                <a:schemeClr val="tx1"/>
              </a:solidFill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To add footer</a:t>
            </a:r>
            <a:r>
              <a:rPr lang="en-US" sz="1200" b="1" kern="1200" baseline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text on a Mac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View 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menu, select</a:t>
            </a:r>
            <a:r>
              <a:rPr lang="en-US" sz="1200" b="0" kern="1200" baseline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Header and Footer.</a:t>
            </a:r>
            <a:endParaRPr lang="en-US" sz="1200" b="0" kern="1200" dirty="0">
              <a:solidFill>
                <a:schemeClr val="tx1"/>
              </a:solidFill>
              <a:latin typeface="Arial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Select the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Footer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check box and then type the footer text that you want.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Click either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Apply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Apply to All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.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	</a:t>
            </a:r>
          </a:p>
          <a:p>
            <a:r>
              <a:rPr lang="en-US" sz="1400" b="1" kern="1200" dirty="0">
                <a:solidFill>
                  <a:schemeClr val="bg2"/>
                </a:solidFill>
                <a:latin typeface="Arial"/>
                <a:ea typeface="+mn-ea"/>
                <a:cs typeface="+mn-cs"/>
              </a:rPr>
              <a:t>If footers don't appear on the slides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	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If footers don't appear on title slides, in the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Header and Footer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dialog box make sure the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Don't show on title slide</a:t>
            </a:r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check box is not selected.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If the footers are missing from other slides, the placeholders for these items might have been removed from specific slide layouts or the slide master.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1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833121" y="2428193"/>
            <a:ext cx="8525773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28801" y="3465218"/>
            <a:ext cx="8534401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91B51-25EE-0147-9293-37E16A70024E}" type="datetime1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0"/>
          <a:stretch/>
        </p:blipFill>
        <p:spPr>
          <a:xfrm>
            <a:off x="10013894" y="572078"/>
            <a:ext cx="1274495" cy="46553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bg>
      <p:bgPr>
        <a:gradFill flip="none" rotWithShape="1">
          <a:gsLst>
            <a:gs pos="100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10"/>
          <p:cNvSpPr/>
          <p:nvPr/>
        </p:nvSpPr>
        <p:spPr bwMode="auto">
          <a:xfrm flipH="1">
            <a:off x="1" y="2"/>
            <a:ext cx="5497956" cy="6865697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Parallelogram 10"/>
          <p:cNvSpPr/>
          <p:nvPr/>
        </p:nvSpPr>
        <p:spPr bwMode="auto">
          <a:xfrm rot="16200000" flipH="1" flipV="1">
            <a:off x="4707461" y="-626538"/>
            <a:ext cx="2777078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Picture Placeholder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84213" y="1757363"/>
            <a:ext cx="5943600" cy="3343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76871" y="3582548"/>
            <a:ext cx="4527741" cy="338554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76871" y="2348110"/>
            <a:ext cx="4527741" cy="1169551"/>
          </a:xfrm>
        </p:spPr>
        <p:txBody>
          <a:bodyPr wrap="square"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A6FB-FDD3-A446-B5AE-30BBE73852D8}" type="datetime1">
              <a:rPr lang="en-US" smtClean="0"/>
              <a:t>5/23/22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5525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_User Scree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0726-017F-9249-8B2E-2A4DDB444ED8}" type="datetime1">
              <a:rPr lang="en-US" smtClean="0"/>
              <a:t>5/23/22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79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304" y="1990427"/>
            <a:ext cx="10367433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2304" y="3467761"/>
            <a:ext cx="10367433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7C214-390A-F944-BF27-73F37F4360F9}" type="datetime1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5250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284" y="2625441"/>
            <a:ext cx="7315200" cy="461665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4" y="3683197"/>
            <a:ext cx="73152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25C2B-15EC-3348-B6CD-75D75F51F610}" type="datetime1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3260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0"/>
          <p:cNvSpPr/>
          <p:nvPr userDrawn="1"/>
        </p:nvSpPr>
        <p:spPr bwMode="auto">
          <a:xfrm rot="16811740" flipH="1">
            <a:off x="2821442" y="-2136101"/>
            <a:ext cx="6318215" cy="12766191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3826999 w 5497956"/>
              <a:gd name="connsiteY2" fmla="*/ 4279505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  <a:gd name="connsiteX0" fmla="*/ 0 w 5497956"/>
              <a:gd name="connsiteY0" fmla="*/ 0 h 5277653"/>
              <a:gd name="connsiteX1" fmla="*/ 5497956 w 5497956"/>
              <a:gd name="connsiteY1" fmla="*/ 0 h 5277653"/>
              <a:gd name="connsiteX2" fmla="*/ 3826999 w 5497956"/>
              <a:gd name="connsiteY2" fmla="*/ 4279505 h 5277653"/>
              <a:gd name="connsiteX3" fmla="*/ 2377650 w 5497956"/>
              <a:gd name="connsiteY3" fmla="*/ 5277653 h 5277653"/>
              <a:gd name="connsiteX4" fmla="*/ 0 w 5497956"/>
              <a:gd name="connsiteY4" fmla="*/ 0 h 5277653"/>
              <a:gd name="connsiteX0" fmla="*/ 0 w 3863432"/>
              <a:gd name="connsiteY0" fmla="*/ 2222226 h 5277653"/>
              <a:gd name="connsiteX1" fmla="*/ 3863432 w 3863432"/>
              <a:gd name="connsiteY1" fmla="*/ 0 h 5277653"/>
              <a:gd name="connsiteX2" fmla="*/ 2192475 w 3863432"/>
              <a:gd name="connsiteY2" fmla="*/ 4279505 h 5277653"/>
              <a:gd name="connsiteX3" fmla="*/ 743126 w 3863432"/>
              <a:gd name="connsiteY3" fmla="*/ 5277653 h 5277653"/>
              <a:gd name="connsiteX4" fmla="*/ 0 w 3863432"/>
              <a:gd name="connsiteY4" fmla="*/ 2222226 h 5277653"/>
              <a:gd name="connsiteX0" fmla="*/ 0 w 4172478"/>
              <a:gd name="connsiteY0" fmla="*/ 1085159 h 4140586"/>
              <a:gd name="connsiteX1" fmla="*/ 4172478 w 4172478"/>
              <a:gd name="connsiteY1" fmla="*/ 0 h 4140586"/>
              <a:gd name="connsiteX2" fmla="*/ 2192475 w 4172478"/>
              <a:gd name="connsiteY2" fmla="*/ 3142438 h 4140586"/>
              <a:gd name="connsiteX3" fmla="*/ 743126 w 4172478"/>
              <a:gd name="connsiteY3" fmla="*/ 4140586 h 4140586"/>
              <a:gd name="connsiteX4" fmla="*/ 0 w 4172478"/>
              <a:gd name="connsiteY4" fmla="*/ 1085159 h 4140586"/>
              <a:gd name="connsiteX0" fmla="*/ 0 w 3868783"/>
              <a:gd name="connsiteY0" fmla="*/ 887305 h 4140586"/>
              <a:gd name="connsiteX1" fmla="*/ 3868783 w 3868783"/>
              <a:gd name="connsiteY1" fmla="*/ 0 h 4140586"/>
              <a:gd name="connsiteX2" fmla="*/ 1888780 w 3868783"/>
              <a:gd name="connsiteY2" fmla="*/ 3142438 h 4140586"/>
              <a:gd name="connsiteX3" fmla="*/ 439431 w 3868783"/>
              <a:gd name="connsiteY3" fmla="*/ 4140586 h 4140586"/>
              <a:gd name="connsiteX4" fmla="*/ 0 w 3868783"/>
              <a:gd name="connsiteY4" fmla="*/ 887305 h 4140586"/>
              <a:gd name="connsiteX0" fmla="*/ 269818 w 4138601"/>
              <a:gd name="connsiteY0" fmla="*/ 887305 h 3536775"/>
              <a:gd name="connsiteX1" fmla="*/ 4138601 w 4138601"/>
              <a:gd name="connsiteY1" fmla="*/ 0 h 3536775"/>
              <a:gd name="connsiteX2" fmla="*/ 2158598 w 4138601"/>
              <a:gd name="connsiteY2" fmla="*/ 3142438 h 3536775"/>
              <a:gd name="connsiteX3" fmla="*/ 0 w 4138601"/>
              <a:gd name="connsiteY3" fmla="*/ 3536775 h 3536775"/>
              <a:gd name="connsiteX4" fmla="*/ 269818 w 4138601"/>
              <a:gd name="connsiteY4" fmla="*/ 887305 h 3536775"/>
              <a:gd name="connsiteX0" fmla="*/ 269818 w 4138601"/>
              <a:gd name="connsiteY0" fmla="*/ 887305 h 3635085"/>
              <a:gd name="connsiteX1" fmla="*/ 4138601 w 4138601"/>
              <a:gd name="connsiteY1" fmla="*/ 0 h 3635085"/>
              <a:gd name="connsiteX2" fmla="*/ 2376678 w 4138601"/>
              <a:gd name="connsiteY2" fmla="*/ 3635085 h 3635085"/>
              <a:gd name="connsiteX3" fmla="*/ 0 w 4138601"/>
              <a:gd name="connsiteY3" fmla="*/ 3536775 h 3635085"/>
              <a:gd name="connsiteX4" fmla="*/ 269818 w 4138601"/>
              <a:gd name="connsiteY4" fmla="*/ 887305 h 3635085"/>
              <a:gd name="connsiteX0" fmla="*/ 453784 w 4138601"/>
              <a:gd name="connsiteY0" fmla="*/ 250562 h 3635085"/>
              <a:gd name="connsiteX1" fmla="*/ 4138601 w 4138601"/>
              <a:gd name="connsiteY1" fmla="*/ 0 h 3635085"/>
              <a:gd name="connsiteX2" fmla="*/ 2376678 w 4138601"/>
              <a:gd name="connsiteY2" fmla="*/ 3635085 h 3635085"/>
              <a:gd name="connsiteX3" fmla="*/ 0 w 4138601"/>
              <a:gd name="connsiteY3" fmla="*/ 3536775 h 3635085"/>
              <a:gd name="connsiteX4" fmla="*/ 453784 w 4138601"/>
              <a:gd name="connsiteY4" fmla="*/ 250562 h 3635085"/>
              <a:gd name="connsiteX0" fmla="*/ 1391303 w 4138601"/>
              <a:gd name="connsiteY0" fmla="*/ 75768 h 3635085"/>
              <a:gd name="connsiteX1" fmla="*/ 4138601 w 4138601"/>
              <a:gd name="connsiteY1" fmla="*/ 0 h 3635085"/>
              <a:gd name="connsiteX2" fmla="*/ 2376678 w 4138601"/>
              <a:gd name="connsiteY2" fmla="*/ 3635085 h 3635085"/>
              <a:gd name="connsiteX3" fmla="*/ 0 w 4138601"/>
              <a:gd name="connsiteY3" fmla="*/ 3536775 h 3635085"/>
              <a:gd name="connsiteX4" fmla="*/ 1391303 w 4138601"/>
              <a:gd name="connsiteY4" fmla="*/ 75768 h 3635085"/>
              <a:gd name="connsiteX0" fmla="*/ 1391303 w 4138601"/>
              <a:gd name="connsiteY0" fmla="*/ 75768 h 3536775"/>
              <a:gd name="connsiteX1" fmla="*/ 4138601 w 4138601"/>
              <a:gd name="connsiteY1" fmla="*/ 0 h 3536775"/>
              <a:gd name="connsiteX2" fmla="*/ 1273242 w 4138601"/>
              <a:gd name="connsiteY2" fmla="*/ 3407480 h 3536775"/>
              <a:gd name="connsiteX3" fmla="*/ 0 w 4138601"/>
              <a:gd name="connsiteY3" fmla="*/ 3536775 h 3536775"/>
              <a:gd name="connsiteX4" fmla="*/ 1391303 w 4138601"/>
              <a:gd name="connsiteY4" fmla="*/ 75768 h 3536775"/>
              <a:gd name="connsiteX0" fmla="*/ 1391303 w 3058684"/>
              <a:gd name="connsiteY0" fmla="*/ 103474 h 3564481"/>
              <a:gd name="connsiteX1" fmla="*/ 3058684 w 3058684"/>
              <a:gd name="connsiteY1" fmla="*/ 0 h 3564481"/>
              <a:gd name="connsiteX2" fmla="*/ 1273242 w 3058684"/>
              <a:gd name="connsiteY2" fmla="*/ 3435186 h 3564481"/>
              <a:gd name="connsiteX3" fmla="*/ 0 w 3058684"/>
              <a:gd name="connsiteY3" fmla="*/ 3564481 h 3564481"/>
              <a:gd name="connsiteX4" fmla="*/ 1391303 w 3058684"/>
              <a:gd name="connsiteY4" fmla="*/ 103474 h 3564481"/>
              <a:gd name="connsiteX0" fmla="*/ 1521436 w 3188817"/>
              <a:gd name="connsiteY0" fmla="*/ 103474 h 3464355"/>
              <a:gd name="connsiteX1" fmla="*/ 3188817 w 3188817"/>
              <a:gd name="connsiteY1" fmla="*/ 0 h 3464355"/>
              <a:gd name="connsiteX2" fmla="*/ 1403375 w 3188817"/>
              <a:gd name="connsiteY2" fmla="*/ 3435186 h 3464355"/>
              <a:gd name="connsiteX3" fmla="*/ 0 w 3188817"/>
              <a:gd name="connsiteY3" fmla="*/ 3464355 h 3464355"/>
              <a:gd name="connsiteX4" fmla="*/ 1521436 w 3188817"/>
              <a:gd name="connsiteY4" fmla="*/ 103474 h 3464355"/>
              <a:gd name="connsiteX0" fmla="*/ 1521436 w 3188817"/>
              <a:gd name="connsiteY0" fmla="*/ 103474 h 3632772"/>
              <a:gd name="connsiteX1" fmla="*/ 3188817 w 3188817"/>
              <a:gd name="connsiteY1" fmla="*/ 0 h 3632772"/>
              <a:gd name="connsiteX2" fmla="*/ 1626674 w 3188817"/>
              <a:gd name="connsiteY2" fmla="*/ 3632772 h 3632772"/>
              <a:gd name="connsiteX3" fmla="*/ 0 w 3188817"/>
              <a:gd name="connsiteY3" fmla="*/ 3464355 h 3632772"/>
              <a:gd name="connsiteX4" fmla="*/ 1521436 w 3188817"/>
              <a:gd name="connsiteY4" fmla="*/ 103474 h 3632772"/>
              <a:gd name="connsiteX0" fmla="*/ 1521436 w 3605461"/>
              <a:gd name="connsiteY0" fmla="*/ 69855 h 3599153"/>
              <a:gd name="connsiteX1" fmla="*/ 3605461 w 3605461"/>
              <a:gd name="connsiteY1" fmla="*/ 0 h 3599153"/>
              <a:gd name="connsiteX2" fmla="*/ 1626674 w 3605461"/>
              <a:gd name="connsiteY2" fmla="*/ 3599153 h 3599153"/>
              <a:gd name="connsiteX3" fmla="*/ 0 w 3605461"/>
              <a:gd name="connsiteY3" fmla="*/ 3430736 h 3599153"/>
              <a:gd name="connsiteX4" fmla="*/ 1521436 w 3605461"/>
              <a:gd name="connsiteY4" fmla="*/ 69855 h 3599153"/>
              <a:gd name="connsiteX0" fmla="*/ 1488157 w 3605461"/>
              <a:gd name="connsiteY0" fmla="*/ 0 h 3645127"/>
              <a:gd name="connsiteX1" fmla="*/ 3605461 w 3605461"/>
              <a:gd name="connsiteY1" fmla="*/ 45974 h 3645127"/>
              <a:gd name="connsiteX2" fmla="*/ 1626674 w 3605461"/>
              <a:gd name="connsiteY2" fmla="*/ 3645127 h 3645127"/>
              <a:gd name="connsiteX3" fmla="*/ 0 w 3605461"/>
              <a:gd name="connsiteY3" fmla="*/ 3476710 h 3645127"/>
              <a:gd name="connsiteX4" fmla="*/ 1488157 w 3605461"/>
              <a:gd name="connsiteY4" fmla="*/ 0 h 3645127"/>
              <a:gd name="connsiteX0" fmla="*/ 1488157 w 3494077"/>
              <a:gd name="connsiteY0" fmla="*/ 138768 h 3783895"/>
              <a:gd name="connsiteX1" fmla="*/ 3494077 w 3494077"/>
              <a:gd name="connsiteY1" fmla="*/ 0 h 3783895"/>
              <a:gd name="connsiteX2" fmla="*/ 1626674 w 3494077"/>
              <a:gd name="connsiteY2" fmla="*/ 3783895 h 3783895"/>
              <a:gd name="connsiteX3" fmla="*/ 0 w 3494077"/>
              <a:gd name="connsiteY3" fmla="*/ 3615478 h 3783895"/>
              <a:gd name="connsiteX4" fmla="*/ 1488157 w 3494077"/>
              <a:gd name="connsiteY4" fmla="*/ 138768 h 3783895"/>
              <a:gd name="connsiteX0" fmla="*/ 1124549 w 3130469"/>
              <a:gd name="connsiteY0" fmla="*/ 138768 h 3783895"/>
              <a:gd name="connsiteX1" fmla="*/ 3130469 w 3130469"/>
              <a:gd name="connsiteY1" fmla="*/ 0 h 3783895"/>
              <a:gd name="connsiteX2" fmla="*/ 1263066 w 3130469"/>
              <a:gd name="connsiteY2" fmla="*/ 3783895 h 3783895"/>
              <a:gd name="connsiteX3" fmla="*/ 0 w 3130469"/>
              <a:gd name="connsiteY3" fmla="*/ 3710249 h 3783895"/>
              <a:gd name="connsiteX4" fmla="*/ 1124549 w 3130469"/>
              <a:gd name="connsiteY4" fmla="*/ 138768 h 3783895"/>
              <a:gd name="connsiteX0" fmla="*/ 1124549 w 2637804"/>
              <a:gd name="connsiteY0" fmla="*/ 122113 h 3767240"/>
              <a:gd name="connsiteX1" fmla="*/ 2637804 w 2637804"/>
              <a:gd name="connsiteY1" fmla="*/ 0 h 3767240"/>
              <a:gd name="connsiteX2" fmla="*/ 1263066 w 2637804"/>
              <a:gd name="connsiteY2" fmla="*/ 3767240 h 3767240"/>
              <a:gd name="connsiteX3" fmla="*/ 0 w 2637804"/>
              <a:gd name="connsiteY3" fmla="*/ 3693594 h 3767240"/>
              <a:gd name="connsiteX4" fmla="*/ 1124549 w 2637804"/>
              <a:gd name="connsiteY4" fmla="*/ 122113 h 3767240"/>
              <a:gd name="connsiteX0" fmla="*/ 1305037 w 2637804"/>
              <a:gd name="connsiteY0" fmla="*/ 0 h 3855679"/>
              <a:gd name="connsiteX1" fmla="*/ 2637804 w 2637804"/>
              <a:gd name="connsiteY1" fmla="*/ 88439 h 3855679"/>
              <a:gd name="connsiteX2" fmla="*/ 1263066 w 2637804"/>
              <a:gd name="connsiteY2" fmla="*/ 3855679 h 3855679"/>
              <a:gd name="connsiteX3" fmla="*/ 0 w 2637804"/>
              <a:gd name="connsiteY3" fmla="*/ 3782033 h 3855679"/>
              <a:gd name="connsiteX4" fmla="*/ 1305037 w 2637804"/>
              <a:gd name="connsiteY4" fmla="*/ 0 h 3855679"/>
              <a:gd name="connsiteX0" fmla="*/ 1264430 w 2637804"/>
              <a:gd name="connsiteY0" fmla="*/ 0 h 3899282"/>
              <a:gd name="connsiteX1" fmla="*/ 2637804 w 2637804"/>
              <a:gd name="connsiteY1" fmla="*/ 132042 h 3899282"/>
              <a:gd name="connsiteX2" fmla="*/ 1263066 w 2637804"/>
              <a:gd name="connsiteY2" fmla="*/ 3899282 h 3899282"/>
              <a:gd name="connsiteX3" fmla="*/ 0 w 2637804"/>
              <a:gd name="connsiteY3" fmla="*/ 3825636 h 3899282"/>
              <a:gd name="connsiteX4" fmla="*/ 1264430 w 2637804"/>
              <a:gd name="connsiteY4" fmla="*/ 0 h 3899282"/>
              <a:gd name="connsiteX0" fmla="*/ 1264430 w 2637804"/>
              <a:gd name="connsiteY0" fmla="*/ 0 h 4163698"/>
              <a:gd name="connsiteX1" fmla="*/ 2637804 w 2637804"/>
              <a:gd name="connsiteY1" fmla="*/ 132042 h 4163698"/>
              <a:gd name="connsiteX2" fmla="*/ 1331152 w 2637804"/>
              <a:gd name="connsiteY2" fmla="*/ 4163698 h 4163698"/>
              <a:gd name="connsiteX3" fmla="*/ 0 w 2637804"/>
              <a:gd name="connsiteY3" fmla="*/ 3825636 h 4163698"/>
              <a:gd name="connsiteX4" fmla="*/ 1264430 w 2637804"/>
              <a:gd name="connsiteY4" fmla="*/ 0 h 4163698"/>
              <a:gd name="connsiteX0" fmla="*/ 1182770 w 2556144"/>
              <a:gd name="connsiteY0" fmla="*/ 0 h 4163698"/>
              <a:gd name="connsiteX1" fmla="*/ 2556144 w 2556144"/>
              <a:gd name="connsiteY1" fmla="*/ 132042 h 4163698"/>
              <a:gd name="connsiteX2" fmla="*/ 1249492 w 2556144"/>
              <a:gd name="connsiteY2" fmla="*/ 4163698 h 4163698"/>
              <a:gd name="connsiteX3" fmla="*/ 0 w 2556144"/>
              <a:gd name="connsiteY3" fmla="*/ 3580706 h 4163698"/>
              <a:gd name="connsiteX4" fmla="*/ 1182770 w 2556144"/>
              <a:gd name="connsiteY4" fmla="*/ 0 h 4163698"/>
              <a:gd name="connsiteX0" fmla="*/ 1182770 w 2556144"/>
              <a:gd name="connsiteY0" fmla="*/ 0 h 3715230"/>
              <a:gd name="connsiteX1" fmla="*/ 2556144 w 2556144"/>
              <a:gd name="connsiteY1" fmla="*/ 132042 h 3715230"/>
              <a:gd name="connsiteX2" fmla="*/ 1481730 w 2556144"/>
              <a:gd name="connsiteY2" fmla="*/ 3715230 h 3715230"/>
              <a:gd name="connsiteX3" fmla="*/ 0 w 2556144"/>
              <a:gd name="connsiteY3" fmla="*/ 3580706 h 3715230"/>
              <a:gd name="connsiteX4" fmla="*/ 1182770 w 2556144"/>
              <a:gd name="connsiteY4" fmla="*/ 0 h 3715230"/>
              <a:gd name="connsiteX0" fmla="*/ 1182770 w 2556144"/>
              <a:gd name="connsiteY0" fmla="*/ 0 h 3745461"/>
              <a:gd name="connsiteX1" fmla="*/ 2556144 w 2556144"/>
              <a:gd name="connsiteY1" fmla="*/ 132042 h 3745461"/>
              <a:gd name="connsiteX2" fmla="*/ 1793329 w 2556144"/>
              <a:gd name="connsiteY2" fmla="*/ 3745461 h 3745461"/>
              <a:gd name="connsiteX3" fmla="*/ 0 w 2556144"/>
              <a:gd name="connsiteY3" fmla="*/ 3580706 h 3745461"/>
              <a:gd name="connsiteX4" fmla="*/ 1182770 w 2556144"/>
              <a:gd name="connsiteY4" fmla="*/ 0 h 3745461"/>
              <a:gd name="connsiteX0" fmla="*/ 810452 w 2556144"/>
              <a:gd name="connsiteY0" fmla="*/ 0 h 3786541"/>
              <a:gd name="connsiteX1" fmla="*/ 2556144 w 2556144"/>
              <a:gd name="connsiteY1" fmla="*/ 173122 h 3786541"/>
              <a:gd name="connsiteX2" fmla="*/ 1793329 w 2556144"/>
              <a:gd name="connsiteY2" fmla="*/ 3786541 h 3786541"/>
              <a:gd name="connsiteX3" fmla="*/ 0 w 2556144"/>
              <a:gd name="connsiteY3" fmla="*/ 3621786 h 3786541"/>
              <a:gd name="connsiteX4" fmla="*/ 810452 w 2556144"/>
              <a:gd name="connsiteY4" fmla="*/ 0 h 3786541"/>
              <a:gd name="connsiteX0" fmla="*/ 810452 w 2490881"/>
              <a:gd name="connsiteY0" fmla="*/ 0 h 3786541"/>
              <a:gd name="connsiteX1" fmla="*/ 2490881 w 2490881"/>
              <a:gd name="connsiteY1" fmla="*/ 479137 h 3786541"/>
              <a:gd name="connsiteX2" fmla="*/ 1793329 w 2490881"/>
              <a:gd name="connsiteY2" fmla="*/ 3786541 h 3786541"/>
              <a:gd name="connsiteX3" fmla="*/ 0 w 2490881"/>
              <a:gd name="connsiteY3" fmla="*/ 3621786 h 3786541"/>
              <a:gd name="connsiteX4" fmla="*/ 810452 w 2490881"/>
              <a:gd name="connsiteY4" fmla="*/ 0 h 3786541"/>
              <a:gd name="connsiteX0" fmla="*/ 750890 w 2490881"/>
              <a:gd name="connsiteY0" fmla="*/ 0 h 3470057"/>
              <a:gd name="connsiteX1" fmla="*/ 2490881 w 2490881"/>
              <a:gd name="connsiteY1" fmla="*/ 162653 h 3470057"/>
              <a:gd name="connsiteX2" fmla="*/ 1793329 w 2490881"/>
              <a:gd name="connsiteY2" fmla="*/ 3470057 h 3470057"/>
              <a:gd name="connsiteX3" fmla="*/ 0 w 2490881"/>
              <a:gd name="connsiteY3" fmla="*/ 3305302 h 3470057"/>
              <a:gd name="connsiteX4" fmla="*/ 750890 w 2490881"/>
              <a:gd name="connsiteY4" fmla="*/ 0 h 3470057"/>
              <a:gd name="connsiteX0" fmla="*/ 761393 w 2490881"/>
              <a:gd name="connsiteY0" fmla="*/ 0 h 3473996"/>
              <a:gd name="connsiteX1" fmla="*/ 2490881 w 2490881"/>
              <a:gd name="connsiteY1" fmla="*/ 166592 h 3473996"/>
              <a:gd name="connsiteX2" fmla="*/ 1793329 w 2490881"/>
              <a:gd name="connsiteY2" fmla="*/ 3473996 h 3473996"/>
              <a:gd name="connsiteX3" fmla="*/ 0 w 2490881"/>
              <a:gd name="connsiteY3" fmla="*/ 3309241 h 3473996"/>
              <a:gd name="connsiteX4" fmla="*/ 761393 w 2490881"/>
              <a:gd name="connsiteY4" fmla="*/ 0 h 3473996"/>
              <a:gd name="connsiteX0" fmla="*/ 756589 w 2486077"/>
              <a:gd name="connsiteY0" fmla="*/ 0 h 3473996"/>
              <a:gd name="connsiteX1" fmla="*/ 2486077 w 2486077"/>
              <a:gd name="connsiteY1" fmla="*/ 166592 h 3473996"/>
              <a:gd name="connsiteX2" fmla="*/ 1788525 w 2486077"/>
              <a:gd name="connsiteY2" fmla="*/ 3473996 h 3473996"/>
              <a:gd name="connsiteX3" fmla="*/ 0 w 2486077"/>
              <a:gd name="connsiteY3" fmla="*/ 3294834 h 3473996"/>
              <a:gd name="connsiteX4" fmla="*/ 756589 w 2486077"/>
              <a:gd name="connsiteY4" fmla="*/ 0 h 3473996"/>
              <a:gd name="connsiteX0" fmla="*/ 740384 w 2469872"/>
              <a:gd name="connsiteY0" fmla="*/ 0 h 3473996"/>
              <a:gd name="connsiteX1" fmla="*/ 2469872 w 2469872"/>
              <a:gd name="connsiteY1" fmla="*/ 166592 h 3473996"/>
              <a:gd name="connsiteX2" fmla="*/ 1772320 w 2469872"/>
              <a:gd name="connsiteY2" fmla="*/ 3473996 h 3473996"/>
              <a:gd name="connsiteX3" fmla="*/ 0 w 2469872"/>
              <a:gd name="connsiteY3" fmla="*/ 3301364 h 3473996"/>
              <a:gd name="connsiteX4" fmla="*/ 740384 w 2469872"/>
              <a:gd name="connsiteY4" fmla="*/ 0 h 3473996"/>
              <a:gd name="connsiteX0" fmla="*/ 740384 w 3180498"/>
              <a:gd name="connsiteY0" fmla="*/ 0 h 3473996"/>
              <a:gd name="connsiteX1" fmla="*/ 3180498 w 3180498"/>
              <a:gd name="connsiteY1" fmla="*/ 240494 h 3473996"/>
              <a:gd name="connsiteX2" fmla="*/ 1772320 w 3180498"/>
              <a:gd name="connsiteY2" fmla="*/ 3473996 h 3473996"/>
              <a:gd name="connsiteX3" fmla="*/ 0 w 3180498"/>
              <a:gd name="connsiteY3" fmla="*/ 3301364 h 3473996"/>
              <a:gd name="connsiteX4" fmla="*/ 740384 w 3180498"/>
              <a:gd name="connsiteY4" fmla="*/ 0 h 3473996"/>
              <a:gd name="connsiteX0" fmla="*/ 736813 w 3180498"/>
              <a:gd name="connsiteY0" fmla="*/ 0 h 3472657"/>
              <a:gd name="connsiteX1" fmla="*/ 3180498 w 3180498"/>
              <a:gd name="connsiteY1" fmla="*/ 239155 h 3472657"/>
              <a:gd name="connsiteX2" fmla="*/ 1772320 w 3180498"/>
              <a:gd name="connsiteY2" fmla="*/ 3472657 h 3472657"/>
              <a:gd name="connsiteX3" fmla="*/ 0 w 3180498"/>
              <a:gd name="connsiteY3" fmla="*/ 3300025 h 3472657"/>
              <a:gd name="connsiteX4" fmla="*/ 736813 w 3180498"/>
              <a:gd name="connsiteY4" fmla="*/ 0 h 3472657"/>
              <a:gd name="connsiteX0" fmla="*/ 736813 w 3187641"/>
              <a:gd name="connsiteY0" fmla="*/ 0 h 3472657"/>
              <a:gd name="connsiteX1" fmla="*/ 3187641 w 3187641"/>
              <a:gd name="connsiteY1" fmla="*/ 236478 h 3472657"/>
              <a:gd name="connsiteX2" fmla="*/ 1772320 w 3187641"/>
              <a:gd name="connsiteY2" fmla="*/ 3472657 h 3472657"/>
              <a:gd name="connsiteX3" fmla="*/ 0 w 3187641"/>
              <a:gd name="connsiteY3" fmla="*/ 3300025 h 3472657"/>
              <a:gd name="connsiteX4" fmla="*/ 736813 w 3187641"/>
              <a:gd name="connsiteY4" fmla="*/ 0 h 34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7641" h="3472657">
                <a:moveTo>
                  <a:pt x="736813" y="0"/>
                </a:moveTo>
                <a:lnTo>
                  <a:pt x="3187641" y="236478"/>
                </a:lnTo>
                <a:lnTo>
                  <a:pt x="1772320" y="3472657"/>
                </a:lnTo>
                <a:lnTo>
                  <a:pt x="0" y="3300025"/>
                </a:lnTo>
                <a:lnTo>
                  <a:pt x="736813" y="0"/>
                </a:lnTo>
                <a:close/>
              </a:path>
            </a:pathLst>
          </a:custGeom>
          <a:gradFill flip="none" rotWithShape="1">
            <a:gsLst>
              <a:gs pos="98000">
                <a:srgbClr val="053264"/>
              </a:gs>
              <a:gs pos="51000">
                <a:srgbClr val="027FB5"/>
              </a:gs>
              <a:gs pos="0">
                <a:srgbClr val="00B9F2"/>
              </a:gs>
            </a:gsLst>
            <a:path path="circl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Parallelogram 10"/>
          <p:cNvSpPr/>
          <p:nvPr/>
        </p:nvSpPr>
        <p:spPr bwMode="auto">
          <a:xfrm rot="5400000" flipV="1">
            <a:off x="5295901" y="-38098"/>
            <a:ext cx="1600198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gradFill flip="none" rotWithShape="1">
            <a:gsLst>
              <a:gs pos="100000">
                <a:srgbClr val="00B9F2"/>
              </a:gs>
              <a:gs pos="10000">
                <a:srgbClr val="053264"/>
              </a:gs>
            </a:gsLst>
            <a:lin ang="378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08" y="2489995"/>
            <a:ext cx="6073985" cy="1878011"/>
          </a:xfrm>
          <a:prstGeom prst="rect">
            <a:avLst/>
          </a:prstGeom>
        </p:spPr>
      </p:pic>
      <p:sp>
        <p:nvSpPr>
          <p:cNvPr id="12" name="Parallelogram 10"/>
          <p:cNvSpPr/>
          <p:nvPr userDrawn="1"/>
        </p:nvSpPr>
        <p:spPr bwMode="auto">
          <a:xfrm rot="5400000" flipH="1">
            <a:off x="5320618" y="-642728"/>
            <a:ext cx="1555939" cy="12227867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  <a:gd name="connsiteX0" fmla="*/ 1085273 w 2777078"/>
              <a:gd name="connsiteY0" fmla="*/ 35863 h 12227861"/>
              <a:gd name="connsiteX1" fmla="*/ 2358932 w 2777078"/>
              <a:gd name="connsiteY1" fmla="*/ 0 h 12227861"/>
              <a:gd name="connsiteX2" fmla="*/ 2777078 w 2777078"/>
              <a:gd name="connsiteY2" fmla="*/ 12227861 h 12227861"/>
              <a:gd name="connsiteX3" fmla="*/ 0 w 2777078"/>
              <a:gd name="connsiteY3" fmla="*/ 12227861 h 12227861"/>
              <a:gd name="connsiteX4" fmla="*/ 1085273 w 2777078"/>
              <a:gd name="connsiteY4" fmla="*/ 35863 h 12227861"/>
              <a:gd name="connsiteX0" fmla="*/ 273578 w 1965383"/>
              <a:gd name="connsiteY0" fmla="*/ 35863 h 12245793"/>
              <a:gd name="connsiteX1" fmla="*/ 1547237 w 1965383"/>
              <a:gd name="connsiteY1" fmla="*/ 0 h 12245793"/>
              <a:gd name="connsiteX2" fmla="*/ 1965383 w 1965383"/>
              <a:gd name="connsiteY2" fmla="*/ 12227861 h 12245793"/>
              <a:gd name="connsiteX3" fmla="*/ 0 w 1965383"/>
              <a:gd name="connsiteY3" fmla="*/ 12245793 h 12245793"/>
              <a:gd name="connsiteX4" fmla="*/ 273578 w 1965383"/>
              <a:gd name="connsiteY4" fmla="*/ 35863 h 12245793"/>
              <a:gd name="connsiteX0" fmla="*/ 0 w 2257531"/>
              <a:gd name="connsiteY0" fmla="*/ 17934 h 12245793"/>
              <a:gd name="connsiteX1" fmla="*/ 1839385 w 2257531"/>
              <a:gd name="connsiteY1" fmla="*/ 0 h 12245793"/>
              <a:gd name="connsiteX2" fmla="*/ 2257531 w 2257531"/>
              <a:gd name="connsiteY2" fmla="*/ 12227861 h 12245793"/>
              <a:gd name="connsiteX3" fmla="*/ 292148 w 2257531"/>
              <a:gd name="connsiteY3" fmla="*/ 12245793 h 12245793"/>
              <a:gd name="connsiteX4" fmla="*/ 0 w 2257531"/>
              <a:gd name="connsiteY4" fmla="*/ 17934 h 12245793"/>
              <a:gd name="connsiteX0" fmla="*/ 0 w 2257531"/>
              <a:gd name="connsiteY0" fmla="*/ 17934 h 12245793"/>
              <a:gd name="connsiteX1" fmla="*/ 1445837 w 2257531"/>
              <a:gd name="connsiteY1" fmla="*/ 0 h 12245793"/>
              <a:gd name="connsiteX2" fmla="*/ 2257531 w 2257531"/>
              <a:gd name="connsiteY2" fmla="*/ 12227861 h 12245793"/>
              <a:gd name="connsiteX3" fmla="*/ 292148 w 2257531"/>
              <a:gd name="connsiteY3" fmla="*/ 12245793 h 12245793"/>
              <a:gd name="connsiteX4" fmla="*/ 0 w 2257531"/>
              <a:gd name="connsiteY4" fmla="*/ 17934 h 12245793"/>
              <a:gd name="connsiteX0" fmla="*/ 0 w 2134547"/>
              <a:gd name="connsiteY0" fmla="*/ 17934 h 12245793"/>
              <a:gd name="connsiteX1" fmla="*/ 1445837 w 2134547"/>
              <a:gd name="connsiteY1" fmla="*/ 0 h 12245793"/>
              <a:gd name="connsiteX2" fmla="*/ 2134547 w 2134547"/>
              <a:gd name="connsiteY2" fmla="*/ 12209931 h 12245793"/>
              <a:gd name="connsiteX3" fmla="*/ 292148 w 2134547"/>
              <a:gd name="connsiteY3" fmla="*/ 12245793 h 12245793"/>
              <a:gd name="connsiteX4" fmla="*/ 0 w 2134547"/>
              <a:gd name="connsiteY4" fmla="*/ 17934 h 12245793"/>
              <a:gd name="connsiteX0" fmla="*/ 0 w 2134547"/>
              <a:gd name="connsiteY0" fmla="*/ 17934 h 12227867"/>
              <a:gd name="connsiteX1" fmla="*/ 1445837 w 2134547"/>
              <a:gd name="connsiteY1" fmla="*/ 0 h 12227867"/>
              <a:gd name="connsiteX2" fmla="*/ 2134547 w 2134547"/>
              <a:gd name="connsiteY2" fmla="*/ 12209931 h 12227867"/>
              <a:gd name="connsiteX3" fmla="*/ 242953 w 2134547"/>
              <a:gd name="connsiteY3" fmla="*/ 12227867 h 12227867"/>
              <a:gd name="connsiteX4" fmla="*/ 0 w 2134547"/>
              <a:gd name="connsiteY4" fmla="*/ 17934 h 12227867"/>
              <a:gd name="connsiteX0" fmla="*/ 0 w 2134546"/>
              <a:gd name="connsiteY0" fmla="*/ 17934 h 12227867"/>
              <a:gd name="connsiteX1" fmla="*/ 1445837 w 2134546"/>
              <a:gd name="connsiteY1" fmla="*/ 0 h 12227867"/>
              <a:gd name="connsiteX2" fmla="*/ 2134546 w 2134546"/>
              <a:gd name="connsiteY2" fmla="*/ 12222126 h 12227867"/>
              <a:gd name="connsiteX3" fmla="*/ 242953 w 2134546"/>
              <a:gd name="connsiteY3" fmla="*/ 12227867 h 12227867"/>
              <a:gd name="connsiteX4" fmla="*/ 0 w 2134546"/>
              <a:gd name="connsiteY4" fmla="*/ 17934 h 12227867"/>
              <a:gd name="connsiteX0" fmla="*/ 0 w 2134546"/>
              <a:gd name="connsiteY0" fmla="*/ 17934 h 12227867"/>
              <a:gd name="connsiteX1" fmla="*/ 1445837 w 2134546"/>
              <a:gd name="connsiteY1" fmla="*/ 0 h 12227867"/>
              <a:gd name="connsiteX2" fmla="*/ 2134546 w 2134546"/>
              <a:gd name="connsiteY2" fmla="*/ 12222126 h 12227867"/>
              <a:gd name="connsiteX3" fmla="*/ 234590 w 2134546"/>
              <a:gd name="connsiteY3" fmla="*/ 12227867 h 12227867"/>
              <a:gd name="connsiteX4" fmla="*/ 0 w 2134546"/>
              <a:gd name="connsiteY4" fmla="*/ 17934 h 122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4546" h="12227867">
                <a:moveTo>
                  <a:pt x="0" y="17934"/>
                </a:moveTo>
                <a:lnTo>
                  <a:pt x="1445837" y="0"/>
                </a:lnTo>
                <a:lnTo>
                  <a:pt x="2134546" y="12222126"/>
                </a:lnTo>
                <a:lnTo>
                  <a:pt x="234590" y="12227867"/>
                </a:lnTo>
                <a:lnTo>
                  <a:pt x="0" y="17934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Parallelogram 10"/>
          <p:cNvSpPr/>
          <p:nvPr userDrawn="1"/>
        </p:nvSpPr>
        <p:spPr bwMode="auto">
          <a:xfrm rot="5400000" flipH="1">
            <a:off x="4922486" y="-4888259"/>
            <a:ext cx="2364960" cy="12209928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  <a:gd name="connsiteX0" fmla="*/ 1085273 w 3244418"/>
              <a:gd name="connsiteY0" fmla="*/ 1 h 12191999"/>
              <a:gd name="connsiteX1" fmla="*/ 2777078 w 3244418"/>
              <a:gd name="connsiteY1" fmla="*/ 0 h 12191999"/>
              <a:gd name="connsiteX2" fmla="*/ 3244417 w 3244418"/>
              <a:gd name="connsiteY2" fmla="*/ 12191999 h 12191999"/>
              <a:gd name="connsiteX3" fmla="*/ 0 w 3244418"/>
              <a:gd name="connsiteY3" fmla="*/ 12191999 h 12191999"/>
              <a:gd name="connsiteX4" fmla="*/ 1085273 w 3244418"/>
              <a:gd name="connsiteY4" fmla="*/ 1 h 12191999"/>
              <a:gd name="connsiteX0" fmla="*/ 1085273 w 3244417"/>
              <a:gd name="connsiteY0" fmla="*/ 17930 h 12209928"/>
              <a:gd name="connsiteX1" fmla="*/ 2309739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  <a:gd name="connsiteX0" fmla="*/ 1085273 w 3244417"/>
              <a:gd name="connsiteY0" fmla="*/ 17930 h 12209928"/>
              <a:gd name="connsiteX1" fmla="*/ 2186755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4417" h="12209928">
                <a:moveTo>
                  <a:pt x="1085273" y="17930"/>
                </a:moveTo>
                <a:lnTo>
                  <a:pt x="2186755" y="0"/>
                </a:lnTo>
                <a:lnTo>
                  <a:pt x="3244417" y="12209928"/>
                </a:lnTo>
                <a:lnTo>
                  <a:pt x="0" y="12209928"/>
                </a:lnTo>
                <a:lnTo>
                  <a:pt x="1085273" y="1793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Parallelogram 10"/>
          <p:cNvSpPr/>
          <p:nvPr userDrawn="1"/>
        </p:nvSpPr>
        <p:spPr bwMode="auto">
          <a:xfrm rot="5400000" flipH="1">
            <a:off x="5083850" y="-5083848"/>
            <a:ext cx="2024302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9" name="Parallelogram 10"/>
          <p:cNvSpPr/>
          <p:nvPr userDrawn="1"/>
        </p:nvSpPr>
        <p:spPr bwMode="auto">
          <a:xfrm rot="16200000">
            <a:off x="4904554" y="-454481"/>
            <a:ext cx="2364960" cy="12209928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  <a:gd name="connsiteX0" fmla="*/ 1085273 w 3244418"/>
              <a:gd name="connsiteY0" fmla="*/ 1 h 12191999"/>
              <a:gd name="connsiteX1" fmla="*/ 2777078 w 3244418"/>
              <a:gd name="connsiteY1" fmla="*/ 0 h 12191999"/>
              <a:gd name="connsiteX2" fmla="*/ 3244417 w 3244418"/>
              <a:gd name="connsiteY2" fmla="*/ 12191999 h 12191999"/>
              <a:gd name="connsiteX3" fmla="*/ 0 w 3244418"/>
              <a:gd name="connsiteY3" fmla="*/ 12191999 h 12191999"/>
              <a:gd name="connsiteX4" fmla="*/ 1085273 w 3244418"/>
              <a:gd name="connsiteY4" fmla="*/ 1 h 12191999"/>
              <a:gd name="connsiteX0" fmla="*/ 1085273 w 3244417"/>
              <a:gd name="connsiteY0" fmla="*/ 17930 h 12209928"/>
              <a:gd name="connsiteX1" fmla="*/ 2309739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  <a:gd name="connsiteX0" fmla="*/ 1085273 w 3244417"/>
              <a:gd name="connsiteY0" fmla="*/ 17930 h 12209928"/>
              <a:gd name="connsiteX1" fmla="*/ 2186755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4417" h="12209928">
                <a:moveTo>
                  <a:pt x="1085273" y="17930"/>
                </a:moveTo>
                <a:lnTo>
                  <a:pt x="2186755" y="0"/>
                </a:lnTo>
                <a:lnTo>
                  <a:pt x="3244417" y="12209928"/>
                </a:lnTo>
                <a:lnTo>
                  <a:pt x="0" y="12209928"/>
                </a:lnTo>
                <a:lnTo>
                  <a:pt x="1085273" y="17930"/>
                </a:lnTo>
                <a:close/>
              </a:path>
            </a:pathLst>
          </a:custGeom>
          <a:solidFill>
            <a:schemeClr val="accent4">
              <a:alpha val="3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Parallelogram 10"/>
          <p:cNvSpPr/>
          <p:nvPr userDrawn="1"/>
        </p:nvSpPr>
        <p:spPr bwMode="auto">
          <a:xfrm rot="5400000" flipV="1">
            <a:off x="5083849" y="-268081"/>
            <a:ext cx="2024302" cy="12227861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624568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0" y="1828800"/>
            <a:ext cx="1036929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FD86-78C4-084A-B0B5-04A7A3431B39}" type="datetime1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2625" y="682625"/>
            <a:ext cx="10826496" cy="369332"/>
          </a:xfrm>
        </p:spPr>
        <p:txBody>
          <a:bodyPr/>
          <a:lstStyle>
            <a:lvl1pPr>
              <a:defRPr lang="en-US" sz="2400" b="1" kern="1200" spc="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2625" y="1097309"/>
            <a:ext cx="10826496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828804"/>
            <a:ext cx="10369296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F95B-0B80-6A4D-A813-6F9D9F38EBA2}" type="datetime1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10826496" cy="369332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10369296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7263" y="6177085"/>
            <a:ext cx="10826495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55AC9-5819-304B-AB8A-EC561A98EE59}" type="datetime1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10826496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914400" y="1828800"/>
            <a:ext cx="1036929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76409" y="1514615"/>
            <a:ext cx="12192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097309"/>
            <a:ext cx="10826496" cy="246221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6185356"/>
            <a:ext cx="10826496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76409" y="1514615"/>
            <a:ext cx="12192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4F111-1245-FB4C-ACB7-129F68E66232}" type="datetime1">
              <a:rPr lang="en-US" smtClean="0"/>
              <a:t>5/23/22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399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21C6-642C-6F4C-B53C-06F3F35CEF14}" type="datetime1">
              <a:rPr lang="en-US" smtClean="0"/>
              <a:t>5/23/22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E3BE2-FFFE-0B46-AE5A-CBB4C5FEC6FC}" type="datetime1">
              <a:rPr lang="en-US" smtClean="0"/>
              <a:t>5/23/22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1994C-B8B3-A740-949B-C8D716F26A7F}" type="datetime1">
              <a:rPr lang="en-US" smtClean="0"/>
              <a:t>5/23/22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10"/>
          <p:cNvSpPr/>
          <p:nvPr/>
        </p:nvSpPr>
        <p:spPr bwMode="auto">
          <a:xfrm flipV="1">
            <a:off x="8866909" y="0"/>
            <a:ext cx="3325091" cy="6865698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Parallelogram 10"/>
          <p:cNvSpPr/>
          <p:nvPr/>
        </p:nvSpPr>
        <p:spPr bwMode="auto">
          <a:xfrm rot="5400000" flipH="1">
            <a:off x="5083849" y="-5083848"/>
            <a:ext cx="2024302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Parallelogram 10"/>
          <p:cNvSpPr/>
          <p:nvPr/>
        </p:nvSpPr>
        <p:spPr bwMode="auto">
          <a:xfrm rot="16200000" flipH="1" flipV="1">
            <a:off x="5083850" y="-250150"/>
            <a:ext cx="2024302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1" y="3512743"/>
            <a:ext cx="8221903" cy="338554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732670"/>
            <a:ext cx="8683723" cy="738664"/>
          </a:xfrm>
        </p:spPr>
        <p:txBody>
          <a:bodyPr wrap="square"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4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Section Title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7F20F-8413-1548-BF61-558511100DB7}" type="datetime1">
              <a:rPr lang="en-US" smtClean="0"/>
              <a:t>5/23/22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856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5000">
              <a:srgbClr val="053264"/>
            </a:gs>
            <a:gs pos="0">
              <a:srgbClr val="00B9F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10826496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10361957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7E69C-4D79-BB49-9350-1FEE210EB4F7}" type="datetime1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800" r:id="rId1"/>
    <p:sldLayoutId id="2147486801" r:id="rId2"/>
    <p:sldLayoutId id="2147486802" r:id="rId3"/>
    <p:sldLayoutId id="2147486803" r:id="rId4"/>
    <p:sldLayoutId id="2147486804" r:id="rId5"/>
    <p:sldLayoutId id="2147486805" r:id="rId6"/>
    <p:sldLayoutId id="2147486806" r:id="rId7"/>
    <p:sldLayoutId id="2147486807" r:id="rId8"/>
    <p:sldLayoutId id="2147486808" r:id="rId9"/>
    <p:sldLayoutId id="2147486809" r:id="rId10"/>
    <p:sldLayoutId id="2147486810" r:id="rId11"/>
    <p:sldLayoutId id="2147486811" r:id="rId12"/>
    <p:sldLayoutId id="2147486812" r:id="rId13"/>
    <p:sldLayoutId id="2147486816" r:id="rId14"/>
  </p:sldLayoutIdLst>
  <p:transition spd="med">
    <p:fade/>
  </p:transition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775539" y="2565280"/>
            <a:ext cx="4897889" cy="338554"/>
          </a:xfrm>
        </p:spPr>
        <p:txBody>
          <a:bodyPr wrap="square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Sean Breyer, Esri Living Atlas Program Manager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5540" y="510709"/>
            <a:ext cx="4897889" cy="182882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Mapping the World at 10m: A Novel Deep-Learning Land Use Land Cover Product and Beyond </a:t>
            </a:r>
            <a:endParaRPr lang="en-US" sz="2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A39286-34DF-4C5D-AEA5-B8FC168B7E7A}"/>
              </a:ext>
            </a:extLst>
          </p:cNvPr>
          <p:cNvGrpSpPr/>
          <p:nvPr/>
        </p:nvGrpSpPr>
        <p:grpSpPr>
          <a:xfrm>
            <a:off x="153866" y="525920"/>
            <a:ext cx="5099222" cy="2587059"/>
            <a:chOff x="317240" y="1061211"/>
            <a:chExt cx="5099222" cy="25870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36B4C0-83AC-4E49-9241-208D86B6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240" y="1061211"/>
              <a:ext cx="5099222" cy="258705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7C9CC2-D6BC-4BCC-84C3-8958EB386FD4}"/>
                </a:ext>
              </a:extLst>
            </p:cNvPr>
            <p:cNvSpPr/>
            <p:nvPr/>
          </p:nvSpPr>
          <p:spPr bwMode="auto">
            <a:xfrm>
              <a:off x="3209730" y="2284187"/>
              <a:ext cx="212150" cy="210845"/>
            </a:xfrm>
            <a:prstGeom prst="rect">
              <a:avLst/>
            </a:prstGeom>
            <a:noFill/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B87158-2F3C-4751-9088-7BC3E1B2051F}"/>
              </a:ext>
            </a:extLst>
          </p:cNvPr>
          <p:cNvGrpSpPr/>
          <p:nvPr/>
        </p:nvGrpSpPr>
        <p:grpSpPr>
          <a:xfrm>
            <a:off x="2852684" y="2672140"/>
            <a:ext cx="3158656" cy="2481100"/>
            <a:chOff x="3421880" y="3315689"/>
            <a:chExt cx="3158656" cy="24811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CD01F7-21B9-4EAD-ABE9-D465EC7B0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880" y="3315689"/>
              <a:ext cx="3158656" cy="2481100"/>
            </a:xfrm>
            <a:prstGeom prst="rect">
              <a:avLst/>
            </a:prstGeom>
            <a:noFill/>
            <a:ln w="15875">
              <a:solidFill>
                <a:schemeClr val="bg2">
                  <a:lumMod val="60000"/>
                  <a:lumOff val="40000"/>
                </a:schemeClr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B1B6B5-B5D7-4657-BAEE-49AB6EB8499E}"/>
                </a:ext>
              </a:extLst>
            </p:cNvPr>
            <p:cNvSpPr/>
            <p:nvPr/>
          </p:nvSpPr>
          <p:spPr bwMode="auto">
            <a:xfrm>
              <a:off x="4924441" y="4568260"/>
              <a:ext cx="163374" cy="77815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D9A58C7-3F80-441C-BBD7-8D088332C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730" y="4147443"/>
            <a:ext cx="4717494" cy="2043429"/>
          </a:xfrm>
          <a:prstGeom prst="rect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04BD5DC-ED06-4F2D-9CEA-D8881CB6BDE4}"/>
              </a:ext>
            </a:extLst>
          </p:cNvPr>
          <p:cNvSpPr/>
          <p:nvPr/>
        </p:nvSpPr>
        <p:spPr bwMode="auto">
          <a:xfrm>
            <a:off x="6655538" y="5153240"/>
            <a:ext cx="270556" cy="167790"/>
          </a:xfrm>
          <a:prstGeom prst="rect">
            <a:avLst/>
          </a:prstGeom>
          <a:noFill/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370F85-0D77-4C53-A651-54009DD6C498}"/>
              </a:ext>
            </a:extLst>
          </p:cNvPr>
          <p:cNvCxnSpPr>
            <a:cxnSpLocks/>
          </p:cNvCxnSpPr>
          <p:nvPr/>
        </p:nvCxnSpPr>
        <p:spPr bwMode="auto">
          <a:xfrm>
            <a:off x="3258506" y="1748896"/>
            <a:ext cx="2752834" cy="923244"/>
          </a:xfrm>
          <a:prstGeom prst="line">
            <a:avLst/>
          </a:prstGeom>
          <a:noFill/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522D6C-040E-4B2E-9BF6-648BEC191617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2684" y="1748896"/>
            <a:ext cx="193672" cy="923244"/>
          </a:xfrm>
          <a:prstGeom prst="line">
            <a:avLst/>
          </a:prstGeom>
          <a:noFill/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CC75CB-7CF7-4005-A649-7CE3C47B189B}"/>
              </a:ext>
            </a:extLst>
          </p:cNvPr>
          <p:cNvCxnSpPr>
            <a:cxnSpLocks/>
          </p:cNvCxnSpPr>
          <p:nvPr/>
        </p:nvCxnSpPr>
        <p:spPr bwMode="auto">
          <a:xfrm>
            <a:off x="4536281" y="3909631"/>
            <a:ext cx="3390943" cy="205977"/>
          </a:xfrm>
          <a:prstGeom prst="line">
            <a:avLst/>
          </a:prstGeom>
          <a:noFill/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E4CCCE-33BA-4DDE-B926-20617B207214}"/>
              </a:ext>
            </a:extLst>
          </p:cNvPr>
          <p:cNvCxnSpPr>
            <a:cxnSpLocks/>
          </p:cNvCxnSpPr>
          <p:nvPr/>
        </p:nvCxnSpPr>
        <p:spPr bwMode="auto">
          <a:xfrm flipH="1">
            <a:off x="3209731" y="3924711"/>
            <a:ext cx="1145514" cy="217561"/>
          </a:xfrm>
          <a:prstGeom prst="line">
            <a:avLst/>
          </a:prstGeom>
          <a:noFill/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6718AC-7EE2-417E-90F8-E3078543BEC6}"/>
              </a:ext>
            </a:extLst>
          </p:cNvPr>
          <p:cNvCxnSpPr>
            <a:cxnSpLocks/>
          </p:cNvCxnSpPr>
          <p:nvPr/>
        </p:nvCxnSpPr>
        <p:spPr bwMode="auto">
          <a:xfrm flipV="1">
            <a:off x="6655538" y="4549305"/>
            <a:ext cx="970947" cy="572100"/>
          </a:xfrm>
          <a:prstGeom prst="line">
            <a:avLst/>
          </a:prstGeom>
          <a:noFill/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1019806-6173-4688-B552-26ADFB30007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55538" y="5353099"/>
            <a:ext cx="914755" cy="1370243"/>
          </a:xfrm>
          <a:prstGeom prst="line">
            <a:avLst/>
          </a:prstGeom>
          <a:noFill/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23A7C29-3F36-4D2A-A8CA-C4F92CC06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485" y="4581140"/>
            <a:ext cx="3939702" cy="2182932"/>
          </a:xfrm>
          <a:prstGeom prst="rect">
            <a:avLst/>
          </a:prstGeom>
          <a:ln w="22225">
            <a:solidFill>
              <a:schemeClr val="tx2">
                <a:lumMod val="75000"/>
              </a:schemeClr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76A1ECF-455D-44C2-93F6-789982916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67" y="5673487"/>
            <a:ext cx="1324738" cy="10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0819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Approach for Deep Learning for Land Use/Land Cover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73123" y="1474752"/>
            <a:ext cx="10369296" cy="5052508"/>
          </a:xfrm>
        </p:spPr>
        <p:txBody>
          <a:bodyPr/>
          <a:lstStyle/>
          <a:p>
            <a:r>
              <a:rPr lang="en-US" dirty="0"/>
              <a:t>Label Data and Training</a:t>
            </a:r>
          </a:p>
          <a:p>
            <a:pPr lvl="1"/>
            <a:r>
              <a:rPr lang="en-US" sz="1600" b="0" dirty="0"/>
              <a:t>7,200 5 km x 5 km training sites were reviewed and classified by three independent reviewers.</a:t>
            </a:r>
          </a:p>
          <a:p>
            <a:pPr lvl="1"/>
            <a:r>
              <a:rPr lang="en-US" sz="1600" b="0" dirty="0"/>
              <a:t>Label data sites were distributed across all 14 major biomes and across all continents.</a:t>
            </a:r>
          </a:p>
          <a:p>
            <a:pPr lvl="1"/>
            <a:r>
              <a:rPr lang="en-US" sz="1600" b="0" dirty="0"/>
              <a:t>Training used the same Sentinel-2 imagery used by the reviewers and included all Sentinel-2 bands.</a:t>
            </a:r>
          </a:p>
          <a:p>
            <a:pPr lvl="1"/>
            <a:r>
              <a:rPr lang="en-US" sz="1600" b="0" dirty="0"/>
              <a:t>For training we employ a fully convolutional neural network with a </a:t>
            </a:r>
            <a:r>
              <a:rPr lang="en-US" sz="1600" b="0" dirty="0" err="1"/>
              <a:t>UNet</a:t>
            </a:r>
            <a:r>
              <a:rPr lang="en-US" sz="1600" b="0" dirty="0"/>
              <a:t> architecture to classify each individual image into 10 categories</a:t>
            </a:r>
          </a:p>
          <a:p>
            <a:pPr lvl="1"/>
            <a:endParaRPr lang="en-US" dirty="0"/>
          </a:p>
          <a:p>
            <a:r>
              <a:rPr lang="en-US" dirty="0"/>
              <a:t>Inferencing</a:t>
            </a:r>
          </a:p>
          <a:p>
            <a:pPr lvl="1"/>
            <a:r>
              <a:rPr lang="en-US" sz="1600" b="0" dirty="0"/>
              <a:t>All 2020 Sentinel-2 images and all bands were used representing about 2 Petabytes of data.</a:t>
            </a:r>
          </a:p>
          <a:p>
            <a:pPr lvl="2"/>
            <a:r>
              <a:rPr lang="en-US" sz="1200" b="0" dirty="0"/>
              <a:t>Areas with significant cloud cover were not used in evaluation. </a:t>
            </a:r>
          </a:p>
          <a:p>
            <a:pPr lvl="2"/>
            <a:r>
              <a:rPr lang="en-US" sz="1200" b="0" dirty="0"/>
              <a:t>Then the predominate category was used in the annual summary.</a:t>
            </a:r>
          </a:p>
          <a:p>
            <a:pPr lvl="1"/>
            <a:r>
              <a:rPr lang="en-US" sz="1600" b="0" dirty="0"/>
              <a:t>10,000 low compute cycle CPU’s in Azure Batch (5 days)</a:t>
            </a:r>
          </a:p>
          <a:p>
            <a:pPr lvl="1"/>
            <a:endParaRPr lang="en-US" dirty="0"/>
          </a:p>
          <a:p>
            <a:r>
              <a:rPr lang="en-US" dirty="0"/>
              <a:t>Validation Data</a:t>
            </a:r>
          </a:p>
          <a:p>
            <a:pPr lvl="1"/>
            <a:r>
              <a:rPr lang="en-US" sz="1600" b="0" dirty="0"/>
              <a:t>1100 5km x 5km training sites were held back validation testing (~16%)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4523" y="6642556"/>
            <a:ext cx="10826495" cy="21544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5802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this Deep Learning approach for Land Use/Land Cover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14400" y="1476461"/>
            <a:ext cx="10369296" cy="4700623"/>
          </a:xfrm>
        </p:spPr>
        <p:txBody>
          <a:bodyPr/>
          <a:lstStyle/>
          <a:p>
            <a:r>
              <a:rPr lang="en-US" dirty="0"/>
              <a:t>Accuracy Assessment</a:t>
            </a:r>
          </a:p>
          <a:p>
            <a:pPr lvl="1"/>
            <a:r>
              <a:rPr lang="en-US" dirty="0"/>
              <a:t>The 2020 map has a 85.4% accuracy when compared to strict consensus.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A5D72-4D2E-4DBE-AE4C-630740EA9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88" y="2462511"/>
            <a:ext cx="4146854" cy="3183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17B09-186D-4338-9FAA-FD961C925436}"/>
              </a:ext>
            </a:extLst>
          </p:cNvPr>
          <p:cNvSpPr txBox="1"/>
          <p:nvPr/>
        </p:nvSpPr>
        <p:spPr>
          <a:xfrm>
            <a:off x="5088013" y="2971800"/>
            <a:ext cx="6422819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6E013-762C-435C-BCE4-8C7C9D57164F}"/>
              </a:ext>
            </a:extLst>
          </p:cNvPr>
          <p:cNvSpPr txBox="1"/>
          <p:nvPr/>
        </p:nvSpPr>
        <p:spPr>
          <a:xfrm>
            <a:off x="5614453" y="2708509"/>
            <a:ext cx="5007969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b="1" i="0" u="none" strike="noStrike" baseline="0" dirty="0">
                <a:latin typeface="Montserrat-Regular"/>
              </a:rPr>
              <a:t>Precision</a:t>
            </a:r>
            <a:r>
              <a:rPr lang="en-US" sz="1400" b="0" i="0" u="none" strike="noStrike" baseline="0" dirty="0">
                <a:latin typeface="Montserrat-Regular"/>
              </a:rPr>
              <a:t> reports the fraction of predictions that were </a:t>
            </a:r>
          </a:p>
          <a:p>
            <a:pPr algn="l"/>
            <a:r>
              <a:rPr lang="en-US" sz="1400" dirty="0">
                <a:latin typeface="Montserrat-Regular"/>
              </a:rPr>
              <a:t>c</a:t>
            </a:r>
            <a:r>
              <a:rPr lang="en-US" sz="1400" b="0" i="0" u="none" strike="noStrike" baseline="0" dirty="0">
                <a:latin typeface="Montserrat-Regular"/>
              </a:rPr>
              <a:t>orrect. e.g. - of all the pixels that were classified to a </a:t>
            </a:r>
          </a:p>
          <a:p>
            <a:pPr algn="l"/>
            <a:r>
              <a:rPr lang="en-US" sz="1400" b="0" i="0" u="none" strike="noStrike" baseline="0" dirty="0">
                <a:latin typeface="Montserrat-Regular"/>
              </a:rPr>
              <a:t>category for example water</a:t>
            </a:r>
            <a:endParaRPr lang="en-US" sz="1100" b="1" dirty="0">
              <a:ea typeface="+mn-ea"/>
              <a:cs typeface="+mn-cs"/>
            </a:endParaRPr>
          </a:p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3E41C-5A63-4BC4-9086-7B7DFE535719}"/>
              </a:ext>
            </a:extLst>
          </p:cNvPr>
          <p:cNvSpPr txBox="1"/>
          <p:nvPr/>
        </p:nvSpPr>
        <p:spPr>
          <a:xfrm>
            <a:off x="5614453" y="4214197"/>
            <a:ext cx="630693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b="1" i="0" u="none" strike="noStrike" baseline="0" dirty="0">
                <a:latin typeface="Montserrat-Regular"/>
              </a:rPr>
              <a:t>Recall</a:t>
            </a:r>
            <a:r>
              <a:rPr lang="en-US" sz="1400" i="0" u="none" strike="noStrike" baseline="0" dirty="0">
                <a:latin typeface="Montserrat-Regular"/>
              </a:rPr>
              <a:t> reports the fraction of validation examples that </a:t>
            </a:r>
          </a:p>
          <a:p>
            <a:pPr algn="l"/>
            <a:r>
              <a:rPr lang="en-US" sz="1400" i="0" u="none" strike="noStrike" baseline="0" dirty="0">
                <a:latin typeface="Montserrat-Regular"/>
              </a:rPr>
              <a:t>were correctly classified, e.g.- of all the water pixels in the </a:t>
            </a:r>
          </a:p>
          <a:p>
            <a:pPr algn="l"/>
            <a:r>
              <a:rPr lang="en-US" sz="1400" i="0" u="none" strike="noStrike" baseline="0" dirty="0">
                <a:latin typeface="Montserrat-Regular"/>
              </a:rPr>
              <a:t>validation set, how many were classified as water?</a:t>
            </a:r>
            <a:endParaRPr lang="en-US" sz="14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20152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10826496" cy="369332"/>
          </a:xfrm>
        </p:spPr>
        <p:txBody>
          <a:bodyPr/>
          <a:lstStyle/>
          <a:p>
            <a:r>
              <a:rPr lang="en-US" dirty="0"/>
              <a:t>Land Use/Land Cover Deep Learning Approach - Confusion Matrix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14400" y="1476461"/>
            <a:ext cx="10369296" cy="4700623"/>
          </a:xfrm>
        </p:spPr>
        <p:txBody>
          <a:bodyPr/>
          <a:lstStyle/>
          <a:p>
            <a:r>
              <a:rPr lang="en-US" dirty="0"/>
              <a:t>Confusion Matrix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17B09-186D-4338-9FAA-FD961C925436}"/>
              </a:ext>
            </a:extLst>
          </p:cNvPr>
          <p:cNvSpPr txBox="1"/>
          <p:nvPr/>
        </p:nvSpPr>
        <p:spPr>
          <a:xfrm>
            <a:off x="5088013" y="2971800"/>
            <a:ext cx="6422819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6E013-762C-435C-BCE4-8C7C9D57164F}"/>
              </a:ext>
            </a:extLst>
          </p:cNvPr>
          <p:cNvSpPr txBox="1"/>
          <p:nvPr/>
        </p:nvSpPr>
        <p:spPr>
          <a:xfrm>
            <a:off x="5614453" y="2366113"/>
            <a:ext cx="5503626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i="0" u="none" strike="noStrike" baseline="0" dirty="0">
                <a:latin typeface="Montserrat-Regular"/>
              </a:rPr>
              <a:t>The results show highest confidence in built areas, water, </a:t>
            </a:r>
          </a:p>
          <a:p>
            <a:pPr algn="l"/>
            <a:r>
              <a:rPr lang="en-US" sz="1400" i="0" u="none" strike="noStrike" baseline="0" dirty="0">
                <a:latin typeface="Montserrat-Regular"/>
              </a:rPr>
              <a:t>trees, flooded vegetation, crops, rangeland, and bare ground</a:t>
            </a:r>
            <a:endParaRPr lang="en-US" sz="1100" dirty="0">
              <a:ea typeface="+mn-ea"/>
              <a:cs typeface="+mn-cs"/>
            </a:endParaRPr>
          </a:p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3E41C-5A63-4BC4-9086-7B7DFE535719}"/>
              </a:ext>
            </a:extLst>
          </p:cNvPr>
          <p:cNvSpPr txBox="1"/>
          <p:nvPr/>
        </p:nvSpPr>
        <p:spPr>
          <a:xfrm>
            <a:off x="5614453" y="4214196"/>
            <a:ext cx="6306930" cy="143998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i="1" u="none" strike="noStrike" baseline="0" dirty="0">
                <a:latin typeface="Montserrat-Regular"/>
              </a:rPr>
              <a:t>We do note that pixels labeled “bare” are often conflated with </a:t>
            </a:r>
          </a:p>
          <a:p>
            <a:pPr algn="l"/>
            <a:r>
              <a:rPr lang="en-US" sz="1400" i="1" u="none" strike="noStrike" baseline="0" dirty="0">
                <a:latin typeface="Montserrat-Regular"/>
              </a:rPr>
              <a:t>“rangeland”. Both of these classes present in a multitude of ways </a:t>
            </a:r>
          </a:p>
          <a:p>
            <a:pPr algn="l"/>
            <a:r>
              <a:rPr lang="en-US" sz="1400" i="1" u="none" strike="noStrike" baseline="0" dirty="0">
                <a:latin typeface="Montserrat-Regular"/>
              </a:rPr>
              <a:t>spectrally and due to their class ambiguity are more prone to</a:t>
            </a:r>
          </a:p>
          <a:p>
            <a:pPr algn="l"/>
            <a:r>
              <a:rPr lang="en-US" sz="1400" i="1" u="none" strike="noStrike" baseline="0" dirty="0">
                <a:latin typeface="Montserrat-Regular"/>
              </a:rPr>
              <a:t>confusion. Pixels labeled “rangeland” are occasionally misidentified </a:t>
            </a:r>
          </a:p>
          <a:p>
            <a:pPr algn="l"/>
            <a:r>
              <a:rPr lang="en-US" sz="1400" i="1" u="none" strike="noStrike" baseline="0" dirty="0">
                <a:latin typeface="Montserrat-Regular"/>
              </a:rPr>
              <a:t>as “trees” which is sensible given the spectra of vegetation in </a:t>
            </a:r>
          </a:p>
          <a:p>
            <a:pPr algn="l"/>
            <a:r>
              <a:rPr lang="en-US" sz="1400" i="1" u="none" strike="noStrike" baseline="0" dirty="0">
                <a:latin typeface="Montserrat-Regular"/>
              </a:rPr>
              <a:t>both of these classes.</a:t>
            </a:r>
            <a:endParaRPr lang="en-US" sz="1400" i="1" dirty="0"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40C6E-A1CE-4073-89F7-DD4CC9E8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769" y="1933776"/>
            <a:ext cx="4121905" cy="41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5383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4624F2-A257-44CC-8A29-95ED91AA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42" y="3788066"/>
            <a:ext cx="4245623" cy="2372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11506200" cy="738664"/>
          </a:xfrm>
        </p:spPr>
        <p:txBody>
          <a:bodyPr/>
          <a:lstStyle/>
          <a:p>
            <a:r>
              <a:rPr lang="en-US" dirty="0"/>
              <a:t>Resulting Land Use and Land Cover maps (Example  </a:t>
            </a:r>
            <a:r>
              <a:rPr lang="en-US" dirty="0" err="1"/>
              <a:t>Sonatala</a:t>
            </a:r>
            <a:r>
              <a:rPr lang="en-US" dirty="0"/>
              <a:t>, Bangladesh)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526B2-362D-4996-A71B-6E192183A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41277"/>
            <a:ext cx="4337108" cy="2373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85C814-0B96-4176-8C46-18BFC86C5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129" y="1242078"/>
            <a:ext cx="4335645" cy="2372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82185-9AB3-4E34-8CDC-CA8117F50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129" y="3804643"/>
            <a:ext cx="4335645" cy="2372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F8C20B-9652-4A47-80C1-2CE9BA3EFDAB}"/>
              </a:ext>
            </a:extLst>
          </p:cNvPr>
          <p:cNvSpPr txBox="1"/>
          <p:nvPr/>
        </p:nvSpPr>
        <p:spPr>
          <a:xfrm>
            <a:off x="6923656" y="3399076"/>
            <a:ext cx="4276118" cy="2154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200" b="1" dirty="0">
                <a:ea typeface="+mn-ea"/>
                <a:cs typeface="+mn-cs"/>
              </a:rPr>
              <a:t>10 m ESA </a:t>
            </a:r>
            <a:r>
              <a:rPr lang="en-US" sz="1200" b="1" dirty="0" err="1">
                <a:ea typeface="+mn-ea"/>
                <a:cs typeface="+mn-cs"/>
              </a:rPr>
              <a:t>WorldCover</a:t>
            </a:r>
            <a:r>
              <a:rPr lang="en-US" sz="1200" b="1" dirty="0">
                <a:ea typeface="+mn-ea"/>
                <a:cs typeface="+mn-cs"/>
              </a:rPr>
              <a:t> 2020 Land Cover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066DE8-2CA6-4965-8715-0497D9675754}"/>
              </a:ext>
            </a:extLst>
          </p:cNvPr>
          <p:cNvSpPr txBox="1"/>
          <p:nvPr/>
        </p:nvSpPr>
        <p:spPr>
          <a:xfrm>
            <a:off x="6923656" y="5959931"/>
            <a:ext cx="4276118" cy="2154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200" b="1" dirty="0">
                <a:ea typeface="+mn-ea"/>
                <a:cs typeface="+mn-cs"/>
              </a:rPr>
              <a:t>10m Sentinel 2020 Land Use/Land Cover - Esri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610582-8DF5-4F28-B61C-51126943B159}"/>
              </a:ext>
            </a:extLst>
          </p:cNvPr>
          <p:cNvSpPr txBox="1"/>
          <p:nvPr/>
        </p:nvSpPr>
        <p:spPr>
          <a:xfrm>
            <a:off x="716295" y="5946637"/>
            <a:ext cx="4276118" cy="2154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200" b="1" dirty="0">
                <a:ea typeface="+mn-ea"/>
                <a:cs typeface="+mn-cs"/>
              </a:rPr>
              <a:t>2019 Copernicus Global Land Service: Land Cover 100m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77A7C0-CEAD-4FF8-B417-7798444AA0A1}"/>
              </a:ext>
            </a:extLst>
          </p:cNvPr>
          <p:cNvSpPr txBox="1"/>
          <p:nvPr/>
        </p:nvSpPr>
        <p:spPr>
          <a:xfrm>
            <a:off x="746790" y="3382498"/>
            <a:ext cx="4276118" cy="2154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200" b="1" dirty="0">
                <a:ea typeface="+mn-ea"/>
                <a:cs typeface="+mn-cs"/>
              </a:rPr>
              <a:t>Esri Imagery Basemap 2020</a:t>
            </a:r>
          </a:p>
        </p:txBody>
      </p:sp>
    </p:spTree>
    <p:extLst>
      <p:ext uri="{BB962C8B-B14F-4D97-AF65-F5344CB8AC3E}">
        <p14:creationId xmlns:p14="http://schemas.microsoft.com/office/powerpoint/2010/main" val="67685825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for 10m Land Use/Land Cover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14400" y="1828799"/>
            <a:ext cx="10369296" cy="4883285"/>
          </a:xfrm>
        </p:spPr>
        <p:txBody>
          <a:bodyPr/>
          <a:lstStyle/>
          <a:p>
            <a:r>
              <a:rPr lang="en-US" dirty="0"/>
              <a:t>Since the 2020 map launch</a:t>
            </a:r>
          </a:p>
          <a:p>
            <a:pPr lvl="1"/>
            <a:r>
              <a:rPr lang="en-US" b="0" dirty="0"/>
              <a:t>The team has </a:t>
            </a:r>
            <a:r>
              <a:rPr lang="en-US" b="0" dirty="0" err="1"/>
              <a:t>extented</a:t>
            </a:r>
            <a:r>
              <a:rPr lang="en-US" b="0" dirty="0"/>
              <a:t> this same deep learning approach to create a globally consistent time series. (2017-2021) with change detection for 2017-2021, 2018-2021, 2019-2021, and 2020-2021</a:t>
            </a:r>
          </a:p>
          <a:p>
            <a:pPr lvl="1"/>
            <a:r>
              <a:rPr lang="en-US" b="0" dirty="0"/>
              <a:t>We will soon launch a Land Use/Land Cover on demand capability. This can include change detection from the previous year or alternate date.</a:t>
            </a:r>
          </a:p>
          <a:p>
            <a:pPr lvl="1"/>
            <a:endParaRPr lang="en-US" dirty="0"/>
          </a:p>
          <a:p>
            <a:r>
              <a:rPr lang="en-US" dirty="0"/>
              <a:t>Next Work</a:t>
            </a:r>
          </a:p>
          <a:p>
            <a:pPr lvl="1"/>
            <a:r>
              <a:rPr lang="en-US" b="0" dirty="0"/>
              <a:t>Improve results in bare and rangeland classes we are evaluating the addition of Sentinel-1(Radar) in the deep learning process to improve under performing classes.</a:t>
            </a:r>
          </a:p>
          <a:p>
            <a:endParaRPr lang="en-US" dirty="0"/>
          </a:p>
          <a:p>
            <a:r>
              <a:rPr lang="en-US" dirty="0"/>
              <a:t>Feb 2023</a:t>
            </a:r>
          </a:p>
          <a:p>
            <a:pPr lvl="1"/>
            <a:r>
              <a:rPr lang="en-US" b="0" dirty="0"/>
              <a:t>We will add the annual 2022 land use/ land cover map to the open data series.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2492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46307" y="1184753"/>
            <a:ext cx="8221903" cy="338554"/>
          </a:xfrm>
        </p:spPr>
        <p:txBody>
          <a:bodyPr/>
          <a:lstStyle/>
          <a:p>
            <a:r>
              <a:rPr lang="en-US" dirty="0"/>
              <a:t>Sean Breyer, sbreyer@esri.com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306" y="404680"/>
            <a:ext cx="8683723" cy="73866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22824-D8CA-4B2C-B189-18AF9556C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549" y="1468601"/>
            <a:ext cx="2072144" cy="843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FFC10-B8A9-4B6F-864E-14E124E9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736" y="2567142"/>
            <a:ext cx="3195373" cy="942635"/>
          </a:xfrm>
          <a:prstGeom prst="rect">
            <a:avLst/>
          </a:prstGeom>
        </p:spPr>
      </p:pic>
      <p:pic>
        <p:nvPicPr>
          <p:cNvPr id="7" name="Picture 2" descr="Company Spotlight: Impact Observatory | UBIQUE">
            <a:extLst>
              <a:ext uri="{FF2B5EF4-FFF2-40B4-BE49-F238E27FC236}">
                <a16:creationId xmlns:a16="http://schemas.microsoft.com/office/drawing/2014/main" id="{478F852D-032C-43A7-B224-FC80FD37F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12" y="3835034"/>
            <a:ext cx="1935957" cy="5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26EAC1-5441-4563-9816-12E170254EA5}"/>
              </a:ext>
            </a:extLst>
          </p:cNvPr>
          <p:cNvSpPr txBox="1"/>
          <p:nvPr/>
        </p:nvSpPr>
        <p:spPr>
          <a:xfrm>
            <a:off x="316221" y="5588266"/>
            <a:ext cx="8820083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ea typeface="+mn-ea"/>
                <a:cs typeface="+mn-cs"/>
              </a:rPr>
              <a:t>DOI: </a:t>
            </a:r>
            <a:r>
              <a:rPr lang="en-US" dirty="0">
                <a:ea typeface="+mn-ea"/>
                <a:cs typeface="+mn-cs"/>
              </a:rPr>
              <a:t>10.1109/IGARSS47720.2021.9553499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algn="l" eaLnBrk="0" hangingPunct="0">
              <a:lnSpc>
                <a:spcPts val="1800"/>
              </a:lnSpc>
            </a:pPr>
            <a:r>
              <a:rPr lang="en-US" b="1" dirty="0">
                <a:ea typeface="+mn-ea"/>
                <a:cs typeface="+mn-cs"/>
              </a:rPr>
              <a:t>Ope</a:t>
            </a:r>
            <a:r>
              <a:rPr lang="en-US" b="1" dirty="0"/>
              <a:t>n Data Access:  L</a:t>
            </a:r>
            <a:r>
              <a:rPr lang="en-US" dirty="0">
                <a:ea typeface="+mn-ea"/>
                <a:cs typeface="+mn-cs"/>
              </a:rPr>
              <a:t>ivingAtlas.arcgis.com/landcover/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3804D-0C7A-4DC4-9ADE-5EDC415B1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502" y="5673487"/>
            <a:ext cx="1324738" cy="10498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84936F-CE07-481B-AF2C-21E2171A2C15}"/>
              </a:ext>
            </a:extLst>
          </p:cNvPr>
          <p:cNvGrpSpPr/>
          <p:nvPr/>
        </p:nvGrpSpPr>
        <p:grpSpPr>
          <a:xfrm>
            <a:off x="3297157" y="2061474"/>
            <a:ext cx="5099222" cy="2587059"/>
            <a:chOff x="317240" y="1061211"/>
            <a:chExt cx="5099222" cy="25870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20B01F-C346-4E6C-9EEB-7EC288CFB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240" y="1061211"/>
              <a:ext cx="5099222" cy="258705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834D2D-0E4C-4FE0-90E1-E363E50E4A5E}"/>
                </a:ext>
              </a:extLst>
            </p:cNvPr>
            <p:cNvSpPr/>
            <p:nvPr/>
          </p:nvSpPr>
          <p:spPr bwMode="auto">
            <a:xfrm>
              <a:off x="3209730" y="2284187"/>
              <a:ext cx="212150" cy="210845"/>
            </a:xfrm>
            <a:prstGeom prst="rect">
              <a:avLst/>
            </a:prstGeom>
            <a:noFill/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76693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Esri_Corporate_Template-Dark">
  <a:themeElements>
    <a:clrScheme name="Esri Branding Colors 2013_Blue Background 1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0E8FF"/>
      </a:hlink>
      <a:folHlink>
        <a:srgbClr val="81D0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3175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ri_Corporate_Template-Dark" id="{62A57839-816C-DD40-89BF-1C32BC75980C}" vid="{B3749CB9-E79A-FB42-8D76-A7C3AB67D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CB09B909685840A5AA5DC537182835" ma:contentTypeVersion="1" ma:contentTypeDescription="Create a new document." ma:contentTypeScope="" ma:versionID="647b6714bcbd012a02104274568241a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039A5E78-EC42-40DE-A05E-1C7FCA140310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7684026F-E81F-4167-824A-3AA1BAEAE133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3A5DA3C3-46A0-47F8-855A-99C7684A98A2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AB25B40B-929A-4CD0-B9AB-7142442027B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B0302D17-5923-4CC0-9EB4-0E57930F5A8E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10846DB9-88C0-41D7-ACE4-BEC3A7488A03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328DCA66-548E-4424-83E1-09FFD45EE4B0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76859AF2-E75C-459B-8657-EEEA80BC8153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18DF8D07-6137-4D85-8010-4650942E033A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905F88FE-324F-4FBE-89BB-9CEE04D6CACF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4ADFB73A-380D-41FC-8C37-7155886326F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32008F3-64AC-45EB-A05B-F6120AE62290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7147CA22-2BC4-4917-83D2-7CA4C34A80D4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E559A846-F914-4753-A2DC-D33AFE44114C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EE9F405B-FE7A-4AB8-9CB8-9A75FBA69A95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E1A338E5-2E37-4973-87E6-4C02B0B7F460}">
  <ds:schemaRefs>
    <ds:schemaRef ds:uri="http://schemas.microsoft.com/sharepoint/v3/contenttype/forms"/>
  </ds:schemaRefs>
</ds:datastoreItem>
</file>

<file path=customXml/itemProps24.xml><?xml version="1.0" encoding="utf-8"?>
<ds:datastoreItem xmlns:ds="http://schemas.openxmlformats.org/officeDocument/2006/customXml" ds:itemID="{9E8787D6-C7B8-48EC-8C13-4069AE6320BD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EB8D7141-3508-4B4E-8051-37E3E4C09D17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71658D62-F010-45F1-9326-EDC465FED48E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F29452FE-972E-43F8-B54C-969F4C69C00B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C9037CA3-5499-457D-8238-F29CBEBDF143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5B58CDD1-2BF6-415B-A256-DBBCC6A48D56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8EED6C1C-A455-42E4-8CBE-649F5A755068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D6F15B81-7660-4E9F-B613-8AA4F84B6DA3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94844715-80D4-4BDB-8DF0-52D9314E2485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7A70D44C-B768-49FE-A70F-C6199D3EE9A7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C1BF2448-6CBA-44DB-9E22-BED59BA834DF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2672FF5B-1ADC-45B0-9698-61421F5761E7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FB58F897-2A4D-4309-8E20-83FD28E6FE27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3E253610-1BBE-4C16-A1DA-4D6F07A3A74E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6D2D132B-596B-4D69-A43B-566EB6C10C03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16EF6D11-DC4F-410C-A4BF-DF081B432591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22A42D4B-0AAE-44C9-A2EF-48BDE1C5260A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998905D7-FE59-48DE-A74A-5B0009B7827F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612F64FD-E61D-43DE-A84B-8FC0DA8FC26C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F6EFD530-1E3E-47B8-A55C-19EC63E3C655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DE4ACD9E-0233-451D-890D-5732E05DB574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D4E2A01F-BEC1-4558-9AD1-A87ED70D910B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A2D97EB6-C9B5-45C6-85A6-D4FE6E1D9856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8B8D6152-B933-4294-8151-3CF2A1B01F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6.xml><?xml version="1.0" encoding="utf-8"?>
<ds:datastoreItem xmlns:ds="http://schemas.openxmlformats.org/officeDocument/2006/customXml" ds:itemID="{4617AF64-94DB-48BB-8BE2-3BCF6B12593F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C4AF463C-FA8B-436D-9853-3318650FDAB8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2C9ABD96-756D-41D3-909F-6F7B4C6B6E1F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86B5FFB5-BF2F-45EA-BC75-C41726A8F25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5F80E3B-5636-41B2-898D-5D17189605B7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9E56F111-9E55-4604-91C2-8352AE933430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5A1E471A-DB16-4174-9D85-6F159A344CDB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33F5FE6F-FF86-471A-919E-6C74E3669390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DA46DABE-45F1-4E65-A939-497CB70F357D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FDE85643-3216-4103-A1BD-63F5E1D42D73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81E133DB-697E-4C10-B192-8899027B1EC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56.xml><?xml version="1.0" encoding="utf-8"?>
<ds:datastoreItem xmlns:ds="http://schemas.openxmlformats.org/officeDocument/2006/customXml" ds:itemID="{4ADFB689-BC87-4869-ADD0-8C3555150450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A77C5B54-CA1C-4010-8D5D-ED406825EBB7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55235559-86B9-428B-8DAF-8EE6262226D5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C3102E66-5C5A-4AAF-9C94-24819091B61E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53220D22-8257-492D-8F60-ECE474D7C478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DB399249-DB96-4601-9BA5-97791613CF3A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E940B40D-12DB-4BFA-BBB6-2269FD71FF92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653D88A7-0F5E-41C5-A5C5-47DF37C594C5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E47732B9-9C1B-4723-B4AA-A21238C5DF44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B7E6AAC2-10E8-4F0C-BCC5-34BD332F8972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9DC677B7-6D9E-42B7-AD1F-75D1804EAF7D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096117C4-1661-4D3B-B9F6-BC19E0F3E90B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EF0D8C03-B10D-4D20-AC38-CA6799A7A314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2FE51124-E413-4DA5-9E06-A6EB32D0C127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352E5095-9B98-4AF0-9861-BDC020ABBCFC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AE5A340C-916E-449C-AA30-CD41B151A0D4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AC4EB402-C456-4A26-8A92-B48606FF926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411</TotalTime>
  <Words>757</Words>
  <Application>Microsoft Macintosh PowerPoint</Application>
  <PresentationFormat>Widescreen</PresentationFormat>
  <Paragraphs>78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Lucida Grande</vt:lpstr>
      <vt:lpstr>Montserrat-Regular</vt:lpstr>
      <vt:lpstr>Esri_Corporate_Template-Dark</vt:lpstr>
      <vt:lpstr>Mapping the World at 10m: A Novel Deep-Learning Land Use Land Cover Product and Beyond </vt:lpstr>
      <vt:lpstr>This Approach for Deep Learning for Land Use/Land Cover </vt:lpstr>
      <vt:lpstr>Results of this Deep Learning approach for Land Use/Land Cover </vt:lpstr>
      <vt:lpstr>Land Use/Land Cover Deep Learning Approach - Confusion Matrix Results</vt:lpstr>
      <vt:lpstr>Resulting Land Use and Land Cover maps (Example  Sonatala, Bangladesh)</vt:lpstr>
      <vt:lpstr>What’s Next for 10m Land Use/Land Cover 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the World at 10 m: A Novel Deep-Learning Land Use Land Cover Product and Beyond </dc:title>
  <dc:creator>Sean Breyer</dc:creator>
  <cp:lastModifiedBy>Dawn Wright</cp:lastModifiedBy>
  <cp:revision>18</cp:revision>
  <dcterms:created xsi:type="dcterms:W3CDTF">2022-05-23T12:06:23Z</dcterms:created>
  <dcterms:modified xsi:type="dcterms:W3CDTF">2022-05-23T19:25:53Z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0x0101007CCB09B909685840A5AA5DC537182835</vt:lpwstr>
  </property>
</Properties>
</file>