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0"/>
  </p:notesMasterIdLst>
  <p:sldIdLst>
    <p:sldId id="256" r:id="rId2"/>
    <p:sldId id="272" r:id="rId3"/>
    <p:sldId id="273" r:id="rId4"/>
    <p:sldId id="274" r:id="rId5"/>
    <p:sldId id="278" r:id="rId6"/>
    <p:sldId id="275" r:id="rId7"/>
    <p:sldId id="276" r:id="rId8"/>
    <p:sldId id="277" r:id="rId9"/>
  </p:sldIdLst>
  <p:sldSz cx="9144000" cy="5143500" type="screen16x9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578">
          <p15:clr>
            <a:srgbClr val="A4A3A4"/>
          </p15:clr>
        </p15:guide>
        <p15:guide id="2" orient="horz" pos="1706">
          <p15:clr>
            <a:srgbClr val="A4A3A4"/>
          </p15:clr>
        </p15:guide>
        <p15:guide id="3" orient="horz" pos="2840">
          <p15:clr>
            <a:srgbClr val="A4A3A4"/>
          </p15:clr>
        </p15:guide>
        <p15:guide id="4" orient="horz" pos="3884">
          <p15:clr>
            <a:srgbClr val="A4A3A4"/>
          </p15:clr>
        </p15:guide>
        <p15:guide id="5" pos="208">
          <p15:clr>
            <a:srgbClr val="A4A3A4"/>
          </p15:clr>
        </p15:guide>
        <p15:guide id="6" pos="2019">
          <p15:clr>
            <a:srgbClr val="A4A3A4"/>
          </p15:clr>
        </p15:guide>
        <p15:guide id="7" pos="5556">
          <p15:clr>
            <a:srgbClr val="A4A3A4"/>
          </p15:clr>
        </p15:guide>
        <p15:guide id="8" pos="3743">
          <p15:clr>
            <a:srgbClr val="A4A3A4"/>
          </p15:clr>
        </p15:guide>
        <p15:guide id="9" orient="horz" pos="2160">
          <p15:clr>
            <a:srgbClr val="A4A3A4"/>
          </p15:clr>
        </p15:guide>
        <p15:guide id="10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B01D9"/>
    <a:srgbClr val="901212"/>
    <a:srgbClr val="BA1818"/>
    <a:srgbClr val="E7454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218" autoAdjust="0"/>
  </p:normalViewPr>
  <p:slideViewPr>
    <p:cSldViewPr>
      <p:cViewPr>
        <p:scale>
          <a:sx n="120" d="100"/>
          <a:sy n="120" d="100"/>
        </p:scale>
        <p:origin x="-1290" y="-408"/>
      </p:cViewPr>
      <p:guideLst>
        <p:guide orient="horz" pos="434"/>
        <p:guide orient="horz" pos="1280"/>
        <p:guide orient="horz" pos="2130"/>
        <p:guide orient="horz" pos="2913"/>
        <p:guide orient="horz" pos="1620"/>
        <p:guide pos="208"/>
        <p:guide pos="2019"/>
        <p:guide pos="5556"/>
        <p:guide pos="3743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224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567421-DC43-485B-AF0A-0DB743084B6F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72787-AB9A-4AD4-9E32-811F3755EC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87253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6464C-71E2-4AF4-8B14-F4E13D313AC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 dirty="0">
                <a:cs typeface="Arial" charset="0"/>
              </a:rPr>
              <a:t>SMILE is a SCIENTIFIC mission that will investigate … never attempted before.</a:t>
            </a:r>
          </a:p>
          <a:p>
            <a:r>
              <a:rPr lang="en-US" altLang="en-US" b="1" dirty="0">
                <a:cs typeface="Arial" charset="0"/>
              </a:rPr>
              <a:t>Consider the impact of a CME </a:t>
            </a:r>
            <a:r>
              <a:rPr lang="en-US" altLang="en-US" dirty="0">
                <a:cs typeface="Arial" charset="0"/>
              </a:rPr>
              <a:t>arriving at the Earth. It will compress the magnetosphere and for </a:t>
            </a:r>
            <a:r>
              <a:rPr lang="en-US" altLang="en-US" dirty="0" err="1">
                <a:cs typeface="Arial" charset="0"/>
              </a:rPr>
              <a:t>favourable</a:t>
            </a:r>
            <a:r>
              <a:rPr lang="en-US" altLang="en-US" dirty="0">
                <a:cs typeface="Arial" charset="0"/>
              </a:rPr>
              <a:t> conditions of magnetic field orientations solar wind plasma will penetrate in the </a:t>
            </a:r>
            <a:r>
              <a:rPr lang="en-US" altLang="en-US" dirty="0" err="1">
                <a:cs typeface="Arial" charset="0"/>
              </a:rPr>
              <a:t>magnetosheath</a:t>
            </a:r>
            <a:r>
              <a:rPr lang="en-US" altLang="en-US" dirty="0">
                <a:cs typeface="Arial" charset="0"/>
              </a:rPr>
              <a:t>. We know that </a:t>
            </a:r>
            <a:r>
              <a:rPr lang="en-US" altLang="en-US" b="1" dirty="0">
                <a:cs typeface="Arial" charset="0"/>
              </a:rPr>
              <a:t>soft </a:t>
            </a:r>
            <a:r>
              <a:rPr lang="en-GB" altLang="en-US" b="1" dirty="0"/>
              <a:t>X-rays are produced </a:t>
            </a:r>
            <a:r>
              <a:rPr lang="en-GB" altLang="en-US" dirty="0"/>
              <a:t>in the dayside </a:t>
            </a:r>
            <a:r>
              <a:rPr lang="en-GB" altLang="en-US" dirty="0" err="1"/>
              <a:t>magnetosheath</a:t>
            </a:r>
            <a:r>
              <a:rPr lang="en-GB" altLang="en-US" dirty="0"/>
              <a:t> and the cusps by the process of SWCX.</a:t>
            </a:r>
          </a:p>
          <a:p>
            <a:r>
              <a:rPr lang="en-GB" altLang="en-US" dirty="0"/>
              <a:t>The </a:t>
            </a:r>
            <a:r>
              <a:rPr lang="en-GB" altLang="en-US" b="1" dirty="0"/>
              <a:t>ultimate consequences </a:t>
            </a:r>
            <a:r>
              <a:rPr lang="en-GB" altLang="en-US" dirty="0"/>
              <a:t>are geomagnetic storms and particle precipitation into the polar</a:t>
            </a:r>
            <a:r>
              <a:rPr lang="en-GB" altLang="en-US" baseline="0" dirty="0"/>
              <a:t> regions</a:t>
            </a:r>
            <a:r>
              <a:rPr lang="en-GB" altLang="en-US" dirty="0"/>
              <a:t>, where the aurorae</a:t>
            </a:r>
            <a:r>
              <a:rPr lang="en-GB" altLang="en-US" baseline="0" dirty="0"/>
              <a:t> </a:t>
            </a:r>
            <a:r>
              <a:rPr lang="en-GB" altLang="en-US" dirty="0"/>
              <a:t>are the footprints of this whole interaction. </a:t>
            </a:r>
          </a:p>
          <a:p>
            <a:r>
              <a:rPr lang="en-GB" altLang="en-US" b="1" dirty="0"/>
              <a:t>So SMILE combines global X-ray imaging </a:t>
            </a:r>
            <a:r>
              <a:rPr lang="en-US" altLang="en-US" dirty="0"/>
              <a:t>of the dayside </a:t>
            </a:r>
            <a:r>
              <a:rPr lang="en-US" altLang="en-US" dirty="0" err="1"/>
              <a:t>magnetosheath</a:t>
            </a:r>
            <a:r>
              <a:rPr lang="en-US" altLang="en-US" dirty="0"/>
              <a:t> and the cusps, simultaneous </a:t>
            </a:r>
            <a:r>
              <a:rPr lang="en-US" altLang="en-US" dirty="0">
                <a:solidFill>
                  <a:srgbClr val="0070C0"/>
                </a:solidFill>
              </a:rPr>
              <a:t>UV imaging </a:t>
            </a:r>
            <a:r>
              <a:rPr lang="en-US" altLang="en-US" dirty="0"/>
              <a:t>of the Northern aurora and in situ monitoring of the </a:t>
            </a:r>
            <a:r>
              <a:rPr lang="en-US" altLang="en-US" dirty="0">
                <a:solidFill>
                  <a:srgbClr val="00B050"/>
                </a:solidFill>
              </a:rPr>
              <a:t>solar wind </a:t>
            </a:r>
            <a:r>
              <a:rPr lang="en-US" altLang="en-US" dirty="0"/>
              <a:t>and</a:t>
            </a:r>
            <a:r>
              <a:rPr lang="en-US" altLang="en-US" dirty="0">
                <a:solidFill>
                  <a:srgbClr val="00B050"/>
                </a:solidFill>
              </a:rPr>
              <a:t> </a:t>
            </a:r>
            <a:r>
              <a:rPr lang="en-US" altLang="en-US" dirty="0" err="1">
                <a:solidFill>
                  <a:srgbClr val="00B050"/>
                </a:solidFill>
              </a:rPr>
              <a:t>magnetosheath</a:t>
            </a:r>
            <a:r>
              <a:rPr lang="en-US" altLang="en-US" dirty="0">
                <a:solidFill>
                  <a:srgbClr val="00B050"/>
                </a:solidFill>
              </a:rPr>
              <a:t> </a:t>
            </a:r>
            <a:r>
              <a:rPr lang="en-US" altLang="en-US" dirty="0"/>
              <a:t>conditions from a </a:t>
            </a:r>
            <a:r>
              <a:rPr lang="en-US" altLang="en-US" b="1" dirty="0"/>
              <a:t>highly elliptical northern polar orbit </a:t>
            </a:r>
            <a:r>
              <a:rPr lang="en-US" altLang="en-US" dirty="0"/>
              <a:t>that takes it out to 19 Earth’s radii.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54202-B2B6-4D8F-A428-6B0DFA65DCEF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62928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MidBlue102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1" y="1113237"/>
            <a:ext cx="8496300" cy="1026319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1" y="2301479"/>
            <a:ext cx="8496300" cy="2322909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23851" y="4683919"/>
            <a:ext cx="8496300" cy="3571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14170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463E7-4D87-4208-BC5A-E0B5D2BC9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87438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8" y="681038"/>
            <a:ext cx="2122487" cy="39433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2" y="681038"/>
            <a:ext cx="6215063" cy="39433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797D1-2D1C-4FA8-8CAC-505B67E1F9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01931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8FCFF-92CD-49C3-AA77-965456311C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28135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7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C56B3-E99F-48CC-806E-C37A4BC4AC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1988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5" y="2031209"/>
            <a:ext cx="4168775" cy="25931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80" y="2031209"/>
            <a:ext cx="4168775" cy="25931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C50AC-67F0-4F48-894C-9E99FFF268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76811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A6289-1E50-40BB-8D08-63D2D1D9DF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046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4C55D-B741-4321-859D-16636AA889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11430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97815-FAF3-4F1A-98E2-3B672D8B9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65222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04790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D1FBC-4059-4036-916F-E6586AC3B5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57752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93AFD-F912-4BC6-8C59-C292966643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02608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DAEBF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4" y="681038"/>
            <a:ext cx="8489951" cy="97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заголовка</a:t>
            </a:r>
            <a:endParaRPr lang="en-US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4" y="2031209"/>
            <a:ext cx="8489951" cy="2593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92" y="4752976"/>
            <a:ext cx="1008063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5427562-C591-49CA-92FB-C81455DDA1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29" name="Picture 17" descr="MidBlue9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54" r:id="rId1"/>
    <p:sldLayoutId id="2147485344" r:id="rId2"/>
    <p:sldLayoutId id="2147485345" r:id="rId3"/>
    <p:sldLayoutId id="2147485346" r:id="rId4"/>
    <p:sldLayoutId id="2147485347" r:id="rId5"/>
    <p:sldLayoutId id="2147485348" r:id="rId6"/>
    <p:sldLayoutId id="2147485349" r:id="rId7"/>
    <p:sldLayoutId id="2147485350" r:id="rId8"/>
    <p:sldLayoutId id="2147485351" r:id="rId9"/>
    <p:sldLayoutId id="2147485352" r:id="rId10"/>
    <p:sldLayoutId id="2147485353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DFFFF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DFFFFC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DFFFFC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DFFFFC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DFFFFC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DFFFFC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DFFFFC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DFFFFC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DFFFFC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gif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tiff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gif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3200" dirty="0" smtClean="0">
                <a:solidFill>
                  <a:srgbClr val="1B01D9"/>
                </a:solidFill>
              </a:rPr>
              <a:t>Using X-ray imaging to find the magnetopause location</a:t>
            </a:r>
            <a:endParaRPr lang="ru-RU" sz="3200" dirty="0">
              <a:solidFill>
                <a:srgbClr val="1B01D9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2143122"/>
            <a:ext cx="8034363" cy="1855238"/>
          </a:xfrm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en-US" sz="2200" dirty="0"/>
              <a:t>Andrey Samsonov</a:t>
            </a:r>
            <a:r>
              <a:rPr lang="en-US" sz="2200" baseline="30000" dirty="0"/>
              <a:t>1</a:t>
            </a:r>
            <a:r>
              <a:rPr lang="en-US" sz="2200" dirty="0"/>
              <a:t>, </a:t>
            </a:r>
            <a:r>
              <a:rPr lang="en-US" sz="2200" dirty="0" smtClean="0"/>
              <a:t>Steven Sembay</a:t>
            </a:r>
            <a:r>
              <a:rPr lang="en-US" sz="2200" baseline="30000" dirty="0" smtClean="0"/>
              <a:t>2</a:t>
            </a:r>
            <a:r>
              <a:rPr lang="en-US" sz="2200" dirty="0" smtClean="0"/>
              <a:t>, Jennifer </a:t>
            </a:r>
            <a:r>
              <a:rPr lang="en-US" sz="2200" dirty="0"/>
              <a:t>Carter</a:t>
            </a:r>
            <a:r>
              <a:rPr lang="en-US" sz="2200" baseline="30000" dirty="0"/>
              <a:t>2</a:t>
            </a:r>
            <a:r>
              <a:rPr lang="en-US" sz="2200" dirty="0"/>
              <a:t>, </a:t>
            </a:r>
            <a:r>
              <a:rPr lang="en-US" sz="2200" dirty="0" err="1" smtClean="0"/>
              <a:t>Graziella</a:t>
            </a:r>
            <a:r>
              <a:rPr lang="en-US" sz="2200" dirty="0" smtClean="0"/>
              <a:t> Branduardi-Raymont</a:t>
            </a:r>
            <a:r>
              <a:rPr lang="en-US" sz="2200" baseline="30000" dirty="0" smtClean="0"/>
              <a:t>1</a:t>
            </a:r>
            <a:r>
              <a:rPr lang="en-US" sz="2200" dirty="0" smtClean="0"/>
              <a:t>, Andrew Read</a:t>
            </a:r>
            <a:r>
              <a:rPr lang="en-US" sz="2200" baseline="30000" dirty="0" smtClean="0"/>
              <a:t>2</a:t>
            </a:r>
            <a:r>
              <a:rPr lang="en-US" sz="2200" dirty="0" smtClean="0"/>
              <a:t> </a:t>
            </a:r>
            <a:endParaRPr lang="en-US" sz="2200" dirty="0"/>
          </a:p>
          <a:p>
            <a:pPr algn="ctr">
              <a:lnSpc>
                <a:spcPct val="130000"/>
              </a:lnSpc>
            </a:pPr>
            <a:r>
              <a:rPr lang="en-US" sz="2200" baseline="30000" dirty="0"/>
              <a:t>1</a:t>
            </a:r>
            <a:r>
              <a:rPr lang="en-US" sz="2200" i="1" dirty="0"/>
              <a:t>Mullard Space Science Laboratory, UCL, UK</a:t>
            </a:r>
          </a:p>
          <a:p>
            <a:pPr algn="ctr">
              <a:lnSpc>
                <a:spcPct val="130000"/>
              </a:lnSpc>
            </a:pPr>
            <a:r>
              <a:rPr lang="en-US" sz="2200" baseline="30000" dirty="0"/>
              <a:t>2</a:t>
            </a:r>
            <a:r>
              <a:rPr lang="en-US" sz="2200" i="1" dirty="0"/>
              <a:t>Leicester University, UK</a:t>
            </a:r>
            <a:endParaRPr lang="ru-RU" sz="2200" i="1" dirty="0"/>
          </a:p>
        </p:txBody>
      </p:sp>
      <p:pic>
        <p:nvPicPr>
          <p:cNvPr id="6" name="Рисунок 5" descr="EGU_April20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4220302"/>
            <a:ext cx="3857652" cy="9231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6565"/>
    </mc:Choice>
    <mc:Fallback>
      <p:transition spd="slow" advTm="1656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428611"/>
            <a:ext cx="9001156" cy="99417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0D19FF"/>
                </a:solidFill>
              </a:rPr>
              <a:t>X-rays resulted from Solar Wind Charge Exchange</a:t>
            </a:r>
            <a:endParaRPr lang="ru-RU" sz="2800" b="1" dirty="0">
              <a:solidFill>
                <a:srgbClr val="0D19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28679"/>
            <a:ext cx="3643338" cy="701279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buNone/>
            </a:pPr>
            <a:r>
              <a:rPr lang="en-US" sz="1800" dirty="0"/>
              <a:t>An example of </a:t>
            </a:r>
            <a:r>
              <a:rPr lang="en-US" sz="1800" dirty="0" smtClean="0"/>
              <a:t>typical reaction</a:t>
            </a:r>
            <a:r>
              <a:rPr lang="en-US" sz="1800" dirty="0"/>
              <a:t>:  O</a:t>
            </a:r>
            <a:r>
              <a:rPr lang="en-US" sz="1800" baseline="30000" dirty="0"/>
              <a:t>7+ </a:t>
            </a:r>
            <a:r>
              <a:rPr lang="en-US" sz="1800" dirty="0"/>
              <a:t>+ H </a:t>
            </a:r>
            <a:r>
              <a:rPr lang="en-US" sz="1800" dirty="0">
                <a:sym typeface="Symbol"/>
              </a:rPr>
              <a:t> O</a:t>
            </a:r>
            <a:r>
              <a:rPr lang="en-US" sz="1800" baseline="30000" dirty="0">
                <a:sym typeface="Symbol"/>
              </a:rPr>
              <a:t>6+ </a:t>
            </a:r>
            <a:r>
              <a:rPr lang="en-US" sz="1800" dirty="0">
                <a:sym typeface="Symbol"/>
              </a:rPr>
              <a:t>+ H</a:t>
            </a:r>
            <a:r>
              <a:rPr lang="en-US" sz="1800" baseline="30000" dirty="0">
                <a:sym typeface="Symbol"/>
              </a:rPr>
              <a:t>+ </a:t>
            </a:r>
            <a:r>
              <a:rPr lang="en-US" sz="1800" dirty="0">
                <a:sym typeface="Symbol"/>
              </a:rPr>
              <a:t>+ h</a:t>
            </a:r>
            <a:r>
              <a:rPr lang="en-US" sz="1800" dirty="0">
                <a:sym typeface="Symbol" panose="05050102010706020507" pitchFamily="18" charset="2"/>
              </a:rPr>
              <a:t></a:t>
            </a:r>
            <a:endParaRPr lang="ru-RU" sz="1800" baseline="30000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513E3EB-72F1-4580-909A-1B9D77518779}"/>
              </a:ext>
            </a:extLst>
          </p:cNvPr>
          <p:cNvSpPr txBox="1"/>
          <p:nvPr/>
        </p:nvSpPr>
        <p:spPr>
          <a:xfrm>
            <a:off x="4143372" y="982859"/>
            <a:ext cx="4643470" cy="332398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X-ray emissivity </a:t>
            </a:r>
            <a:r>
              <a:rPr lang="en-US" sz="2000" dirty="0"/>
              <a:t>		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where  </a:t>
            </a:r>
            <a:r>
              <a:rPr lang="ru-RU" sz="2000" i="1" dirty="0">
                <a:sym typeface="Symbol"/>
              </a:rPr>
              <a:t></a:t>
            </a:r>
            <a:r>
              <a:rPr lang="en-US" sz="2000" dirty="0">
                <a:sym typeface="Symbol"/>
              </a:rPr>
              <a:t> </a:t>
            </a:r>
            <a:r>
              <a:rPr lang="en-US" sz="2000" dirty="0">
                <a:sym typeface="Symbol" panose="05050102010706020507" pitchFamily="18" charset="2"/>
              </a:rPr>
              <a:t></a:t>
            </a:r>
            <a:r>
              <a:rPr lang="en-US" sz="2000" dirty="0">
                <a:sym typeface="Symbol"/>
              </a:rPr>
              <a:t> </a:t>
            </a:r>
            <a:r>
              <a:rPr lang="ru-RU" sz="2000" dirty="0">
                <a:sym typeface="Symbol"/>
              </a:rPr>
              <a:t>10</a:t>
            </a:r>
            <a:r>
              <a:rPr lang="ru-RU" sz="2000" baseline="30000" dirty="0">
                <a:sym typeface="Symbol"/>
              </a:rPr>
              <a:t>-15</a:t>
            </a:r>
            <a:r>
              <a:rPr lang="en-US" sz="2000" dirty="0">
                <a:sym typeface="Symbol"/>
              </a:rPr>
              <a:t> eV cm</a:t>
            </a:r>
            <a:r>
              <a:rPr lang="en-US" sz="2000" baseline="30000" dirty="0">
                <a:sym typeface="Symbol"/>
              </a:rPr>
              <a:t>2</a:t>
            </a:r>
            <a:r>
              <a:rPr lang="ru-RU" sz="2000" dirty="0">
                <a:sym typeface="Symbol"/>
              </a:rPr>
              <a:t>  (</a:t>
            </a:r>
            <a:r>
              <a:rPr lang="en-US" sz="2000" dirty="0">
                <a:sym typeface="Symbol"/>
              </a:rPr>
              <a:t>interaction efficiency factor),</a:t>
            </a:r>
            <a:endParaRPr lang="ru-RU" sz="2000" dirty="0"/>
          </a:p>
          <a:p>
            <a:pPr>
              <a:lnSpc>
                <a:spcPct val="150000"/>
              </a:lnSpc>
            </a:pPr>
            <a:r>
              <a:rPr lang="en-US" sz="2000" i="1" dirty="0" err="1"/>
              <a:t>N</a:t>
            </a:r>
            <a:r>
              <a:rPr lang="en-US" sz="2000" i="1" baseline="-25000" dirty="0" err="1"/>
              <a:t>sw</a:t>
            </a:r>
            <a:r>
              <a:rPr lang="en-US" sz="2000" i="1" dirty="0"/>
              <a:t> </a:t>
            </a:r>
            <a:r>
              <a:rPr lang="en-US" sz="2000" dirty="0"/>
              <a:t>– solar wind density (from MHD), </a:t>
            </a:r>
            <a:r>
              <a:rPr lang="en-US" sz="2000" i="1" dirty="0"/>
              <a:t>N</a:t>
            </a:r>
            <a:r>
              <a:rPr lang="en-US" sz="2000" i="1" baseline="-25000" dirty="0"/>
              <a:t>H</a:t>
            </a:r>
            <a:r>
              <a:rPr lang="en-US" sz="2000" dirty="0"/>
              <a:t> – exospheric neutral density (from empirical models) 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		</a:t>
            </a:r>
            <a:endParaRPr lang="ru-RU" sz="2000" dirty="0"/>
          </a:p>
        </p:txBody>
      </p:sp>
      <p:graphicFrame>
        <p:nvGraphicFramePr>
          <p:cNvPr id="16" name="Объект 15">
            <a:extLst>
              <a:ext uri="{FF2B5EF4-FFF2-40B4-BE49-F238E27FC236}">
                <a16:creationId xmlns="" xmlns:a16="http://schemas.microsoft.com/office/drawing/2014/main" id="{CED70D35-7B34-4E10-89B8-CDB923BC327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15074" y="2000248"/>
          <a:ext cx="2143140" cy="386953"/>
        </p:xfrm>
        <a:graphic>
          <a:graphicData uri="http://schemas.openxmlformats.org/presentationml/2006/ole">
            <p:oleObj spid="_x0000_s51202" name="Формула" r:id="rId4" imgW="24993600" imgH="7010400" progId="Equation.3">
              <p:embed/>
            </p:oleObj>
          </a:graphicData>
        </a:graphic>
      </p:graphicFrame>
      <p:graphicFrame>
        <p:nvGraphicFramePr>
          <p:cNvPr id="17" name="Object 2">
            <a:extLst>
              <a:ext uri="{FF2B5EF4-FFF2-40B4-BE49-F238E27FC236}">
                <a16:creationId xmlns="" xmlns:a16="http://schemas.microsoft.com/office/drawing/2014/main" id="{FEEC8D60-81AF-4630-AAAF-A7F612982A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15074" y="1056095"/>
          <a:ext cx="2286016" cy="372649"/>
        </p:xfrm>
        <a:graphic>
          <a:graphicData uri="http://schemas.openxmlformats.org/presentationml/2006/ole">
            <p:oleObj spid="_x0000_s51203" name="Формула" r:id="rId5" imgW="26212800" imgH="5486400" progId="Equation.3">
              <p:embed/>
            </p:oleObj>
          </a:graphicData>
        </a:graphic>
      </p:graphicFrame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54CD21E7-F8C5-406A-B68A-2DEE2E641A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91" y="1599643"/>
            <a:ext cx="2821382" cy="333863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99E2EBB-FA1A-432C-9BA8-524CA8E23CEE}"/>
              </a:ext>
            </a:extLst>
          </p:cNvPr>
          <p:cNvSpPr txBox="1"/>
          <p:nvPr/>
        </p:nvSpPr>
        <p:spPr>
          <a:xfrm>
            <a:off x="803185" y="1948673"/>
            <a:ext cx="1779671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</a:rPr>
              <a:t>Nsw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in </a:t>
            </a:r>
            <a:r>
              <a:rPr lang="en-US" sz="2000" b="1" dirty="0" smtClean="0">
                <a:solidFill>
                  <a:srgbClr val="FF0000"/>
                </a:solidFill>
              </a:rPr>
              <a:t>MHD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2DCC4BEF-66CA-4B5C-A2AF-DFF82ED239EE}"/>
              </a:ext>
            </a:extLst>
          </p:cNvPr>
          <p:cNvSpPr txBox="1"/>
          <p:nvPr/>
        </p:nvSpPr>
        <p:spPr>
          <a:xfrm>
            <a:off x="1956998" y="3643321"/>
            <a:ext cx="543300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BS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1815B89A-C5CF-4A5C-A806-367A5168CD13}"/>
              </a:ext>
            </a:extLst>
          </p:cNvPr>
          <p:cNvSpPr txBox="1"/>
          <p:nvPr/>
        </p:nvSpPr>
        <p:spPr>
          <a:xfrm>
            <a:off x="1500172" y="3071816"/>
            <a:ext cx="633695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MP</a:t>
            </a:r>
            <a:endParaRPr lang="ru-RU" sz="2000" b="1" dirty="0">
              <a:solidFill>
                <a:srgbClr val="FF0000"/>
              </a:solidFill>
            </a:endParaRPr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="" xmlns:a16="http://schemas.microsoft.com/office/drawing/2014/main" id="{69E26988-28A4-4AB6-AED1-2E4769F7CABA}"/>
              </a:ext>
            </a:extLst>
          </p:cNvPr>
          <p:cNvCxnSpPr>
            <a:cxnSpLocks/>
          </p:cNvCxnSpPr>
          <p:nvPr/>
        </p:nvCxnSpPr>
        <p:spPr>
          <a:xfrm rot="10800000">
            <a:off x="2117733" y="3617843"/>
            <a:ext cx="214314" cy="1191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="" xmlns:a16="http://schemas.microsoft.com/office/drawing/2014/main" id="{D33B8F45-12E3-4E58-93C8-C0840A0A7BE5}"/>
              </a:ext>
            </a:extLst>
          </p:cNvPr>
          <p:cNvCxnSpPr>
            <a:cxnSpLocks/>
          </p:cNvCxnSpPr>
          <p:nvPr/>
        </p:nvCxnSpPr>
        <p:spPr>
          <a:xfrm>
            <a:off x="1829856" y="3000864"/>
            <a:ext cx="151330" cy="107249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71C07F1-D152-431A-ABD7-DD2F3C22189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CE97D80B-E107-4117-8A2A-416287003ED6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24" name="Picture 4">
            <a:extLst>
              <a:ext uri="{FF2B5EF4-FFF2-40B4-BE49-F238E27FC236}">
                <a16:creationId xmlns="" xmlns:a16="http://schemas.microsoft.com/office/drawing/2014/main" id="{4E949829-1D1B-4A49-867D-05151D3E2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74064" y="3357569"/>
            <a:ext cx="2512778" cy="1742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0606"/>
    </mc:Choice>
    <mc:Fallback>
      <p:transition spd="slow" advTm="50606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7425" y="0"/>
            <a:ext cx="6186630" cy="74635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</a:t>
            </a:r>
            <a:r>
              <a:rPr lang="en-GB" sz="2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SMILE</a:t>
            </a:r>
          </a:p>
          <a:p>
            <a:pPr algn="ctr"/>
            <a:r>
              <a:rPr lang="en-GB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Solar wind Magnetosphere Ionosphere Link Explorer</a:t>
            </a:r>
          </a:p>
        </p:txBody>
      </p:sp>
      <p:pic>
        <p:nvPicPr>
          <p:cNvPr id="3" name="Picture 2" descr="C:\Users\Graziella\Documents\Lenovo_My Documents_270811\My Documents_200609\Solar system_Exoplanets\AXIOM-Jian = SMILE\Logos\logo_esa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8866" y="53560"/>
            <a:ext cx="1517911" cy="607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C:\Users\Graziella\Documents\Lenovo_My Documents_270811\My Documents_200609\Solar system_Exoplanets\AXIOM-Jian = SMILE\Logos\cas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15338" y="2"/>
            <a:ext cx="954282" cy="750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85720" y="803661"/>
            <a:ext cx="8143932" cy="43398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flipH="1">
            <a:off x="332885" y="4423562"/>
            <a:ext cx="2667478" cy="577081"/>
          </a:xfrm>
          <a:prstGeom prst="rect">
            <a:avLst/>
          </a:prstGeom>
          <a:solidFill>
            <a:srgbClr val="990000"/>
          </a:solidFill>
        </p:spPr>
        <p:txBody>
          <a:bodyPr wrap="square" lIns="68580" tIns="34290" rIns="68580" bIns="34290" rtlCol="0">
            <a:spAutoFit/>
          </a:bodyPr>
          <a:lstStyle/>
          <a:p>
            <a:endParaRPr lang="en-GB" sz="1500" i="1" dirty="0"/>
          </a:p>
          <a:p>
            <a:endParaRPr lang="en-GB" i="1" dirty="0"/>
          </a:p>
        </p:txBody>
      </p:sp>
      <p:pic>
        <p:nvPicPr>
          <p:cNvPr id="8" name="Picture 3" descr="C:\Users\Graziella\Documents\Lenovo_My Documents_270811\My Documents_200609\Solar system_Exoplanets\AXIOM-Jian = SMILE\Proposal &amp; SoI\smile_final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-17"/>
            <a:ext cx="928694" cy="756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10454" y="4518310"/>
            <a:ext cx="160406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GB" b="1" i="1" dirty="0">
                <a:solidFill>
                  <a:srgbClr val="FFFF00"/>
                </a:solidFill>
              </a:rPr>
              <a:t>CME</a:t>
            </a:r>
            <a:r>
              <a:rPr lang="en-GB" i="1" dirty="0">
                <a:solidFill>
                  <a:srgbClr val="FFFF00"/>
                </a:solidFill>
              </a:rPr>
              <a:t> </a:t>
            </a:r>
            <a:r>
              <a:rPr lang="en-GB" i="1" dirty="0">
                <a:solidFill>
                  <a:srgbClr val="FFFF00"/>
                </a:solidFill>
                <a:sym typeface="Wingdings" panose="05000000000000000000" pitchFamily="2" charset="2"/>
              </a:rPr>
              <a:t></a:t>
            </a: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6668778" y="4905114"/>
            <a:ext cx="741229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900" i="1" dirty="0">
                <a:solidFill>
                  <a:schemeClr val="bg1"/>
                </a:solidFill>
              </a:rPr>
              <a:t>Credit: ESA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643E4ED-EEFA-44FC-B6CE-24A249A21A6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CE97D80B-E107-4117-8A2A-416287003ED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9075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7639435-EDF3-4507-BB5C-6D3262D2D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282" y="397980"/>
            <a:ext cx="8501122" cy="566416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solidFill>
                  <a:srgbClr val="1B01D9"/>
                </a:solidFill>
              </a:rPr>
              <a:t>Emissivity integrated from SMILE position along Line of Sight</a:t>
            </a:r>
            <a:r>
              <a:rPr lang="ru-RU" sz="2000" dirty="0">
                <a:solidFill>
                  <a:srgbClr val="1B01D9"/>
                </a:solidFill>
              </a:rPr>
              <a:t/>
            </a:r>
            <a:br>
              <a:rPr lang="ru-RU" sz="2000" dirty="0">
                <a:solidFill>
                  <a:srgbClr val="1B01D9"/>
                </a:solidFill>
              </a:rPr>
            </a:br>
            <a:endParaRPr lang="ru-RU" sz="2000" dirty="0">
              <a:solidFill>
                <a:srgbClr val="1B01D9"/>
              </a:solidFill>
            </a:endParaRPr>
          </a:p>
        </p:txBody>
      </p:sp>
      <p:graphicFrame>
        <p:nvGraphicFramePr>
          <p:cNvPr id="4" name="Object 4">
            <a:extLst>
              <a:ext uri="{FF2B5EF4-FFF2-40B4-BE49-F238E27FC236}">
                <a16:creationId xmlns="" xmlns:a16="http://schemas.microsoft.com/office/drawing/2014/main" id="{437C1E08-8B33-47D6-B27B-8A4AD850EA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040751284"/>
              </p:ext>
            </p:extLst>
          </p:nvPr>
        </p:nvGraphicFramePr>
        <p:xfrm>
          <a:off x="7358082" y="857238"/>
          <a:ext cx="1608564" cy="483394"/>
        </p:xfrm>
        <a:graphic>
          <a:graphicData uri="http://schemas.openxmlformats.org/presentationml/2006/ole">
            <p:oleObj spid="_x0000_s52226" name="Формула" r:id="rId3" imgW="17983200" imgH="6705600" progId="Equation.3">
              <p:embed/>
            </p:oleObj>
          </a:graphicData>
        </a:graphic>
      </p:graphicFrame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BF7BACBF-3EDE-4614-BA9B-123954300D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57" t="10535" r="2657"/>
          <a:stretch/>
        </p:blipFill>
        <p:spPr>
          <a:xfrm>
            <a:off x="-32" y="1257829"/>
            <a:ext cx="7274452" cy="38769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B7447D1-C96A-4FAE-BFEC-D6AB3B35FC25}"/>
              </a:ext>
            </a:extLst>
          </p:cNvPr>
          <p:cNvSpPr txBox="1"/>
          <p:nvPr/>
        </p:nvSpPr>
        <p:spPr>
          <a:xfrm>
            <a:off x="785786" y="835926"/>
            <a:ext cx="4565032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defTabSz="914378"/>
            <a:r>
              <a:rPr lang="en-US" dirty="0">
                <a:solidFill>
                  <a:prstClr val="black"/>
                </a:solidFill>
                <a:latin typeface="Calibri"/>
              </a:rPr>
              <a:t>SXI_SIM code developed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at Leicester Univ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ersity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F1AEEA36-8341-45DF-AF4F-167845D8DAB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378"/>
            <a:fld id="{CE97D80B-E107-4117-8A2A-416287003ED6}" type="slidenum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378"/>
              <a:t>4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54CD21E7-F8C5-406A-B68A-2DEE2E641A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99" t="6210" r="15748" b="2218"/>
          <a:stretch>
            <a:fillRect/>
          </a:stretch>
        </p:blipFill>
        <p:spPr>
          <a:xfrm>
            <a:off x="7000892" y="1857372"/>
            <a:ext cx="2071670" cy="2321735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8143900" y="2214562"/>
            <a:ext cx="71438" cy="71438"/>
          </a:xfrm>
          <a:prstGeom prst="ellipse">
            <a:avLst/>
          </a:prstGeom>
          <a:solidFill>
            <a:srgbClr val="C0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8296300" y="2071684"/>
            <a:ext cx="71438" cy="71438"/>
          </a:xfrm>
          <a:prstGeom prst="ellipse">
            <a:avLst/>
          </a:prstGeom>
          <a:solidFill>
            <a:srgbClr val="C0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501090" y="2000248"/>
            <a:ext cx="71438" cy="71438"/>
          </a:xfrm>
          <a:prstGeom prst="ellipse">
            <a:avLst/>
          </a:prstGeom>
          <a:solidFill>
            <a:srgbClr val="C0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8715404" y="2071684"/>
            <a:ext cx="71438" cy="71438"/>
          </a:xfrm>
          <a:prstGeom prst="ellipse">
            <a:avLst/>
          </a:prstGeom>
          <a:solidFill>
            <a:srgbClr val="C0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8858280" y="2285998"/>
            <a:ext cx="71438" cy="71438"/>
          </a:xfrm>
          <a:prstGeom prst="ellipse">
            <a:avLst/>
          </a:prstGeom>
          <a:solidFill>
            <a:srgbClr val="C0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8501093" y="1857372"/>
            <a:ext cx="6559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</a:rPr>
              <a:t>SMILE</a:t>
            </a:r>
            <a:endParaRPr lang="ru-RU" sz="1200" b="1" dirty="0">
              <a:solidFill>
                <a:srgbClr val="C00000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rot="16200000" flipH="1">
            <a:off x="7992002" y="2484000"/>
            <a:ext cx="785818" cy="381122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16140000" flipH="1">
            <a:off x="8001026" y="2500312"/>
            <a:ext cx="928694" cy="214314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16200000" flipH="1">
            <a:off x="8060498" y="2559784"/>
            <a:ext cx="1000132" cy="23932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13" idx="4"/>
          </p:cNvCxnSpPr>
          <p:nvPr/>
        </p:nvCxnSpPr>
        <p:spPr>
          <a:xfrm rot="5400000">
            <a:off x="8197480" y="2518175"/>
            <a:ext cx="928696" cy="178595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stCxn id="14" idx="4"/>
          </p:cNvCxnSpPr>
          <p:nvPr/>
        </p:nvCxnSpPr>
        <p:spPr>
          <a:xfrm rot="5400000">
            <a:off x="8376076" y="2553893"/>
            <a:ext cx="714380" cy="321471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812147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9383"/>
    </mc:Choice>
    <mc:Fallback>
      <p:transition spd="slow" advTm="59383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CustomShape 1"/>
          <p:cNvSpPr/>
          <p:nvPr/>
        </p:nvSpPr>
        <p:spPr>
          <a:xfrm>
            <a:off x="330120" y="680940"/>
            <a:ext cx="8488800" cy="97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8" name="CustomShape 2"/>
          <p:cNvSpPr/>
          <p:nvPr/>
        </p:nvSpPr>
        <p:spPr>
          <a:xfrm>
            <a:off x="-1575810" y="905515"/>
            <a:ext cx="8488800" cy="32840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9" name="CustomShape 3"/>
          <p:cNvSpPr/>
          <p:nvPr/>
        </p:nvSpPr>
        <p:spPr>
          <a:xfrm>
            <a:off x="-142908" y="285734"/>
            <a:ext cx="4643470" cy="8583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GB" sz="2600" b="1" spc="-1" dirty="0">
                <a:solidFill>
                  <a:srgbClr val="0D19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Magnetospheric masking</a:t>
            </a:r>
            <a:endParaRPr lang="en-GB" sz="2600" spc="-1" dirty="0">
              <a:solidFill>
                <a:srgbClr val="0D19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0" name="CustomShape 4"/>
          <p:cNvSpPr/>
          <p:nvPr/>
        </p:nvSpPr>
        <p:spPr>
          <a:xfrm>
            <a:off x="457200" y="1203393"/>
            <a:ext cx="8228880" cy="356507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215995" indent="-214195">
              <a:lnSpc>
                <a:spcPct val="15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GB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1017975"/>
            <a:ext cx="4000528" cy="173124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Method 1: By using threshold conditions for </a:t>
            </a:r>
            <a:r>
              <a:rPr lang="en-US" dirty="0" smtClean="0"/>
              <a:t>the thermal </a:t>
            </a:r>
            <a:r>
              <a:rPr lang="en-US" dirty="0"/>
              <a:t>pressure and </a:t>
            </a:r>
            <a:r>
              <a:rPr lang="en-US" dirty="0" smtClean="0"/>
              <a:t>velocity (p&lt;p(</a:t>
            </a:r>
            <a:r>
              <a:rPr lang="en-US" dirty="0" err="1" smtClean="0"/>
              <a:t>msph</a:t>
            </a:r>
            <a:r>
              <a:rPr lang="en-US" dirty="0" smtClean="0"/>
              <a:t>),  Vx&gt;0.15Vx(</a:t>
            </a:r>
            <a:r>
              <a:rPr lang="en-US" dirty="0" err="1" smtClean="0"/>
              <a:t>sw</a:t>
            </a:r>
            <a:r>
              <a:rPr lang="en-US" dirty="0" smtClean="0"/>
              <a:t>))</a:t>
            </a:r>
            <a:endParaRPr lang="ru-RU" sz="1400" dirty="0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4A0016E3-D860-41FB-9B80-764617E5951E}"/>
              </a:ext>
            </a:extLst>
          </p:cNvPr>
          <p:cNvSpPr txBox="1"/>
          <p:nvPr/>
        </p:nvSpPr>
        <p:spPr>
          <a:xfrm>
            <a:off x="179512" y="3057807"/>
            <a:ext cx="3409202" cy="173124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Method 2: By tracing flowlines and making cusp </a:t>
            </a:r>
            <a:r>
              <a:rPr lang="en-US" dirty="0" smtClean="0"/>
              <a:t>outlines </a:t>
            </a:r>
            <a:r>
              <a:rPr lang="en-US" dirty="0"/>
              <a:t>with thermal pressure </a:t>
            </a:r>
            <a:r>
              <a:rPr lang="en-US" dirty="0" smtClean="0"/>
              <a:t>distribution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(p&gt;0.7p</a:t>
            </a:r>
            <a:r>
              <a:rPr lang="en-US" baseline="-25000" dirty="0" smtClean="0"/>
              <a:t>max</a:t>
            </a:r>
            <a:r>
              <a:rPr lang="en-US" dirty="0" smtClean="0"/>
              <a:t>)</a:t>
            </a:r>
            <a:r>
              <a:rPr lang="en-US" sz="1400" dirty="0" smtClean="0"/>
              <a:t>.</a:t>
            </a:r>
            <a:endParaRPr lang="ru-RU" sz="1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57ABDDCA-0732-4FE4-904A-1FEA16DD435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7804" y="544102"/>
            <a:ext cx="1763078" cy="236886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A218596E-1E6F-4615-9D3A-4F6FC05E299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79418" y="544102"/>
            <a:ext cx="1763078" cy="236886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A2101D24-B066-4C5A-AFDF-10AF5E77100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33663" y="2777490"/>
            <a:ext cx="1763078" cy="236601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C6F68D45-1868-4EEB-A93C-E2DA0BD5FDC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84424" y="2775111"/>
            <a:ext cx="1763078" cy="2366010"/>
          </a:xfrm>
          <a:prstGeom prst="rect">
            <a:avLst/>
          </a:prstGeom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E97815-FAF3-4F1A-98E2-3B672D8B9DF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71256"/>
    </mc:Choice>
    <mc:Fallback>
      <p:transition spd="slow" advTm="71256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4857AF5C-22D7-42D7-8A8E-C6186650F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428874"/>
            <a:ext cx="2212554" cy="2571768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20" y="543879"/>
            <a:ext cx="5411629" cy="4599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34C55D-B741-4321-859D-16636AA889A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4282" y="714362"/>
            <a:ext cx="2896947" cy="12470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 smtClean="0"/>
              <a:t>Integrated emissivity:</a:t>
            </a:r>
          </a:p>
          <a:p>
            <a:pPr>
              <a:lnSpc>
                <a:spcPct val="120000"/>
              </a:lnSpc>
            </a:pPr>
            <a:r>
              <a:rPr lang="en-US" sz="1600" dirty="0" smtClean="0"/>
              <a:t>e</a:t>
            </a:r>
            <a:r>
              <a:rPr lang="en-US" sz="1600" dirty="0" smtClean="0"/>
              <a:t>missivity </a:t>
            </a:r>
            <a:r>
              <a:rPr lang="en-US" sz="1600" dirty="0" err="1" smtClean="0"/>
              <a:t>Px</a:t>
            </a:r>
            <a:r>
              <a:rPr lang="en-US" sz="1600" dirty="0" smtClean="0"/>
              <a:t> integrated along</a:t>
            </a:r>
          </a:p>
          <a:p>
            <a:pPr>
              <a:lnSpc>
                <a:spcPct val="120000"/>
              </a:lnSpc>
            </a:pPr>
            <a:r>
              <a:rPr lang="en-US" sz="1600" dirty="0" smtClean="0"/>
              <a:t>Line-Of-Sight</a:t>
            </a:r>
          </a:p>
          <a:p>
            <a:pPr>
              <a:lnSpc>
                <a:spcPct val="120000"/>
              </a:lnSpc>
            </a:pPr>
            <a:r>
              <a:rPr lang="en-US" sz="1600" dirty="0" smtClean="0"/>
              <a:t>SXI counts maps</a:t>
            </a:r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304548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5721" y="642924"/>
            <a:ext cx="67866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Four points along the SMILE orbit, magnetopause surface calculated by the modified </a:t>
            </a:r>
            <a:r>
              <a:rPr lang="en-US" dirty="0" err="1" smtClean="0"/>
              <a:t>Shue</a:t>
            </a:r>
            <a:r>
              <a:rPr lang="en-US" dirty="0" smtClean="0"/>
              <a:t> model </a:t>
            </a:r>
            <a:r>
              <a:rPr lang="ru-RU" dirty="0" smtClean="0"/>
              <a:t>(</a:t>
            </a:r>
            <a:r>
              <a:rPr lang="en-US" dirty="0" smtClean="0"/>
              <a:t>see Jorgensen et al. (2019), Sun et al. (2020)</a:t>
            </a:r>
            <a:r>
              <a:rPr lang="en-US" dirty="0"/>
              <a:t>)</a:t>
            </a:r>
            <a:endParaRPr lang="ru-RU" dirty="0" smtClean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7090824" y="928677"/>
            <a:ext cx="428628" cy="158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7090824" y="1212840"/>
            <a:ext cx="428628" cy="1588"/>
          </a:xfrm>
          <a:prstGeom prst="line">
            <a:avLst/>
          </a:prstGeom>
          <a:ln w="222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590894" y="714362"/>
            <a:ext cx="7906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Max </a:t>
            </a:r>
            <a:r>
              <a:rPr lang="en-US" sz="1600" i="1" dirty="0" smtClean="0"/>
              <a:t>Ix</a:t>
            </a:r>
            <a:endParaRPr lang="ru-RU" sz="16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7590890" y="1000114"/>
            <a:ext cx="13388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Max grad(</a:t>
            </a:r>
            <a:r>
              <a:rPr lang="en-US" sz="1600" i="1" dirty="0" smtClean="0"/>
              <a:t>Ix</a:t>
            </a:r>
            <a:r>
              <a:rPr lang="en-US" sz="1600" dirty="0" smtClean="0"/>
              <a:t>)</a:t>
            </a:r>
            <a:endParaRPr lang="ru-RU" sz="160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85932"/>
            <a:ext cx="8561070" cy="3011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34C55D-B741-4321-859D-16636AA889A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72"/>
            <a:ext cx="8229600" cy="85725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0000CC"/>
                </a:solidFill>
              </a:rPr>
              <a:t>Conclusion</a:t>
            </a:r>
            <a:endParaRPr lang="ru-RU" sz="4000" dirty="0">
              <a:solidFill>
                <a:srgbClr val="0000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52"/>
            <a:ext cx="8543956" cy="392909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r>
              <a:rPr lang="en-US" sz="1800" dirty="0" smtClean="0"/>
              <a:t>Some MHD models predict a relatively high density in the magnetosphere. We develop the three methods of magnetospheric masking to outline the magnetospheric region and change the density there.</a:t>
            </a:r>
          </a:p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r>
              <a:rPr lang="en-US" sz="1800" dirty="0" smtClean="0"/>
              <a:t>We verify the assumption that the maximum </a:t>
            </a:r>
            <a:r>
              <a:rPr lang="en-US" sz="1800" i="1" dirty="0" smtClean="0"/>
              <a:t>Ix</a:t>
            </a:r>
            <a:r>
              <a:rPr lang="en-US" sz="1800" dirty="0" smtClean="0"/>
              <a:t> is tangent to the magnetopause. We find that the tangent direction is located between max(</a:t>
            </a:r>
            <a:r>
              <a:rPr lang="en-US" sz="1800" i="1" dirty="0" smtClean="0"/>
              <a:t>Ix</a:t>
            </a:r>
            <a:r>
              <a:rPr lang="en-US" sz="1800" dirty="0" smtClean="0"/>
              <a:t>) and max(</a:t>
            </a:r>
            <a:r>
              <a:rPr lang="en-US" sz="1800" i="1" dirty="0" smtClean="0"/>
              <a:t>grad</a:t>
            </a:r>
            <a:r>
              <a:rPr lang="en-US" sz="1800" dirty="0" smtClean="0"/>
              <a:t>(</a:t>
            </a:r>
            <a:r>
              <a:rPr lang="en-US" sz="1800" i="1" dirty="0" smtClean="0"/>
              <a:t>Ix</a:t>
            </a:r>
            <a:r>
              <a:rPr lang="en-US" sz="1800" dirty="0" smtClean="0"/>
              <a:t>)). The results depend on the masking method, solar wind conditions, and spacecraft position. Since the distance between max(</a:t>
            </a:r>
            <a:r>
              <a:rPr lang="en-US" sz="1800" i="1" dirty="0" smtClean="0"/>
              <a:t>Ix</a:t>
            </a:r>
            <a:r>
              <a:rPr lang="en-US" sz="1800" dirty="0" smtClean="0"/>
              <a:t>) and max(</a:t>
            </a:r>
            <a:r>
              <a:rPr lang="en-US" sz="1800" i="1" dirty="0" smtClean="0"/>
              <a:t>grad</a:t>
            </a:r>
            <a:r>
              <a:rPr lang="en-US" sz="1800" dirty="0" smtClean="0"/>
              <a:t>(</a:t>
            </a:r>
            <a:r>
              <a:rPr lang="en-US" sz="1800" i="1" dirty="0" smtClean="0"/>
              <a:t>Ix</a:t>
            </a:r>
            <a:r>
              <a:rPr lang="en-US" sz="1800" dirty="0" smtClean="0"/>
              <a:t>)) is relatively small (e.g., ~0.5 R</a:t>
            </a:r>
            <a:r>
              <a:rPr lang="en-US" sz="1800" baseline="-25000" dirty="0" smtClean="0"/>
              <a:t>E</a:t>
            </a:r>
            <a:r>
              <a:rPr lang="en-US" sz="1800" dirty="0" smtClean="0"/>
              <a:t> at S-E line), we could suggest that max(</a:t>
            </a:r>
            <a:r>
              <a:rPr lang="en-US" sz="1800" i="1" dirty="0" smtClean="0"/>
              <a:t>Ix</a:t>
            </a:r>
            <a:r>
              <a:rPr lang="en-US" sz="1800" dirty="0" smtClean="0"/>
              <a:t>) indicates the outer magnetopause edge.</a:t>
            </a:r>
            <a:endParaRPr lang="ru-RU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5214942" y="4572014"/>
            <a:ext cx="3496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Contact: a.samsonov@ucl.ac.uk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_UCL">
  <a:themeElements>
    <a:clrScheme name="Custom Design 15">
      <a:dk1>
        <a:srgbClr val="000000"/>
      </a:dk1>
      <a:lt1>
        <a:srgbClr val="FFFFFF"/>
      </a:lt1>
      <a:dk2>
        <a:srgbClr val="004359"/>
      </a:dk2>
      <a:lt2>
        <a:srgbClr val="808080"/>
      </a:lt2>
      <a:accent1>
        <a:srgbClr val="7FA1AC"/>
      </a:accent1>
      <a:accent2>
        <a:srgbClr val="004359"/>
      </a:accent2>
      <a:accent3>
        <a:srgbClr val="FFFFFF"/>
      </a:accent3>
      <a:accent4>
        <a:srgbClr val="000000"/>
      </a:accent4>
      <a:accent5>
        <a:srgbClr val="C0CDD2"/>
      </a:accent5>
      <a:accent6>
        <a:srgbClr val="003C50"/>
      </a:accent6>
      <a:hlink>
        <a:srgbClr val="4B4620"/>
      </a:hlink>
      <a:folHlink>
        <a:srgbClr val="C88BA9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C88B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Тема_UCL</Template>
  <TotalTime>7545</TotalTime>
  <Words>441</Words>
  <Application>Microsoft Office PowerPoint</Application>
  <PresentationFormat>Экран (16:9)</PresentationFormat>
  <Paragraphs>47</Paragraphs>
  <Slides>8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Тема_UCL</vt:lpstr>
      <vt:lpstr>Формула</vt:lpstr>
      <vt:lpstr>Using X-ray imaging to find the magnetopause location</vt:lpstr>
      <vt:lpstr>X-rays resulted from Solar Wind Charge Exchange</vt:lpstr>
      <vt:lpstr>Слайд 3</vt:lpstr>
      <vt:lpstr>Emissivity integrated from SMILE position along Line of Sight </vt:lpstr>
      <vt:lpstr>Слайд 5</vt:lpstr>
      <vt:lpstr>Слайд 6</vt:lpstr>
      <vt:lpstr>Слайд 7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X-ray imaging</dc:title>
  <dc:creator>Andrey Samsonov</dc:creator>
  <cp:keywords>EGU 2022</cp:keywords>
  <cp:lastModifiedBy>Андрей</cp:lastModifiedBy>
  <cp:revision>82</cp:revision>
  <dcterms:created xsi:type="dcterms:W3CDTF">2019-04-03T08:42:36Z</dcterms:created>
  <dcterms:modified xsi:type="dcterms:W3CDTF">2022-05-25T21:15:39Z</dcterms:modified>
</cp:coreProperties>
</file>