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3" r:id="rId2"/>
  </p:sldMasterIdLst>
  <p:notesMasterIdLst>
    <p:notesMasterId r:id="rId14"/>
  </p:notesMasterIdLst>
  <p:sldIdLst>
    <p:sldId id="257" r:id="rId3"/>
    <p:sldId id="359" r:id="rId4"/>
    <p:sldId id="361" r:id="rId5"/>
    <p:sldId id="360" r:id="rId6"/>
    <p:sldId id="362" r:id="rId7"/>
    <p:sldId id="348" r:id="rId8"/>
    <p:sldId id="368" r:id="rId9"/>
    <p:sldId id="364" r:id="rId10"/>
    <p:sldId id="365" r:id="rId11"/>
    <p:sldId id="367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697C"/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95" autoAdjust="0"/>
    <p:restoredTop sz="94660"/>
  </p:normalViewPr>
  <p:slideViewPr>
    <p:cSldViewPr snapToGrid="0">
      <p:cViewPr>
        <p:scale>
          <a:sx n="89" d="100"/>
          <a:sy n="89" d="100"/>
        </p:scale>
        <p:origin x="477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OBSERVED%20DATA\Abukuma_2018-19_Discharge%20comparison_la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OBSERVED%20DATA\Abukuma_2018-19_Discharge%20comparison_late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RESULTS\Abukuma-runoff%20and%20discharge%20results\paddy%20percentage%20and%20discharge%20reduction%20comparison_LATEST\calculation-runoff%20and%20discharge_2018-19_region_after%20harvest%20-%20upstream_2-%20CaM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RESULTS\Abukuma-runoff%20and%20discharge%20results\paddy%20percentage%20and%20discharge%20reduction%20comparison_LATEST\calculation-runoff%20and%20discharge_2018-19_region_after%20harvest%20-%20upstream_2-%20CaM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RESULTS\Chikuma-runoff%20and%20discharge%20results\Chikuma_calculation-runoff%20and%20discharge_1999-2018_region_upstream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5.PHD%20RESEARCH\0.ALL%20THE%20ONGOING%20WORK%20&amp;%20DATA\RESULTS\Chikuma-runoff%20and%20discharge%20results\Chikuma_calculation-runoff%20and%20discharge_1999-2018_region_upstream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Discharge comparison-Abukuma upstream_2018 (normal event)</a:t>
            </a:r>
          </a:p>
        </c:rich>
      </c:tx>
      <c:layout>
        <c:manualLayout>
          <c:xMode val="edge"/>
          <c:yMode val="edge"/>
          <c:x val="0.17100283481886264"/>
          <c:y val="1.2879479844797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60862962691579"/>
          <c:y val="0.10162991338634315"/>
          <c:w val="0.86652473525668994"/>
          <c:h val="0.48243962363523152"/>
        </c:manualLayout>
      </c:layout>
      <c:lineChart>
        <c:grouping val="standard"/>
        <c:varyColors val="0"/>
        <c:ser>
          <c:idx val="1"/>
          <c:order val="0"/>
          <c:tx>
            <c:strRef>
              <c:f>'us-2018 (2)'!$B$1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'us-2018 (2)'!$A$276:$A$367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'us-2018 (2)'!$B$276:$B$367</c:f>
              <c:numCache>
                <c:formatCode>General</c:formatCode>
                <c:ptCount val="9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CE-40CD-B760-830C5EE7383B}"/>
            </c:ext>
          </c:extLst>
        </c:ser>
        <c:ser>
          <c:idx val="0"/>
          <c:order val="1"/>
          <c:tx>
            <c:strRef>
              <c:f>'us-2018 (2)'!$C$1</c:f>
              <c:strCache>
                <c:ptCount val="1"/>
                <c:pt idx="0">
                  <c:v>Simulated discharge in H08 model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'us-2018 (2)'!$A$276:$A$367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'us-2018 (2)'!$C$276:$C$367</c:f>
              <c:numCache>
                <c:formatCode>General</c:formatCode>
                <c:ptCount val="92"/>
                <c:pt idx="0">
                  <c:v>598.27143799999999</c:v>
                </c:pt>
                <c:pt idx="1">
                  <c:v>503.01040600000005</c:v>
                </c:pt>
                <c:pt idx="2">
                  <c:v>398.56975</c:v>
                </c:pt>
                <c:pt idx="3">
                  <c:v>303.02699999999999</c:v>
                </c:pt>
                <c:pt idx="4">
                  <c:v>219.12909400000001</c:v>
                </c:pt>
                <c:pt idx="5">
                  <c:v>151.68437500000002</c:v>
                </c:pt>
                <c:pt idx="6">
                  <c:v>104.174375</c:v>
                </c:pt>
                <c:pt idx="7">
                  <c:v>75.040484399999997</c:v>
                </c:pt>
                <c:pt idx="8">
                  <c:v>59.273410200000001</c:v>
                </c:pt>
                <c:pt idx="9">
                  <c:v>51.540839800000001</c:v>
                </c:pt>
                <c:pt idx="10">
                  <c:v>48.131933599999996</c:v>
                </c:pt>
                <c:pt idx="11">
                  <c:v>46.692492200000004</c:v>
                </c:pt>
                <c:pt idx="12">
                  <c:v>45.936746100000001</c:v>
                </c:pt>
                <c:pt idx="13">
                  <c:v>45.395503900000001</c:v>
                </c:pt>
                <c:pt idx="14">
                  <c:v>44.964066400000007</c:v>
                </c:pt>
                <c:pt idx="15">
                  <c:v>44.590359400000004</c:v>
                </c:pt>
                <c:pt idx="16">
                  <c:v>44.251175799999999</c:v>
                </c:pt>
                <c:pt idx="17">
                  <c:v>43.916652300000003</c:v>
                </c:pt>
                <c:pt idx="18">
                  <c:v>43.687249999999999</c:v>
                </c:pt>
                <c:pt idx="19">
                  <c:v>43.946539100000003</c:v>
                </c:pt>
                <c:pt idx="20">
                  <c:v>44.574796900000003</c:v>
                </c:pt>
                <c:pt idx="21">
                  <c:v>45.3632852</c:v>
                </c:pt>
                <c:pt idx="22">
                  <c:v>47.240769500000006</c:v>
                </c:pt>
                <c:pt idx="23">
                  <c:v>49.569648399999998</c:v>
                </c:pt>
                <c:pt idx="24">
                  <c:v>51.008011700000004</c:v>
                </c:pt>
                <c:pt idx="25">
                  <c:v>79.364015600000002</c:v>
                </c:pt>
                <c:pt idx="26">
                  <c:v>158.63890599999999</c:v>
                </c:pt>
                <c:pt idx="27">
                  <c:v>197.22771900000001</c:v>
                </c:pt>
                <c:pt idx="28">
                  <c:v>188.52434400000001</c:v>
                </c:pt>
                <c:pt idx="29">
                  <c:v>169.37232800000001</c:v>
                </c:pt>
                <c:pt idx="30">
                  <c:v>149.42143799999999</c:v>
                </c:pt>
                <c:pt idx="31">
                  <c:v>122.77570299999999</c:v>
                </c:pt>
                <c:pt idx="32">
                  <c:v>93.742117199999996</c:v>
                </c:pt>
                <c:pt idx="33">
                  <c:v>71.264203100000003</c:v>
                </c:pt>
                <c:pt idx="34">
                  <c:v>57.572367200000002</c:v>
                </c:pt>
                <c:pt idx="35">
                  <c:v>50.380230499999996</c:v>
                </c:pt>
                <c:pt idx="36">
                  <c:v>67.336007800000004</c:v>
                </c:pt>
                <c:pt idx="37">
                  <c:v>76.414757800000004</c:v>
                </c:pt>
                <c:pt idx="38">
                  <c:v>70.514421900000002</c:v>
                </c:pt>
                <c:pt idx="39">
                  <c:v>75.555289099999996</c:v>
                </c:pt>
                <c:pt idx="40">
                  <c:v>79.821859400000008</c:v>
                </c:pt>
                <c:pt idx="41">
                  <c:v>77.240648400000012</c:v>
                </c:pt>
                <c:pt idx="42">
                  <c:v>72.914164099999994</c:v>
                </c:pt>
                <c:pt idx="43">
                  <c:v>68.111289099999993</c:v>
                </c:pt>
                <c:pt idx="44">
                  <c:v>62.427109399999999</c:v>
                </c:pt>
                <c:pt idx="45">
                  <c:v>56.537441400000006</c:v>
                </c:pt>
                <c:pt idx="46">
                  <c:v>51.560289100000006</c:v>
                </c:pt>
                <c:pt idx="47">
                  <c:v>48.047351600000006</c:v>
                </c:pt>
                <c:pt idx="48">
                  <c:v>45.912085900000001</c:v>
                </c:pt>
                <c:pt idx="49">
                  <c:v>44.721980500000001</c:v>
                </c:pt>
                <c:pt idx="50">
                  <c:v>44.044527300000006</c:v>
                </c:pt>
                <c:pt idx="51">
                  <c:v>43.603332000000002</c:v>
                </c:pt>
                <c:pt idx="52">
                  <c:v>43.286250000000003</c:v>
                </c:pt>
                <c:pt idx="53">
                  <c:v>43.034156199999998</c:v>
                </c:pt>
                <c:pt idx="54">
                  <c:v>42.789695299999998</c:v>
                </c:pt>
                <c:pt idx="55">
                  <c:v>42.544480499999999</c:v>
                </c:pt>
                <c:pt idx="56">
                  <c:v>42.292363299999998</c:v>
                </c:pt>
                <c:pt idx="57">
                  <c:v>42.022773399999998</c:v>
                </c:pt>
                <c:pt idx="58">
                  <c:v>41.751496099999997</c:v>
                </c:pt>
                <c:pt idx="59">
                  <c:v>41.4959883</c:v>
                </c:pt>
                <c:pt idx="60">
                  <c:v>41.249035200000002</c:v>
                </c:pt>
                <c:pt idx="61">
                  <c:v>41.006921900000002</c:v>
                </c:pt>
                <c:pt idx="62">
                  <c:v>40.751414100000005</c:v>
                </c:pt>
                <c:pt idx="63">
                  <c:v>40.500031199999995</c:v>
                </c:pt>
                <c:pt idx="64">
                  <c:v>40.295675799999998</c:v>
                </c:pt>
                <c:pt idx="65">
                  <c:v>40.121285200000003</c:v>
                </c:pt>
                <c:pt idx="66">
                  <c:v>40.306179700000001</c:v>
                </c:pt>
                <c:pt idx="67">
                  <c:v>40.584472699999999</c:v>
                </c:pt>
                <c:pt idx="68">
                  <c:v>40.523777299999999</c:v>
                </c:pt>
                <c:pt idx="69">
                  <c:v>40.277011700000003</c:v>
                </c:pt>
                <c:pt idx="70">
                  <c:v>40.082761700000006</c:v>
                </c:pt>
                <c:pt idx="71">
                  <c:v>43.886343800000006</c:v>
                </c:pt>
                <c:pt idx="72">
                  <c:v>46.7451133</c:v>
                </c:pt>
                <c:pt idx="73">
                  <c:v>45.338464800000004</c:v>
                </c:pt>
                <c:pt idx="74">
                  <c:v>42.687269500000006</c:v>
                </c:pt>
                <c:pt idx="75">
                  <c:v>41.116394500000006</c:v>
                </c:pt>
                <c:pt idx="76">
                  <c:v>41.082453100000002</c:v>
                </c:pt>
                <c:pt idx="77">
                  <c:v>42.768761700000006</c:v>
                </c:pt>
                <c:pt idx="78">
                  <c:v>44.114347699999996</c:v>
                </c:pt>
                <c:pt idx="79">
                  <c:v>44.7759961</c:v>
                </c:pt>
                <c:pt idx="80">
                  <c:v>43.737156200000001</c:v>
                </c:pt>
                <c:pt idx="81">
                  <c:v>41.662343800000002</c:v>
                </c:pt>
                <c:pt idx="82">
                  <c:v>40.158195300000003</c:v>
                </c:pt>
                <c:pt idx="83">
                  <c:v>39.486207</c:v>
                </c:pt>
                <c:pt idx="84">
                  <c:v>39.210250000000002</c:v>
                </c:pt>
                <c:pt idx="85">
                  <c:v>39.042777300000004</c:v>
                </c:pt>
                <c:pt idx="86">
                  <c:v>38.897484400000003</c:v>
                </c:pt>
                <c:pt idx="87">
                  <c:v>38.750101600000001</c:v>
                </c:pt>
                <c:pt idx="88">
                  <c:v>38.590406199999997</c:v>
                </c:pt>
                <c:pt idx="89">
                  <c:v>38.421296900000002</c:v>
                </c:pt>
                <c:pt idx="90">
                  <c:v>38.246933599999998</c:v>
                </c:pt>
                <c:pt idx="91">
                  <c:v>38.070449200000006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CE-40CD-B760-830C5EE7383B}"/>
            </c:ext>
          </c:extLst>
        </c:ser>
        <c:ser>
          <c:idx val="2"/>
          <c:order val="2"/>
          <c:tx>
            <c:strRef>
              <c:f>'us-2018 (2)'!$D$1</c:f>
              <c:strCache>
                <c:ptCount val="1"/>
                <c:pt idx="0">
                  <c:v>Observed discharge (m3/s)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'us-2018 (2)'!$A$276:$A$367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'us-2018 (2)'!$D$276:$D$367</c:f>
              <c:numCache>
                <c:formatCode>General</c:formatCode>
                <c:ptCount val="92"/>
                <c:pt idx="0">
                  <c:v>613.58000000000004</c:v>
                </c:pt>
                <c:pt idx="1">
                  <c:v>243.11</c:v>
                </c:pt>
                <c:pt idx="2">
                  <c:v>138.65</c:v>
                </c:pt>
                <c:pt idx="3">
                  <c:v>111.04</c:v>
                </c:pt>
                <c:pt idx="4">
                  <c:v>98.23</c:v>
                </c:pt>
                <c:pt idx="5">
                  <c:v>88.68</c:v>
                </c:pt>
                <c:pt idx="6">
                  <c:v>82.35</c:v>
                </c:pt>
                <c:pt idx="7">
                  <c:v>74.89</c:v>
                </c:pt>
                <c:pt idx="8">
                  <c:v>70.39</c:v>
                </c:pt>
                <c:pt idx="9">
                  <c:v>64.319999999999993</c:v>
                </c:pt>
                <c:pt idx="10">
                  <c:v>65.44</c:v>
                </c:pt>
                <c:pt idx="11">
                  <c:v>80.09</c:v>
                </c:pt>
                <c:pt idx="12">
                  <c:v>75.44</c:v>
                </c:pt>
                <c:pt idx="13">
                  <c:v>60.07</c:v>
                </c:pt>
                <c:pt idx="14">
                  <c:v>60.98</c:v>
                </c:pt>
                <c:pt idx="15">
                  <c:v>60.07</c:v>
                </c:pt>
                <c:pt idx="16">
                  <c:v>57.8</c:v>
                </c:pt>
                <c:pt idx="17">
                  <c:v>56.6</c:v>
                </c:pt>
                <c:pt idx="18">
                  <c:v>52.33</c:v>
                </c:pt>
                <c:pt idx="19">
                  <c:v>53.56</c:v>
                </c:pt>
                <c:pt idx="20">
                  <c:v>52.02</c:v>
                </c:pt>
                <c:pt idx="21">
                  <c:v>49.02</c:v>
                </c:pt>
                <c:pt idx="22">
                  <c:v>44.9</c:v>
                </c:pt>
                <c:pt idx="23">
                  <c:v>51.95</c:v>
                </c:pt>
                <c:pt idx="24">
                  <c:v>51.26</c:v>
                </c:pt>
                <c:pt idx="25">
                  <c:v>46.31</c:v>
                </c:pt>
                <c:pt idx="26">
                  <c:v>81.099999999999994</c:v>
                </c:pt>
                <c:pt idx="27">
                  <c:v>76.92</c:v>
                </c:pt>
                <c:pt idx="28">
                  <c:v>53.04</c:v>
                </c:pt>
                <c:pt idx="29">
                  <c:v>50.21</c:v>
                </c:pt>
                <c:pt idx="30">
                  <c:v>48.58</c:v>
                </c:pt>
                <c:pt idx="31">
                  <c:v>49.48</c:v>
                </c:pt>
                <c:pt idx="32">
                  <c:v>46.91</c:v>
                </c:pt>
                <c:pt idx="33">
                  <c:v>41.78</c:v>
                </c:pt>
                <c:pt idx="34">
                  <c:v>43.47</c:v>
                </c:pt>
                <c:pt idx="35">
                  <c:v>39.53</c:v>
                </c:pt>
                <c:pt idx="36">
                  <c:v>46.09</c:v>
                </c:pt>
                <c:pt idx="37">
                  <c:v>48.24</c:v>
                </c:pt>
                <c:pt idx="38">
                  <c:v>45.98</c:v>
                </c:pt>
                <c:pt idx="39">
                  <c:v>47</c:v>
                </c:pt>
                <c:pt idx="40">
                  <c:v>49.38</c:v>
                </c:pt>
                <c:pt idx="41">
                  <c:v>45.15</c:v>
                </c:pt>
                <c:pt idx="42">
                  <c:v>40.61</c:v>
                </c:pt>
                <c:pt idx="43">
                  <c:v>39.94</c:v>
                </c:pt>
                <c:pt idx="44">
                  <c:v>39.31</c:v>
                </c:pt>
                <c:pt idx="45">
                  <c:v>39.47</c:v>
                </c:pt>
                <c:pt idx="46">
                  <c:v>39.44</c:v>
                </c:pt>
                <c:pt idx="47">
                  <c:v>39.24</c:v>
                </c:pt>
                <c:pt idx="48">
                  <c:v>38.93</c:v>
                </c:pt>
                <c:pt idx="49">
                  <c:v>38.299999999999997</c:v>
                </c:pt>
                <c:pt idx="50">
                  <c:v>35.450000000000003</c:v>
                </c:pt>
                <c:pt idx="51">
                  <c:v>35.450000000000003</c:v>
                </c:pt>
                <c:pt idx="52">
                  <c:v>34.159999999999997</c:v>
                </c:pt>
                <c:pt idx="53">
                  <c:v>37.61</c:v>
                </c:pt>
                <c:pt idx="54">
                  <c:v>39.31</c:v>
                </c:pt>
                <c:pt idx="55">
                  <c:v>37.86</c:v>
                </c:pt>
                <c:pt idx="56">
                  <c:v>38.049999999999997</c:v>
                </c:pt>
                <c:pt idx="57">
                  <c:v>38.75</c:v>
                </c:pt>
                <c:pt idx="58">
                  <c:v>38.53</c:v>
                </c:pt>
                <c:pt idx="59">
                  <c:v>37.979999999999997</c:v>
                </c:pt>
                <c:pt idx="60">
                  <c:v>39.18</c:v>
                </c:pt>
                <c:pt idx="61">
                  <c:v>38.92</c:v>
                </c:pt>
                <c:pt idx="62">
                  <c:v>39.700000000000003</c:v>
                </c:pt>
                <c:pt idx="63">
                  <c:v>44.08</c:v>
                </c:pt>
                <c:pt idx="64">
                  <c:v>38.83</c:v>
                </c:pt>
                <c:pt idx="65">
                  <c:v>40.659999999999997</c:v>
                </c:pt>
                <c:pt idx="66">
                  <c:v>41.2</c:v>
                </c:pt>
                <c:pt idx="67">
                  <c:v>41.08</c:v>
                </c:pt>
                <c:pt idx="68">
                  <c:v>40.79</c:v>
                </c:pt>
                <c:pt idx="69">
                  <c:v>40.86</c:v>
                </c:pt>
                <c:pt idx="70">
                  <c:v>40.17</c:v>
                </c:pt>
                <c:pt idx="71">
                  <c:v>39.5</c:v>
                </c:pt>
                <c:pt idx="72">
                  <c:v>53.48</c:v>
                </c:pt>
                <c:pt idx="73">
                  <c:v>58.77</c:v>
                </c:pt>
                <c:pt idx="74">
                  <c:v>45.31</c:v>
                </c:pt>
                <c:pt idx="75">
                  <c:v>42.61</c:v>
                </c:pt>
                <c:pt idx="76">
                  <c:v>39.89</c:v>
                </c:pt>
                <c:pt idx="77">
                  <c:v>39.340000000000003</c:v>
                </c:pt>
                <c:pt idx="78">
                  <c:v>40.69</c:v>
                </c:pt>
                <c:pt idx="79">
                  <c:v>43.09</c:v>
                </c:pt>
                <c:pt idx="80">
                  <c:v>49.67</c:v>
                </c:pt>
                <c:pt idx="81">
                  <c:v>44.03</c:v>
                </c:pt>
                <c:pt idx="82">
                  <c:v>42.58</c:v>
                </c:pt>
                <c:pt idx="83">
                  <c:v>42.07</c:v>
                </c:pt>
                <c:pt idx="84">
                  <c:v>42.1</c:v>
                </c:pt>
                <c:pt idx="85">
                  <c:v>42.81</c:v>
                </c:pt>
                <c:pt idx="86">
                  <c:v>40.630000000000003</c:v>
                </c:pt>
                <c:pt idx="87">
                  <c:v>40.049999999999997</c:v>
                </c:pt>
                <c:pt idx="88">
                  <c:v>40.92</c:v>
                </c:pt>
                <c:pt idx="89">
                  <c:v>40.99</c:v>
                </c:pt>
                <c:pt idx="90">
                  <c:v>40.76</c:v>
                </c:pt>
                <c:pt idx="91">
                  <c:v>40.28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CE-40CD-B760-830C5EE73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496735"/>
        <c:axId val="263503391"/>
      </c:lineChart>
      <c:dateAx>
        <c:axId val="263496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Day</a:t>
                </a:r>
              </a:p>
            </c:rich>
          </c:tx>
          <c:layout>
            <c:manualLayout>
              <c:xMode val="edge"/>
              <c:yMode val="edge"/>
              <c:x val="0.47963454566599423"/>
              <c:y val="0.777884411908076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503391"/>
        <c:crosses val="autoZero"/>
        <c:auto val="1"/>
        <c:lblOffset val="100"/>
        <c:baseTimeUnit val="days"/>
      </c:dateAx>
      <c:valAx>
        <c:axId val="26350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Discharge (m3/s)</a:t>
                </a:r>
              </a:p>
            </c:rich>
          </c:tx>
          <c:layout>
            <c:manualLayout>
              <c:xMode val="edge"/>
              <c:yMode val="edge"/>
              <c:x val="1.3659833836725995E-2"/>
              <c:y val="0.105923073334608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96735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9999966388204149E-2"/>
          <c:y val="0.89820376892117282"/>
          <c:w val="0.89999993277640833"/>
          <c:h val="7.6037271389232761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Discharge comparison-Abukuma upstream_2019 (extreme</a:t>
            </a:r>
            <a:r>
              <a:rPr lang="en-US" sz="1400" baseline="0"/>
              <a:t> event)</a:t>
            </a:r>
            <a:endParaRPr lang="en-US" sz="1400"/>
          </a:p>
        </c:rich>
      </c:tx>
      <c:layout>
        <c:manualLayout>
          <c:xMode val="edge"/>
          <c:yMode val="edge"/>
          <c:x val="0.16564565234781756"/>
          <c:y val="1.33561427740112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562081323067842"/>
          <c:y val="0.10984323183599638"/>
          <c:w val="0.85451255165292728"/>
          <c:h val="0.46891664504911273"/>
        </c:manualLayout>
      </c:layout>
      <c:lineChart>
        <c:grouping val="standard"/>
        <c:varyColors val="0"/>
        <c:ser>
          <c:idx val="1"/>
          <c:order val="0"/>
          <c:tx>
            <c:strRef>
              <c:f>'us-2019 (2)'!$B$1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'us-2019 (2)'!$A$276:$A$367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'us-2019 (2)'!$B$276:$B$367</c:f>
              <c:numCache>
                <c:formatCode>General</c:formatCode>
                <c:ptCount val="9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60-48C4-A86C-3D6B05256DD3}"/>
            </c:ext>
          </c:extLst>
        </c:ser>
        <c:ser>
          <c:idx val="0"/>
          <c:order val="1"/>
          <c:tx>
            <c:strRef>
              <c:f>'us-2019 (2)'!$C$1</c:f>
              <c:strCache>
                <c:ptCount val="1"/>
                <c:pt idx="0">
                  <c:v>Simulated discharge in H08 model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'us-2019 (2)'!$A$276:$A$367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'us-2019 (2)'!$C$276:$C$367</c:f>
              <c:numCache>
                <c:formatCode>General</c:formatCode>
                <c:ptCount val="92"/>
                <c:pt idx="0">
                  <c:v>28.767873000000002</c:v>
                </c:pt>
                <c:pt idx="1">
                  <c:v>28.399687499999999</c:v>
                </c:pt>
                <c:pt idx="2">
                  <c:v>28.0479609</c:v>
                </c:pt>
                <c:pt idx="3">
                  <c:v>27.874685500000002</c:v>
                </c:pt>
                <c:pt idx="4">
                  <c:v>27.805318400000001</c:v>
                </c:pt>
                <c:pt idx="5">
                  <c:v>27.6986484</c:v>
                </c:pt>
                <c:pt idx="6">
                  <c:v>27.640800800000001</c:v>
                </c:pt>
                <c:pt idx="7">
                  <c:v>27.608904299999999</c:v>
                </c:pt>
                <c:pt idx="8">
                  <c:v>27.517558600000001</c:v>
                </c:pt>
                <c:pt idx="9">
                  <c:v>27.418119100000002</c:v>
                </c:pt>
                <c:pt idx="10">
                  <c:v>27.617644500000001</c:v>
                </c:pt>
                <c:pt idx="11">
                  <c:v>780.39862500000004</c:v>
                </c:pt>
                <c:pt idx="12">
                  <c:v>1298.97975</c:v>
                </c:pt>
                <c:pt idx="13">
                  <c:v>1316.25225</c:v>
                </c:pt>
                <c:pt idx="14">
                  <c:v>1186.9502500000001</c:v>
                </c:pt>
                <c:pt idx="15">
                  <c:v>1007.6775600000001</c:v>
                </c:pt>
                <c:pt idx="16">
                  <c:v>775.62281200000007</c:v>
                </c:pt>
                <c:pt idx="17">
                  <c:v>547.32581200000004</c:v>
                </c:pt>
                <c:pt idx="18">
                  <c:v>357.02806199999998</c:v>
                </c:pt>
                <c:pt idx="19">
                  <c:v>215.66895300000002</c:v>
                </c:pt>
                <c:pt idx="20">
                  <c:v>166.65007800000001</c:v>
                </c:pt>
                <c:pt idx="21">
                  <c:v>217.65709400000003</c:v>
                </c:pt>
                <c:pt idx="22">
                  <c:v>245.58185900000001</c:v>
                </c:pt>
                <c:pt idx="23">
                  <c:v>230.19568799999999</c:v>
                </c:pt>
                <c:pt idx="24">
                  <c:v>486.50946899999997</c:v>
                </c:pt>
                <c:pt idx="25">
                  <c:v>660.12400000000002</c:v>
                </c:pt>
                <c:pt idx="26">
                  <c:v>638.47350000000006</c:v>
                </c:pt>
                <c:pt idx="27">
                  <c:v>560.76431200000002</c:v>
                </c:pt>
                <c:pt idx="28">
                  <c:v>474.86165600000004</c:v>
                </c:pt>
                <c:pt idx="29">
                  <c:v>377.024719</c:v>
                </c:pt>
                <c:pt idx="30">
                  <c:v>276.26728100000003</c:v>
                </c:pt>
                <c:pt idx="31">
                  <c:v>190.677156</c:v>
                </c:pt>
                <c:pt idx="32">
                  <c:v>129.26191400000002</c:v>
                </c:pt>
                <c:pt idx="33">
                  <c:v>89.918312499999999</c:v>
                </c:pt>
                <c:pt idx="34">
                  <c:v>66.324695300000002</c:v>
                </c:pt>
                <c:pt idx="35">
                  <c:v>52.810707000000001</c:v>
                </c:pt>
                <c:pt idx="36">
                  <c:v>45.392066400000004</c:v>
                </c:pt>
                <c:pt idx="37">
                  <c:v>41.425527300000006</c:v>
                </c:pt>
                <c:pt idx="38">
                  <c:v>39.255332000000003</c:v>
                </c:pt>
                <c:pt idx="39">
                  <c:v>37.945296900000002</c:v>
                </c:pt>
                <c:pt idx="40">
                  <c:v>37.040992199999998</c:v>
                </c:pt>
                <c:pt idx="41">
                  <c:v>36.358179700000001</c:v>
                </c:pt>
                <c:pt idx="42">
                  <c:v>35.780308599999998</c:v>
                </c:pt>
                <c:pt idx="43">
                  <c:v>35.283738299999996</c:v>
                </c:pt>
                <c:pt idx="44">
                  <c:v>34.855831999999999</c:v>
                </c:pt>
                <c:pt idx="45">
                  <c:v>34.461941400000001</c:v>
                </c:pt>
                <c:pt idx="46">
                  <c:v>34.081574200000006</c:v>
                </c:pt>
                <c:pt idx="47">
                  <c:v>33.699332000000005</c:v>
                </c:pt>
                <c:pt idx="48">
                  <c:v>33.400406199999999</c:v>
                </c:pt>
                <c:pt idx="49">
                  <c:v>33.211519500000001</c:v>
                </c:pt>
                <c:pt idx="50">
                  <c:v>33.061355499999998</c:v>
                </c:pt>
                <c:pt idx="51">
                  <c:v>32.894183599999998</c:v>
                </c:pt>
                <c:pt idx="52">
                  <c:v>32.815917999999996</c:v>
                </c:pt>
                <c:pt idx="53">
                  <c:v>33.548238300000001</c:v>
                </c:pt>
                <c:pt idx="54">
                  <c:v>40.0745547</c:v>
                </c:pt>
                <c:pt idx="55">
                  <c:v>54.447914100000006</c:v>
                </c:pt>
                <c:pt idx="56">
                  <c:v>70.072070300000007</c:v>
                </c:pt>
                <c:pt idx="57">
                  <c:v>78.396742199999991</c:v>
                </c:pt>
                <c:pt idx="58">
                  <c:v>76.410835900000009</c:v>
                </c:pt>
                <c:pt idx="59">
                  <c:v>67.218359399999997</c:v>
                </c:pt>
                <c:pt idx="60">
                  <c:v>56.159753900000005</c:v>
                </c:pt>
                <c:pt idx="61">
                  <c:v>47.0861953</c:v>
                </c:pt>
                <c:pt idx="62">
                  <c:v>41.274390599999997</c:v>
                </c:pt>
                <c:pt idx="63">
                  <c:v>38.198738299999995</c:v>
                </c:pt>
                <c:pt idx="64">
                  <c:v>38.105382800000001</c:v>
                </c:pt>
                <c:pt idx="65">
                  <c:v>38.584109400000003</c:v>
                </c:pt>
                <c:pt idx="66">
                  <c:v>38.877738299999997</c:v>
                </c:pt>
                <c:pt idx="67">
                  <c:v>39.135386700000005</c:v>
                </c:pt>
                <c:pt idx="68">
                  <c:v>38.739542999999998</c:v>
                </c:pt>
                <c:pt idx="69">
                  <c:v>37.560738299999997</c:v>
                </c:pt>
                <c:pt idx="70">
                  <c:v>36.409808599999998</c:v>
                </c:pt>
                <c:pt idx="71">
                  <c:v>35.733136700000003</c:v>
                </c:pt>
                <c:pt idx="72">
                  <c:v>35.357851600000004</c:v>
                </c:pt>
                <c:pt idx="73">
                  <c:v>35.086281199999995</c:v>
                </c:pt>
                <c:pt idx="74">
                  <c:v>34.843789100000002</c:v>
                </c:pt>
                <c:pt idx="75">
                  <c:v>34.617804700000001</c:v>
                </c:pt>
                <c:pt idx="76">
                  <c:v>34.402152300000004</c:v>
                </c:pt>
                <c:pt idx="77">
                  <c:v>34.213578099999999</c:v>
                </c:pt>
                <c:pt idx="78">
                  <c:v>34.0439492</c:v>
                </c:pt>
                <c:pt idx="79">
                  <c:v>33.911378900000003</c:v>
                </c:pt>
                <c:pt idx="80">
                  <c:v>33.805988299999996</c:v>
                </c:pt>
                <c:pt idx="81">
                  <c:v>33.7175273</c:v>
                </c:pt>
                <c:pt idx="82">
                  <c:v>33.748722700000002</c:v>
                </c:pt>
                <c:pt idx="83">
                  <c:v>33.911589800000002</c:v>
                </c:pt>
                <c:pt idx="84">
                  <c:v>34.115839800000003</c:v>
                </c:pt>
                <c:pt idx="85">
                  <c:v>34.319101600000003</c:v>
                </c:pt>
                <c:pt idx="86">
                  <c:v>78.0710938</c:v>
                </c:pt>
                <c:pt idx="87">
                  <c:v>110.477305</c:v>
                </c:pt>
                <c:pt idx="88">
                  <c:v>111.582672</c:v>
                </c:pt>
                <c:pt idx="89">
                  <c:v>102.870992</c:v>
                </c:pt>
                <c:pt idx="90">
                  <c:v>92.54473440000001</c:v>
                </c:pt>
                <c:pt idx="91">
                  <c:v>79.686140600000002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60-48C4-A86C-3D6B05256DD3}"/>
            </c:ext>
          </c:extLst>
        </c:ser>
        <c:ser>
          <c:idx val="2"/>
          <c:order val="2"/>
          <c:tx>
            <c:strRef>
              <c:f>'us-2019 (2)'!$D$1</c:f>
              <c:strCache>
                <c:ptCount val="1"/>
                <c:pt idx="0">
                  <c:v>Observed discharge (m3/s)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'us-2019 (2)'!$A$276:$A$367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'us-2019 (2)'!$D$276:$D$367</c:f>
              <c:numCache>
                <c:formatCode>General</c:formatCode>
                <c:ptCount val="92"/>
                <c:pt idx="0">
                  <c:v>51</c:v>
                </c:pt>
                <c:pt idx="1">
                  <c:v>46.53</c:v>
                </c:pt>
                <c:pt idx="2">
                  <c:v>43.5</c:v>
                </c:pt>
                <c:pt idx="3">
                  <c:v>50.82</c:v>
                </c:pt>
                <c:pt idx="4">
                  <c:v>92.64</c:v>
                </c:pt>
                <c:pt idx="5">
                  <c:v>67.28</c:v>
                </c:pt>
                <c:pt idx="6">
                  <c:v>60.84</c:v>
                </c:pt>
                <c:pt idx="7">
                  <c:v>76.08</c:v>
                </c:pt>
                <c:pt idx="8">
                  <c:v>72.540000000000006</c:v>
                </c:pt>
                <c:pt idx="9">
                  <c:v>59.48</c:v>
                </c:pt>
                <c:pt idx="10">
                  <c:v>69.22</c:v>
                </c:pt>
                <c:pt idx="11">
                  <c:v>943.4</c:v>
                </c:pt>
                <c:pt idx="12">
                  <c:v>4891.3100000000004</c:v>
                </c:pt>
                <c:pt idx="13">
                  <c:v>906.92</c:v>
                </c:pt>
                <c:pt idx="14">
                  <c:v>456.1</c:v>
                </c:pt>
                <c:pt idx="15">
                  <c:v>272</c:v>
                </c:pt>
                <c:pt idx="16">
                  <c:v>227.47</c:v>
                </c:pt>
                <c:pt idx="17">
                  <c:v>215.99</c:v>
                </c:pt>
                <c:pt idx="18">
                  <c:v>337.49</c:v>
                </c:pt>
                <c:pt idx="19">
                  <c:v>243.72</c:v>
                </c:pt>
                <c:pt idx="20">
                  <c:v>184.95</c:v>
                </c:pt>
                <c:pt idx="21">
                  <c:v>343.2</c:v>
                </c:pt>
                <c:pt idx="22">
                  <c:v>360.47</c:v>
                </c:pt>
                <c:pt idx="23">
                  <c:v>216.52</c:v>
                </c:pt>
                <c:pt idx="24">
                  <c:v>328.11</c:v>
                </c:pt>
                <c:pt idx="25">
                  <c:v>960.98</c:v>
                </c:pt>
                <c:pt idx="26">
                  <c:v>337.62</c:v>
                </c:pt>
                <c:pt idx="27">
                  <c:v>237.14</c:v>
                </c:pt>
                <c:pt idx="28">
                  <c:v>196.18</c:v>
                </c:pt>
                <c:pt idx="29">
                  <c:v>184.52</c:v>
                </c:pt>
                <c:pt idx="30">
                  <c:v>161.22</c:v>
                </c:pt>
                <c:pt idx="31">
                  <c:v>147.19999999999999</c:v>
                </c:pt>
                <c:pt idx="32">
                  <c:v>135.32</c:v>
                </c:pt>
                <c:pt idx="33">
                  <c:v>127.16</c:v>
                </c:pt>
                <c:pt idx="34">
                  <c:v>120.66</c:v>
                </c:pt>
                <c:pt idx="35">
                  <c:v>115.95</c:v>
                </c:pt>
                <c:pt idx="36">
                  <c:v>108.37</c:v>
                </c:pt>
                <c:pt idx="37">
                  <c:v>102.38</c:v>
                </c:pt>
                <c:pt idx="38">
                  <c:v>98.67</c:v>
                </c:pt>
                <c:pt idx="39">
                  <c:v>93.86</c:v>
                </c:pt>
                <c:pt idx="40">
                  <c:v>89.33</c:v>
                </c:pt>
                <c:pt idx="41">
                  <c:v>92.09</c:v>
                </c:pt>
                <c:pt idx="42">
                  <c:v>93.38</c:v>
                </c:pt>
                <c:pt idx="43">
                  <c:v>88.44</c:v>
                </c:pt>
                <c:pt idx="44">
                  <c:v>85.72</c:v>
                </c:pt>
                <c:pt idx="45">
                  <c:v>86.51</c:v>
                </c:pt>
                <c:pt idx="46">
                  <c:v>83.35</c:v>
                </c:pt>
                <c:pt idx="47">
                  <c:v>79.08</c:v>
                </c:pt>
                <c:pt idx="48">
                  <c:v>76.010000000000005</c:v>
                </c:pt>
                <c:pt idx="49">
                  <c:v>75.709999999999994</c:v>
                </c:pt>
                <c:pt idx="50">
                  <c:v>81.64</c:v>
                </c:pt>
                <c:pt idx="51">
                  <c:v>78.08</c:v>
                </c:pt>
                <c:pt idx="52">
                  <c:v>69.23</c:v>
                </c:pt>
                <c:pt idx="53">
                  <c:v>103.6</c:v>
                </c:pt>
                <c:pt idx="54">
                  <c:v>124.99</c:v>
                </c:pt>
                <c:pt idx="55">
                  <c:v>138.09</c:v>
                </c:pt>
                <c:pt idx="56">
                  <c:v>105.59</c:v>
                </c:pt>
                <c:pt idx="57">
                  <c:v>89.53</c:v>
                </c:pt>
                <c:pt idx="58">
                  <c:v>88.6</c:v>
                </c:pt>
                <c:pt idx="59">
                  <c:v>89.3</c:v>
                </c:pt>
                <c:pt idx="60">
                  <c:v>79.64</c:v>
                </c:pt>
                <c:pt idx="61">
                  <c:v>75.760000000000005</c:v>
                </c:pt>
                <c:pt idx="62">
                  <c:v>75.459999999999994</c:v>
                </c:pt>
                <c:pt idx="63">
                  <c:v>77.260000000000005</c:v>
                </c:pt>
                <c:pt idx="64">
                  <c:v>72.510000000000005</c:v>
                </c:pt>
                <c:pt idx="65">
                  <c:v>76.14</c:v>
                </c:pt>
                <c:pt idx="66">
                  <c:v>74.239999999999995</c:v>
                </c:pt>
                <c:pt idx="67">
                  <c:v>71.5</c:v>
                </c:pt>
                <c:pt idx="68">
                  <c:v>71.069999999999993</c:v>
                </c:pt>
                <c:pt idx="69">
                  <c:v>67.099999999999994</c:v>
                </c:pt>
                <c:pt idx="70">
                  <c:v>63.79</c:v>
                </c:pt>
                <c:pt idx="71">
                  <c:v>59.28</c:v>
                </c:pt>
                <c:pt idx="72">
                  <c:v>64.36</c:v>
                </c:pt>
                <c:pt idx="73">
                  <c:v>61.93</c:v>
                </c:pt>
                <c:pt idx="74">
                  <c:v>57.24</c:v>
                </c:pt>
                <c:pt idx="75">
                  <c:v>59.77</c:v>
                </c:pt>
                <c:pt idx="76">
                  <c:v>58.19</c:v>
                </c:pt>
                <c:pt idx="77">
                  <c:v>56.7</c:v>
                </c:pt>
                <c:pt idx="78">
                  <c:v>63.4</c:v>
                </c:pt>
                <c:pt idx="79">
                  <c:v>61.55</c:v>
                </c:pt>
                <c:pt idx="80">
                  <c:v>58.56</c:v>
                </c:pt>
                <c:pt idx="81">
                  <c:v>57.43</c:v>
                </c:pt>
                <c:pt idx="82">
                  <c:v>56.51</c:v>
                </c:pt>
                <c:pt idx="83">
                  <c:v>66.44</c:v>
                </c:pt>
                <c:pt idx="84">
                  <c:v>65.14</c:v>
                </c:pt>
                <c:pt idx="85">
                  <c:v>59.03</c:v>
                </c:pt>
                <c:pt idx="86">
                  <c:v>58.62</c:v>
                </c:pt>
                <c:pt idx="87">
                  <c:v>66.599999999999994</c:v>
                </c:pt>
                <c:pt idx="88">
                  <c:v>62.26</c:v>
                </c:pt>
                <c:pt idx="89">
                  <c:v>57.37</c:v>
                </c:pt>
                <c:pt idx="90">
                  <c:v>52.54</c:v>
                </c:pt>
                <c:pt idx="91">
                  <c:v>58.43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60-48C4-A86C-3D6B05256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3496735"/>
        <c:axId val="263503391"/>
      </c:lineChart>
      <c:dateAx>
        <c:axId val="2634967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Day</a:t>
                </a:r>
              </a:p>
            </c:rich>
          </c:tx>
          <c:layout>
            <c:manualLayout>
              <c:xMode val="edge"/>
              <c:yMode val="edge"/>
              <c:x val="0.47963454566599423"/>
              <c:y val="0.774071204717067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503391"/>
        <c:crosses val="autoZero"/>
        <c:auto val="1"/>
        <c:lblOffset val="100"/>
        <c:baseTimeUnit val="days"/>
      </c:dateAx>
      <c:valAx>
        <c:axId val="263503391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Discharge (m3/s)</a:t>
                </a:r>
              </a:p>
            </c:rich>
          </c:tx>
          <c:layout>
            <c:manualLayout>
              <c:xMode val="edge"/>
              <c:yMode val="edge"/>
              <c:x val="1.3659833836725995E-2"/>
              <c:y val="0.123199374610007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3496735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4.9999966388204142E-2"/>
          <c:y val="0.8988883903218795"/>
          <c:w val="0.89999993277640833"/>
          <c:h val="7.8851371721435026E-2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/>
              <a:t>Discharge </a:t>
            </a:r>
            <a:r>
              <a:rPr lang="en-US" sz="1300" b="1" dirty="0" err="1"/>
              <a:t>comparison_Abukuma_Oct</a:t>
            </a:r>
            <a:r>
              <a:rPr lang="en-US" sz="1300" b="1" dirty="0"/>
              <a:t>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032563558182886E-2"/>
          <c:y val="0.16413316870339789"/>
          <c:w val="0.80376103753606132"/>
          <c:h val="0.3664345404417850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New_18!$F$2</c:f>
              <c:strCache>
                <c:ptCount val="1"/>
                <c:pt idx="0">
                  <c:v>Precipitation (mm/day)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New_18!$A$287:$A$307</c:f>
              <c:numCache>
                <c:formatCode>m/d/yyyy</c:formatCode>
                <c:ptCount val="21"/>
                <c:pt idx="0">
                  <c:v>43384</c:v>
                </c:pt>
                <c:pt idx="1">
                  <c:v>43385</c:v>
                </c:pt>
                <c:pt idx="2">
                  <c:v>43386</c:v>
                </c:pt>
                <c:pt idx="3">
                  <c:v>43387</c:v>
                </c:pt>
                <c:pt idx="4">
                  <c:v>43388</c:v>
                </c:pt>
                <c:pt idx="5">
                  <c:v>43389</c:v>
                </c:pt>
                <c:pt idx="6">
                  <c:v>43390</c:v>
                </c:pt>
                <c:pt idx="7">
                  <c:v>43391</c:v>
                </c:pt>
                <c:pt idx="8">
                  <c:v>43392</c:v>
                </c:pt>
                <c:pt idx="9">
                  <c:v>43393</c:v>
                </c:pt>
                <c:pt idx="10">
                  <c:v>43394</c:v>
                </c:pt>
                <c:pt idx="11">
                  <c:v>43395</c:v>
                </c:pt>
                <c:pt idx="12">
                  <c:v>43396</c:v>
                </c:pt>
                <c:pt idx="13">
                  <c:v>43397</c:v>
                </c:pt>
                <c:pt idx="14">
                  <c:v>43398</c:v>
                </c:pt>
                <c:pt idx="15">
                  <c:v>43399</c:v>
                </c:pt>
                <c:pt idx="16">
                  <c:v>43400</c:v>
                </c:pt>
                <c:pt idx="17">
                  <c:v>43401</c:v>
                </c:pt>
                <c:pt idx="18">
                  <c:v>43402</c:v>
                </c:pt>
                <c:pt idx="19">
                  <c:v>43403</c:v>
                </c:pt>
                <c:pt idx="20">
                  <c:v>43404</c:v>
                </c:pt>
              </c:numCache>
            </c:numRef>
          </c:cat>
          <c:val>
            <c:numRef>
              <c:f>New_18!$F$287:$F$307</c:f>
              <c:numCache>
                <c:formatCode>0.00</c:formatCode>
                <c:ptCount val="21"/>
                <c:pt idx="0">
                  <c:v>14.905524182400001</c:v>
                </c:pt>
                <c:pt idx="1">
                  <c:v>5.0693728867200012E-3</c:v>
                </c:pt>
                <c:pt idx="2">
                  <c:v>1.20368878848E-8</c:v>
                </c:pt>
                <c:pt idx="3">
                  <c:v>0.64203561792000008</c:v>
                </c:pt>
                <c:pt idx="4">
                  <c:v>2.1031874553600001</c:v>
                </c:pt>
                <c:pt idx="5">
                  <c:v>1.23340459968</c:v>
                </c:pt>
                <c:pt idx="6">
                  <c:v>1.4047495027200001</c:v>
                </c:pt>
                <c:pt idx="7">
                  <c:v>0.65382534115199997</c:v>
                </c:pt>
                <c:pt idx="8">
                  <c:v>6.5981581084800016</c:v>
                </c:pt>
                <c:pt idx="9">
                  <c:v>5.7506062579200004</c:v>
                </c:pt>
                <c:pt idx="10">
                  <c:v>0</c:v>
                </c:pt>
                <c:pt idx="11">
                  <c:v>0</c:v>
                </c:pt>
                <c:pt idx="12">
                  <c:v>12.590136115200002</c:v>
                </c:pt>
                <c:pt idx="13">
                  <c:v>1.1017426032000002</c:v>
                </c:pt>
                <c:pt idx="14">
                  <c:v>8.7279237504000023E-11</c:v>
                </c:pt>
                <c:pt idx="15">
                  <c:v>14.282334288000003</c:v>
                </c:pt>
                <c:pt idx="16">
                  <c:v>16.857540288000003</c:v>
                </c:pt>
                <c:pt idx="17">
                  <c:v>5.7885698303999991E-2</c:v>
                </c:pt>
                <c:pt idx="18">
                  <c:v>1.05429822912</c:v>
                </c:pt>
                <c:pt idx="19">
                  <c:v>3.1364677267200007</c:v>
                </c:pt>
                <c:pt idx="20">
                  <c:v>3.4806537129600001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C-40AC-9785-84E03BE7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4536400"/>
        <c:axId val="964535984"/>
      </c:barChart>
      <c:lineChart>
        <c:grouping val="standard"/>
        <c:varyColors val="0"/>
        <c:ser>
          <c:idx val="0"/>
          <c:order val="0"/>
          <c:tx>
            <c:strRef>
              <c:f>New_18!$C$2</c:f>
              <c:strCache>
                <c:ptCount val="1"/>
                <c:pt idx="0">
                  <c:v>Daily discharge without paddy reservoir storage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New_18!$C$287:$C$307</c:f>
              <c:numCache>
                <c:formatCode>General</c:formatCode>
                <c:ptCount val="21"/>
                <c:pt idx="0">
                  <c:v>100.91165600000001</c:v>
                </c:pt>
                <c:pt idx="1">
                  <c:v>143.781375</c:v>
                </c:pt>
                <c:pt idx="2">
                  <c:v>138.41596900000002</c:v>
                </c:pt>
                <c:pt idx="3">
                  <c:v>122.96135200000001</c:v>
                </c:pt>
                <c:pt idx="4">
                  <c:v>112.417641</c:v>
                </c:pt>
                <c:pt idx="5">
                  <c:v>97.371609399999997</c:v>
                </c:pt>
                <c:pt idx="6">
                  <c:v>82.560929699999988</c:v>
                </c:pt>
                <c:pt idx="7">
                  <c:v>66.9897031</c:v>
                </c:pt>
                <c:pt idx="8">
                  <c:v>80.935234399999999</c:v>
                </c:pt>
                <c:pt idx="9">
                  <c:v>110.520453</c:v>
                </c:pt>
                <c:pt idx="10">
                  <c:v>115.351609</c:v>
                </c:pt>
                <c:pt idx="11">
                  <c:v>101.88793799999999</c:v>
                </c:pt>
                <c:pt idx="12">
                  <c:v>127.35141400000001</c:v>
                </c:pt>
                <c:pt idx="13">
                  <c:v>138.136188</c:v>
                </c:pt>
                <c:pt idx="14">
                  <c:v>120.704352</c:v>
                </c:pt>
                <c:pt idx="15">
                  <c:v>154.597812</c:v>
                </c:pt>
                <c:pt idx="16">
                  <c:v>245.561812</c:v>
                </c:pt>
                <c:pt idx="17">
                  <c:v>273.802594</c:v>
                </c:pt>
                <c:pt idx="18">
                  <c:v>245.170828</c:v>
                </c:pt>
                <c:pt idx="19">
                  <c:v>213.97073399999999</c:v>
                </c:pt>
                <c:pt idx="20">
                  <c:v>185.572641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0C-40AC-9785-84E03BE78EAE}"/>
            </c:ext>
          </c:extLst>
        </c:ser>
        <c:ser>
          <c:idx val="1"/>
          <c:order val="1"/>
          <c:tx>
            <c:strRef>
              <c:f>New_18!$D$2</c:f>
              <c:strCache>
                <c:ptCount val="1"/>
                <c:pt idx="0">
                  <c:v>Daily discharge with 25cm paddy reservoir storage (m3/s)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New_18!$D$287:$D$307</c:f>
              <c:numCache>
                <c:formatCode>General</c:formatCode>
                <c:ptCount val="21"/>
                <c:pt idx="0">
                  <c:v>64.117781199999996</c:v>
                </c:pt>
                <c:pt idx="1">
                  <c:v>100.639336</c:v>
                </c:pt>
                <c:pt idx="2">
                  <c:v>98.425453099999999</c:v>
                </c:pt>
                <c:pt idx="3">
                  <c:v>86.579976599999995</c:v>
                </c:pt>
                <c:pt idx="4">
                  <c:v>73.195195300000009</c:v>
                </c:pt>
                <c:pt idx="5">
                  <c:v>57.152179700000005</c:v>
                </c:pt>
                <c:pt idx="6">
                  <c:v>40.4650234</c:v>
                </c:pt>
                <c:pt idx="7">
                  <c:v>26.695109400000003</c:v>
                </c:pt>
                <c:pt idx="8">
                  <c:v>26.190214800000003</c:v>
                </c:pt>
                <c:pt idx="9">
                  <c:v>52.728132799999997</c:v>
                </c:pt>
                <c:pt idx="10">
                  <c:v>70.706992199999988</c:v>
                </c:pt>
                <c:pt idx="11">
                  <c:v>71.425570300000004</c:v>
                </c:pt>
                <c:pt idx="12">
                  <c:v>87.775835900000004</c:v>
                </c:pt>
                <c:pt idx="13">
                  <c:v>91.941054699999995</c:v>
                </c:pt>
                <c:pt idx="14">
                  <c:v>78.646000000000001</c:v>
                </c:pt>
                <c:pt idx="15">
                  <c:v>108.155125</c:v>
                </c:pt>
                <c:pt idx="16">
                  <c:v>195.86137500000001</c:v>
                </c:pt>
                <c:pt idx="17">
                  <c:v>228.84964100000002</c:v>
                </c:pt>
                <c:pt idx="18">
                  <c:v>206.62950000000001</c:v>
                </c:pt>
                <c:pt idx="19">
                  <c:v>178.86532800000001</c:v>
                </c:pt>
                <c:pt idx="20">
                  <c:v>156.13682800000001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0C-40AC-9785-84E03BE78EAE}"/>
            </c:ext>
          </c:extLst>
        </c:ser>
        <c:ser>
          <c:idx val="2"/>
          <c:order val="2"/>
          <c:tx>
            <c:strRef>
              <c:f>New_18!$E$2</c:f>
              <c:strCache>
                <c:ptCount val="1"/>
                <c:pt idx="0">
                  <c:v>Daily discharge with 50cm paddy reservoir storage (m3/s)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New_18!$E$287:$E$307</c:f>
              <c:numCache>
                <c:formatCode>General</c:formatCode>
                <c:ptCount val="21"/>
                <c:pt idx="0">
                  <c:v>40.892679700000002</c:v>
                </c:pt>
                <c:pt idx="1">
                  <c:v>61.653132800000002</c:v>
                </c:pt>
                <c:pt idx="2">
                  <c:v>59.528312499999998</c:v>
                </c:pt>
                <c:pt idx="3">
                  <c:v>52.029390599999999</c:v>
                </c:pt>
                <c:pt idx="4">
                  <c:v>44.069281199999999</c:v>
                </c:pt>
                <c:pt idx="5">
                  <c:v>34.8781836</c:v>
                </c:pt>
                <c:pt idx="6">
                  <c:v>25.4920176</c:v>
                </c:pt>
                <c:pt idx="7">
                  <c:v>17.8636309</c:v>
                </c:pt>
                <c:pt idx="8">
                  <c:v>20.3423008</c:v>
                </c:pt>
                <c:pt idx="9">
                  <c:v>48.341855500000001</c:v>
                </c:pt>
                <c:pt idx="10">
                  <c:v>68.394703100000001</c:v>
                </c:pt>
                <c:pt idx="11">
                  <c:v>70.533078099999997</c:v>
                </c:pt>
                <c:pt idx="12">
                  <c:v>87.394359399999999</c:v>
                </c:pt>
                <c:pt idx="13">
                  <c:v>91.714007800000005</c:v>
                </c:pt>
                <c:pt idx="14">
                  <c:v>78.472570300000015</c:v>
                </c:pt>
                <c:pt idx="15">
                  <c:v>108.009766</c:v>
                </c:pt>
                <c:pt idx="16">
                  <c:v>195.73617199999998</c:v>
                </c:pt>
                <c:pt idx="17">
                  <c:v>228.740984</c:v>
                </c:pt>
                <c:pt idx="18">
                  <c:v>206.535</c:v>
                </c:pt>
                <c:pt idx="19">
                  <c:v>178.78309400000001</c:v>
                </c:pt>
                <c:pt idx="20">
                  <c:v>156.06529699999999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0C-40AC-9785-84E03BE78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21952"/>
        <c:axId val="694623616"/>
      </c:lineChart>
      <c:dateAx>
        <c:axId val="69462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3616"/>
        <c:crosses val="autoZero"/>
        <c:auto val="1"/>
        <c:lblOffset val="100"/>
        <c:baseTimeUnit val="days"/>
      </c:dateAx>
      <c:valAx>
        <c:axId val="6946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DIscharge (m3/s)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1952"/>
        <c:crosses val="autoZero"/>
        <c:crossBetween val="between"/>
      </c:valAx>
      <c:valAx>
        <c:axId val="964535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Rainfall</a:t>
                </a:r>
                <a:r>
                  <a:rPr lang="en-US" sz="1050" b="1" baseline="0"/>
                  <a:t> (mm/day)</a:t>
                </a:r>
                <a:endParaRPr lang="en-US" sz="105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536400"/>
        <c:crosses val="max"/>
        <c:crossBetween val="between"/>
      </c:valAx>
      <c:dateAx>
        <c:axId val="964536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4535984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1.1444628902771238E-2"/>
          <c:y val="0.80909499789624373"/>
          <c:w val="0.97711060877607447"/>
          <c:h val="0.162557304572944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Discharge </a:t>
            </a:r>
            <a:r>
              <a:rPr lang="en-US" sz="1200" b="1" dirty="0" err="1"/>
              <a:t>comparison_Abukuma_Oct</a:t>
            </a:r>
            <a:r>
              <a:rPr lang="en-US" sz="1200" b="1" dirty="0"/>
              <a:t>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822036864021783E-2"/>
          <c:y val="0.16081811785729289"/>
          <c:w val="0.79756291958429248"/>
          <c:h val="0.44454935114573285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New_19!$F$2</c:f>
              <c:strCache>
                <c:ptCount val="1"/>
                <c:pt idx="0">
                  <c:v>Precipitation (mm/day)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New_19!$A$287:$A$307</c:f>
              <c:numCache>
                <c:formatCode>m/d/yyyy</c:formatCode>
                <c:ptCount val="21"/>
                <c:pt idx="0">
                  <c:v>43749</c:v>
                </c:pt>
                <c:pt idx="1">
                  <c:v>43750</c:v>
                </c:pt>
                <c:pt idx="2">
                  <c:v>43751</c:v>
                </c:pt>
                <c:pt idx="3">
                  <c:v>43752</c:v>
                </c:pt>
                <c:pt idx="4">
                  <c:v>43753</c:v>
                </c:pt>
                <c:pt idx="5">
                  <c:v>43754</c:v>
                </c:pt>
                <c:pt idx="6">
                  <c:v>43755</c:v>
                </c:pt>
                <c:pt idx="7">
                  <c:v>43756</c:v>
                </c:pt>
                <c:pt idx="8">
                  <c:v>43757</c:v>
                </c:pt>
                <c:pt idx="9">
                  <c:v>43758</c:v>
                </c:pt>
                <c:pt idx="10">
                  <c:v>43759</c:v>
                </c:pt>
                <c:pt idx="11">
                  <c:v>43760</c:v>
                </c:pt>
                <c:pt idx="12">
                  <c:v>43761</c:v>
                </c:pt>
                <c:pt idx="13">
                  <c:v>43762</c:v>
                </c:pt>
                <c:pt idx="14">
                  <c:v>43763</c:v>
                </c:pt>
                <c:pt idx="15">
                  <c:v>43764</c:v>
                </c:pt>
                <c:pt idx="16">
                  <c:v>43765</c:v>
                </c:pt>
                <c:pt idx="17">
                  <c:v>43766</c:v>
                </c:pt>
                <c:pt idx="18">
                  <c:v>43767</c:v>
                </c:pt>
                <c:pt idx="19">
                  <c:v>43768</c:v>
                </c:pt>
                <c:pt idx="20">
                  <c:v>43769</c:v>
                </c:pt>
              </c:numCache>
            </c:numRef>
          </c:cat>
          <c:val>
            <c:numRef>
              <c:f>New_19!$F$287:$F$307</c:f>
              <c:numCache>
                <c:formatCode>0.00</c:formatCode>
                <c:ptCount val="21"/>
                <c:pt idx="0">
                  <c:v>24.951906489600002</c:v>
                </c:pt>
                <c:pt idx="1">
                  <c:v>197.036549568</c:v>
                </c:pt>
                <c:pt idx="2">
                  <c:v>2.0344552272000003E-4</c:v>
                </c:pt>
                <c:pt idx="3">
                  <c:v>1.8994214015999999</c:v>
                </c:pt>
                <c:pt idx="4">
                  <c:v>1.6089197702400004E-3</c:v>
                </c:pt>
                <c:pt idx="5">
                  <c:v>3.3846430262400003E-11</c:v>
                </c:pt>
                <c:pt idx="6">
                  <c:v>1.4241549340799999E-4</c:v>
                </c:pt>
                <c:pt idx="7">
                  <c:v>18.921858508800003</c:v>
                </c:pt>
                <c:pt idx="8">
                  <c:v>5.1048770054399997</c:v>
                </c:pt>
                <c:pt idx="9">
                  <c:v>2.03445407808E-4</c:v>
                </c:pt>
                <c:pt idx="10">
                  <c:v>15.846509260800003</c:v>
                </c:pt>
                <c:pt idx="11">
                  <c:v>19.504289721600003</c:v>
                </c:pt>
                <c:pt idx="12">
                  <c:v>0.26222869238399998</c:v>
                </c:pt>
                <c:pt idx="13">
                  <c:v>2.37203517312</c:v>
                </c:pt>
                <c:pt idx="14">
                  <c:v>62.427457641599993</c:v>
                </c:pt>
                <c:pt idx="15">
                  <c:v>3.5493652742400003E-2</c:v>
                </c:pt>
                <c:pt idx="16">
                  <c:v>1.5919797456000002</c:v>
                </c:pt>
                <c:pt idx="17">
                  <c:v>5.5019026483200001E-10</c:v>
                </c:pt>
                <c:pt idx="18">
                  <c:v>9.4158662111999991</c:v>
                </c:pt>
                <c:pt idx="19">
                  <c:v>3.2212557100799998E-4</c:v>
                </c:pt>
                <c:pt idx="20">
                  <c:v>6.7817252591999993E-4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2-45F7-85E6-75ED1F6A8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4536400"/>
        <c:axId val="964535984"/>
      </c:barChart>
      <c:lineChart>
        <c:grouping val="standard"/>
        <c:varyColors val="0"/>
        <c:ser>
          <c:idx val="0"/>
          <c:order val="0"/>
          <c:tx>
            <c:strRef>
              <c:f>New_19!$C$2</c:f>
              <c:strCache>
                <c:ptCount val="1"/>
                <c:pt idx="0">
                  <c:v>Daily discharge without paddy reservoir storage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New_19!$C$287:$C$307</c:f>
              <c:numCache>
                <c:formatCode>General</c:formatCode>
                <c:ptCount val="21"/>
                <c:pt idx="0">
                  <c:v>178.36903099999998</c:v>
                </c:pt>
                <c:pt idx="1">
                  <c:v>1099.5191200000002</c:v>
                </c:pt>
                <c:pt idx="2">
                  <c:v>1673.3378799999998</c:v>
                </c:pt>
                <c:pt idx="3">
                  <c:v>1655.2056200000002</c:v>
                </c:pt>
                <c:pt idx="4">
                  <c:v>1470.08925</c:v>
                </c:pt>
                <c:pt idx="5">
                  <c:v>1227.5932500000001</c:v>
                </c:pt>
                <c:pt idx="6">
                  <c:v>927.26512500000001</c:v>
                </c:pt>
                <c:pt idx="7">
                  <c:v>698.49837500000001</c:v>
                </c:pt>
                <c:pt idx="8">
                  <c:v>510.64943800000003</c:v>
                </c:pt>
                <c:pt idx="9">
                  <c:v>339.01478100000003</c:v>
                </c:pt>
                <c:pt idx="10">
                  <c:v>281.83784399999996</c:v>
                </c:pt>
                <c:pt idx="11">
                  <c:v>337.205219</c:v>
                </c:pt>
                <c:pt idx="12">
                  <c:v>349.47346899999997</c:v>
                </c:pt>
                <c:pt idx="13">
                  <c:v>313.77631199999996</c:v>
                </c:pt>
                <c:pt idx="14">
                  <c:v>570.91087500000003</c:v>
                </c:pt>
                <c:pt idx="15">
                  <c:v>735.17875000000004</c:v>
                </c:pt>
                <c:pt idx="16">
                  <c:v>694.50400000000002</c:v>
                </c:pt>
                <c:pt idx="17">
                  <c:v>598.05375000000004</c:v>
                </c:pt>
                <c:pt idx="18">
                  <c:v>525.82181200000002</c:v>
                </c:pt>
                <c:pt idx="19">
                  <c:v>433.60828100000003</c:v>
                </c:pt>
                <c:pt idx="20">
                  <c:v>321.33865600000001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E2-45F7-85E6-75ED1F6A8508}"/>
            </c:ext>
          </c:extLst>
        </c:ser>
        <c:ser>
          <c:idx val="1"/>
          <c:order val="1"/>
          <c:tx>
            <c:strRef>
              <c:f>New_19!$D$2</c:f>
              <c:strCache>
                <c:ptCount val="1"/>
                <c:pt idx="0">
                  <c:v>Daily discharge with 25cm paddy reservoir storage (m3/s)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New_19!$D$287:$D$307</c:f>
              <c:numCache>
                <c:formatCode>General</c:formatCode>
                <c:ptCount val="21"/>
                <c:pt idx="0">
                  <c:v>117.232359</c:v>
                </c:pt>
                <c:pt idx="1">
                  <c:v>1041.0325</c:v>
                </c:pt>
                <c:pt idx="2">
                  <c:v>1623.9913799999999</c:v>
                </c:pt>
                <c:pt idx="3">
                  <c:v>1610.4196200000001</c:v>
                </c:pt>
                <c:pt idx="4">
                  <c:v>1428.85538</c:v>
                </c:pt>
                <c:pt idx="5">
                  <c:v>1192.0671200000002</c:v>
                </c:pt>
                <c:pt idx="6">
                  <c:v>898.48306200000002</c:v>
                </c:pt>
                <c:pt idx="7">
                  <c:v>651.945875</c:v>
                </c:pt>
                <c:pt idx="8">
                  <c:v>452.48665600000004</c:v>
                </c:pt>
                <c:pt idx="9">
                  <c:v>285.55875000000003</c:v>
                </c:pt>
                <c:pt idx="10">
                  <c:v>225.334609</c:v>
                </c:pt>
                <c:pt idx="11">
                  <c:v>279.95862499999998</c:v>
                </c:pt>
                <c:pt idx="12">
                  <c:v>300.30271899999997</c:v>
                </c:pt>
                <c:pt idx="13">
                  <c:v>268.40465600000005</c:v>
                </c:pt>
                <c:pt idx="14">
                  <c:v>525.32875000000001</c:v>
                </c:pt>
                <c:pt idx="15">
                  <c:v>695.61037499999998</c:v>
                </c:pt>
                <c:pt idx="16">
                  <c:v>660.66949999999997</c:v>
                </c:pt>
                <c:pt idx="17">
                  <c:v>569.01925000000006</c:v>
                </c:pt>
                <c:pt idx="18">
                  <c:v>484.59709399999997</c:v>
                </c:pt>
                <c:pt idx="19">
                  <c:v>386.68693800000005</c:v>
                </c:pt>
                <c:pt idx="20">
                  <c:v>280.36181199999999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E2-45F7-85E6-75ED1F6A8508}"/>
            </c:ext>
          </c:extLst>
        </c:ser>
        <c:ser>
          <c:idx val="2"/>
          <c:order val="2"/>
          <c:tx>
            <c:strRef>
              <c:f>New_19!$E$2</c:f>
              <c:strCache>
                <c:ptCount val="1"/>
                <c:pt idx="0">
                  <c:v>Daily discharge with 50cm paddy reservoir storage (m3/s)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New_19!$E$287:$E$307</c:f>
              <c:numCache>
                <c:formatCode>General</c:formatCode>
                <c:ptCount val="21"/>
                <c:pt idx="0">
                  <c:v>108.940859</c:v>
                </c:pt>
                <c:pt idx="1">
                  <c:v>1032.296</c:v>
                </c:pt>
                <c:pt idx="2">
                  <c:v>1612.08475</c:v>
                </c:pt>
                <c:pt idx="3">
                  <c:v>1594.54575</c:v>
                </c:pt>
                <c:pt idx="4">
                  <c:v>1411.347</c:v>
                </c:pt>
                <c:pt idx="5">
                  <c:v>1176.3515</c:v>
                </c:pt>
                <c:pt idx="6">
                  <c:v>886.78606200000002</c:v>
                </c:pt>
                <c:pt idx="7">
                  <c:v>628.35175000000004</c:v>
                </c:pt>
                <c:pt idx="8">
                  <c:v>423.01896899999997</c:v>
                </c:pt>
                <c:pt idx="9">
                  <c:v>260.51298400000002</c:v>
                </c:pt>
                <c:pt idx="10">
                  <c:v>205.80431200000001</c:v>
                </c:pt>
                <c:pt idx="11">
                  <c:v>264.92937499999999</c:v>
                </c:pt>
                <c:pt idx="12">
                  <c:v>289.44340600000004</c:v>
                </c:pt>
                <c:pt idx="13">
                  <c:v>261.36104699999999</c:v>
                </c:pt>
                <c:pt idx="14">
                  <c:v>521.260625</c:v>
                </c:pt>
                <c:pt idx="15">
                  <c:v>693.47887500000002</c:v>
                </c:pt>
                <c:pt idx="16">
                  <c:v>659.61312499999997</c:v>
                </c:pt>
                <c:pt idx="17">
                  <c:v>568.48693800000001</c:v>
                </c:pt>
                <c:pt idx="18">
                  <c:v>484.29768800000005</c:v>
                </c:pt>
                <c:pt idx="19">
                  <c:v>386.48806199999996</c:v>
                </c:pt>
                <c:pt idx="20">
                  <c:v>280.20959399999998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E2-45F7-85E6-75ED1F6A8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21952"/>
        <c:axId val="694623616"/>
      </c:lineChart>
      <c:dateAx>
        <c:axId val="69462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3616"/>
        <c:crosses val="autoZero"/>
        <c:auto val="1"/>
        <c:lblOffset val="100"/>
        <c:baseTimeUnit val="days"/>
      </c:dateAx>
      <c:valAx>
        <c:axId val="6946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DIscharge (m3/s)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1952"/>
        <c:crosses val="autoZero"/>
        <c:crossBetween val="between"/>
      </c:valAx>
      <c:valAx>
        <c:axId val="964535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Rainfall</a:t>
                </a:r>
                <a:r>
                  <a:rPr lang="en-US" sz="1050" b="1" baseline="0"/>
                  <a:t> (mm/day)</a:t>
                </a:r>
                <a:endParaRPr lang="en-US" sz="105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536400"/>
        <c:crosses val="max"/>
        <c:crossBetween val="between"/>
      </c:valAx>
      <c:dateAx>
        <c:axId val="964536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4535984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9.0303261854844837E-3"/>
          <c:y val="0.83543456995223986"/>
          <c:w val="0.9819393476290309"/>
          <c:h val="0.13766527094143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 dirty="0"/>
              <a:t>Discharge </a:t>
            </a:r>
            <a:r>
              <a:rPr lang="en-US" sz="1300" b="1" dirty="0" err="1"/>
              <a:t>comparison_Chikuma_Oct</a:t>
            </a:r>
            <a:r>
              <a:rPr lang="en-US" sz="1300" b="1" dirty="0"/>
              <a:t>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777037108599276E-2"/>
          <c:y val="0.14678582118328484"/>
          <c:w val="0.79748400583947876"/>
          <c:h val="0.40171707352588248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New_18!$F$2</c:f>
              <c:strCache>
                <c:ptCount val="1"/>
                <c:pt idx="0">
                  <c:v>Precipitation (mm/day)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New_18!$A$287:$A$307</c:f>
              <c:numCache>
                <c:formatCode>m/d/yyyy</c:formatCode>
                <c:ptCount val="21"/>
                <c:pt idx="0">
                  <c:v>43384</c:v>
                </c:pt>
                <c:pt idx="1">
                  <c:v>43385</c:v>
                </c:pt>
                <c:pt idx="2">
                  <c:v>43386</c:v>
                </c:pt>
                <c:pt idx="3">
                  <c:v>43387</c:v>
                </c:pt>
                <c:pt idx="4">
                  <c:v>43388</c:v>
                </c:pt>
                <c:pt idx="5">
                  <c:v>43389</c:v>
                </c:pt>
                <c:pt idx="6">
                  <c:v>43390</c:v>
                </c:pt>
                <c:pt idx="7">
                  <c:v>43391</c:v>
                </c:pt>
                <c:pt idx="8">
                  <c:v>43392</c:v>
                </c:pt>
                <c:pt idx="9">
                  <c:v>43393</c:v>
                </c:pt>
                <c:pt idx="10">
                  <c:v>43394</c:v>
                </c:pt>
                <c:pt idx="11">
                  <c:v>43395</c:v>
                </c:pt>
                <c:pt idx="12">
                  <c:v>43396</c:v>
                </c:pt>
                <c:pt idx="13">
                  <c:v>43397</c:v>
                </c:pt>
                <c:pt idx="14">
                  <c:v>43398</c:v>
                </c:pt>
                <c:pt idx="15">
                  <c:v>43399</c:v>
                </c:pt>
                <c:pt idx="16">
                  <c:v>43400</c:v>
                </c:pt>
                <c:pt idx="17">
                  <c:v>43401</c:v>
                </c:pt>
                <c:pt idx="18">
                  <c:v>43402</c:v>
                </c:pt>
                <c:pt idx="19">
                  <c:v>43403</c:v>
                </c:pt>
                <c:pt idx="20">
                  <c:v>43404</c:v>
                </c:pt>
              </c:numCache>
            </c:numRef>
          </c:cat>
          <c:val>
            <c:numRef>
              <c:f>New_18!$F$287:$F$307</c:f>
              <c:numCache>
                <c:formatCode>0.00</c:formatCode>
                <c:ptCount val="21"/>
                <c:pt idx="0">
                  <c:v>9.000505641600002</c:v>
                </c:pt>
                <c:pt idx="1">
                  <c:v>0.49352289638400004</c:v>
                </c:pt>
                <c:pt idx="2">
                  <c:v>5.0997089376000009</c:v>
                </c:pt>
                <c:pt idx="3">
                  <c:v>1.8348300921599998</c:v>
                </c:pt>
                <c:pt idx="4">
                  <c:v>0.97721106912</c:v>
                </c:pt>
                <c:pt idx="5">
                  <c:v>1.2849826089600001</c:v>
                </c:pt>
                <c:pt idx="6">
                  <c:v>3.6231934176000009</c:v>
                </c:pt>
                <c:pt idx="7">
                  <c:v>7.8376737456000001</c:v>
                </c:pt>
                <c:pt idx="8">
                  <c:v>5.26436083872</c:v>
                </c:pt>
                <c:pt idx="9">
                  <c:v>2.8839746217600002</c:v>
                </c:pt>
                <c:pt idx="10">
                  <c:v>0</c:v>
                </c:pt>
                <c:pt idx="11">
                  <c:v>2.6864381894400002E-2</c:v>
                </c:pt>
                <c:pt idx="12">
                  <c:v>5.5401008313600002</c:v>
                </c:pt>
                <c:pt idx="13">
                  <c:v>0.78207062025600005</c:v>
                </c:pt>
                <c:pt idx="14">
                  <c:v>0.62002856419200014</c:v>
                </c:pt>
                <c:pt idx="15">
                  <c:v>15.343505827200001</c:v>
                </c:pt>
                <c:pt idx="16">
                  <c:v>3.4151444208000004</c:v>
                </c:pt>
                <c:pt idx="17">
                  <c:v>5.4150219705600008E-2</c:v>
                </c:pt>
                <c:pt idx="18">
                  <c:v>0.43210984464000013</c:v>
                </c:pt>
                <c:pt idx="19">
                  <c:v>0.56675026684800012</c:v>
                </c:pt>
                <c:pt idx="20">
                  <c:v>0.39386003760000005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0-4D5B-BD47-C16785C9E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4536400"/>
        <c:axId val="964535984"/>
      </c:barChart>
      <c:lineChart>
        <c:grouping val="standard"/>
        <c:varyColors val="0"/>
        <c:ser>
          <c:idx val="0"/>
          <c:order val="0"/>
          <c:tx>
            <c:strRef>
              <c:f>New_18!$C$2</c:f>
              <c:strCache>
                <c:ptCount val="1"/>
                <c:pt idx="0">
                  <c:v>Daily discharge without paddy reservoir storage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New_18!$C$287:$C$307</c:f>
              <c:numCache>
                <c:formatCode>General</c:formatCode>
                <c:ptCount val="21"/>
                <c:pt idx="0">
                  <c:v>137.67349999999999</c:v>
                </c:pt>
                <c:pt idx="1">
                  <c:v>240.957797</c:v>
                </c:pt>
                <c:pt idx="2">
                  <c:v>307.55718800000005</c:v>
                </c:pt>
                <c:pt idx="3">
                  <c:v>301.11665600000003</c:v>
                </c:pt>
                <c:pt idx="4">
                  <c:v>239.07246900000001</c:v>
                </c:pt>
                <c:pt idx="5">
                  <c:v>167.57157800000002</c:v>
                </c:pt>
                <c:pt idx="6">
                  <c:v>138.701562</c:v>
                </c:pt>
                <c:pt idx="7">
                  <c:v>174.71600000000001</c:v>
                </c:pt>
                <c:pt idx="8">
                  <c:v>235.05026600000002</c:v>
                </c:pt>
                <c:pt idx="9">
                  <c:v>278.1225</c:v>
                </c:pt>
                <c:pt idx="10">
                  <c:v>275.44043800000003</c:v>
                </c:pt>
                <c:pt idx="11">
                  <c:v>229.724312</c:v>
                </c:pt>
                <c:pt idx="12">
                  <c:v>191.35895300000001</c:v>
                </c:pt>
                <c:pt idx="13">
                  <c:v>156.545141</c:v>
                </c:pt>
                <c:pt idx="14">
                  <c:v>124.21255499999999</c:v>
                </c:pt>
                <c:pt idx="15">
                  <c:v>171.04704699999999</c:v>
                </c:pt>
                <c:pt idx="16">
                  <c:v>223.835938</c:v>
                </c:pt>
                <c:pt idx="17">
                  <c:v>233.50407800000002</c:v>
                </c:pt>
                <c:pt idx="18">
                  <c:v>201.82684400000002</c:v>
                </c:pt>
                <c:pt idx="19">
                  <c:v>153.45721900000001</c:v>
                </c:pt>
                <c:pt idx="20">
                  <c:v>115.78882000000002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80-4D5B-BD47-C16785C9EB85}"/>
            </c:ext>
          </c:extLst>
        </c:ser>
        <c:ser>
          <c:idx val="1"/>
          <c:order val="1"/>
          <c:tx>
            <c:strRef>
              <c:f>New_18!$D$2</c:f>
              <c:strCache>
                <c:ptCount val="1"/>
                <c:pt idx="0">
                  <c:v>Daily discharge with 25cm paddy reservoir storage (m3/s)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New_18!$D$287:$D$307</c:f>
              <c:numCache>
                <c:formatCode>General</c:formatCode>
                <c:ptCount val="21"/>
                <c:pt idx="0">
                  <c:v>6.9322080100000001</c:v>
                </c:pt>
                <c:pt idx="1">
                  <c:v>27.621302700000001</c:v>
                </c:pt>
                <c:pt idx="2">
                  <c:v>56.582296900000003</c:v>
                </c:pt>
                <c:pt idx="3">
                  <c:v>76.826593799999998</c:v>
                </c:pt>
                <c:pt idx="4">
                  <c:v>79.494945300000012</c:v>
                </c:pt>
                <c:pt idx="5">
                  <c:v>71.45749219999999</c:v>
                </c:pt>
                <c:pt idx="6">
                  <c:v>83.602507800000012</c:v>
                </c:pt>
                <c:pt idx="7">
                  <c:v>142.18656200000001</c:v>
                </c:pt>
                <c:pt idx="8">
                  <c:v>213.14509400000003</c:v>
                </c:pt>
                <c:pt idx="9">
                  <c:v>261.22500000000002</c:v>
                </c:pt>
                <c:pt idx="10">
                  <c:v>262.58571899999998</c:v>
                </c:pt>
                <c:pt idx="11">
                  <c:v>220.87225000000001</c:v>
                </c:pt>
                <c:pt idx="12">
                  <c:v>161.62631200000001</c:v>
                </c:pt>
                <c:pt idx="13">
                  <c:v>107.38904700000001</c:v>
                </c:pt>
                <c:pt idx="14">
                  <c:v>68.409562500000007</c:v>
                </c:pt>
                <c:pt idx="15">
                  <c:v>111.849141</c:v>
                </c:pt>
                <c:pt idx="16">
                  <c:v>168.950672</c:v>
                </c:pt>
                <c:pt idx="17">
                  <c:v>188.72137499999999</c:v>
                </c:pt>
                <c:pt idx="18">
                  <c:v>168.59100000000001</c:v>
                </c:pt>
                <c:pt idx="19">
                  <c:v>127.83415600000001</c:v>
                </c:pt>
                <c:pt idx="20">
                  <c:v>93.528828099999998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80-4D5B-BD47-C16785C9EB85}"/>
            </c:ext>
          </c:extLst>
        </c:ser>
        <c:ser>
          <c:idx val="2"/>
          <c:order val="2"/>
          <c:tx>
            <c:strRef>
              <c:f>New_18!$E$2</c:f>
              <c:strCache>
                <c:ptCount val="1"/>
                <c:pt idx="0">
                  <c:v>Daily discharge with 50cm paddy reservoir storage (m3/s)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New_18!$A$277:$A$368</c:f>
              <c:numCache>
                <c:formatCode>m/d/yyyy</c:formatCode>
                <c:ptCount val="92"/>
                <c:pt idx="0">
                  <c:v>43374</c:v>
                </c:pt>
                <c:pt idx="1">
                  <c:v>43375</c:v>
                </c:pt>
                <c:pt idx="2">
                  <c:v>43376</c:v>
                </c:pt>
                <c:pt idx="3">
                  <c:v>43377</c:v>
                </c:pt>
                <c:pt idx="4">
                  <c:v>43378</c:v>
                </c:pt>
                <c:pt idx="5">
                  <c:v>43379</c:v>
                </c:pt>
                <c:pt idx="6">
                  <c:v>43380</c:v>
                </c:pt>
                <c:pt idx="7">
                  <c:v>43381</c:v>
                </c:pt>
                <c:pt idx="8">
                  <c:v>43382</c:v>
                </c:pt>
                <c:pt idx="9">
                  <c:v>43383</c:v>
                </c:pt>
                <c:pt idx="10">
                  <c:v>43384</c:v>
                </c:pt>
                <c:pt idx="11">
                  <c:v>43385</c:v>
                </c:pt>
                <c:pt idx="12">
                  <c:v>43386</c:v>
                </c:pt>
                <c:pt idx="13">
                  <c:v>43387</c:v>
                </c:pt>
                <c:pt idx="14">
                  <c:v>43388</c:v>
                </c:pt>
                <c:pt idx="15">
                  <c:v>43389</c:v>
                </c:pt>
                <c:pt idx="16">
                  <c:v>43390</c:v>
                </c:pt>
                <c:pt idx="17">
                  <c:v>43391</c:v>
                </c:pt>
                <c:pt idx="18">
                  <c:v>43392</c:v>
                </c:pt>
                <c:pt idx="19">
                  <c:v>43393</c:v>
                </c:pt>
                <c:pt idx="20">
                  <c:v>43394</c:v>
                </c:pt>
                <c:pt idx="21">
                  <c:v>43395</c:v>
                </c:pt>
                <c:pt idx="22">
                  <c:v>43396</c:v>
                </c:pt>
                <c:pt idx="23">
                  <c:v>43397</c:v>
                </c:pt>
                <c:pt idx="24">
                  <c:v>43398</c:v>
                </c:pt>
                <c:pt idx="25">
                  <c:v>43399</c:v>
                </c:pt>
                <c:pt idx="26">
                  <c:v>43400</c:v>
                </c:pt>
                <c:pt idx="27">
                  <c:v>43401</c:v>
                </c:pt>
                <c:pt idx="28">
                  <c:v>43402</c:v>
                </c:pt>
                <c:pt idx="29">
                  <c:v>43403</c:v>
                </c:pt>
                <c:pt idx="30">
                  <c:v>43404</c:v>
                </c:pt>
                <c:pt idx="31">
                  <c:v>43405</c:v>
                </c:pt>
                <c:pt idx="32">
                  <c:v>43406</c:v>
                </c:pt>
                <c:pt idx="33">
                  <c:v>43407</c:v>
                </c:pt>
                <c:pt idx="34">
                  <c:v>43408</c:v>
                </c:pt>
                <c:pt idx="35">
                  <c:v>43409</c:v>
                </c:pt>
                <c:pt idx="36">
                  <c:v>43410</c:v>
                </c:pt>
                <c:pt idx="37">
                  <c:v>43411</c:v>
                </c:pt>
                <c:pt idx="38">
                  <c:v>43412</c:v>
                </c:pt>
                <c:pt idx="39">
                  <c:v>43413</c:v>
                </c:pt>
                <c:pt idx="40">
                  <c:v>43414</c:v>
                </c:pt>
                <c:pt idx="41">
                  <c:v>43415</c:v>
                </c:pt>
                <c:pt idx="42">
                  <c:v>43416</c:v>
                </c:pt>
                <c:pt idx="43">
                  <c:v>43417</c:v>
                </c:pt>
                <c:pt idx="44">
                  <c:v>43418</c:v>
                </c:pt>
                <c:pt idx="45">
                  <c:v>43419</c:v>
                </c:pt>
                <c:pt idx="46">
                  <c:v>43420</c:v>
                </c:pt>
                <c:pt idx="47">
                  <c:v>43421</c:v>
                </c:pt>
                <c:pt idx="48">
                  <c:v>43422</c:v>
                </c:pt>
                <c:pt idx="49">
                  <c:v>43423</c:v>
                </c:pt>
                <c:pt idx="50">
                  <c:v>43424</c:v>
                </c:pt>
                <c:pt idx="51">
                  <c:v>43425</c:v>
                </c:pt>
                <c:pt idx="52">
                  <c:v>43426</c:v>
                </c:pt>
                <c:pt idx="53">
                  <c:v>43427</c:v>
                </c:pt>
                <c:pt idx="54">
                  <c:v>43428</c:v>
                </c:pt>
                <c:pt idx="55">
                  <c:v>43429</c:v>
                </c:pt>
                <c:pt idx="56">
                  <c:v>43430</c:v>
                </c:pt>
                <c:pt idx="57">
                  <c:v>43431</c:v>
                </c:pt>
                <c:pt idx="58">
                  <c:v>43432</c:v>
                </c:pt>
                <c:pt idx="59">
                  <c:v>43433</c:v>
                </c:pt>
                <c:pt idx="60">
                  <c:v>43434</c:v>
                </c:pt>
                <c:pt idx="61">
                  <c:v>43435</c:v>
                </c:pt>
                <c:pt idx="62">
                  <c:v>43436</c:v>
                </c:pt>
                <c:pt idx="63">
                  <c:v>43437</c:v>
                </c:pt>
                <c:pt idx="64">
                  <c:v>43438</c:v>
                </c:pt>
                <c:pt idx="65">
                  <c:v>43439</c:v>
                </c:pt>
                <c:pt idx="66">
                  <c:v>43440</c:v>
                </c:pt>
                <c:pt idx="67">
                  <c:v>43441</c:v>
                </c:pt>
                <c:pt idx="68">
                  <c:v>43442</c:v>
                </c:pt>
                <c:pt idx="69">
                  <c:v>43443</c:v>
                </c:pt>
                <c:pt idx="70">
                  <c:v>43444</c:v>
                </c:pt>
                <c:pt idx="71">
                  <c:v>43445</c:v>
                </c:pt>
                <c:pt idx="72">
                  <c:v>43446</c:v>
                </c:pt>
                <c:pt idx="73">
                  <c:v>43447</c:v>
                </c:pt>
                <c:pt idx="74">
                  <c:v>43448</c:v>
                </c:pt>
                <c:pt idx="75">
                  <c:v>43449</c:v>
                </c:pt>
                <c:pt idx="76">
                  <c:v>43450</c:v>
                </c:pt>
                <c:pt idx="77">
                  <c:v>43451</c:v>
                </c:pt>
                <c:pt idx="78">
                  <c:v>43452</c:v>
                </c:pt>
                <c:pt idx="79">
                  <c:v>43453</c:v>
                </c:pt>
                <c:pt idx="80">
                  <c:v>43454</c:v>
                </c:pt>
                <c:pt idx="81">
                  <c:v>43455</c:v>
                </c:pt>
                <c:pt idx="82">
                  <c:v>43456</c:v>
                </c:pt>
                <c:pt idx="83">
                  <c:v>43457</c:v>
                </c:pt>
                <c:pt idx="84">
                  <c:v>43458</c:v>
                </c:pt>
                <c:pt idx="85">
                  <c:v>43459</c:v>
                </c:pt>
                <c:pt idx="86">
                  <c:v>43460</c:v>
                </c:pt>
                <c:pt idx="87">
                  <c:v>43461</c:v>
                </c:pt>
                <c:pt idx="88">
                  <c:v>43462</c:v>
                </c:pt>
                <c:pt idx="89">
                  <c:v>43463</c:v>
                </c:pt>
                <c:pt idx="90">
                  <c:v>43464</c:v>
                </c:pt>
                <c:pt idx="91">
                  <c:v>43465</c:v>
                </c:pt>
              </c:numCache>
            </c:numRef>
          </c:cat>
          <c:val>
            <c:numRef>
              <c:f>New_18!$E$287:$E$307</c:f>
              <c:numCache>
                <c:formatCode>General</c:formatCode>
                <c:ptCount val="21"/>
                <c:pt idx="0">
                  <c:v>0.48836547899999999</c:v>
                </c:pt>
                <c:pt idx="1">
                  <c:v>0.73876049799999999</c:v>
                </c:pt>
                <c:pt idx="2">
                  <c:v>1.7686225600000001</c:v>
                </c:pt>
                <c:pt idx="3">
                  <c:v>2.9484074700000003</c:v>
                </c:pt>
                <c:pt idx="4">
                  <c:v>3.4828737799999998</c:v>
                </c:pt>
                <c:pt idx="5">
                  <c:v>3.2518344699999999</c:v>
                </c:pt>
                <c:pt idx="6">
                  <c:v>3.3666499000000001</c:v>
                </c:pt>
                <c:pt idx="7">
                  <c:v>8.1592768600000003</c:v>
                </c:pt>
                <c:pt idx="8">
                  <c:v>31.398214800000002</c:v>
                </c:pt>
                <c:pt idx="9">
                  <c:v>83.412851599999996</c:v>
                </c:pt>
                <c:pt idx="10">
                  <c:v>137.037406</c:v>
                </c:pt>
                <c:pt idx="11">
                  <c:v>153.88312500000001</c:v>
                </c:pt>
                <c:pt idx="12">
                  <c:v>132.54906200000002</c:v>
                </c:pt>
                <c:pt idx="13">
                  <c:v>96.982148400000014</c:v>
                </c:pt>
                <c:pt idx="14">
                  <c:v>65.348929699999999</c:v>
                </c:pt>
                <c:pt idx="15">
                  <c:v>107.064188</c:v>
                </c:pt>
                <c:pt idx="16">
                  <c:v>165.88718800000001</c:v>
                </c:pt>
                <c:pt idx="17">
                  <c:v>187.83309400000002</c:v>
                </c:pt>
                <c:pt idx="18">
                  <c:v>168.37643800000001</c:v>
                </c:pt>
                <c:pt idx="19">
                  <c:v>127.78250800000001</c:v>
                </c:pt>
                <c:pt idx="20">
                  <c:v>93.519195300000007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80-4D5B-BD47-C16785C9E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21952"/>
        <c:axId val="694623616"/>
      </c:lineChart>
      <c:dateAx>
        <c:axId val="69462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Day</a:t>
                </a:r>
              </a:p>
            </c:rich>
          </c:tx>
          <c:layout>
            <c:manualLayout>
              <c:xMode val="edge"/>
              <c:yMode val="edge"/>
              <c:x val="0.47997268111508279"/>
              <c:y val="0.741823491501932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3616"/>
        <c:crosses val="autoZero"/>
        <c:auto val="1"/>
        <c:lblOffset val="100"/>
        <c:baseTimeUnit val="days"/>
      </c:dateAx>
      <c:valAx>
        <c:axId val="6946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DIscharge (m3/s)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1952"/>
        <c:crosses val="autoZero"/>
        <c:crossBetween val="between"/>
      </c:valAx>
      <c:valAx>
        <c:axId val="964535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Rainfall (mm/day)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536400"/>
        <c:crosses val="max"/>
        <c:crossBetween val="between"/>
      </c:valAx>
      <c:dateAx>
        <c:axId val="964536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4535984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6.6861494863620259E-3"/>
          <c:y val="0.8088932422630235"/>
          <c:w val="0.98833164267542573"/>
          <c:h val="0.1782646036526996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1"/>
              <a:t>Discharge comparison_Chikuma_Oct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55777069021764"/>
          <c:y val="0.16218898778834903"/>
          <c:w val="0.7926237813959911"/>
          <c:h val="0.32725268916221956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New_19!$F$2</c:f>
              <c:strCache>
                <c:ptCount val="1"/>
                <c:pt idx="0">
                  <c:v>Precipitation (mm/day)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New_19!$A$287:$A$307</c:f>
              <c:numCache>
                <c:formatCode>m/d/yyyy</c:formatCode>
                <c:ptCount val="21"/>
                <c:pt idx="0">
                  <c:v>43749</c:v>
                </c:pt>
                <c:pt idx="1">
                  <c:v>43750</c:v>
                </c:pt>
                <c:pt idx="2">
                  <c:v>43751</c:v>
                </c:pt>
                <c:pt idx="3">
                  <c:v>43752</c:v>
                </c:pt>
                <c:pt idx="4">
                  <c:v>43753</c:v>
                </c:pt>
                <c:pt idx="5">
                  <c:v>43754</c:v>
                </c:pt>
                <c:pt idx="6">
                  <c:v>43755</c:v>
                </c:pt>
                <c:pt idx="7">
                  <c:v>43756</c:v>
                </c:pt>
                <c:pt idx="8">
                  <c:v>43757</c:v>
                </c:pt>
                <c:pt idx="9">
                  <c:v>43758</c:v>
                </c:pt>
                <c:pt idx="10">
                  <c:v>43759</c:v>
                </c:pt>
                <c:pt idx="11">
                  <c:v>43760</c:v>
                </c:pt>
                <c:pt idx="12">
                  <c:v>43761</c:v>
                </c:pt>
                <c:pt idx="13">
                  <c:v>43762</c:v>
                </c:pt>
                <c:pt idx="14">
                  <c:v>43763</c:v>
                </c:pt>
                <c:pt idx="15">
                  <c:v>43764</c:v>
                </c:pt>
                <c:pt idx="16">
                  <c:v>43765</c:v>
                </c:pt>
                <c:pt idx="17">
                  <c:v>43766</c:v>
                </c:pt>
                <c:pt idx="18">
                  <c:v>43767</c:v>
                </c:pt>
                <c:pt idx="19">
                  <c:v>43768</c:v>
                </c:pt>
                <c:pt idx="20">
                  <c:v>43769</c:v>
                </c:pt>
              </c:numCache>
            </c:numRef>
          </c:cat>
          <c:val>
            <c:numRef>
              <c:f>New_19!$F$287:$F$307</c:f>
              <c:numCache>
                <c:formatCode>0.00</c:formatCode>
                <c:ptCount val="21"/>
                <c:pt idx="0">
                  <c:v>10.802367964799998</c:v>
                </c:pt>
                <c:pt idx="1">
                  <c:v>0.27439721136</c:v>
                </c:pt>
                <c:pt idx="2">
                  <c:v>4.0507584969600003</c:v>
                </c:pt>
                <c:pt idx="3">
                  <c:v>1.16224003872</c:v>
                </c:pt>
                <c:pt idx="4">
                  <c:v>0.92758499136000006</c:v>
                </c:pt>
                <c:pt idx="5">
                  <c:v>1.6806832732799999</c:v>
                </c:pt>
                <c:pt idx="6">
                  <c:v>2.62421960544</c:v>
                </c:pt>
                <c:pt idx="7">
                  <c:v>7.3541456409599997</c:v>
                </c:pt>
                <c:pt idx="8">
                  <c:v>5.6460277670399996</c:v>
                </c:pt>
                <c:pt idx="9">
                  <c:v>2.8191426969600006</c:v>
                </c:pt>
                <c:pt idx="10">
                  <c:v>0</c:v>
                </c:pt>
                <c:pt idx="11">
                  <c:v>0.11546636745600002</c:v>
                </c:pt>
                <c:pt idx="12">
                  <c:v>6.2410205116800004</c:v>
                </c:pt>
                <c:pt idx="13">
                  <c:v>1.39651129728</c:v>
                </c:pt>
                <c:pt idx="14">
                  <c:v>0.29712083904000003</c:v>
                </c:pt>
                <c:pt idx="15">
                  <c:v>12.492295459200001</c:v>
                </c:pt>
                <c:pt idx="16">
                  <c:v>3.3270011625600002</c:v>
                </c:pt>
                <c:pt idx="17">
                  <c:v>0.28192811616000002</c:v>
                </c:pt>
                <c:pt idx="18">
                  <c:v>1.0985535014400001</c:v>
                </c:pt>
                <c:pt idx="19">
                  <c:v>1.4824238112000001</c:v>
                </c:pt>
                <c:pt idx="20">
                  <c:v>0.84673611273600013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9-4564-878A-F771556DD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64536400"/>
        <c:axId val="964535984"/>
      </c:barChart>
      <c:lineChart>
        <c:grouping val="standard"/>
        <c:varyColors val="0"/>
        <c:ser>
          <c:idx val="0"/>
          <c:order val="0"/>
          <c:tx>
            <c:strRef>
              <c:f>New_19!$C$2</c:f>
              <c:strCache>
                <c:ptCount val="1"/>
                <c:pt idx="0">
                  <c:v>Daily discharge without paddy reservoir storage (m3/s)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New_19!$C$287:$C$307</c:f>
              <c:numCache>
                <c:formatCode>General</c:formatCode>
                <c:ptCount val="21"/>
                <c:pt idx="0">
                  <c:v>252.67217199999999</c:v>
                </c:pt>
                <c:pt idx="1">
                  <c:v>1061.9003799999998</c:v>
                </c:pt>
                <c:pt idx="2">
                  <c:v>1700.9555</c:v>
                </c:pt>
                <c:pt idx="3">
                  <c:v>1846.0771200000001</c:v>
                </c:pt>
                <c:pt idx="4">
                  <c:v>1556.35888</c:v>
                </c:pt>
                <c:pt idx="5">
                  <c:v>1070.6232500000001</c:v>
                </c:pt>
                <c:pt idx="6">
                  <c:v>651.24712499999998</c:v>
                </c:pt>
                <c:pt idx="7">
                  <c:v>378.97418800000003</c:v>
                </c:pt>
                <c:pt idx="8">
                  <c:v>252.70125000000002</c:v>
                </c:pt>
                <c:pt idx="9">
                  <c:v>194.60831200000001</c:v>
                </c:pt>
                <c:pt idx="10">
                  <c:v>284.33175</c:v>
                </c:pt>
                <c:pt idx="11">
                  <c:v>367.59090600000002</c:v>
                </c:pt>
                <c:pt idx="12">
                  <c:v>369.77493800000002</c:v>
                </c:pt>
                <c:pt idx="13">
                  <c:v>394.645062</c:v>
                </c:pt>
                <c:pt idx="14">
                  <c:v>542.99374999999998</c:v>
                </c:pt>
                <c:pt idx="15">
                  <c:v>653.42150000000004</c:v>
                </c:pt>
                <c:pt idx="16">
                  <c:v>648.61656200000004</c:v>
                </c:pt>
                <c:pt idx="17">
                  <c:v>539.14587500000005</c:v>
                </c:pt>
                <c:pt idx="18">
                  <c:v>432.55206199999998</c:v>
                </c:pt>
                <c:pt idx="19">
                  <c:v>325.63890600000002</c:v>
                </c:pt>
                <c:pt idx="20">
                  <c:v>225.56182800000002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D9-4564-878A-F771556DD342}"/>
            </c:ext>
          </c:extLst>
        </c:ser>
        <c:ser>
          <c:idx val="1"/>
          <c:order val="1"/>
          <c:tx>
            <c:strRef>
              <c:f>New_19!$D$2</c:f>
              <c:strCache>
                <c:ptCount val="1"/>
                <c:pt idx="0">
                  <c:v>Daily discharge with 25cm paddy reservoir storage (m3/s)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New_19!$D$287:$D$307</c:f>
              <c:numCache>
                <c:formatCode>General</c:formatCode>
                <c:ptCount val="21"/>
                <c:pt idx="0">
                  <c:v>88.099773400000004</c:v>
                </c:pt>
                <c:pt idx="1">
                  <c:v>851.48099999999999</c:v>
                </c:pt>
                <c:pt idx="2">
                  <c:v>1509.18588</c:v>
                </c:pt>
                <c:pt idx="3">
                  <c:v>1698.79775</c:v>
                </c:pt>
                <c:pt idx="4">
                  <c:v>1457.1790000000001</c:v>
                </c:pt>
                <c:pt idx="5">
                  <c:v>1009.05038</c:v>
                </c:pt>
                <c:pt idx="6">
                  <c:v>601.27131200000008</c:v>
                </c:pt>
                <c:pt idx="7">
                  <c:v>336.29056199999997</c:v>
                </c:pt>
                <c:pt idx="8">
                  <c:v>210.90546900000001</c:v>
                </c:pt>
                <c:pt idx="9">
                  <c:v>148.96674999999999</c:v>
                </c:pt>
                <c:pt idx="10">
                  <c:v>226.73923400000001</c:v>
                </c:pt>
                <c:pt idx="11">
                  <c:v>306.406656</c:v>
                </c:pt>
                <c:pt idx="12">
                  <c:v>316.11512500000003</c:v>
                </c:pt>
                <c:pt idx="13">
                  <c:v>342.01359400000001</c:v>
                </c:pt>
                <c:pt idx="14">
                  <c:v>492.77909399999999</c:v>
                </c:pt>
                <c:pt idx="15">
                  <c:v>609.82524999999998</c:v>
                </c:pt>
                <c:pt idx="16">
                  <c:v>614.15443800000003</c:v>
                </c:pt>
                <c:pt idx="17">
                  <c:v>514.26934400000005</c:v>
                </c:pt>
                <c:pt idx="18">
                  <c:v>398.78378100000003</c:v>
                </c:pt>
                <c:pt idx="19">
                  <c:v>284.89721900000001</c:v>
                </c:pt>
                <c:pt idx="20">
                  <c:v>186.940594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D9-4564-878A-F771556DD342}"/>
            </c:ext>
          </c:extLst>
        </c:ser>
        <c:ser>
          <c:idx val="2"/>
          <c:order val="2"/>
          <c:tx>
            <c:strRef>
              <c:f>New_19!$E$2</c:f>
              <c:strCache>
                <c:ptCount val="1"/>
                <c:pt idx="0">
                  <c:v>Daily discharge with 50cm paddy reservoir storage (m3/s)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New_19!$A$277:$A$368</c:f>
              <c:numCache>
                <c:formatCode>m/d/yyyy</c:formatCode>
                <c:ptCount val="92"/>
                <c:pt idx="0">
                  <c:v>43739</c:v>
                </c:pt>
                <c:pt idx="1">
                  <c:v>43740</c:v>
                </c:pt>
                <c:pt idx="2">
                  <c:v>43741</c:v>
                </c:pt>
                <c:pt idx="3">
                  <c:v>43742</c:v>
                </c:pt>
                <c:pt idx="4">
                  <c:v>43743</c:v>
                </c:pt>
                <c:pt idx="5">
                  <c:v>43744</c:v>
                </c:pt>
                <c:pt idx="6">
                  <c:v>43745</c:v>
                </c:pt>
                <c:pt idx="7">
                  <c:v>43746</c:v>
                </c:pt>
                <c:pt idx="8">
                  <c:v>43747</c:v>
                </c:pt>
                <c:pt idx="9">
                  <c:v>43748</c:v>
                </c:pt>
                <c:pt idx="10">
                  <c:v>43749</c:v>
                </c:pt>
                <c:pt idx="11">
                  <c:v>43750</c:v>
                </c:pt>
                <c:pt idx="12">
                  <c:v>43751</c:v>
                </c:pt>
                <c:pt idx="13">
                  <c:v>43752</c:v>
                </c:pt>
                <c:pt idx="14">
                  <c:v>43753</c:v>
                </c:pt>
                <c:pt idx="15">
                  <c:v>43754</c:v>
                </c:pt>
                <c:pt idx="16">
                  <c:v>43755</c:v>
                </c:pt>
                <c:pt idx="17">
                  <c:v>43756</c:v>
                </c:pt>
                <c:pt idx="18">
                  <c:v>43757</c:v>
                </c:pt>
                <c:pt idx="19">
                  <c:v>43758</c:v>
                </c:pt>
                <c:pt idx="20">
                  <c:v>43759</c:v>
                </c:pt>
                <c:pt idx="21">
                  <c:v>43760</c:v>
                </c:pt>
                <c:pt idx="22">
                  <c:v>43761</c:v>
                </c:pt>
                <c:pt idx="23">
                  <c:v>43762</c:v>
                </c:pt>
                <c:pt idx="24">
                  <c:v>43763</c:v>
                </c:pt>
                <c:pt idx="25">
                  <c:v>43764</c:v>
                </c:pt>
                <c:pt idx="26">
                  <c:v>43765</c:v>
                </c:pt>
                <c:pt idx="27">
                  <c:v>43766</c:v>
                </c:pt>
                <c:pt idx="28">
                  <c:v>43767</c:v>
                </c:pt>
                <c:pt idx="29">
                  <c:v>43768</c:v>
                </c:pt>
                <c:pt idx="30">
                  <c:v>43769</c:v>
                </c:pt>
                <c:pt idx="31">
                  <c:v>43770</c:v>
                </c:pt>
                <c:pt idx="32">
                  <c:v>43771</c:v>
                </c:pt>
                <c:pt idx="33">
                  <c:v>43772</c:v>
                </c:pt>
                <c:pt idx="34">
                  <c:v>43773</c:v>
                </c:pt>
                <c:pt idx="35">
                  <c:v>43774</c:v>
                </c:pt>
                <c:pt idx="36">
                  <c:v>43775</c:v>
                </c:pt>
                <c:pt idx="37">
                  <c:v>43776</c:v>
                </c:pt>
                <c:pt idx="38">
                  <c:v>43777</c:v>
                </c:pt>
                <c:pt idx="39">
                  <c:v>43778</c:v>
                </c:pt>
                <c:pt idx="40">
                  <c:v>43779</c:v>
                </c:pt>
                <c:pt idx="41">
                  <c:v>43780</c:v>
                </c:pt>
                <c:pt idx="42">
                  <c:v>43781</c:v>
                </c:pt>
                <c:pt idx="43">
                  <c:v>43782</c:v>
                </c:pt>
                <c:pt idx="44">
                  <c:v>43783</c:v>
                </c:pt>
                <c:pt idx="45">
                  <c:v>43784</c:v>
                </c:pt>
                <c:pt idx="46">
                  <c:v>43785</c:v>
                </c:pt>
                <c:pt idx="47">
                  <c:v>43786</c:v>
                </c:pt>
                <c:pt idx="48">
                  <c:v>43787</c:v>
                </c:pt>
                <c:pt idx="49">
                  <c:v>43788</c:v>
                </c:pt>
                <c:pt idx="50">
                  <c:v>43789</c:v>
                </c:pt>
                <c:pt idx="51">
                  <c:v>43790</c:v>
                </c:pt>
                <c:pt idx="52">
                  <c:v>43791</c:v>
                </c:pt>
                <c:pt idx="53">
                  <c:v>43792</c:v>
                </c:pt>
                <c:pt idx="54">
                  <c:v>43793</c:v>
                </c:pt>
                <c:pt idx="55">
                  <c:v>43794</c:v>
                </c:pt>
                <c:pt idx="56">
                  <c:v>43795</c:v>
                </c:pt>
                <c:pt idx="57">
                  <c:v>43796</c:v>
                </c:pt>
                <c:pt idx="58">
                  <c:v>43797</c:v>
                </c:pt>
                <c:pt idx="59">
                  <c:v>43798</c:v>
                </c:pt>
                <c:pt idx="60">
                  <c:v>43799</c:v>
                </c:pt>
                <c:pt idx="61">
                  <c:v>43800</c:v>
                </c:pt>
                <c:pt idx="62">
                  <c:v>43801</c:v>
                </c:pt>
                <c:pt idx="63">
                  <c:v>43802</c:v>
                </c:pt>
                <c:pt idx="64">
                  <c:v>43803</c:v>
                </c:pt>
                <c:pt idx="65">
                  <c:v>43804</c:v>
                </c:pt>
                <c:pt idx="66">
                  <c:v>43805</c:v>
                </c:pt>
                <c:pt idx="67">
                  <c:v>43806</c:v>
                </c:pt>
                <c:pt idx="68">
                  <c:v>43807</c:v>
                </c:pt>
                <c:pt idx="69">
                  <c:v>43808</c:v>
                </c:pt>
                <c:pt idx="70">
                  <c:v>43809</c:v>
                </c:pt>
                <c:pt idx="71">
                  <c:v>43810</c:v>
                </c:pt>
                <c:pt idx="72">
                  <c:v>43811</c:v>
                </c:pt>
                <c:pt idx="73">
                  <c:v>43812</c:v>
                </c:pt>
                <c:pt idx="74">
                  <c:v>43813</c:v>
                </c:pt>
                <c:pt idx="75">
                  <c:v>43814</c:v>
                </c:pt>
                <c:pt idx="76">
                  <c:v>43815</c:v>
                </c:pt>
                <c:pt idx="77">
                  <c:v>43816</c:v>
                </c:pt>
                <c:pt idx="78">
                  <c:v>43817</c:v>
                </c:pt>
                <c:pt idx="79">
                  <c:v>43818</c:v>
                </c:pt>
                <c:pt idx="80">
                  <c:v>43819</c:v>
                </c:pt>
                <c:pt idx="81">
                  <c:v>43820</c:v>
                </c:pt>
                <c:pt idx="82">
                  <c:v>43821</c:v>
                </c:pt>
                <c:pt idx="83">
                  <c:v>43822</c:v>
                </c:pt>
                <c:pt idx="84">
                  <c:v>43823</c:v>
                </c:pt>
                <c:pt idx="85">
                  <c:v>43824</c:v>
                </c:pt>
                <c:pt idx="86">
                  <c:v>43825</c:v>
                </c:pt>
                <c:pt idx="87">
                  <c:v>43826</c:v>
                </c:pt>
                <c:pt idx="88">
                  <c:v>43827</c:v>
                </c:pt>
                <c:pt idx="89">
                  <c:v>43828</c:v>
                </c:pt>
                <c:pt idx="90">
                  <c:v>43829</c:v>
                </c:pt>
                <c:pt idx="91">
                  <c:v>43830</c:v>
                </c:pt>
              </c:numCache>
            </c:numRef>
          </c:cat>
          <c:val>
            <c:numRef>
              <c:f>New_19!$E$287:$E$307</c:f>
              <c:numCache>
                <c:formatCode>General</c:formatCode>
                <c:ptCount val="21"/>
                <c:pt idx="0">
                  <c:v>7.1129043600000011E-2</c:v>
                </c:pt>
                <c:pt idx="1">
                  <c:v>676.98824999999999</c:v>
                </c:pt>
                <c:pt idx="2">
                  <c:v>1281.93325</c:v>
                </c:pt>
                <c:pt idx="3">
                  <c:v>1477.3525</c:v>
                </c:pt>
                <c:pt idx="4">
                  <c:v>1290.2153799999999</c:v>
                </c:pt>
                <c:pt idx="5">
                  <c:v>908.681375</c:v>
                </c:pt>
                <c:pt idx="6">
                  <c:v>551.48125000000005</c:v>
                </c:pt>
                <c:pt idx="7">
                  <c:v>315.27731199999999</c:v>
                </c:pt>
                <c:pt idx="8">
                  <c:v>203.179688</c:v>
                </c:pt>
                <c:pt idx="9">
                  <c:v>146.44765599999999</c:v>
                </c:pt>
                <c:pt idx="10">
                  <c:v>226.00096900000003</c:v>
                </c:pt>
                <c:pt idx="11">
                  <c:v>306.21028100000001</c:v>
                </c:pt>
                <c:pt idx="12">
                  <c:v>316.06734399999999</c:v>
                </c:pt>
                <c:pt idx="13">
                  <c:v>342.00293800000003</c:v>
                </c:pt>
                <c:pt idx="14">
                  <c:v>492.77684399999998</c:v>
                </c:pt>
                <c:pt idx="15">
                  <c:v>609.82474999999999</c:v>
                </c:pt>
                <c:pt idx="16">
                  <c:v>614.15425000000005</c:v>
                </c:pt>
                <c:pt idx="17">
                  <c:v>514.26931200000001</c:v>
                </c:pt>
                <c:pt idx="18">
                  <c:v>398.78375</c:v>
                </c:pt>
                <c:pt idx="19">
                  <c:v>284.89721900000001</c:v>
                </c:pt>
                <c:pt idx="20">
                  <c:v>186.940594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D9-4564-878A-F771556DD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4621952"/>
        <c:axId val="694623616"/>
      </c:lineChart>
      <c:dateAx>
        <c:axId val="6946219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Day</a:t>
                </a:r>
              </a:p>
            </c:rich>
          </c:tx>
          <c:layout>
            <c:manualLayout>
              <c:xMode val="edge"/>
              <c:yMode val="edge"/>
              <c:x val="0.48020905365058181"/>
              <c:y val="0.69368566587667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3616"/>
        <c:crosses val="autoZero"/>
        <c:auto val="1"/>
        <c:lblOffset val="100"/>
        <c:baseTimeUnit val="days"/>
      </c:dateAx>
      <c:valAx>
        <c:axId val="6946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DIscharge (m3/s)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4621952"/>
        <c:crosses val="autoZero"/>
        <c:crossBetween val="between"/>
      </c:valAx>
      <c:valAx>
        <c:axId val="9645359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Rainfall</a:t>
                </a:r>
                <a:r>
                  <a:rPr lang="en-US" sz="1050" b="1" baseline="0"/>
                  <a:t> (mm/day)</a:t>
                </a:r>
                <a:endParaRPr lang="en-US" sz="105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4536400"/>
        <c:crosses val="max"/>
        <c:crossBetween val="between"/>
      </c:valAx>
      <c:dateAx>
        <c:axId val="9645364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64535984"/>
        <c:crosses val="autoZero"/>
        <c:auto val="1"/>
        <c:lblOffset val="100"/>
        <c:baseTimeUnit val="day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8.6024079603138383E-3"/>
          <c:y val="0.77400707503039223"/>
          <c:w val="0.97597796632709621"/>
          <c:h val="0.1979810099802557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F912-5A81-43FD-B9AC-694B722739B3}" type="datetimeFigureOut">
              <a:rPr lang="en-US" smtClean="0"/>
              <a:t>22-May-22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167A-C4D1-41F4-9C9D-79F50995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687774D-F0C6-4621-98DB-C504ED1B3DA6}" type="datetime1">
              <a:rPr lang="en-US" smtClean="0"/>
              <a:t>22-May-22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Intensive Seminar: 18 Dec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D099-EF03-45F0-908D-FA0DFF3C854F}" type="datetime1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7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EA57-871A-445C-BB09-50BD72BF8916}" type="datetime1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53B886-6A3E-4703-9082-00E605292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4" t="12716" r="531" b="15317"/>
          <a:stretch/>
        </p:blipFill>
        <p:spPr>
          <a:xfrm>
            <a:off x="4177180" y="2919211"/>
            <a:ext cx="8023782" cy="8510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5564-DB84-4019-B9E1-5F99AC9E96F3}"/>
              </a:ext>
            </a:extLst>
          </p:cNvPr>
          <p:cNvSpPr/>
          <p:nvPr userDrawn="1"/>
        </p:nvSpPr>
        <p:spPr>
          <a:xfrm>
            <a:off x="-6277" y="1067607"/>
            <a:ext cx="12207240" cy="4571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31E47-1389-47EC-8D42-3E7C13DA0500}"/>
              </a:ext>
            </a:extLst>
          </p:cNvPr>
          <p:cNvSpPr/>
          <p:nvPr userDrawn="1"/>
        </p:nvSpPr>
        <p:spPr>
          <a:xfrm>
            <a:off x="2500" y="174611"/>
            <a:ext cx="12207240" cy="4571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Japan - Statistics, Rankings, News | US News Best Countries">
            <a:extLst>
              <a:ext uri="{FF2B5EF4-FFF2-40B4-BE49-F238E27FC236}">
                <a16:creationId xmlns:a16="http://schemas.microsoft.com/office/drawing/2014/main" id="{621EAB63-4788-488A-8586-838D3424860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551" r="2960" b="2298"/>
          <a:stretch/>
        </p:blipFill>
        <p:spPr bwMode="auto">
          <a:xfrm>
            <a:off x="-2741919" y="-68923"/>
            <a:ext cx="6919099" cy="69958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1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353B886-6A3E-4703-9082-00E605292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474" t="12716" r="531" b="15317"/>
          <a:stretch/>
        </p:blipFill>
        <p:spPr>
          <a:xfrm>
            <a:off x="4256844" y="2977086"/>
            <a:ext cx="7952896" cy="8510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E35564-DB84-4019-B9E1-5F99AC9E96F3}"/>
              </a:ext>
            </a:extLst>
          </p:cNvPr>
          <p:cNvSpPr/>
          <p:nvPr userDrawn="1"/>
        </p:nvSpPr>
        <p:spPr>
          <a:xfrm>
            <a:off x="4206682" y="3785190"/>
            <a:ext cx="8046041" cy="4571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31E47-1389-47EC-8D42-3E7C13DA0500}"/>
              </a:ext>
            </a:extLst>
          </p:cNvPr>
          <p:cNvSpPr/>
          <p:nvPr userDrawn="1"/>
        </p:nvSpPr>
        <p:spPr>
          <a:xfrm>
            <a:off x="4206682" y="2928631"/>
            <a:ext cx="8046041" cy="4571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50000">
                <a:sysClr val="window" lastClr="FFFFFF">
                  <a:lumMod val="75000"/>
                </a:sys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Japan - Statistics, Rankings, News | US News Best Countries">
            <a:extLst>
              <a:ext uri="{FF2B5EF4-FFF2-40B4-BE49-F238E27FC236}">
                <a16:creationId xmlns:a16="http://schemas.microsoft.com/office/drawing/2014/main" id="{51AB5E43-9516-44FA-BA21-8D9C1C52DD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551" r="2960" b="2298"/>
          <a:stretch/>
        </p:blipFill>
        <p:spPr bwMode="auto">
          <a:xfrm>
            <a:off x="-2588942" y="-68923"/>
            <a:ext cx="6919099" cy="69958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7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38C00E-41CE-4CD0-8DA0-B0F9D64559AC}"/>
              </a:ext>
            </a:extLst>
          </p:cNvPr>
          <p:cNvSpPr/>
          <p:nvPr userDrawn="1"/>
        </p:nvSpPr>
        <p:spPr bwMode="auto">
          <a:xfrm>
            <a:off x="0" y="-24323"/>
            <a:ext cx="12192000" cy="6882323"/>
          </a:xfrm>
          <a:prstGeom prst="rect">
            <a:avLst/>
          </a:prstGeom>
          <a:gradFill flip="none" rotWithShape="1">
            <a:gsLst>
              <a:gs pos="0">
                <a:srgbClr val="4D987A">
                  <a:tint val="66000"/>
                  <a:satMod val="160000"/>
                </a:srgbClr>
              </a:gs>
              <a:gs pos="50000">
                <a:srgbClr val="4D987A">
                  <a:tint val="44500"/>
                  <a:satMod val="160000"/>
                  <a:alpha val="38000"/>
                </a:srgbClr>
              </a:gs>
              <a:gs pos="100000">
                <a:srgbClr val="4D987A">
                  <a:tint val="23500"/>
                  <a:satMod val="160000"/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13" name="Picture 2" descr="Japan - Statistics, Rankings, News | US News Best Countries">
            <a:extLst>
              <a:ext uri="{FF2B5EF4-FFF2-40B4-BE49-F238E27FC236}">
                <a16:creationId xmlns:a16="http://schemas.microsoft.com/office/drawing/2014/main" id="{49BE88F4-6545-464C-9B09-5E6FE2C0EA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3" t="2551" r="2960" b="2298"/>
          <a:stretch/>
        </p:blipFill>
        <p:spPr bwMode="auto">
          <a:xfrm>
            <a:off x="2657666" y="-24323"/>
            <a:ext cx="6876668" cy="69529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1">
            <a:extLst>
              <a:ext uri="{FF2B5EF4-FFF2-40B4-BE49-F238E27FC236}">
                <a16:creationId xmlns:a16="http://schemas.microsoft.com/office/drawing/2014/main" id="{22DDC6C9-690C-4A50-939E-8FB86EE1AA83}"/>
              </a:ext>
            </a:extLst>
          </p:cNvPr>
          <p:cNvSpPr>
            <a:spLocks/>
          </p:cNvSpPr>
          <p:nvPr userDrawn="1"/>
        </p:nvSpPr>
        <p:spPr bwMode="auto">
          <a:xfrm>
            <a:off x="-304800" y="1752600"/>
            <a:ext cx="8458200" cy="2971800"/>
          </a:xfrm>
          <a:custGeom>
            <a:avLst/>
            <a:gdLst>
              <a:gd name="T0" fmla="*/ 0 w 5328"/>
              <a:gd name="T1" fmla="*/ 2147483647 h 1872"/>
              <a:gd name="T2" fmla="*/ 2147483647 w 5328"/>
              <a:gd name="T3" fmla="*/ 0 h 1872"/>
              <a:gd name="T4" fmla="*/ 2147483647 w 5328"/>
              <a:gd name="T5" fmla="*/ 2147483647 h 1872"/>
              <a:gd name="T6" fmla="*/ 2147483647 w 5328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5328"/>
              <a:gd name="T13" fmla="*/ 0 h 1872"/>
              <a:gd name="T14" fmla="*/ 5328 w 5328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8" h="1872">
                <a:moveTo>
                  <a:pt x="0" y="1344"/>
                </a:moveTo>
                <a:lnTo>
                  <a:pt x="5328" y="0"/>
                </a:lnTo>
                <a:lnTo>
                  <a:pt x="864" y="1872"/>
                </a:lnTo>
                <a:lnTo>
                  <a:pt x="48" y="1344"/>
                </a:lnTo>
              </a:path>
            </a:pathLst>
          </a:custGeom>
          <a:solidFill>
            <a:srgbClr val="4D987A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DDFE16C9-3069-44B1-A148-71D82C7AD5AB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1905000"/>
            <a:ext cx="8458200" cy="2971800"/>
          </a:xfrm>
          <a:custGeom>
            <a:avLst/>
            <a:gdLst>
              <a:gd name="T0" fmla="*/ 0 w 5328"/>
              <a:gd name="T1" fmla="*/ 2147483647 h 1872"/>
              <a:gd name="T2" fmla="*/ 2147483647 w 5328"/>
              <a:gd name="T3" fmla="*/ 0 h 1872"/>
              <a:gd name="T4" fmla="*/ 2147483647 w 5328"/>
              <a:gd name="T5" fmla="*/ 2147483647 h 1872"/>
              <a:gd name="T6" fmla="*/ 2147483647 w 5328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5328"/>
              <a:gd name="T13" fmla="*/ 0 h 1872"/>
              <a:gd name="T14" fmla="*/ 5328 w 5328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8" h="1872">
                <a:moveTo>
                  <a:pt x="0" y="1344"/>
                </a:moveTo>
                <a:lnTo>
                  <a:pt x="5328" y="0"/>
                </a:lnTo>
                <a:lnTo>
                  <a:pt x="864" y="1872"/>
                </a:lnTo>
                <a:lnTo>
                  <a:pt x="48" y="1344"/>
                </a:lnTo>
              </a:path>
            </a:pathLst>
          </a:custGeom>
          <a:solidFill>
            <a:srgbClr val="4D987A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5CE3F90E-5688-41AC-A786-318DECAD72BA}"/>
              </a:ext>
            </a:extLst>
          </p:cNvPr>
          <p:cNvSpPr>
            <a:spLocks/>
          </p:cNvSpPr>
          <p:nvPr userDrawn="1"/>
        </p:nvSpPr>
        <p:spPr bwMode="auto">
          <a:xfrm>
            <a:off x="1295400" y="2133600"/>
            <a:ext cx="8458200" cy="2971800"/>
          </a:xfrm>
          <a:custGeom>
            <a:avLst/>
            <a:gdLst>
              <a:gd name="T0" fmla="*/ 0 w 5328"/>
              <a:gd name="T1" fmla="*/ 2147483647 h 1872"/>
              <a:gd name="T2" fmla="*/ 2147483647 w 5328"/>
              <a:gd name="T3" fmla="*/ 0 h 1872"/>
              <a:gd name="T4" fmla="*/ 2147483647 w 5328"/>
              <a:gd name="T5" fmla="*/ 2147483647 h 1872"/>
              <a:gd name="T6" fmla="*/ 2147483647 w 5328"/>
              <a:gd name="T7" fmla="*/ 2147483647 h 1872"/>
              <a:gd name="T8" fmla="*/ 0 60000 65536"/>
              <a:gd name="T9" fmla="*/ 0 60000 65536"/>
              <a:gd name="T10" fmla="*/ 0 60000 65536"/>
              <a:gd name="T11" fmla="*/ 0 60000 65536"/>
              <a:gd name="T12" fmla="*/ 0 w 5328"/>
              <a:gd name="T13" fmla="*/ 0 h 1872"/>
              <a:gd name="T14" fmla="*/ 5328 w 5328"/>
              <a:gd name="T15" fmla="*/ 1872 h 18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8" h="1872">
                <a:moveTo>
                  <a:pt x="0" y="1344"/>
                </a:moveTo>
                <a:lnTo>
                  <a:pt x="5328" y="0"/>
                </a:lnTo>
                <a:lnTo>
                  <a:pt x="864" y="1872"/>
                </a:lnTo>
                <a:lnTo>
                  <a:pt x="48" y="1344"/>
                </a:lnTo>
              </a:path>
            </a:pathLst>
          </a:custGeom>
          <a:solidFill>
            <a:srgbClr val="4D987A">
              <a:alpha val="2509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06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3853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DF927-6307-46C1-9121-9B521DE9C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" t="12716" r="531" b="15317"/>
          <a:stretch/>
        </p:blipFill>
        <p:spPr>
          <a:xfrm>
            <a:off x="0" y="220330"/>
            <a:ext cx="12189500" cy="851087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8685BCD-5AF6-49E4-B260-642A5AC81468}"/>
              </a:ext>
            </a:extLst>
          </p:cNvPr>
          <p:cNvSpPr/>
          <p:nvPr userDrawn="1"/>
        </p:nvSpPr>
        <p:spPr>
          <a:xfrm>
            <a:off x="0" y="0"/>
            <a:ext cx="1905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5F56A91-BE66-4346-BC66-54371F461D5F}"/>
              </a:ext>
            </a:extLst>
          </p:cNvPr>
          <p:cNvSpPr/>
          <p:nvPr userDrawn="1"/>
        </p:nvSpPr>
        <p:spPr>
          <a:xfrm flipH="1">
            <a:off x="11846943" y="4750463"/>
            <a:ext cx="345057" cy="2078966"/>
          </a:xfrm>
          <a:prstGeom prst="rtTriangle">
            <a:avLst/>
          </a:prstGeom>
          <a:solidFill>
            <a:srgbClr val="A5A5A5">
              <a:alpha val="56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4521721-23F5-4D0A-B42B-603645C6F5DC}"/>
              </a:ext>
            </a:extLst>
          </p:cNvPr>
          <p:cNvSpPr/>
          <p:nvPr userDrawn="1"/>
        </p:nvSpPr>
        <p:spPr>
          <a:xfrm rot="5400000" flipH="1" flipV="1">
            <a:off x="10862619" y="5500048"/>
            <a:ext cx="345057" cy="2313705"/>
          </a:xfrm>
          <a:prstGeom prst="rtTriangle">
            <a:avLst/>
          </a:prstGeom>
          <a:solidFill>
            <a:sysClr val="window" lastClr="FFFFFF">
              <a:lumMod val="85000"/>
              <a:alpha val="50000"/>
            </a:sys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8B17760-A5E3-4923-8FC5-6AEEAFB1A040}"/>
              </a:ext>
            </a:extLst>
          </p:cNvPr>
          <p:cNvSpPr/>
          <p:nvPr userDrawn="1"/>
        </p:nvSpPr>
        <p:spPr>
          <a:xfrm>
            <a:off x="190501" y="6828162"/>
            <a:ext cx="12001500" cy="31105"/>
          </a:xfrm>
          <a:prstGeom prst="homePlat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448B8-FADE-4119-B5F2-8A1A1DC49F29}"/>
              </a:ext>
            </a:extLst>
          </p:cNvPr>
          <p:cNvSpPr/>
          <p:nvPr userDrawn="1"/>
        </p:nvSpPr>
        <p:spPr>
          <a:xfrm>
            <a:off x="99949" y="219063"/>
            <a:ext cx="91442" cy="8523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0169D47-6BF2-42ED-B607-5B37E13EC75A}"/>
              </a:ext>
            </a:extLst>
          </p:cNvPr>
          <p:cNvSpPr/>
          <p:nvPr userDrawn="1"/>
        </p:nvSpPr>
        <p:spPr>
          <a:xfrm rot="10800000">
            <a:off x="99949" y="1071417"/>
            <a:ext cx="90551" cy="79820"/>
          </a:xfrm>
          <a:prstGeom prst="rtTriangle">
            <a:avLst/>
          </a:prstGeom>
          <a:solidFill>
            <a:srgbClr val="12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806AF72-13DD-40B1-BF15-DD3F9BED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6779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lang="en-US" sz="36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82680" y="6536147"/>
            <a:ext cx="1067816" cy="266941"/>
          </a:xfrm>
          <a:ln/>
        </p:spPr>
        <p:txBody>
          <a:bodyPr rIns="91440"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Slide #</a:t>
            </a:r>
            <a:fld id="{278C6D9C-834F-4D74-984B-F1432323D34F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7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8DF927-6307-46C1-9121-9B521DE9C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6" t="12716" r="531" b="15317"/>
          <a:stretch/>
        </p:blipFill>
        <p:spPr>
          <a:xfrm>
            <a:off x="0" y="220330"/>
            <a:ext cx="12189500" cy="851087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A8685BCD-5AF6-49E4-B260-642A5AC81468}"/>
              </a:ext>
            </a:extLst>
          </p:cNvPr>
          <p:cNvSpPr/>
          <p:nvPr userDrawn="1"/>
        </p:nvSpPr>
        <p:spPr>
          <a:xfrm>
            <a:off x="0" y="0"/>
            <a:ext cx="1905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5F56A91-BE66-4346-BC66-54371F461D5F}"/>
              </a:ext>
            </a:extLst>
          </p:cNvPr>
          <p:cNvSpPr/>
          <p:nvPr userDrawn="1"/>
        </p:nvSpPr>
        <p:spPr>
          <a:xfrm flipH="1">
            <a:off x="11846943" y="4750463"/>
            <a:ext cx="345057" cy="2078966"/>
          </a:xfrm>
          <a:prstGeom prst="rtTriangle">
            <a:avLst/>
          </a:prstGeom>
          <a:solidFill>
            <a:srgbClr val="A5A5A5">
              <a:alpha val="56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4521721-23F5-4D0A-B42B-603645C6F5DC}"/>
              </a:ext>
            </a:extLst>
          </p:cNvPr>
          <p:cNvSpPr/>
          <p:nvPr userDrawn="1"/>
        </p:nvSpPr>
        <p:spPr>
          <a:xfrm rot="5400000" flipH="1" flipV="1">
            <a:off x="10862619" y="5500048"/>
            <a:ext cx="345057" cy="2313705"/>
          </a:xfrm>
          <a:prstGeom prst="rtTriangle">
            <a:avLst/>
          </a:prstGeom>
          <a:solidFill>
            <a:sysClr val="window" lastClr="FFFFFF">
              <a:lumMod val="85000"/>
              <a:alpha val="50000"/>
            </a:sys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8B17760-A5E3-4923-8FC5-6AEEAFB1A040}"/>
              </a:ext>
            </a:extLst>
          </p:cNvPr>
          <p:cNvSpPr/>
          <p:nvPr userDrawn="1"/>
        </p:nvSpPr>
        <p:spPr>
          <a:xfrm>
            <a:off x="190501" y="6828162"/>
            <a:ext cx="12001500" cy="31105"/>
          </a:xfrm>
          <a:prstGeom prst="homePlat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448B8-FADE-4119-B5F2-8A1A1DC49F29}"/>
              </a:ext>
            </a:extLst>
          </p:cNvPr>
          <p:cNvSpPr/>
          <p:nvPr userDrawn="1"/>
        </p:nvSpPr>
        <p:spPr>
          <a:xfrm>
            <a:off x="99949" y="219063"/>
            <a:ext cx="91442" cy="8523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0169D47-6BF2-42ED-B607-5B37E13EC75A}"/>
              </a:ext>
            </a:extLst>
          </p:cNvPr>
          <p:cNvSpPr/>
          <p:nvPr userDrawn="1"/>
        </p:nvSpPr>
        <p:spPr>
          <a:xfrm rot="10800000">
            <a:off x="99949" y="1071417"/>
            <a:ext cx="90551" cy="79820"/>
          </a:xfrm>
          <a:prstGeom prst="rtTriangle">
            <a:avLst/>
          </a:prstGeom>
          <a:solidFill>
            <a:srgbClr val="12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806AF72-13DD-40B1-BF15-DD3F9BED2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6779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r">
              <a:defRPr lang="en-US" sz="36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lvl="0" algn="r"/>
            <a:r>
              <a:rPr lang="en-US" dirty="0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282680" y="6536147"/>
            <a:ext cx="1067816" cy="266941"/>
          </a:xfrm>
          <a:ln/>
        </p:spPr>
        <p:txBody>
          <a:bodyPr rIns="91440"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Slide #</a:t>
            </a:r>
            <a:fld id="{278C6D9C-834F-4D74-984B-F1432323D34F}" type="slidenum">
              <a:rPr lang="en-US" smtClean="0"/>
              <a:pPr algn="l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54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AF72-98C4-415D-A90A-B66359E6E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83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7410-B5F2-468B-88D4-FA26BAA33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19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F87A-6D09-43C6-B2A1-10E7F2C98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08D2-3B90-4B11-8BD1-4F7CECA75FF2}" type="datetime1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47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468A8-9FFD-4707-BF6E-AE59FD7C2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9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2A26-EEB2-4A67-BFA6-1AA1F4BD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7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9D484-7C54-416D-A55F-A1D818CAF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0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22CEB-C4D6-471D-A4A2-3CB69BBE6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1B07-8E43-48F7-A6A3-50150F60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3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57E4-F620-472D-B0E7-4DB837F4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6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69E68-80BB-49C8-B907-55E4C931F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8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74F7-1902-4FB6-B7B2-63C61EEAB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45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492D0-2F07-4D8F-B905-02107E34C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1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6EAD-6AF3-4E21-A577-1749E747CD71}" type="datetime1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8C17-85E3-4972-8824-8E0FDAB85A27}" type="datetime1">
              <a:rPr lang="en-US" smtClean="0"/>
              <a:t>22-May-22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ADB11-86B4-471C-8910-E574670660D4}" type="datetime1">
              <a:rPr lang="en-US" smtClean="0"/>
              <a:t>22-May-22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8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4CAA-056A-4D3A-A9F9-AD3E30BFC836}" type="datetime1">
              <a:rPr lang="en-US" smtClean="0"/>
              <a:t>22-May-22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1D6A-E283-4015-B512-F8E17CFF8424}" type="datetime1">
              <a:rPr lang="en-US" smtClean="0"/>
              <a:t>22-May-22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8550E-F8C6-427B-A05F-DCA58532D50D}" type="datetime1">
              <a:rPr lang="en-US" smtClean="0"/>
              <a:t>22-May-22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Intensive Seminar: 18 Dec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5FCC0F8-879E-4707-9CA7-10DF77828496}" type="datetime1">
              <a:rPr lang="en-US" smtClean="0"/>
              <a:t>22-May-22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r>
              <a:rPr lang="en-US"/>
              <a:t>Intensive Seminar: 18 Dec 2020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3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A9A03CE-1F5D-417A-81E2-B3D351EA7468}" type="datetime1">
              <a:rPr lang="en-US" smtClean="0"/>
              <a:t>22-May-22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Intensive Seminar: 18 Dec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993DA91-3F0F-48A2-92FA-67D4961BE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CE108D3-365E-44B7-A20A-97B43AE57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5.pn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13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chart" Target="../charts/chart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5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3.png"/><Relationship Id="rId15" Type="http://schemas.openxmlformats.org/officeDocument/2006/relationships/image" Target="../media/image41.svg"/><Relationship Id="rId23" Type="http://schemas.openxmlformats.org/officeDocument/2006/relationships/image" Target="../media/image49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1.svg"/><Relationship Id="rId9" Type="http://schemas.openxmlformats.org/officeDocument/2006/relationships/image" Target="../media/image35.sv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3662" y="820198"/>
            <a:ext cx="9828647" cy="2011287"/>
          </a:xfrm>
        </p:spPr>
        <p:txBody>
          <a:bodyPr>
            <a:noAutofit/>
          </a:bodyPr>
          <a:lstStyle/>
          <a:p>
            <a:pPr algn="r"/>
            <a: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Improvement of disaster management approaches in Japan using paddy field</a:t>
            </a:r>
            <a:br>
              <a:rPr lang="en-US" sz="4800" b="1" dirty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</a:br>
            <a:endParaRPr lang="en-US" sz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2765" y="2907084"/>
            <a:ext cx="8859544" cy="167542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Debanjali Saha, Kazuo Oki, </a:t>
            </a:r>
            <a:r>
              <a:rPr lang="en-US" sz="2000" dirty="0" err="1">
                <a:solidFill>
                  <a:schemeClr val="tx1"/>
                </a:solidFill>
              </a:rPr>
              <a:t>Koshi</a:t>
            </a:r>
            <a:r>
              <a:rPr lang="en-US" sz="2000" dirty="0">
                <a:solidFill>
                  <a:schemeClr val="tx1"/>
                </a:solidFill>
              </a:rPr>
              <a:t> Yoshida and Hideaki </a:t>
            </a:r>
            <a:r>
              <a:rPr lang="en-US" sz="2000" dirty="0" err="1">
                <a:solidFill>
                  <a:schemeClr val="tx1"/>
                </a:solidFill>
              </a:rPr>
              <a:t>Kamiya</a:t>
            </a:r>
            <a:endParaRPr lang="en-US" sz="2000" dirty="0">
              <a:solidFill>
                <a:schemeClr val="tx1"/>
              </a:solidFill>
            </a:endParaRPr>
          </a:p>
          <a:p>
            <a:pPr algn="r"/>
            <a:endParaRPr lang="en-US" sz="2000" dirty="0">
              <a:solidFill>
                <a:schemeClr val="tx1"/>
              </a:solidFill>
            </a:endParaRP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Presenting author: Debanjali Saha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Doctoral student 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</a:rPr>
              <a:t>Oki Lab, Department of Civil Engineering</a:t>
            </a:r>
          </a:p>
          <a:p>
            <a:pPr algn="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DD0579-5B6A-47F0-B672-B91B7E18571D}"/>
              </a:ext>
            </a:extLst>
          </p:cNvPr>
          <p:cNvSpPr txBox="1"/>
          <p:nvPr/>
        </p:nvSpPr>
        <p:spPr>
          <a:xfrm>
            <a:off x="2170460" y="5886243"/>
            <a:ext cx="77006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pic>
        <p:nvPicPr>
          <p:cNvPr id="20" name="Picture 2" descr="University of Tokyo Logo - UT Download Vector">
            <a:extLst>
              <a:ext uri="{FF2B5EF4-FFF2-40B4-BE49-F238E27FC236}">
                <a16:creationId xmlns:a16="http://schemas.microsoft.com/office/drawing/2014/main" id="{1C344392-8BAD-425C-B1EA-F262D9A84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56" b="40469"/>
          <a:stretch/>
        </p:blipFill>
        <p:spPr bwMode="auto">
          <a:xfrm>
            <a:off x="9521851" y="4446236"/>
            <a:ext cx="2214227" cy="4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C173F4E-81C6-4541-96AF-72C14FD94EAD}"/>
              </a:ext>
            </a:extLst>
          </p:cNvPr>
          <p:cNvGrpSpPr/>
          <p:nvPr/>
        </p:nvGrpSpPr>
        <p:grpSpPr>
          <a:xfrm>
            <a:off x="-802740" y="3130630"/>
            <a:ext cx="10058400" cy="3352800"/>
            <a:chOff x="-304800" y="1752600"/>
            <a:chExt cx="10058400" cy="3352800"/>
          </a:xfrm>
        </p:grpSpPr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718B929-D766-49ED-B277-AE3B6E6D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4800" y="1752600"/>
              <a:ext cx="8458200" cy="2971800"/>
            </a:xfrm>
            <a:custGeom>
              <a:avLst/>
              <a:gdLst>
                <a:gd name="T0" fmla="*/ 0 w 5328"/>
                <a:gd name="T1" fmla="*/ 2147483647 h 1872"/>
                <a:gd name="T2" fmla="*/ 2147483647 w 5328"/>
                <a:gd name="T3" fmla="*/ 0 h 1872"/>
                <a:gd name="T4" fmla="*/ 2147483647 w 5328"/>
                <a:gd name="T5" fmla="*/ 2147483647 h 1872"/>
                <a:gd name="T6" fmla="*/ 2147483647 w 5328"/>
                <a:gd name="T7" fmla="*/ 2147483647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8"/>
                <a:gd name="T13" fmla="*/ 0 h 1872"/>
                <a:gd name="T14" fmla="*/ 5328 w 5328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8" h="1872">
                  <a:moveTo>
                    <a:pt x="0" y="1344"/>
                  </a:moveTo>
                  <a:lnTo>
                    <a:pt x="5328" y="0"/>
                  </a:lnTo>
                  <a:lnTo>
                    <a:pt x="864" y="1872"/>
                  </a:lnTo>
                  <a:lnTo>
                    <a:pt x="48" y="1344"/>
                  </a:lnTo>
                </a:path>
              </a:pathLst>
            </a:custGeom>
            <a:solidFill>
              <a:schemeClr val="tx2">
                <a:lumMod val="20000"/>
                <a:lumOff val="80000"/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9B911B-63E6-498C-AE1F-5F51F44A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" y="1905000"/>
              <a:ext cx="8458200" cy="2971800"/>
            </a:xfrm>
            <a:custGeom>
              <a:avLst/>
              <a:gdLst>
                <a:gd name="T0" fmla="*/ 0 w 5328"/>
                <a:gd name="T1" fmla="*/ 2147483647 h 1872"/>
                <a:gd name="T2" fmla="*/ 2147483647 w 5328"/>
                <a:gd name="T3" fmla="*/ 0 h 1872"/>
                <a:gd name="T4" fmla="*/ 2147483647 w 5328"/>
                <a:gd name="T5" fmla="*/ 2147483647 h 1872"/>
                <a:gd name="T6" fmla="*/ 2147483647 w 5328"/>
                <a:gd name="T7" fmla="*/ 2147483647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8"/>
                <a:gd name="T13" fmla="*/ 0 h 1872"/>
                <a:gd name="T14" fmla="*/ 5328 w 5328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8" h="1872">
                  <a:moveTo>
                    <a:pt x="0" y="1344"/>
                  </a:moveTo>
                  <a:lnTo>
                    <a:pt x="5328" y="0"/>
                  </a:lnTo>
                  <a:lnTo>
                    <a:pt x="864" y="1872"/>
                  </a:lnTo>
                  <a:lnTo>
                    <a:pt x="48" y="1344"/>
                  </a:lnTo>
                </a:path>
              </a:pathLst>
            </a:custGeom>
            <a:solidFill>
              <a:schemeClr val="tx2">
                <a:lumMod val="20000"/>
                <a:lumOff val="80000"/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D408022-2B78-4C19-BDCC-DAE687C4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400" y="2133600"/>
              <a:ext cx="8458200" cy="2971800"/>
            </a:xfrm>
            <a:custGeom>
              <a:avLst/>
              <a:gdLst>
                <a:gd name="T0" fmla="*/ 0 w 5328"/>
                <a:gd name="T1" fmla="*/ 2147483647 h 1872"/>
                <a:gd name="T2" fmla="*/ 2147483647 w 5328"/>
                <a:gd name="T3" fmla="*/ 0 h 1872"/>
                <a:gd name="T4" fmla="*/ 2147483647 w 5328"/>
                <a:gd name="T5" fmla="*/ 2147483647 h 1872"/>
                <a:gd name="T6" fmla="*/ 2147483647 w 5328"/>
                <a:gd name="T7" fmla="*/ 2147483647 h 18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28"/>
                <a:gd name="T13" fmla="*/ 0 h 1872"/>
                <a:gd name="T14" fmla="*/ 5328 w 5328"/>
                <a:gd name="T15" fmla="*/ 1872 h 18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28" h="1872">
                  <a:moveTo>
                    <a:pt x="0" y="1344"/>
                  </a:moveTo>
                  <a:lnTo>
                    <a:pt x="5328" y="0"/>
                  </a:lnTo>
                  <a:lnTo>
                    <a:pt x="864" y="1872"/>
                  </a:lnTo>
                  <a:lnTo>
                    <a:pt x="48" y="1344"/>
                  </a:lnTo>
                </a:path>
              </a:pathLst>
            </a:custGeom>
            <a:solidFill>
              <a:schemeClr val="tx2">
                <a:lumMod val="20000"/>
                <a:lumOff val="80000"/>
                <a:alpha val="25098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7F7A70C-89B7-B8B7-AE8B-1D7B1A68C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149" y="5311103"/>
            <a:ext cx="1091058" cy="14533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0A2007-460B-229C-675D-C631BD467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3" y="5433281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9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4A839BE-CA97-4AEE-9CD6-E030AF2C9C23}"/>
              </a:ext>
            </a:extLst>
          </p:cNvPr>
          <p:cNvSpPr txBox="1">
            <a:spLocks/>
          </p:cNvSpPr>
          <p:nvPr/>
        </p:nvSpPr>
        <p:spPr>
          <a:xfrm>
            <a:off x="0" y="-5468"/>
            <a:ext cx="195143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-120" normalizeH="0" baseline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B04BB5-CF6B-E47F-D1E8-487971D1ED00}"/>
              </a:ext>
            </a:extLst>
          </p:cNvPr>
          <p:cNvSpPr txBox="1">
            <a:spLocks/>
          </p:cNvSpPr>
          <p:nvPr/>
        </p:nvSpPr>
        <p:spPr>
          <a:xfrm>
            <a:off x="1951437" y="-6626"/>
            <a:ext cx="381399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AA3E5E-FED6-ED6A-1615-F1BFF97218B7}"/>
              </a:ext>
            </a:extLst>
          </p:cNvPr>
          <p:cNvSpPr txBox="1">
            <a:spLocks/>
          </p:cNvSpPr>
          <p:nvPr/>
        </p:nvSpPr>
        <p:spPr>
          <a:xfrm>
            <a:off x="7593764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D449CD-D552-4BB4-C83D-3A03EDC57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6" y="5748495"/>
            <a:ext cx="739271" cy="9847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AB5AEA-87DE-F51B-17AD-2C988F99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6099689"/>
            <a:ext cx="686623" cy="68662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4154E7-989F-53F1-AB01-9B7B20881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36DDC2-217A-8F2A-B0A9-EE69B0ED8A37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#10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4AC29EC-AF4D-AB07-4CBC-46ABB118214B}"/>
              </a:ext>
            </a:extLst>
          </p:cNvPr>
          <p:cNvSpPr txBox="1">
            <a:spLocks/>
          </p:cNvSpPr>
          <p:nvPr/>
        </p:nvSpPr>
        <p:spPr>
          <a:xfrm>
            <a:off x="5758756" y="-1705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D81FD54F-C32A-DB70-6371-CF920B7E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202" y="-5469"/>
            <a:ext cx="2476798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Future work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F6E95F2-D339-3E65-8F1F-0A4989F8DAEC}"/>
              </a:ext>
            </a:extLst>
          </p:cNvPr>
          <p:cNvGrpSpPr/>
          <p:nvPr/>
        </p:nvGrpSpPr>
        <p:grpSpPr>
          <a:xfrm>
            <a:off x="316601" y="1373272"/>
            <a:ext cx="3507254" cy="1301556"/>
            <a:chOff x="316601" y="682927"/>
            <a:chExt cx="3507254" cy="13015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E04736-F269-D7DE-3CB1-2FCC05E44232}"/>
                </a:ext>
              </a:extLst>
            </p:cNvPr>
            <p:cNvSpPr txBox="1"/>
            <p:nvPr/>
          </p:nvSpPr>
          <p:spPr>
            <a:xfrm>
              <a:off x="316601" y="722599"/>
              <a:ext cx="3507254" cy="1261884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Discharge </a:t>
              </a:r>
              <a:r>
                <a:rPr lang="en-US" sz="1900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reduction assessment in other major rivers</a:t>
              </a:r>
            </a:p>
          </p:txBody>
        </p:sp>
        <p:pic>
          <p:nvPicPr>
            <p:cNvPr id="15" name="Graphic 14" descr="Wave">
              <a:extLst>
                <a:ext uri="{FF2B5EF4-FFF2-40B4-BE49-F238E27FC236}">
                  <a16:creationId xmlns:a16="http://schemas.microsoft.com/office/drawing/2014/main" id="{A61746CC-9C75-8F9C-7ED5-572AB1BE5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31741" y="682927"/>
              <a:ext cx="732396" cy="732396"/>
            </a:xfrm>
            <a:prstGeom prst="rect">
              <a:avLst/>
            </a:prstGeom>
          </p:spPr>
        </p:pic>
        <p:pic>
          <p:nvPicPr>
            <p:cNvPr id="44" name="Graphic 43" descr="Downward trend">
              <a:extLst>
                <a:ext uri="{FF2B5EF4-FFF2-40B4-BE49-F238E27FC236}">
                  <a16:creationId xmlns:a16="http://schemas.microsoft.com/office/drawing/2014/main" id="{0F4A2806-8054-FA61-2BEE-82C29D7C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83468" y="695239"/>
              <a:ext cx="685053" cy="68505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508B59-35DD-C455-2FF6-918AFC749B58}"/>
              </a:ext>
            </a:extLst>
          </p:cNvPr>
          <p:cNvGrpSpPr/>
          <p:nvPr/>
        </p:nvGrpSpPr>
        <p:grpSpPr>
          <a:xfrm>
            <a:off x="8326524" y="1361753"/>
            <a:ext cx="3548875" cy="1313075"/>
            <a:chOff x="8326524" y="671408"/>
            <a:chExt cx="3548875" cy="131307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88651E-9DA9-ECEE-07DF-A9C660024CE5}"/>
                </a:ext>
              </a:extLst>
            </p:cNvPr>
            <p:cNvSpPr txBox="1"/>
            <p:nvPr/>
          </p:nvSpPr>
          <p:spPr>
            <a:xfrm>
              <a:off x="8326524" y="722599"/>
              <a:ext cx="3548875" cy="1261884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Cost benefit analysis of proposed paddy reservoir storage strategy</a:t>
              </a:r>
              <a:endParaRPr lang="en-US" sz="1900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</p:txBody>
        </p:sp>
        <p:pic>
          <p:nvPicPr>
            <p:cNvPr id="19" name="Graphic 18" descr="Yuan">
              <a:extLst>
                <a:ext uri="{FF2B5EF4-FFF2-40B4-BE49-F238E27FC236}">
                  <a16:creationId xmlns:a16="http://schemas.microsoft.com/office/drawing/2014/main" id="{FE1C05BF-59D1-F3C9-DF8D-CE03902A2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2643" y="749649"/>
              <a:ext cx="623575" cy="623575"/>
            </a:xfrm>
            <a:prstGeom prst="rect">
              <a:avLst/>
            </a:prstGeom>
          </p:spPr>
        </p:pic>
        <p:pic>
          <p:nvPicPr>
            <p:cNvPr id="46" name="Graphic 45" descr="Money">
              <a:extLst>
                <a:ext uri="{FF2B5EF4-FFF2-40B4-BE49-F238E27FC236}">
                  <a16:creationId xmlns:a16="http://schemas.microsoft.com/office/drawing/2014/main" id="{48CE1498-73EF-5B01-ABC5-B72DA088C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56835" y="671408"/>
              <a:ext cx="708884" cy="708884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85CADD-81EF-0B7E-FF37-B56A65B3BF04}"/>
              </a:ext>
            </a:extLst>
          </p:cNvPr>
          <p:cNvGrpSpPr/>
          <p:nvPr/>
        </p:nvGrpSpPr>
        <p:grpSpPr>
          <a:xfrm>
            <a:off x="4107873" y="1385584"/>
            <a:ext cx="3934633" cy="1587281"/>
            <a:chOff x="4107873" y="695239"/>
            <a:chExt cx="3934633" cy="15872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9AADE9-B98A-F879-C112-FD694A2896A4}"/>
                </a:ext>
              </a:extLst>
            </p:cNvPr>
            <p:cNvSpPr txBox="1"/>
            <p:nvPr/>
          </p:nvSpPr>
          <p:spPr>
            <a:xfrm>
              <a:off x="4107873" y="728248"/>
              <a:ext cx="3934633" cy="155427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Inundation mapping for ‘</a:t>
              </a:r>
              <a:r>
                <a:rPr lang="en-US" sz="19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no paddy storage</a:t>
              </a:r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’ and ‘</a:t>
              </a:r>
              <a:r>
                <a:rPr lang="en-US" sz="19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with paddy reservoir</a:t>
              </a:r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’ scenarios</a:t>
              </a:r>
              <a:endParaRPr lang="en-US" sz="1900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</p:txBody>
        </p:sp>
        <p:pic>
          <p:nvPicPr>
            <p:cNvPr id="49" name="Graphic 48" descr="Map with pin">
              <a:extLst>
                <a:ext uri="{FF2B5EF4-FFF2-40B4-BE49-F238E27FC236}">
                  <a16:creationId xmlns:a16="http://schemas.microsoft.com/office/drawing/2014/main" id="{9C52D9F4-96F3-0B69-5015-CC2089269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09982" y="695239"/>
              <a:ext cx="732396" cy="73239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F2F390-3A99-B091-5AC2-294CCE5A0E38}"/>
              </a:ext>
            </a:extLst>
          </p:cNvPr>
          <p:cNvGrpSpPr/>
          <p:nvPr/>
        </p:nvGrpSpPr>
        <p:grpSpPr>
          <a:xfrm>
            <a:off x="1515873" y="3580681"/>
            <a:ext cx="8611472" cy="1261884"/>
            <a:chOff x="1515873" y="3580681"/>
            <a:chExt cx="8611472" cy="126188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82E34F-246D-88E0-9523-E01AF5D29211}"/>
                </a:ext>
              </a:extLst>
            </p:cNvPr>
            <p:cNvSpPr txBox="1"/>
            <p:nvPr/>
          </p:nvSpPr>
          <p:spPr>
            <a:xfrm>
              <a:off x="1515873" y="3580681"/>
              <a:ext cx="8611472" cy="1261884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endParaRPr lang="en-US" sz="19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  <a:p>
              <a:pPr algn="ctr"/>
              <a:r>
                <a:rPr lang="en-US" sz="19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Discussion with farmers and end users about the proposed strategy</a:t>
              </a:r>
              <a:endParaRPr lang="en-US" sz="1900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endParaRPr>
            </a:p>
          </p:txBody>
        </p:sp>
        <p:pic>
          <p:nvPicPr>
            <p:cNvPr id="56" name="Graphic 55" descr="Marketing">
              <a:extLst>
                <a:ext uri="{FF2B5EF4-FFF2-40B4-BE49-F238E27FC236}">
                  <a16:creationId xmlns:a16="http://schemas.microsoft.com/office/drawing/2014/main" id="{0C543E80-A66A-15AA-B94A-7820B68B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44356" y="3605259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Users">
              <a:extLst>
                <a:ext uri="{FF2B5EF4-FFF2-40B4-BE49-F238E27FC236}">
                  <a16:creationId xmlns:a16="http://schemas.microsoft.com/office/drawing/2014/main" id="{E95A9251-DB73-CF89-9867-91B82BA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065874" y="36478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4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6994-1535-4AAE-B44A-85D94BC4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datasets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135897-0CC4-4AA3-ADDC-54091EFE94FC}"/>
              </a:ext>
            </a:extLst>
          </p:cNvPr>
          <p:cNvSpPr txBox="1">
            <a:spLocks/>
          </p:cNvSpPr>
          <p:nvPr/>
        </p:nvSpPr>
        <p:spPr>
          <a:xfrm>
            <a:off x="720243" y="1373489"/>
            <a:ext cx="10780877" cy="5109695"/>
          </a:xfrm>
          <a:prstGeom prst="rect">
            <a:avLst/>
          </a:prstGeom>
          <a:noFill/>
          <a:ln w="19050" cap="sq" cmpd="sng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91440" rIns="91440" bIns="91440" rtlCol="0" anchor="t">
            <a:noAutofit/>
          </a:bodyPr>
          <a:lstStyle>
            <a:defPPr>
              <a:defRPr lang="en-US"/>
            </a:defPPr>
            <a:lvl1pPr lvl="0" algn="ctr" defTabSz="914377">
              <a:defRPr sz="16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River basin mesh data from MLIT data inventory (when the river is considered as the main stream and tributaries are arranged for each 3rd mesh 1/10 subdivision [100m mesh]) </a:t>
            </a: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River basin ancillary data (geographical location, length and catchment area, basin population) from MLIT documents</a:t>
            </a: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Typhoon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Hagibis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inundation estimation data from GSI</a:t>
            </a: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Land use and land cover data from JAXA-EORC (HRLULC 30m resolution map of Japan [2014 – 2016], ver.18.03)</a:t>
            </a: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1800" dirty="0">
                <a:solidFill>
                  <a:srgbClr val="000000"/>
                </a:solidFill>
                <a:sym typeface="Neue Haas Grotesk Display Pro 7"/>
              </a:rPr>
              <a:t>Regional scale H08 data downscaled from global data of H08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Neue Haas Grotesk Display Pro 7"/>
            </a:endParaRP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Surface meteorological data for 2018 from H08 model and </a:t>
            </a:r>
            <a:r>
              <a:rPr lang="en-US" sz="1800" dirty="0">
                <a:solidFill>
                  <a:srgbClr val="000000"/>
                </a:solidFill>
                <a:sym typeface="Neue Haas Grotesk Display Pro 7"/>
              </a:rPr>
              <a:t>for 2019,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from JAXA Today’s Earth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realtime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hourly data from MSM/GPV ver. experiments at 1/60 degree scale in Japan) </a:t>
            </a:r>
          </a:p>
          <a:p>
            <a:pPr marL="285750" marR="0" lvl="0" indent="-285750" algn="just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Land topography/DEM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CaMaFlood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model river network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UTokyo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research work)</a:t>
            </a:r>
          </a:p>
        </p:txBody>
      </p:sp>
    </p:spTree>
    <p:extLst>
      <p:ext uri="{BB962C8B-B14F-4D97-AF65-F5344CB8AC3E}">
        <p14:creationId xmlns:p14="http://schemas.microsoft.com/office/powerpoint/2010/main" val="310314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4D2C88D-C36A-4185-951D-BB9366E9F029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1F8B68-9102-F39C-547B-7C2AE3748EA2}"/>
              </a:ext>
            </a:extLst>
          </p:cNvPr>
          <p:cNvSpPr txBox="1"/>
          <p:nvPr/>
        </p:nvSpPr>
        <p:spPr>
          <a:xfrm>
            <a:off x="732736" y="5078543"/>
            <a:ext cx="1076221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Using the paddy fields in river flood plain areas as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storage reservoir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, impact of flood disaster can be minimized with minimum structural intervention and cost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5811BF-2414-23BD-D09D-D801383C5222}"/>
              </a:ext>
            </a:extLst>
          </p:cNvPr>
          <p:cNvGrpSpPr/>
          <p:nvPr/>
        </p:nvGrpSpPr>
        <p:grpSpPr>
          <a:xfrm>
            <a:off x="277405" y="694522"/>
            <a:ext cx="11636023" cy="4149402"/>
            <a:chOff x="277405" y="694522"/>
            <a:chExt cx="11636023" cy="414940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32DB59D-5513-C420-50E7-DA76400EDDCB}"/>
                </a:ext>
              </a:extLst>
            </p:cNvPr>
            <p:cNvSpPr/>
            <p:nvPr/>
          </p:nvSpPr>
          <p:spPr>
            <a:xfrm rot="5400000">
              <a:off x="5130539" y="1189092"/>
              <a:ext cx="1929339" cy="53803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906F97-40E1-3FC2-3FB8-7BBC952A8210}"/>
                </a:ext>
              </a:extLst>
            </p:cNvPr>
            <p:cNvSpPr/>
            <p:nvPr/>
          </p:nvSpPr>
          <p:spPr>
            <a:xfrm>
              <a:off x="8784203" y="694522"/>
              <a:ext cx="3129225" cy="4149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E0711D-7806-4060-44D0-02D4F4C20B3F}"/>
                </a:ext>
              </a:extLst>
            </p:cNvPr>
            <p:cNvSpPr/>
            <p:nvPr/>
          </p:nvSpPr>
          <p:spPr>
            <a:xfrm>
              <a:off x="277405" y="694522"/>
              <a:ext cx="3129225" cy="4149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F39B0B-59A2-4C26-AAD1-E0D1FAB0B8B6}"/>
                </a:ext>
              </a:extLst>
            </p:cNvPr>
            <p:cNvGrpSpPr/>
            <p:nvPr/>
          </p:nvGrpSpPr>
          <p:grpSpPr>
            <a:xfrm>
              <a:off x="3549987" y="694986"/>
              <a:ext cx="5086898" cy="2219600"/>
              <a:chOff x="1856509" y="683901"/>
              <a:chExt cx="6741582" cy="406509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300DDA1-C9B6-4489-8695-231062B71995}"/>
                  </a:ext>
                </a:extLst>
              </p:cNvPr>
              <p:cNvSpPr/>
              <p:nvPr/>
            </p:nvSpPr>
            <p:spPr>
              <a:xfrm>
                <a:off x="1856509" y="683901"/>
                <a:ext cx="6741582" cy="40650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542B576E-40EE-40BF-9A83-B321B2A275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9274" y="764227"/>
                <a:ext cx="6618816" cy="39847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0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1775" marR="0" lvl="0" indent="-231775" algn="just" defTabSz="914400" rtl="0" eaLnBrk="1" fontAlgn="auto" latinLnBrk="0" hangingPunct="1">
                  <a:lnSpc>
                    <a:spcPct val="80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Tx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Japan has a long history of </a:t>
                </a:r>
                <a:r>
                  <a:rPr kumimoji="0" 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severe natural disasters </a:t>
                </a:r>
              </a:p>
              <a:p>
                <a:pPr marL="231775" marR="0" lvl="0" indent="-231775" algn="just" defTabSz="914400" rtl="0" eaLnBrk="1" fontAlgn="auto" latinLnBrk="0" hangingPunct="1">
                  <a:lnSpc>
                    <a:spcPct val="80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Tx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sz="18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Growing risk of climate change im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pacts may increase the devastation of major typhoon, extreme rainfall events and floods</a:t>
                </a:r>
              </a:p>
              <a:p>
                <a:pPr marL="231775" marR="0" lvl="0" indent="-231775" algn="just" defTabSz="914400" rtl="0" eaLnBrk="1" fontAlgn="auto" latinLnBrk="0" hangingPunct="1">
                  <a:lnSpc>
                    <a:spcPct val="80000"/>
                  </a:lnSpc>
                  <a:spcBef>
                    <a:spcPts val="1300"/>
                  </a:spcBef>
                  <a:spcAft>
                    <a:spcPts val="0"/>
                  </a:spcAft>
                  <a:buClrTx/>
                  <a:buSzTx/>
                  <a:buBlip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Cost-effective and sustainable disaster management measures 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to reduce the effects are essential in every sector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9EA680-1628-43B9-8D7B-FA08CAD295F2}"/>
                </a:ext>
              </a:extLst>
            </p:cNvPr>
            <p:cNvGrpSpPr/>
            <p:nvPr/>
          </p:nvGrpSpPr>
          <p:grpSpPr>
            <a:xfrm>
              <a:off x="339699" y="764228"/>
              <a:ext cx="11509317" cy="4002632"/>
              <a:chOff x="339699" y="764228"/>
              <a:chExt cx="11509317" cy="400263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0DC1D9F-61A6-4AA6-8832-42460886F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131" t="4453" r="2003" b="5019"/>
              <a:stretch/>
            </p:blipFill>
            <p:spPr>
              <a:xfrm>
                <a:off x="342984" y="764228"/>
                <a:ext cx="2970456" cy="1900943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D35DB11-C24F-4AC4-BF04-6714CF63993B}"/>
                  </a:ext>
                </a:extLst>
              </p:cNvPr>
              <p:cNvSpPr/>
              <p:nvPr/>
            </p:nvSpPr>
            <p:spPr>
              <a:xfrm>
                <a:off x="6924917" y="3494035"/>
                <a:ext cx="1621021" cy="70561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>
                <a:noAutofit/>
              </a:bodyPr>
              <a:lstStyle/>
              <a:p>
                <a:pPr marL="0" marR="0" lvl="0" indent="0" algn="ctr" defTabSz="91449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Flood disasters in Japan in the last few years</a:t>
                </a:r>
              </a:p>
              <a:p>
                <a:pPr marL="0" marR="0" lvl="0" indent="0" algn="ctr" defTabSz="91449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Source: MLIT Japan, Kyodo News and Reuters</a:t>
                </a:r>
                <a:endParaRPr kumimoji="0" lang="en-US" sz="10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8" name="Picture 27" descr="Satellite image of Naka River after Typhoon Hagibis">
                <a:extLst>
                  <a:ext uri="{FF2B5EF4-FFF2-40B4-BE49-F238E27FC236}">
                    <a16:creationId xmlns:a16="http://schemas.microsoft.com/office/drawing/2014/main" id="{271208F6-4C3E-42C9-805B-FAC747F608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9849" y="764229"/>
                <a:ext cx="2949167" cy="2031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Satellite image of Arakawa River after Typhoon Hagibis">
                <a:extLst>
                  <a:ext uri="{FF2B5EF4-FFF2-40B4-BE49-F238E27FC236}">
                    <a16:creationId xmlns:a16="http://schemas.microsoft.com/office/drawing/2014/main" id="{A90317FC-3CC3-4B41-87B5-229831D7B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6895" y="2897072"/>
                <a:ext cx="2949167" cy="18697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217D91E-669A-4AAF-87EB-1B30F37FB6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253" t="1153" r="1153" b="1253"/>
              <a:stretch/>
            </p:blipFill>
            <p:spPr>
              <a:xfrm>
                <a:off x="339699" y="2761671"/>
                <a:ext cx="2977025" cy="2005189"/>
              </a:xfrm>
              <a:prstGeom prst="rect">
                <a:avLst/>
              </a:prstGeom>
            </p:spPr>
          </p:pic>
        </p:grpSp>
        <p:pic>
          <p:nvPicPr>
            <p:cNvPr id="40" name="Picture 2" descr="A person stands at a flooded street during heavy rain in Kurume, Fukuoka Prefecture, Japan August 14, 2021, in this still image taken from video provided on social media. Mandatory credit TWITTER @NAPSPANS/via REUTERS  ">
              <a:extLst>
                <a:ext uri="{FF2B5EF4-FFF2-40B4-BE49-F238E27FC236}">
                  <a16:creationId xmlns:a16="http://schemas.microsoft.com/office/drawing/2014/main" id="{CCDE0CA5-C9A4-E84C-C5ED-510711FF5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87" y="2983794"/>
              <a:ext cx="3222528" cy="17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18CB3D6B-77AF-170B-1290-347695FE43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56" y="5801530"/>
            <a:ext cx="739271" cy="98478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CBEA8A-02BB-0588-883B-D63BC625C7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6099689"/>
            <a:ext cx="686623" cy="68662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9C28E60-3E20-C1A7-AB0B-6F4B57990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CF72062D-446B-3291-0483-FC1ACB0F2287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2316853" cy="555371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Background</a:t>
            </a:r>
            <a:endParaRPr lang="en-US" sz="2800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94323A5-5693-90E2-B69C-36E2C87DA036}"/>
              </a:ext>
            </a:extLst>
          </p:cNvPr>
          <p:cNvSpPr txBox="1">
            <a:spLocks/>
          </p:cNvSpPr>
          <p:nvPr/>
        </p:nvSpPr>
        <p:spPr>
          <a:xfrm>
            <a:off x="2316854" y="0"/>
            <a:ext cx="382289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A08A29AA-76AD-76D0-A7E0-F8353E40F31F}"/>
              </a:ext>
            </a:extLst>
          </p:cNvPr>
          <p:cNvSpPr txBox="1">
            <a:spLocks/>
          </p:cNvSpPr>
          <p:nvPr/>
        </p:nvSpPr>
        <p:spPr>
          <a:xfrm>
            <a:off x="6139752" y="-458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00EE935-BBB3-5BDF-4552-768082A0B1A2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E55E0EA-4CF7-9144-17E0-0C0FCA54C28C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34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62F3F3E1-E56A-F7CB-4DEE-5A5B7F9DB73F}"/>
              </a:ext>
            </a:extLst>
          </p:cNvPr>
          <p:cNvSpPr/>
          <p:nvPr/>
        </p:nvSpPr>
        <p:spPr>
          <a:xfrm>
            <a:off x="7697382" y="694522"/>
            <a:ext cx="4352964" cy="370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906F97-40E1-3FC2-3FB8-7BBC952A8210}"/>
              </a:ext>
            </a:extLst>
          </p:cNvPr>
          <p:cNvSpPr/>
          <p:nvPr/>
        </p:nvSpPr>
        <p:spPr>
          <a:xfrm>
            <a:off x="193230" y="694522"/>
            <a:ext cx="4298970" cy="37093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D55240E-351C-421B-D176-37F6BE28A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" b="1561"/>
          <a:stretch/>
        </p:blipFill>
        <p:spPr>
          <a:xfrm>
            <a:off x="343968" y="769914"/>
            <a:ext cx="4035643" cy="30878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1F39B0B-59A2-4C26-AAD1-E0D1FAB0B8B6}"/>
              </a:ext>
            </a:extLst>
          </p:cNvPr>
          <p:cNvGrpSpPr/>
          <p:nvPr/>
        </p:nvGrpSpPr>
        <p:grpSpPr>
          <a:xfrm>
            <a:off x="4594213" y="694523"/>
            <a:ext cx="2963385" cy="3709310"/>
            <a:chOff x="1856508" y="575750"/>
            <a:chExt cx="9631855" cy="417324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300DDA1-C9B6-4489-8695-231062B71995}"/>
                </a:ext>
              </a:extLst>
            </p:cNvPr>
            <p:cNvSpPr/>
            <p:nvPr/>
          </p:nvSpPr>
          <p:spPr>
            <a:xfrm>
              <a:off x="1856508" y="575750"/>
              <a:ext cx="9631855" cy="41732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D1434"/>
                </a:buClr>
                <a:buSzTx/>
                <a:buFont typeface="Wingdings 3" charset="2"/>
                <a:buChar char=""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542B576E-40EE-40BF-9A83-B321B2A275B4}"/>
                </a:ext>
              </a:extLst>
            </p:cNvPr>
            <p:cNvSpPr txBox="1">
              <a:spLocks/>
            </p:cNvSpPr>
            <p:nvPr/>
          </p:nvSpPr>
          <p:spPr>
            <a:xfrm>
              <a:off x="1979275" y="658923"/>
              <a:ext cx="9421097" cy="4090073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3038" marR="0" lvl="0" indent="-173038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/>
              </a:pPr>
              <a:r>
                <a:rPr lang="en-US" sz="17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Paddy fields remain mostly unused after harvest</a:t>
              </a:r>
            </a:p>
            <a:p>
              <a:pPr marL="173038" marR="0" lvl="0" indent="-173038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/>
              </a:pPr>
              <a:r>
                <a:rPr lang="en-US" sz="17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Rainfall due to major typhoon can be captured by nearby paddy fields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41F8B68-9102-F39C-547B-7C2AE3748EA2}"/>
              </a:ext>
            </a:extLst>
          </p:cNvPr>
          <p:cNvSpPr txBox="1"/>
          <p:nvPr/>
        </p:nvSpPr>
        <p:spPr>
          <a:xfrm>
            <a:off x="295605" y="4616914"/>
            <a:ext cx="11600790" cy="3139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Major benefit: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cost-effective and non-structural DRR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intervention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2829BC6-A1C4-8F91-4409-5B35B6C67503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#3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490F11-D602-705C-B299-9F3C04AD6A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56" y="5801530"/>
            <a:ext cx="739271" cy="9847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6D1B1A-DE7F-EDC6-0C5A-E0074A9B1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6099689"/>
            <a:ext cx="686623" cy="68662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14C68E1-FC7D-2271-7FB1-9F67C21349A5}"/>
              </a:ext>
            </a:extLst>
          </p:cNvPr>
          <p:cNvGrpSpPr/>
          <p:nvPr/>
        </p:nvGrpSpPr>
        <p:grpSpPr>
          <a:xfrm>
            <a:off x="551040" y="1046786"/>
            <a:ext cx="2353874" cy="1905578"/>
            <a:chOff x="5203499" y="2860386"/>
            <a:chExt cx="1976621" cy="159809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E591A54-E836-EEE4-484B-52407097A415}"/>
                </a:ext>
              </a:extLst>
            </p:cNvPr>
            <p:cNvCxnSpPr>
              <a:cxnSpLocks/>
            </p:cNvCxnSpPr>
            <p:nvPr/>
          </p:nvCxnSpPr>
          <p:spPr>
            <a:xfrm>
              <a:off x="5716386" y="3402675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1E3D00-C78D-1749-747B-2ECD0631C1D0}"/>
                </a:ext>
              </a:extLst>
            </p:cNvPr>
            <p:cNvCxnSpPr>
              <a:cxnSpLocks/>
            </p:cNvCxnSpPr>
            <p:nvPr/>
          </p:nvCxnSpPr>
          <p:spPr>
            <a:xfrm>
              <a:off x="6032269" y="348026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85E939-263D-6B26-4F5F-0A1D8FA1C0A2}"/>
                </a:ext>
              </a:extLst>
            </p:cNvPr>
            <p:cNvCxnSpPr>
              <a:cxnSpLocks/>
            </p:cNvCxnSpPr>
            <p:nvPr/>
          </p:nvCxnSpPr>
          <p:spPr>
            <a:xfrm>
              <a:off x="5589017" y="3671552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B3E75C-76B2-41BE-5F97-6EBF771CC3FE}"/>
                </a:ext>
              </a:extLst>
            </p:cNvPr>
            <p:cNvCxnSpPr>
              <a:cxnSpLocks/>
            </p:cNvCxnSpPr>
            <p:nvPr/>
          </p:nvCxnSpPr>
          <p:spPr>
            <a:xfrm>
              <a:off x="6403955" y="3963397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5F59F89-B07C-88CC-6EED-798DFEE9234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687" y="3844292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A48BE07-6FB5-C23B-2D16-23FF3270D19C}"/>
                </a:ext>
              </a:extLst>
            </p:cNvPr>
            <p:cNvCxnSpPr>
              <a:cxnSpLocks/>
            </p:cNvCxnSpPr>
            <p:nvPr/>
          </p:nvCxnSpPr>
          <p:spPr>
            <a:xfrm>
              <a:off x="6403955" y="3681679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6A52059-5B08-BB9A-5FE5-1238FDAF89D0}"/>
                </a:ext>
              </a:extLst>
            </p:cNvPr>
            <p:cNvCxnSpPr>
              <a:cxnSpLocks/>
            </p:cNvCxnSpPr>
            <p:nvPr/>
          </p:nvCxnSpPr>
          <p:spPr>
            <a:xfrm>
              <a:off x="5299555" y="358444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E5FD13-C866-959F-9854-0FB813DF085E}"/>
                </a:ext>
              </a:extLst>
            </p:cNvPr>
            <p:cNvCxnSpPr>
              <a:cxnSpLocks/>
            </p:cNvCxnSpPr>
            <p:nvPr/>
          </p:nvCxnSpPr>
          <p:spPr>
            <a:xfrm>
              <a:off x="5915373" y="3192198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56F340C-DA51-7437-2214-3735E53475F9}"/>
                </a:ext>
              </a:extLst>
            </p:cNvPr>
            <p:cNvCxnSpPr>
              <a:cxnSpLocks/>
            </p:cNvCxnSpPr>
            <p:nvPr/>
          </p:nvCxnSpPr>
          <p:spPr>
            <a:xfrm>
              <a:off x="6251171" y="3359727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BBEAC7B-A1EF-335D-03D6-B6A22DBD6DBB}"/>
                </a:ext>
              </a:extLst>
            </p:cNvPr>
            <p:cNvCxnSpPr>
              <a:cxnSpLocks/>
            </p:cNvCxnSpPr>
            <p:nvPr/>
          </p:nvCxnSpPr>
          <p:spPr>
            <a:xfrm>
              <a:off x="5803727" y="400126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0C0F0F3-7D59-266E-5BA7-3FF8B554425E}"/>
                </a:ext>
              </a:extLst>
            </p:cNvPr>
            <p:cNvCxnSpPr>
              <a:cxnSpLocks/>
            </p:cNvCxnSpPr>
            <p:nvPr/>
          </p:nvCxnSpPr>
          <p:spPr>
            <a:xfrm>
              <a:off x="6759633" y="3741768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3E9BA72-2322-8173-A052-40E2B8011E1B}"/>
                </a:ext>
              </a:extLst>
            </p:cNvPr>
            <p:cNvCxnSpPr>
              <a:cxnSpLocks/>
            </p:cNvCxnSpPr>
            <p:nvPr/>
          </p:nvCxnSpPr>
          <p:spPr>
            <a:xfrm>
              <a:off x="6748550" y="3338699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39C2BAD-EA5F-8F13-8DFC-ACEA545247ED}"/>
                </a:ext>
              </a:extLst>
            </p:cNvPr>
            <p:cNvCxnSpPr>
              <a:cxnSpLocks/>
            </p:cNvCxnSpPr>
            <p:nvPr/>
          </p:nvCxnSpPr>
          <p:spPr>
            <a:xfrm>
              <a:off x="6378633" y="3107048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DFD3DF6-96C4-525C-8BD7-68E88BC723D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78506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EAFD5A-FDC6-F2D2-D345-1DC93CC0A537}"/>
                </a:ext>
              </a:extLst>
            </p:cNvPr>
            <p:cNvCxnSpPr>
              <a:cxnSpLocks/>
            </p:cNvCxnSpPr>
            <p:nvPr/>
          </p:nvCxnSpPr>
          <p:spPr>
            <a:xfrm>
              <a:off x="5598622" y="4136094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7C33974-3376-051B-3D24-8FE9D0587631}"/>
                </a:ext>
              </a:extLst>
            </p:cNvPr>
            <p:cNvCxnSpPr>
              <a:cxnSpLocks/>
            </p:cNvCxnSpPr>
            <p:nvPr/>
          </p:nvCxnSpPr>
          <p:spPr>
            <a:xfrm>
              <a:off x="5828953" y="3705746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767257C-3B52-D986-5F7E-C85D66D77B65}"/>
                </a:ext>
              </a:extLst>
            </p:cNvPr>
            <p:cNvCxnSpPr>
              <a:cxnSpLocks/>
            </p:cNvCxnSpPr>
            <p:nvPr/>
          </p:nvCxnSpPr>
          <p:spPr>
            <a:xfrm>
              <a:off x="5203499" y="4043490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1D19D20-80B0-C767-91C9-31D67A477202}"/>
                </a:ext>
              </a:extLst>
            </p:cNvPr>
            <p:cNvCxnSpPr>
              <a:cxnSpLocks/>
            </p:cNvCxnSpPr>
            <p:nvPr/>
          </p:nvCxnSpPr>
          <p:spPr>
            <a:xfrm>
              <a:off x="6113842" y="4112763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1205E26-BC1F-E671-D427-EB2D991776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2684" y="4318032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A23FE89-1E55-B796-6581-994C2D227E66}"/>
                </a:ext>
              </a:extLst>
            </p:cNvPr>
            <p:cNvCxnSpPr>
              <a:cxnSpLocks/>
            </p:cNvCxnSpPr>
            <p:nvPr/>
          </p:nvCxnSpPr>
          <p:spPr>
            <a:xfrm>
              <a:off x="5522516" y="4319937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1A6D372-DC54-B600-9865-D815DA214A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2295" y="348026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C51C115-A60E-AE9E-9836-01459AFB5114}"/>
                </a:ext>
              </a:extLst>
            </p:cNvPr>
            <p:cNvCxnSpPr>
              <a:cxnSpLocks/>
            </p:cNvCxnSpPr>
            <p:nvPr/>
          </p:nvCxnSpPr>
          <p:spPr>
            <a:xfrm>
              <a:off x="7052658" y="3533006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F4EAA81-EA5E-E42E-318A-25A3E49AF00D}"/>
                </a:ext>
              </a:extLst>
            </p:cNvPr>
            <p:cNvCxnSpPr>
              <a:cxnSpLocks/>
            </p:cNvCxnSpPr>
            <p:nvPr/>
          </p:nvCxnSpPr>
          <p:spPr>
            <a:xfrm>
              <a:off x="6841893" y="3091567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B19A519-DB1E-9E61-51F1-28A69681CE51}"/>
                </a:ext>
              </a:extLst>
            </p:cNvPr>
            <p:cNvCxnSpPr>
              <a:cxnSpLocks/>
            </p:cNvCxnSpPr>
            <p:nvPr/>
          </p:nvCxnSpPr>
          <p:spPr>
            <a:xfrm>
              <a:off x="6538007" y="2903901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ACE208E-8128-5053-7500-E45E14E3B77D}"/>
                </a:ext>
              </a:extLst>
            </p:cNvPr>
            <p:cNvCxnSpPr>
              <a:cxnSpLocks/>
            </p:cNvCxnSpPr>
            <p:nvPr/>
          </p:nvCxnSpPr>
          <p:spPr>
            <a:xfrm>
              <a:off x="6136092" y="2860386"/>
              <a:ext cx="127462" cy="13854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5A205DC-8B73-55CF-32D2-25E7F020DCDB}"/>
              </a:ext>
            </a:extLst>
          </p:cNvPr>
          <p:cNvGrpSpPr/>
          <p:nvPr/>
        </p:nvGrpSpPr>
        <p:grpSpPr>
          <a:xfrm>
            <a:off x="543432" y="1893559"/>
            <a:ext cx="2361818" cy="1015425"/>
            <a:chOff x="7964661" y="1893559"/>
            <a:chExt cx="2361818" cy="101542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5D731A-4E5E-96DD-D65A-C5E2287FA483}"/>
                </a:ext>
              </a:extLst>
            </p:cNvPr>
            <p:cNvSpPr/>
            <p:nvPr/>
          </p:nvSpPr>
          <p:spPr>
            <a:xfrm>
              <a:off x="8910867" y="1893559"/>
              <a:ext cx="984340" cy="142470"/>
            </a:xfrm>
            <a:custGeom>
              <a:avLst/>
              <a:gdLst>
                <a:gd name="connsiteX0" fmla="*/ 984340 w 984340"/>
                <a:gd name="connsiteY0" fmla="*/ 36265 h 132109"/>
                <a:gd name="connsiteX1" fmla="*/ 981749 w 984340"/>
                <a:gd name="connsiteY1" fmla="*/ 49217 h 132109"/>
                <a:gd name="connsiteX2" fmla="*/ 963617 w 984340"/>
                <a:gd name="connsiteY2" fmla="*/ 75121 h 132109"/>
                <a:gd name="connsiteX3" fmla="*/ 953255 w 984340"/>
                <a:gd name="connsiteY3" fmla="*/ 88073 h 132109"/>
                <a:gd name="connsiteX4" fmla="*/ 935123 w 984340"/>
                <a:gd name="connsiteY4" fmla="*/ 108796 h 132109"/>
                <a:gd name="connsiteX5" fmla="*/ 924761 w 984340"/>
                <a:gd name="connsiteY5" fmla="*/ 111386 h 132109"/>
                <a:gd name="connsiteX6" fmla="*/ 753797 w 984340"/>
                <a:gd name="connsiteY6" fmla="*/ 101025 h 132109"/>
                <a:gd name="connsiteX7" fmla="*/ 743436 w 984340"/>
                <a:gd name="connsiteY7" fmla="*/ 98434 h 132109"/>
                <a:gd name="connsiteX8" fmla="*/ 720122 w 984340"/>
                <a:gd name="connsiteY8" fmla="*/ 108796 h 132109"/>
                <a:gd name="connsiteX9" fmla="*/ 712351 w 984340"/>
                <a:gd name="connsiteY9" fmla="*/ 111386 h 132109"/>
                <a:gd name="connsiteX10" fmla="*/ 453314 w 984340"/>
                <a:gd name="connsiteY10" fmla="*/ 111386 h 132109"/>
                <a:gd name="connsiteX11" fmla="*/ 440362 w 984340"/>
                <a:gd name="connsiteY11" fmla="*/ 113976 h 132109"/>
                <a:gd name="connsiteX12" fmla="*/ 409278 w 984340"/>
                <a:gd name="connsiteY12" fmla="*/ 116567 h 132109"/>
                <a:gd name="connsiteX13" fmla="*/ 383374 w 984340"/>
                <a:gd name="connsiteY13" fmla="*/ 121748 h 132109"/>
                <a:gd name="connsiteX14" fmla="*/ 373013 w 984340"/>
                <a:gd name="connsiteY14" fmla="*/ 126928 h 132109"/>
                <a:gd name="connsiteX15" fmla="*/ 349700 w 984340"/>
                <a:gd name="connsiteY15" fmla="*/ 132109 h 132109"/>
                <a:gd name="connsiteX16" fmla="*/ 334157 w 984340"/>
                <a:gd name="connsiteY16" fmla="*/ 126928 h 132109"/>
                <a:gd name="connsiteX17" fmla="*/ 310844 w 984340"/>
                <a:gd name="connsiteY17" fmla="*/ 103615 h 132109"/>
                <a:gd name="connsiteX18" fmla="*/ 303073 w 984340"/>
                <a:gd name="connsiteY18" fmla="*/ 101025 h 132109"/>
                <a:gd name="connsiteX19" fmla="*/ 259037 w 984340"/>
                <a:gd name="connsiteY19" fmla="*/ 106205 h 132109"/>
                <a:gd name="connsiteX20" fmla="*/ 248675 w 984340"/>
                <a:gd name="connsiteY20" fmla="*/ 108796 h 132109"/>
                <a:gd name="connsiteX21" fmla="*/ 243494 w 984340"/>
                <a:gd name="connsiteY21" fmla="*/ 116567 h 132109"/>
                <a:gd name="connsiteX22" fmla="*/ 222772 w 984340"/>
                <a:gd name="connsiteY22" fmla="*/ 124338 h 132109"/>
                <a:gd name="connsiteX23" fmla="*/ 36265 w 984340"/>
                <a:gd name="connsiteY23" fmla="*/ 108796 h 132109"/>
                <a:gd name="connsiteX24" fmla="*/ 25904 w 984340"/>
                <a:gd name="connsiteY24" fmla="*/ 101025 h 132109"/>
                <a:gd name="connsiteX25" fmla="*/ 12952 w 984340"/>
                <a:gd name="connsiteY25" fmla="*/ 82892 h 132109"/>
                <a:gd name="connsiteX26" fmla="*/ 0 w 984340"/>
                <a:gd name="connsiteY26" fmla="*/ 69940 h 132109"/>
                <a:gd name="connsiteX27" fmla="*/ 5181 w 984340"/>
                <a:gd name="connsiteY27" fmla="*/ 51808 h 132109"/>
                <a:gd name="connsiteX28" fmla="*/ 72530 w 984340"/>
                <a:gd name="connsiteY28" fmla="*/ 41446 h 132109"/>
                <a:gd name="connsiteX29" fmla="*/ 88072 w 984340"/>
                <a:gd name="connsiteY29" fmla="*/ 25904 h 132109"/>
                <a:gd name="connsiteX30" fmla="*/ 126928 w 984340"/>
                <a:gd name="connsiteY30" fmla="*/ 18133 h 132109"/>
                <a:gd name="connsiteX31" fmla="*/ 271989 w 984340"/>
                <a:gd name="connsiteY31" fmla="*/ 15542 h 132109"/>
                <a:gd name="connsiteX32" fmla="*/ 308254 w 984340"/>
                <a:gd name="connsiteY32" fmla="*/ 12952 h 132109"/>
                <a:gd name="connsiteX33" fmla="*/ 401507 w 984340"/>
                <a:gd name="connsiteY33" fmla="*/ 23314 h 132109"/>
                <a:gd name="connsiteX34" fmla="*/ 435182 w 984340"/>
                <a:gd name="connsiteY34" fmla="*/ 33675 h 132109"/>
                <a:gd name="connsiteX35" fmla="*/ 450724 w 984340"/>
                <a:gd name="connsiteY35" fmla="*/ 38856 h 132109"/>
                <a:gd name="connsiteX36" fmla="*/ 458495 w 984340"/>
                <a:gd name="connsiteY36" fmla="*/ 49217 h 132109"/>
                <a:gd name="connsiteX37" fmla="*/ 474037 w 984340"/>
                <a:gd name="connsiteY37" fmla="*/ 54398 h 132109"/>
                <a:gd name="connsiteX38" fmla="*/ 546568 w 984340"/>
                <a:gd name="connsiteY38" fmla="*/ 51808 h 132109"/>
                <a:gd name="connsiteX39" fmla="*/ 569881 w 984340"/>
                <a:gd name="connsiteY39" fmla="*/ 49217 h 132109"/>
                <a:gd name="connsiteX40" fmla="*/ 577652 w 984340"/>
                <a:gd name="connsiteY40" fmla="*/ 44036 h 132109"/>
                <a:gd name="connsiteX41" fmla="*/ 588013 w 984340"/>
                <a:gd name="connsiteY41" fmla="*/ 41446 h 132109"/>
                <a:gd name="connsiteX42" fmla="*/ 598375 w 984340"/>
                <a:gd name="connsiteY42" fmla="*/ 36265 h 132109"/>
                <a:gd name="connsiteX43" fmla="*/ 606146 w 984340"/>
                <a:gd name="connsiteY43" fmla="*/ 15542 h 132109"/>
                <a:gd name="connsiteX44" fmla="*/ 621688 w 984340"/>
                <a:gd name="connsiteY44" fmla="*/ 10362 h 132109"/>
                <a:gd name="connsiteX45" fmla="*/ 694219 w 984340"/>
                <a:gd name="connsiteY45" fmla="*/ 7771 h 132109"/>
                <a:gd name="connsiteX46" fmla="*/ 808195 w 984340"/>
                <a:gd name="connsiteY46" fmla="*/ 0 h 132109"/>
                <a:gd name="connsiteX47" fmla="*/ 927352 w 984340"/>
                <a:gd name="connsiteY47" fmla="*/ 2591 h 132109"/>
                <a:gd name="connsiteX48" fmla="*/ 955846 w 984340"/>
                <a:gd name="connsiteY48" fmla="*/ 12952 h 132109"/>
                <a:gd name="connsiteX49" fmla="*/ 966207 w 984340"/>
                <a:gd name="connsiteY49" fmla="*/ 15542 h 132109"/>
                <a:gd name="connsiteX50" fmla="*/ 979159 w 984340"/>
                <a:gd name="connsiteY50" fmla="*/ 33675 h 132109"/>
                <a:gd name="connsiteX51" fmla="*/ 981749 w 984340"/>
                <a:gd name="connsiteY51" fmla="*/ 46627 h 132109"/>
                <a:gd name="connsiteX52" fmla="*/ 984340 w 984340"/>
                <a:gd name="connsiteY52" fmla="*/ 36265 h 13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984340" h="132109">
                  <a:moveTo>
                    <a:pt x="984340" y="36265"/>
                  </a:moveTo>
                  <a:cubicBezTo>
                    <a:pt x="984340" y="36697"/>
                    <a:pt x="983442" y="45153"/>
                    <a:pt x="981749" y="49217"/>
                  </a:cubicBezTo>
                  <a:cubicBezTo>
                    <a:pt x="975224" y="64877"/>
                    <a:pt x="973336" y="65402"/>
                    <a:pt x="963617" y="75121"/>
                  </a:cubicBezTo>
                  <a:cubicBezTo>
                    <a:pt x="957782" y="92622"/>
                    <a:pt x="965874" y="73651"/>
                    <a:pt x="953255" y="88073"/>
                  </a:cubicBezTo>
                  <a:cubicBezTo>
                    <a:pt x="943759" y="98926"/>
                    <a:pt x="946779" y="103801"/>
                    <a:pt x="935123" y="108796"/>
                  </a:cubicBezTo>
                  <a:cubicBezTo>
                    <a:pt x="931851" y="110198"/>
                    <a:pt x="928215" y="110523"/>
                    <a:pt x="924761" y="111386"/>
                  </a:cubicBezTo>
                  <a:lnTo>
                    <a:pt x="753797" y="101025"/>
                  </a:lnTo>
                  <a:cubicBezTo>
                    <a:pt x="750246" y="100771"/>
                    <a:pt x="746905" y="97634"/>
                    <a:pt x="743436" y="98434"/>
                  </a:cubicBezTo>
                  <a:cubicBezTo>
                    <a:pt x="735149" y="100346"/>
                    <a:pt x="727972" y="105525"/>
                    <a:pt x="720122" y="108796"/>
                  </a:cubicBezTo>
                  <a:cubicBezTo>
                    <a:pt x="717602" y="109846"/>
                    <a:pt x="714941" y="110523"/>
                    <a:pt x="712351" y="111386"/>
                  </a:cubicBezTo>
                  <a:cubicBezTo>
                    <a:pt x="588748" y="108443"/>
                    <a:pt x="591131" y="107012"/>
                    <a:pt x="453314" y="111386"/>
                  </a:cubicBezTo>
                  <a:cubicBezTo>
                    <a:pt x="448913" y="111526"/>
                    <a:pt x="444735" y="113462"/>
                    <a:pt x="440362" y="113976"/>
                  </a:cubicBezTo>
                  <a:cubicBezTo>
                    <a:pt x="430036" y="115191"/>
                    <a:pt x="419612" y="115419"/>
                    <a:pt x="409278" y="116567"/>
                  </a:cubicBezTo>
                  <a:cubicBezTo>
                    <a:pt x="405030" y="117039"/>
                    <a:pt x="388794" y="119715"/>
                    <a:pt x="383374" y="121748"/>
                  </a:cubicBezTo>
                  <a:cubicBezTo>
                    <a:pt x="379759" y="123104"/>
                    <a:pt x="376704" y="125792"/>
                    <a:pt x="373013" y="126928"/>
                  </a:cubicBezTo>
                  <a:cubicBezTo>
                    <a:pt x="365404" y="129269"/>
                    <a:pt x="357471" y="130382"/>
                    <a:pt x="349700" y="132109"/>
                  </a:cubicBezTo>
                  <a:cubicBezTo>
                    <a:pt x="344519" y="130382"/>
                    <a:pt x="337186" y="131472"/>
                    <a:pt x="334157" y="126928"/>
                  </a:cubicBezTo>
                  <a:cubicBezTo>
                    <a:pt x="326136" y="114894"/>
                    <a:pt x="327316" y="115145"/>
                    <a:pt x="310844" y="103615"/>
                  </a:cubicBezTo>
                  <a:cubicBezTo>
                    <a:pt x="308607" y="102049"/>
                    <a:pt x="305663" y="101888"/>
                    <a:pt x="303073" y="101025"/>
                  </a:cubicBezTo>
                  <a:cubicBezTo>
                    <a:pt x="288394" y="102752"/>
                    <a:pt x="273668" y="104115"/>
                    <a:pt x="259037" y="106205"/>
                  </a:cubicBezTo>
                  <a:cubicBezTo>
                    <a:pt x="255512" y="106708"/>
                    <a:pt x="251637" y="106821"/>
                    <a:pt x="248675" y="108796"/>
                  </a:cubicBezTo>
                  <a:cubicBezTo>
                    <a:pt x="246085" y="110523"/>
                    <a:pt x="246027" y="114757"/>
                    <a:pt x="243494" y="116567"/>
                  </a:cubicBezTo>
                  <a:cubicBezTo>
                    <a:pt x="240781" y="118505"/>
                    <a:pt x="227453" y="122778"/>
                    <a:pt x="222772" y="124338"/>
                  </a:cubicBezTo>
                  <a:cubicBezTo>
                    <a:pt x="125114" y="121286"/>
                    <a:pt x="95845" y="143551"/>
                    <a:pt x="36265" y="108796"/>
                  </a:cubicBezTo>
                  <a:cubicBezTo>
                    <a:pt x="32536" y="106621"/>
                    <a:pt x="29358" y="103615"/>
                    <a:pt x="25904" y="101025"/>
                  </a:cubicBezTo>
                  <a:cubicBezTo>
                    <a:pt x="22189" y="95452"/>
                    <a:pt x="17238" y="87714"/>
                    <a:pt x="12952" y="82892"/>
                  </a:cubicBezTo>
                  <a:cubicBezTo>
                    <a:pt x="8896" y="78329"/>
                    <a:pt x="4317" y="74257"/>
                    <a:pt x="0" y="69940"/>
                  </a:cubicBezTo>
                  <a:cubicBezTo>
                    <a:pt x="23" y="69847"/>
                    <a:pt x="3941" y="53048"/>
                    <a:pt x="5181" y="51808"/>
                  </a:cubicBezTo>
                  <a:cubicBezTo>
                    <a:pt x="21723" y="35265"/>
                    <a:pt x="56279" y="42220"/>
                    <a:pt x="72530" y="41446"/>
                  </a:cubicBezTo>
                  <a:cubicBezTo>
                    <a:pt x="113071" y="25229"/>
                    <a:pt x="65763" y="48213"/>
                    <a:pt x="88072" y="25904"/>
                  </a:cubicBezTo>
                  <a:cubicBezTo>
                    <a:pt x="94906" y="19070"/>
                    <a:pt x="122850" y="18257"/>
                    <a:pt x="126928" y="18133"/>
                  </a:cubicBezTo>
                  <a:cubicBezTo>
                    <a:pt x="175267" y="16668"/>
                    <a:pt x="223635" y="16406"/>
                    <a:pt x="271989" y="15542"/>
                  </a:cubicBezTo>
                  <a:cubicBezTo>
                    <a:pt x="284077" y="14679"/>
                    <a:pt x="296135" y="12952"/>
                    <a:pt x="308254" y="12952"/>
                  </a:cubicBezTo>
                  <a:cubicBezTo>
                    <a:pt x="330268" y="12952"/>
                    <a:pt x="387033" y="21426"/>
                    <a:pt x="401507" y="23314"/>
                  </a:cubicBezTo>
                  <a:cubicBezTo>
                    <a:pt x="440467" y="36299"/>
                    <a:pt x="391705" y="20297"/>
                    <a:pt x="435182" y="33675"/>
                  </a:cubicBezTo>
                  <a:cubicBezTo>
                    <a:pt x="440401" y="35281"/>
                    <a:pt x="445543" y="37129"/>
                    <a:pt x="450724" y="38856"/>
                  </a:cubicBezTo>
                  <a:cubicBezTo>
                    <a:pt x="453314" y="42310"/>
                    <a:pt x="454903" y="46822"/>
                    <a:pt x="458495" y="49217"/>
                  </a:cubicBezTo>
                  <a:cubicBezTo>
                    <a:pt x="463039" y="52246"/>
                    <a:pt x="468578" y="54237"/>
                    <a:pt x="474037" y="54398"/>
                  </a:cubicBezTo>
                  <a:lnTo>
                    <a:pt x="546568" y="51808"/>
                  </a:lnTo>
                  <a:cubicBezTo>
                    <a:pt x="554339" y="50944"/>
                    <a:pt x="562296" y="51114"/>
                    <a:pt x="569881" y="49217"/>
                  </a:cubicBezTo>
                  <a:cubicBezTo>
                    <a:pt x="572901" y="48462"/>
                    <a:pt x="574790" y="45262"/>
                    <a:pt x="577652" y="44036"/>
                  </a:cubicBezTo>
                  <a:cubicBezTo>
                    <a:pt x="580924" y="42634"/>
                    <a:pt x="584559" y="42309"/>
                    <a:pt x="588013" y="41446"/>
                  </a:cubicBezTo>
                  <a:cubicBezTo>
                    <a:pt x="591467" y="39719"/>
                    <a:pt x="595644" y="38996"/>
                    <a:pt x="598375" y="36265"/>
                  </a:cubicBezTo>
                  <a:cubicBezTo>
                    <a:pt x="620119" y="14521"/>
                    <a:pt x="569835" y="47313"/>
                    <a:pt x="606146" y="15542"/>
                  </a:cubicBezTo>
                  <a:cubicBezTo>
                    <a:pt x="610256" y="11946"/>
                    <a:pt x="616248" y="10842"/>
                    <a:pt x="621688" y="10362"/>
                  </a:cubicBezTo>
                  <a:cubicBezTo>
                    <a:pt x="645787" y="8236"/>
                    <a:pt x="670064" y="9113"/>
                    <a:pt x="694219" y="7771"/>
                  </a:cubicBezTo>
                  <a:cubicBezTo>
                    <a:pt x="732241" y="5659"/>
                    <a:pt x="808195" y="0"/>
                    <a:pt x="808195" y="0"/>
                  </a:cubicBezTo>
                  <a:cubicBezTo>
                    <a:pt x="847914" y="864"/>
                    <a:pt x="887776" y="-881"/>
                    <a:pt x="927352" y="2591"/>
                  </a:cubicBezTo>
                  <a:cubicBezTo>
                    <a:pt x="937420" y="3474"/>
                    <a:pt x="946258" y="9756"/>
                    <a:pt x="955846" y="12952"/>
                  </a:cubicBezTo>
                  <a:cubicBezTo>
                    <a:pt x="959223" y="14078"/>
                    <a:pt x="962753" y="14679"/>
                    <a:pt x="966207" y="15542"/>
                  </a:cubicBezTo>
                  <a:cubicBezTo>
                    <a:pt x="976034" y="25369"/>
                    <a:pt x="976403" y="22648"/>
                    <a:pt x="979159" y="33675"/>
                  </a:cubicBezTo>
                  <a:cubicBezTo>
                    <a:pt x="980227" y="37946"/>
                    <a:pt x="985483" y="44294"/>
                    <a:pt x="981749" y="46627"/>
                  </a:cubicBezTo>
                  <a:cubicBezTo>
                    <a:pt x="975159" y="50746"/>
                    <a:pt x="984340" y="35833"/>
                    <a:pt x="984340" y="36265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3EBFC5C-F2BB-5148-ED0A-206AA10A7D50}"/>
                </a:ext>
              </a:extLst>
            </p:cNvPr>
            <p:cNvSpPr/>
            <p:nvPr/>
          </p:nvSpPr>
          <p:spPr>
            <a:xfrm>
              <a:off x="7964661" y="2302837"/>
              <a:ext cx="772651" cy="606147"/>
            </a:xfrm>
            <a:custGeom>
              <a:avLst/>
              <a:gdLst>
                <a:gd name="connsiteX0" fmla="*/ 772651 w 772651"/>
                <a:gd name="connsiteY0" fmla="*/ 29589 h 583928"/>
                <a:gd name="connsiteX1" fmla="*/ 697531 w 772651"/>
                <a:gd name="connsiteY1" fmla="*/ 37360 h 583928"/>
                <a:gd name="connsiteX2" fmla="*/ 692350 w 772651"/>
                <a:gd name="connsiteY2" fmla="*/ 185011 h 583928"/>
                <a:gd name="connsiteX3" fmla="*/ 684579 w 772651"/>
                <a:gd name="connsiteY3" fmla="*/ 195372 h 583928"/>
                <a:gd name="connsiteX4" fmla="*/ 679398 w 772651"/>
                <a:gd name="connsiteY4" fmla="*/ 205734 h 583928"/>
                <a:gd name="connsiteX5" fmla="*/ 656085 w 772651"/>
                <a:gd name="connsiteY5" fmla="*/ 226457 h 583928"/>
                <a:gd name="connsiteX6" fmla="*/ 645723 w 772651"/>
                <a:gd name="connsiteY6" fmla="*/ 231637 h 583928"/>
                <a:gd name="connsiteX7" fmla="*/ 637952 w 772651"/>
                <a:gd name="connsiteY7" fmla="*/ 241999 h 583928"/>
                <a:gd name="connsiteX8" fmla="*/ 632771 w 772651"/>
                <a:gd name="connsiteY8" fmla="*/ 249770 h 583928"/>
                <a:gd name="connsiteX9" fmla="*/ 617229 w 772651"/>
                <a:gd name="connsiteY9" fmla="*/ 260132 h 583928"/>
                <a:gd name="connsiteX10" fmla="*/ 601687 w 772651"/>
                <a:gd name="connsiteY10" fmla="*/ 262722 h 583928"/>
                <a:gd name="connsiteX11" fmla="*/ 591325 w 772651"/>
                <a:gd name="connsiteY11" fmla="*/ 265312 h 583928"/>
                <a:gd name="connsiteX12" fmla="*/ 578374 w 772651"/>
                <a:gd name="connsiteY12" fmla="*/ 267903 h 583928"/>
                <a:gd name="connsiteX13" fmla="*/ 570602 w 772651"/>
                <a:gd name="connsiteY13" fmla="*/ 270493 h 583928"/>
                <a:gd name="connsiteX14" fmla="*/ 536928 w 772651"/>
                <a:gd name="connsiteY14" fmla="*/ 273083 h 583928"/>
                <a:gd name="connsiteX15" fmla="*/ 523976 w 772651"/>
                <a:gd name="connsiteY15" fmla="*/ 280854 h 583928"/>
                <a:gd name="connsiteX16" fmla="*/ 511024 w 772651"/>
                <a:gd name="connsiteY16" fmla="*/ 301577 h 583928"/>
                <a:gd name="connsiteX17" fmla="*/ 508434 w 772651"/>
                <a:gd name="connsiteY17" fmla="*/ 309349 h 583928"/>
                <a:gd name="connsiteX18" fmla="*/ 495482 w 772651"/>
                <a:gd name="connsiteY18" fmla="*/ 322300 h 583928"/>
                <a:gd name="connsiteX19" fmla="*/ 492891 w 772651"/>
                <a:gd name="connsiteY19" fmla="*/ 330071 h 583928"/>
                <a:gd name="connsiteX20" fmla="*/ 487711 w 772651"/>
                <a:gd name="connsiteY20" fmla="*/ 350794 h 583928"/>
                <a:gd name="connsiteX21" fmla="*/ 485120 w 772651"/>
                <a:gd name="connsiteY21" fmla="*/ 379288 h 583928"/>
                <a:gd name="connsiteX22" fmla="*/ 482530 w 772651"/>
                <a:gd name="connsiteY22" fmla="*/ 387060 h 583928"/>
                <a:gd name="connsiteX23" fmla="*/ 479940 w 772651"/>
                <a:gd name="connsiteY23" fmla="*/ 400011 h 583928"/>
                <a:gd name="connsiteX24" fmla="*/ 459217 w 772651"/>
                <a:gd name="connsiteY24" fmla="*/ 425915 h 583928"/>
                <a:gd name="connsiteX25" fmla="*/ 451446 w 772651"/>
                <a:gd name="connsiteY25" fmla="*/ 431096 h 583928"/>
                <a:gd name="connsiteX26" fmla="*/ 438494 w 772651"/>
                <a:gd name="connsiteY26" fmla="*/ 454409 h 583928"/>
                <a:gd name="connsiteX27" fmla="*/ 430723 w 772651"/>
                <a:gd name="connsiteY27" fmla="*/ 467361 h 583928"/>
                <a:gd name="connsiteX28" fmla="*/ 422951 w 772651"/>
                <a:gd name="connsiteY28" fmla="*/ 469951 h 583928"/>
                <a:gd name="connsiteX29" fmla="*/ 410000 w 772651"/>
                <a:gd name="connsiteY29" fmla="*/ 472542 h 583928"/>
                <a:gd name="connsiteX30" fmla="*/ 275300 w 772651"/>
                <a:gd name="connsiteY30" fmla="*/ 475132 h 583928"/>
                <a:gd name="connsiteX31" fmla="*/ 241626 w 772651"/>
                <a:gd name="connsiteY31" fmla="*/ 480313 h 583928"/>
                <a:gd name="connsiteX32" fmla="*/ 215722 w 772651"/>
                <a:gd name="connsiteY32" fmla="*/ 485494 h 583928"/>
                <a:gd name="connsiteX33" fmla="*/ 210541 w 772651"/>
                <a:gd name="connsiteY33" fmla="*/ 511397 h 583928"/>
                <a:gd name="connsiteX34" fmla="*/ 207951 w 772651"/>
                <a:gd name="connsiteY34" fmla="*/ 537301 h 583928"/>
                <a:gd name="connsiteX35" fmla="*/ 184638 w 772651"/>
                <a:gd name="connsiteY35" fmla="*/ 560614 h 583928"/>
                <a:gd name="connsiteX36" fmla="*/ 166505 w 772651"/>
                <a:gd name="connsiteY36" fmla="*/ 570976 h 583928"/>
                <a:gd name="connsiteX37" fmla="*/ 150963 w 772651"/>
                <a:gd name="connsiteY37" fmla="*/ 573566 h 583928"/>
                <a:gd name="connsiteX38" fmla="*/ 78432 w 772651"/>
                <a:gd name="connsiteY38" fmla="*/ 581337 h 583928"/>
                <a:gd name="connsiteX39" fmla="*/ 5902 w 772651"/>
                <a:gd name="connsiteY39" fmla="*/ 583928 h 583928"/>
                <a:gd name="connsiteX40" fmla="*/ 5902 w 772651"/>
                <a:gd name="connsiteY40" fmla="*/ 495855 h 583928"/>
                <a:gd name="connsiteX41" fmla="*/ 13673 w 772651"/>
                <a:gd name="connsiteY41" fmla="*/ 488084 h 583928"/>
                <a:gd name="connsiteX42" fmla="*/ 34396 w 772651"/>
                <a:gd name="connsiteY42" fmla="*/ 462180 h 583928"/>
                <a:gd name="connsiteX43" fmla="*/ 52529 w 772651"/>
                <a:gd name="connsiteY43" fmla="*/ 451819 h 583928"/>
                <a:gd name="connsiteX44" fmla="*/ 75842 w 772651"/>
                <a:gd name="connsiteY44" fmla="*/ 441457 h 583928"/>
                <a:gd name="connsiteX45" fmla="*/ 101746 w 772651"/>
                <a:gd name="connsiteY45" fmla="*/ 436277 h 583928"/>
                <a:gd name="connsiteX46" fmla="*/ 109517 w 772651"/>
                <a:gd name="connsiteY46" fmla="*/ 423325 h 583928"/>
                <a:gd name="connsiteX47" fmla="*/ 112107 w 772651"/>
                <a:gd name="connsiteY47" fmla="*/ 412963 h 583928"/>
                <a:gd name="connsiteX48" fmla="*/ 119878 w 772651"/>
                <a:gd name="connsiteY48" fmla="*/ 410373 h 583928"/>
                <a:gd name="connsiteX49" fmla="*/ 145782 w 772651"/>
                <a:gd name="connsiteY49" fmla="*/ 407783 h 583928"/>
                <a:gd name="connsiteX50" fmla="*/ 150963 w 772651"/>
                <a:gd name="connsiteY50" fmla="*/ 397421 h 583928"/>
                <a:gd name="connsiteX51" fmla="*/ 156144 w 772651"/>
                <a:gd name="connsiteY51" fmla="*/ 381879 h 583928"/>
                <a:gd name="connsiteX52" fmla="*/ 171686 w 772651"/>
                <a:gd name="connsiteY52" fmla="*/ 368927 h 583928"/>
                <a:gd name="connsiteX53" fmla="*/ 182047 w 772651"/>
                <a:gd name="connsiteY53" fmla="*/ 353385 h 583928"/>
                <a:gd name="connsiteX54" fmla="*/ 202770 w 772651"/>
                <a:gd name="connsiteY54" fmla="*/ 345614 h 583928"/>
                <a:gd name="connsiteX55" fmla="*/ 226083 w 772651"/>
                <a:gd name="connsiteY55" fmla="*/ 332662 h 583928"/>
                <a:gd name="connsiteX56" fmla="*/ 244216 w 772651"/>
                <a:gd name="connsiteY56" fmla="*/ 314529 h 583928"/>
                <a:gd name="connsiteX57" fmla="*/ 246806 w 772651"/>
                <a:gd name="connsiteY57" fmla="*/ 306758 h 583928"/>
                <a:gd name="connsiteX58" fmla="*/ 249397 w 772651"/>
                <a:gd name="connsiteY58" fmla="*/ 267903 h 583928"/>
                <a:gd name="connsiteX59" fmla="*/ 257168 w 772651"/>
                <a:gd name="connsiteY59" fmla="*/ 262722 h 583928"/>
                <a:gd name="connsiteX60" fmla="*/ 270120 w 772651"/>
                <a:gd name="connsiteY60" fmla="*/ 260132 h 583928"/>
                <a:gd name="connsiteX61" fmla="*/ 301204 w 772651"/>
                <a:gd name="connsiteY61" fmla="*/ 254951 h 583928"/>
                <a:gd name="connsiteX62" fmla="*/ 308975 w 772651"/>
                <a:gd name="connsiteY62" fmla="*/ 249770 h 583928"/>
                <a:gd name="connsiteX63" fmla="*/ 319337 w 772651"/>
                <a:gd name="connsiteY63" fmla="*/ 241999 h 583928"/>
                <a:gd name="connsiteX64" fmla="*/ 329698 w 772651"/>
                <a:gd name="connsiteY64" fmla="*/ 236818 h 583928"/>
                <a:gd name="connsiteX65" fmla="*/ 340060 w 772651"/>
                <a:gd name="connsiteY65" fmla="*/ 229047 h 583928"/>
                <a:gd name="connsiteX66" fmla="*/ 347831 w 772651"/>
                <a:gd name="connsiteY66" fmla="*/ 223866 h 583928"/>
                <a:gd name="connsiteX67" fmla="*/ 358192 w 772651"/>
                <a:gd name="connsiteY67" fmla="*/ 213505 h 583928"/>
                <a:gd name="connsiteX68" fmla="*/ 373734 w 772651"/>
                <a:gd name="connsiteY68" fmla="*/ 197963 h 583928"/>
                <a:gd name="connsiteX69" fmla="*/ 381506 w 772651"/>
                <a:gd name="connsiteY69" fmla="*/ 195372 h 583928"/>
                <a:gd name="connsiteX70" fmla="*/ 394457 w 772651"/>
                <a:gd name="connsiteY70" fmla="*/ 190192 h 583928"/>
                <a:gd name="connsiteX71" fmla="*/ 407409 w 772651"/>
                <a:gd name="connsiteY71" fmla="*/ 182420 h 583928"/>
                <a:gd name="connsiteX72" fmla="*/ 422951 w 772651"/>
                <a:gd name="connsiteY72" fmla="*/ 177240 h 583928"/>
                <a:gd name="connsiteX73" fmla="*/ 446265 w 772651"/>
                <a:gd name="connsiteY73" fmla="*/ 169469 h 583928"/>
                <a:gd name="connsiteX74" fmla="*/ 451446 w 772651"/>
                <a:gd name="connsiteY74" fmla="*/ 159107 h 583928"/>
                <a:gd name="connsiteX75" fmla="*/ 466988 w 772651"/>
                <a:gd name="connsiteY75" fmla="*/ 148746 h 583928"/>
                <a:gd name="connsiteX76" fmla="*/ 490301 w 772651"/>
                <a:gd name="connsiteY76" fmla="*/ 133203 h 583928"/>
                <a:gd name="connsiteX77" fmla="*/ 531747 w 772651"/>
                <a:gd name="connsiteY77" fmla="*/ 130613 h 583928"/>
                <a:gd name="connsiteX78" fmla="*/ 542108 w 772651"/>
                <a:gd name="connsiteY78" fmla="*/ 128023 h 583928"/>
                <a:gd name="connsiteX79" fmla="*/ 549880 w 772651"/>
                <a:gd name="connsiteY79" fmla="*/ 125432 h 583928"/>
                <a:gd name="connsiteX80" fmla="*/ 575783 w 772651"/>
                <a:gd name="connsiteY80" fmla="*/ 120252 h 583928"/>
                <a:gd name="connsiteX81" fmla="*/ 596506 w 772651"/>
                <a:gd name="connsiteY81" fmla="*/ 107300 h 583928"/>
                <a:gd name="connsiteX82" fmla="*/ 606868 w 772651"/>
                <a:gd name="connsiteY82" fmla="*/ 104709 h 583928"/>
                <a:gd name="connsiteX83" fmla="*/ 614639 w 772651"/>
                <a:gd name="connsiteY83" fmla="*/ 96938 h 583928"/>
                <a:gd name="connsiteX84" fmla="*/ 627591 w 772651"/>
                <a:gd name="connsiteY84" fmla="*/ 76215 h 583928"/>
                <a:gd name="connsiteX85" fmla="*/ 632771 w 772651"/>
                <a:gd name="connsiteY85" fmla="*/ 55492 h 583928"/>
                <a:gd name="connsiteX86" fmla="*/ 640542 w 772651"/>
                <a:gd name="connsiteY86" fmla="*/ 47721 h 583928"/>
                <a:gd name="connsiteX87" fmla="*/ 648314 w 772651"/>
                <a:gd name="connsiteY87" fmla="*/ 45131 h 583928"/>
                <a:gd name="connsiteX88" fmla="*/ 661265 w 772651"/>
                <a:gd name="connsiteY88" fmla="*/ 34769 h 583928"/>
                <a:gd name="connsiteX89" fmla="*/ 676808 w 772651"/>
                <a:gd name="connsiteY89" fmla="*/ 32179 h 583928"/>
                <a:gd name="connsiteX90" fmla="*/ 697531 w 772651"/>
                <a:gd name="connsiteY90" fmla="*/ 26998 h 583928"/>
                <a:gd name="connsiteX91" fmla="*/ 754519 w 772651"/>
                <a:gd name="connsiteY91" fmla="*/ 21818 h 583928"/>
                <a:gd name="connsiteX92" fmla="*/ 764880 w 772651"/>
                <a:gd name="connsiteY92" fmla="*/ 14047 h 583928"/>
                <a:gd name="connsiteX93" fmla="*/ 759699 w 772651"/>
                <a:gd name="connsiteY93" fmla="*/ 1095 h 583928"/>
                <a:gd name="connsiteX94" fmla="*/ 661265 w 772651"/>
                <a:gd name="connsiteY94" fmla="*/ 3685 h 583928"/>
                <a:gd name="connsiteX95" fmla="*/ 645723 w 772651"/>
                <a:gd name="connsiteY95" fmla="*/ 55492 h 583928"/>
                <a:gd name="connsiteX96" fmla="*/ 645723 w 772651"/>
                <a:gd name="connsiteY96" fmla="*/ 60673 h 58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772651" h="583928">
                  <a:moveTo>
                    <a:pt x="772651" y="29589"/>
                  </a:moveTo>
                  <a:cubicBezTo>
                    <a:pt x="747611" y="32179"/>
                    <a:pt x="709086" y="14995"/>
                    <a:pt x="697531" y="37360"/>
                  </a:cubicBezTo>
                  <a:cubicBezTo>
                    <a:pt x="674926" y="81113"/>
                    <a:pt x="696373" y="135928"/>
                    <a:pt x="692350" y="185011"/>
                  </a:cubicBezTo>
                  <a:cubicBezTo>
                    <a:pt x="691997" y="189314"/>
                    <a:pt x="686867" y="191711"/>
                    <a:pt x="684579" y="195372"/>
                  </a:cubicBezTo>
                  <a:cubicBezTo>
                    <a:pt x="682532" y="198647"/>
                    <a:pt x="681769" y="202686"/>
                    <a:pt x="679398" y="205734"/>
                  </a:cubicBezTo>
                  <a:cubicBezTo>
                    <a:pt x="674395" y="212167"/>
                    <a:pt x="663551" y="221791"/>
                    <a:pt x="656085" y="226457"/>
                  </a:cubicBezTo>
                  <a:cubicBezTo>
                    <a:pt x="652810" y="228504"/>
                    <a:pt x="649177" y="229910"/>
                    <a:pt x="645723" y="231637"/>
                  </a:cubicBezTo>
                  <a:cubicBezTo>
                    <a:pt x="643133" y="235091"/>
                    <a:pt x="640461" y="238486"/>
                    <a:pt x="637952" y="241999"/>
                  </a:cubicBezTo>
                  <a:cubicBezTo>
                    <a:pt x="636142" y="244532"/>
                    <a:pt x="635114" y="247720"/>
                    <a:pt x="632771" y="249770"/>
                  </a:cubicBezTo>
                  <a:cubicBezTo>
                    <a:pt x="628085" y="253870"/>
                    <a:pt x="622977" y="257737"/>
                    <a:pt x="617229" y="260132"/>
                  </a:cubicBezTo>
                  <a:cubicBezTo>
                    <a:pt x="612381" y="262152"/>
                    <a:pt x="606837" y="261692"/>
                    <a:pt x="601687" y="262722"/>
                  </a:cubicBezTo>
                  <a:cubicBezTo>
                    <a:pt x="598196" y="263420"/>
                    <a:pt x="594800" y="264540"/>
                    <a:pt x="591325" y="265312"/>
                  </a:cubicBezTo>
                  <a:cubicBezTo>
                    <a:pt x="587027" y="266267"/>
                    <a:pt x="582645" y="266835"/>
                    <a:pt x="578374" y="267903"/>
                  </a:cubicBezTo>
                  <a:cubicBezTo>
                    <a:pt x="575725" y="268565"/>
                    <a:pt x="573312" y="270154"/>
                    <a:pt x="570602" y="270493"/>
                  </a:cubicBezTo>
                  <a:cubicBezTo>
                    <a:pt x="559431" y="271889"/>
                    <a:pt x="548153" y="272220"/>
                    <a:pt x="536928" y="273083"/>
                  </a:cubicBezTo>
                  <a:cubicBezTo>
                    <a:pt x="532611" y="275673"/>
                    <a:pt x="527765" y="277539"/>
                    <a:pt x="523976" y="280854"/>
                  </a:cubicBezTo>
                  <a:cubicBezTo>
                    <a:pt x="518878" y="285315"/>
                    <a:pt x="513673" y="295395"/>
                    <a:pt x="511024" y="301577"/>
                  </a:cubicBezTo>
                  <a:cubicBezTo>
                    <a:pt x="509948" y="304087"/>
                    <a:pt x="510072" y="307164"/>
                    <a:pt x="508434" y="309349"/>
                  </a:cubicBezTo>
                  <a:cubicBezTo>
                    <a:pt x="504771" y="314233"/>
                    <a:pt x="499799" y="317983"/>
                    <a:pt x="495482" y="322300"/>
                  </a:cubicBezTo>
                  <a:cubicBezTo>
                    <a:pt x="494618" y="324890"/>
                    <a:pt x="493609" y="327437"/>
                    <a:pt x="492891" y="330071"/>
                  </a:cubicBezTo>
                  <a:cubicBezTo>
                    <a:pt x="491018" y="336940"/>
                    <a:pt x="487711" y="350794"/>
                    <a:pt x="487711" y="350794"/>
                  </a:cubicBezTo>
                  <a:cubicBezTo>
                    <a:pt x="486847" y="360292"/>
                    <a:pt x="486469" y="369847"/>
                    <a:pt x="485120" y="379288"/>
                  </a:cubicBezTo>
                  <a:cubicBezTo>
                    <a:pt x="484734" y="381991"/>
                    <a:pt x="483192" y="384411"/>
                    <a:pt x="482530" y="387060"/>
                  </a:cubicBezTo>
                  <a:cubicBezTo>
                    <a:pt x="481462" y="391331"/>
                    <a:pt x="481762" y="396003"/>
                    <a:pt x="479940" y="400011"/>
                  </a:cubicBezTo>
                  <a:cubicBezTo>
                    <a:pt x="475685" y="409373"/>
                    <a:pt x="467066" y="419187"/>
                    <a:pt x="459217" y="425915"/>
                  </a:cubicBezTo>
                  <a:cubicBezTo>
                    <a:pt x="456853" y="427941"/>
                    <a:pt x="454036" y="429369"/>
                    <a:pt x="451446" y="431096"/>
                  </a:cubicBezTo>
                  <a:cubicBezTo>
                    <a:pt x="440591" y="447378"/>
                    <a:pt x="452237" y="429214"/>
                    <a:pt x="438494" y="454409"/>
                  </a:cubicBezTo>
                  <a:cubicBezTo>
                    <a:pt x="436083" y="458829"/>
                    <a:pt x="434283" y="463801"/>
                    <a:pt x="430723" y="467361"/>
                  </a:cubicBezTo>
                  <a:cubicBezTo>
                    <a:pt x="428792" y="469292"/>
                    <a:pt x="425600" y="469289"/>
                    <a:pt x="422951" y="469951"/>
                  </a:cubicBezTo>
                  <a:cubicBezTo>
                    <a:pt x="418680" y="471019"/>
                    <a:pt x="414400" y="472388"/>
                    <a:pt x="410000" y="472542"/>
                  </a:cubicBezTo>
                  <a:cubicBezTo>
                    <a:pt x="365119" y="474117"/>
                    <a:pt x="320200" y="474269"/>
                    <a:pt x="275300" y="475132"/>
                  </a:cubicBezTo>
                  <a:cubicBezTo>
                    <a:pt x="258217" y="480826"/>
                    <a:pt x="273678" y="476306"/>
                    <a:pt x="241626" y="480313"/>
                  </a:cubicBezTo>
                  <a:cubicBezTo>
                    <a:pt x="228914" y="481902"/>
                    <a:pt x="226880" y="482704"/>
                    <a:pt x="215722" y="485494"/>
                  </a:cubicBezTo>
                  <a:cubicBezTo>
                    <a:pt x="213995" y="494128"/>
                    <a:pt x="211417" y="502635"/>
                    <a:pt x="210541" y="511397"/>
                  </a:cubicBezTo>
                  <a:cubicBezTo>
                    <a:pt x="209678" y="520032"/>
                    <a:pt x="210839" y="529118"/>
                    <a:pt x="207951" y="537301"/>
                  </a:cubicBezTo>
                  <a:cubicBezTo>
                    <a:pt x="201351" y="556001"/>
                    <a:pt x="197174" y="553451"/>
                    <a:pt x="184638" y="560614"/>
                  </a:cubicBezTo>
                  <a:cubicBezTo>
                    <a:pt x="177612" y="564629"/>
                    <a:pt x="174741" y="568505"/>
                    <a:pt x="166505" y="570976"/>
                  </a:cubicBezTo>
                  <a:cubicBezTo>
                    <a:pt x="161474" y="572485"/>
                    <a:pt x="156099" y="572466"/>
                    <a:pt x="150963" y="573566"/>
                  </a:cubicBezTo>
                  <a:cubicBezTo>
                    <a:pt x="106874" y="583014"/>
                    <a:pt x="153358" y="578215"/>
                    <a:pt x="78432" y="581337"/>
                  </a:cubicBezTo>
                  <a:lnTo>
                    <a:pt x="5902" y="583928"/>
                  </a:lnTo>
                  <a:cubicBezTo>
                    <a:pt x="-2312" y="551065"/>
                    <a:pt x="-1616" y="557882"/>
                    <a:pt x="5902" y="495855"/>
                  </a:cubicBezTo>
                  <a:cubicBezTo>
                    <a:pt x="6343" y="492218"/>
                    <a:pt x="11544" y="491065"/>
                    <a:pt x="13673" y="488084"/>
                  </a:cubicBezTo>
                  <a:cubicBezTo>
                    <a:pt x="26232" y="470501"/>
                    <a:pt x="8342" y="481719"/>
                    <a:pt x="34396" y="462180"/>
                  </a:cubicBezTo>
                  <a:cubicBezTo>
                    <a:pt x="52506" y="448598"/>
                    <a:pt x="37143" y="458413"/>
                    <a:pt x="52529" y="451819"/>
                  </a:cubicBezTo>
                  <a:cubicBezTo>
                    <a:pt x="62147" y="447697"/>
                    <a:pt x="65208" y="444293"/>
                    <a:pt x="75842" y="441457"/>
                  </a:cubicBezTo>
                  <a:cubicBezTo>
                    <a:pt x="84350" y="439188"/>
                    <a:pt x="101746" y="436277"/>
                    <a:pt x="101746" y="436277"/>
                  </a:cubicBezTo>
                  <a:cubicBezTo>
                    <a:pt x="104336" y="431960"/>
                    <a:pt x="107472" y="427926"/>
                    <a:pt x="109517" y="423325"/>
                  </a:cubicBezTo>
                  <a:cubicBezTo>
                    <a:pt x="110963" y="420072"/>
                    <a:pt x="109883" y="415743"/>
                    <a:pt x="112107" y="412963"/>
                  </a:cubicBezTo>
                  <a:cubicBezTo>
                    <a:pt x="113813" y="410831"/>
                    <a:pt x="117179" y="410788"/>
                    <a:pt x="119878" y="410373"/>
                  </a:cubicBezTo>
                  <a:cubicBezTo>
                    <a:pt x="128455" y="409054"/>
                    <a:pt x="137147" y="408646"/>
                    <a:pt x="145782" y="407783"/>
                  </a:cubicBezTo>
                  <a:cubicBezTo>
                    <a:pt x="147509" y="404329"/>
                    <a:pt x="149529" y="401006"/>
                    <a:pt x="150963" y="397421"/>
                  </a:cubicBezTo>
                  <a:cubicBezTo>
                    <a:pt x="152991" y="392351"/>
                    <a:pt x="152283" y="385740"/>
                    <a:pt x="156144" y="381879"/>
                  </a:cubicBezTo>
                  <a:cubicBezTo>
                    <a:pt x="166116" y="371907"/>
                    <a:pt x="160867" y="376140"/>
                    <a:pt x="171686" y="368927"/>
                  </a:cubicBezTo>
                  <a:cubicBezTo>
                    <a:pt x="175140" y="363746"/>
                    <a:pt x="176140" y="355354"/>
                    <a:pt x="182047" y="353385"/>
                  </a:cubicBezTo>
                  <a:cubicBezTo>
                    <a:pt x="199686" y="347504"/>
                    <a:pt x="177991" y="354906"/>
                    <a:pt x="202770" y="345614"/>
                  </a:cubicBezTo>
                  <a:cubicBezTo>
                    <a:pt x="214678" y="341148"/>
                    <a:pt x="212304" y="344321"/>
                    <a:pt x="226083" y="332662"/>
                  </a:cubicBezTo>
                  <a:cubicBezTo>
                    <a:pt x="232608" y="327141"/>
                    <a:pt x="244216" y="314529"/>
                    <a:pt x="244216" y="314529"/>
                  </a:cubicBezTo>
                  <a:cubicBezTo>
                    <a:pt x="245079" y="311939"/>
                    <a:pt x="246504" y="309472"/>
                    <a:pt x="246806" y="306758"/>
                  </a:cubicBezTo>
                  <a:cubicBezTo>
                    <a:pt x="248240" y="293857"/>
                    <a:pt x="246424" y="280538"/>
                    <a:pt x="249397" y="267903"/>
                  </a:cubicBezTo>
                  <a:cubicBezTo>
                    <a:pt x="250110" y="264873"/>
                    <a:pt x="254253" y="263815"/>
                    <a:pt x="257168" y="262722"/>
                  </a:cubicBezTo>
                  <a:cubicBezTo>
                    <a:pt x="261290" y="261176"/>
                    <a:pt x="265849" y="261200"/>
                    <a:pt x="270120" y="260132"/>
                  </a:cubicBezTo>
                  <a:cubicBezTo>
                    <a:pt x="294428" y="254055"/>
                    <a:pt x="249064" y="260744"/>
                    <a:pt x="301204" y="254951"/>
                  </a:cubicBezTo>
                  <a:cubicBezTo>
                    <a:pt x="303794" y="253224"/>
                    <a:pt x="306442" y="251580"/>
                    <a:pt x="308975" y="249770"/>
                  </a:cubicBezTo>
                  <a:cubicBezTo>
                    <a:pt x="312488" y="247261"/>
                    <a:pt x="315676" y="244287"/>
                    <a:pt x="319337" y="241999"/>
                  </a:cubicBezTo>
                  <a:cubicBezTo>
                    <a:pt x="322611" y="239952"/>
                    <a:pt x="326424" y="238865"/>
                    <a:pt x="329698" y="236818"/>
                  </a:cubicBezTo>
                  <a:cubicBezTo>
                    <a:pt x="333359" y="234530"/>
                    <a:pt x="336547" y="231556"/>
                    <a:pt x="340060" y="229047"/>
                  </a:cubicBezTo>
                  <a:cubicBezTo>
                    <a:pt x="342593" y="227237"/>
                    <a:pt x="345467" y="225892"/>
                    <a:pt x="347831" y="223866"/>
                  </a:cubicBezTo>
                  <a:cubicBezTo>
                    <a:pt x="351539" y="220687"/>
                    <a:pt x="355013" y="217213"/>
                    <a:pt x="358192" y="213505"/>
                  </a:cubicBezTo>
                  <a:cubicBezTo>
                    <a:pt x="367229" y="202962"/>
                    <a:pt x="358856" y="206465"/>
                    <a:pt x="373734" y="197963"/>
                  </a:cubicBezTo>
                  <a:cubicBezTo>
                    <a:pt x="376105" y="196608"/>
                    <a:pt x="378949" y="196331"/>
                    <a:pt x="381506" y="195372"/>
                  </a:cubicBezTo>
                  <a:cubicBezTo>
                    <a:pt x="385859" y="193739"/>
                    <a:pt x="390298" y="192271"/>
                    <a:pt x="394457" y="190192"/>
                  </a:cubicBezTo>
                  <a:cubicBezTo>
                    <a:pt x="398960" y="187940"/>
                    <a:pt x="402825" y="184504"/>
                    <a:pt x="407409" y="182420"/>
                  </a:cubicBezTo>
                  <a:cubicBezTo>
                    <a:pt x="412380" y="180160"/>
                    <a:pt x="417881" y="179268"/>
                    <a:pt x="422951" y="177240"/>
                  </a:cubicBezTo>
                  <a:cubicBezTo>
                    <a:pt x="444402" y="168660"/>
                    <a:pt x="421373" y="174447"/>
                    <a:pt x="446265" y="169469"/>
                  </a:cubicBezTo>
                  <a:cubicBezTo>
                    <a:pt x="447992" y="166015"/>
                    <a:pt x="448715" y="161838"/>
                    <a:pt x="451446" y="159107"/>
                  </a:cubicBezTo>
                  <a:cubicBezTo>
                    <a:pt x="455849" y="154704"/>
                    <a:pt x="462586" y="153149"/>
                    <a:pt x="466988" y="148746"/>
                  </a:cubicBezTo>
                  <a:cubicBezTo>
                    <a:pt x="475126" y="140607"/>
                    <a:pt x="478060" y="134952"/>
                    <a:pt x="490301" y="133203"/>
                  </a:cubicBezTo>
                  <a:cubicBezTo>
                    <a:pt x="504004" y="131245"/>
                    <a:pt x="517932" y="131476"/>
                    <a:pt x="531747" y="130613"/>
                  </a:cubicBezTo>
                  <a:cubicBezTo>
                    <a:pt x="535201" y="129750"/>
                    <a:pt x="538685" y="129001"/>
                    <a:pt x="542108" y="128023"/>
                  </a:cubicBezTo>
                  <a:cubicBezTo>
                    <a:pt x="544734" y="127273"/>
                    <a:pt x="547219" y="126046"/>
                    <a:pt x="549880" y="125432"/>
                  </a:cubicBezTo>
                  <a:cubicBezTo>
                    <a:pt x="558460" y="123452"/>
                    <a:pt x="567149" y="121979"/>
                    <a:pt x="575783" y="120252"/>
                  </a:cubicBezTo>
                  <a:cubicBezTo>
                    <a:pt x="583932" y="114141"/>
                    <a:pt x="587026" y="110856"/>
                    <a:pt x="596506" y="107300"/>
                  </a:cubicBezTo>
                  <a:cubicBezTo>
                    <a:pt x="599840" y="106050"/>
                    <a:pt x="603414" y="105573"/>
                    <a:pt x="606868" y="104709"/>
                  </a:cubicBezTo>
                  <a:cubicBezTo>
                    <a:pt x="609458" y="102119"/>
                    <a:pt x="612294" y="99752"/>
                    <a:pt x="614639" y="96938"/>
                  </a:cubicBezTo>
                  <a:cubicBezTo>
                    <a:pt x="617482" y="93527"/>
                    <a:pt x="626514" y="78009"/>
                    <a:pt x="627591" y="76215"/>
                  </a:cubicBezTo>
                  <a:cubicBezTo>
                    <a:pt x="627964" y="74348"/>
                    <a:pt x="630496" y="58904"/>
                    <a:pt x="632771" y="55492"/>
                  </a:cubicBezTo>
                  <a:cubicBezTo>
                    <a:pt x="634803" y="52444"/>
                    <a:pt x="637494" y="49753"/>
                    <a:pt x="640542" y="47721"/>
                  </a:cubicBezTo>
                  <a:cubicBezTo>
                    <a:pt x="642814" y="46206"/>
                    <a:pt x="645723" y="45994"/>
                    <a:pt x="648314" y="45131"/>
                  </a:cubicBezTo>
                  <a:cubicBezTo>
                    <a:pt x="652631" y="41677"/>
                    <a:pt x="656232" y="37057"/>
                    <a:pt x="661265" y="34769"/>
                  </a:cubicBezTo>
                  <a:cubicBezTo>
                    <a:pt x="666047" y="32596"/>
                    <a:pt x="671672" y="33279"/>
                    <a:pt x="676808" y="32179"/>
                  </a:cubicBezTo>
                  <a:cubicBezTo>
                    <a:pt x="683770" y="30687"/>
                    <a:pt x="690533" y="28310"/>
                    <a:pt x="697531" y="26998"/>
                  </a:cubicBezTo>
                  <a:cubicBezTo>
                    <a:pt x="712644" y="24164"/>
                    <a:pt x="742013" y="22711"/>
                    <a:pt x="754519" y="21818"/>
                  </a:cubicBezTo>
                  <a:cubicBezTo>
                    <a:pt x="757973" y="19228"/>
                    <a:pt x="763833" y="18235"/>
                    <a:pt x="764880" y="14047"/>
                  </a:cubicBezTo>
                  <a:cubicBezTo>
                    <a:pt x="766008" y="9536"/>
                    <a:pt x="764326" y="1558"/>
                    <a:pt x="759699" y="1095"/>
                  </a:cubicBezTo>
                  <a:cubicBezTo>
                    <a:pt x="727039" y="-2171"/>
                    <a:pt x="694076" y="2822"/>
                    <a:pt x="661265" y="3685"/>
                  </a:cubicBezTo>
                  <a:cubicBezTo>
                    <a:pt x="643217" y="32564"/>
                    <a:pt x="648464" y="17134"/>
                    <a:pt x="645723" y="55492"/>
                  </a:cubicBezTo>
                  <a:cubicBezTo>
                    <a:pt x="645600" y="57215"/>
                    <a:pt x="645723" y="58946"/>
                    <a:pt x="645723" y="6067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3AD4DF2-95DB-45EB-D66B-3EB337C89F3A}"/>
                </a:ext>
              </a:extLst>
            </p:cNvPr>
            <p:cNvSpPr/>
            <p:nvPr/>
          </p:nvSpPr>
          <p:spPr>
            <a:xfrm>
              <a:off x="8776162" y="2166502"/>
              <a:ext cx="735670" cy="726016"/>
            </a:xfrm>
            <a:custGeom>
              <a:avLst/>
              <a:gdLst>
                <a:gd name="connsiteX0" fmla="*/ 634646 w 735670"/>
                <a:gd name="connsiteY0" fmla="*/ 4227 h 726016"/>
                <a:gd name="connsiteX1" fmla="*/ 647598 w 735670"/>
                <a:gd name="connsiteY1" fmla="*/ 1636 h 726016"/>
                <a:gd name="connsiteX2" fmla="*/ 655369 w 735670"/>
                <a:gd name="connsiteY2" fmla="*/ 4227 h 726016"/>
                <a:gd name="connsiteX3" fmla="*/ 676092 w 735670"/>
                <a:gd name="connsiteY3" fmla="*/ 30130 h 726016"/>
                <a:gd name="connsiteX4" fmla="*/ 686453 w 735670"/>
                <a:gd name="connsiteY4" fmla="*/ 32721 h 726016"/>
                <a:gd name="connsiteX5" fmla="*/ 712357 w 735670"/>
                <a:gd name="connsiteY5" fmla="*/ 40492 h 726016"/>
                <a:gd name="connsiteX6" fmla="*/ 717538 w 735670"/>
                <a:gd name="connsiteY6" fmla="*/ 48263 h 726016"/>
                <a:gd name="connsiteX7" fmla="*/ 722718 w 735670"/>
                <a:gd name="connsiteY7" fmla="*/ 71576 h 726016"/>
                <a:gd name="connsiteX8" fmla="*/ 727899 w 735670"/>
                <a:gd name="connsiteY8" fmla="*/ 79347 h 726016"/>
                <a:gd name="connsiteX9" fmla="*/ 735670 w 735670"/>
                <a:gd name="connsiteY9" fmla="*/ 102661 h 726016"/>
                <a:gd name="connsiteX10" fmla="*/ 733080 w 735670"/>
                <a:gd name="connsiteY10" fmla="*/ 115612 h 726016"/>
                <a:gd name="connsiteX11" fmla="*/ 722718 w 735670"/>
                <a:gd name="connsiteY11" fmla="*/ 118203 h 726016"/>
                <a:gd name="connsiteX12" fmla="*/ 652779 w 735670"/>
                <a:gd name="connsiteY12" fmla="*/ 120793 h 726016"/>
                <a:gd name="connsiteX13" fmla="*/ 639827 w 735670"/>
                <a:gd name="connsiteY13" fmla="*/ 133745 h 726016"/>
                <a:gd name="connsiteX14" fmla="*/ 632056 w 735670"/>
                <a:gd name="connsiteY14" fmla="*/ 157058 h 726016"/>
                <a:gd name="connsiteX15" fmla="*/ 619104 w 735670"/>
                <a:gd name="connsiteY15" fmla="*/ 170010 h 726016"/>
                <a:gd name="connsiteX16" fmla="*/ 616513 w 735670"/>
                <a:gd name="connsiteY16" fmla="*/ 177781 h 726016"/>
                <a:gd name="connsiteX17" fmla="*/ 598381 w 735670"/>
                <a:gd name="connsiteY17" fmla="*/ 193323 h 726016"/>
                <a:gd name="connsiteX18" fmla="*/ 588019 w 735670"/>
                <a:gd name="connsiteY18" fmla="*/ 201095 h 726016"/>
                <a:gd name="connsiteX19" fmla="*/ 577658 w 735670"/>
                <a:gd name="connsiteY19" fmla="*/ 252902 h 726016"/>
                <a:gd name="connsiteX20" fmla="*/ 575067 w 735670"/>
                <a:gd name="connsiteY20" fmla="*/ 263263 h 726016"/>
                <a:gd name="connsiteX21" fmla="*/ 569887 w 735670"/>
                <a:gd name="connsiteY21" fmla="*/ 273625 h 726016"/>
                <a:gd name="connsiteX22" fmla="*/ 562116 w 735670"/>
                <a:gd name="connsiteY22" fmla="*/ 294348 h 726016"/>
                <a:gd name="connsiteX23" fmla="*/ 554345 w 735670"/>
                <a:gd name="connsiteY23" fmla="*/ 392782 h 726016"/>
                <a:gd name="connsiteX24" fmla="*/ 551754 w 735670"/>
                <a:gd name="connsiteY24" fmla="*/ 400553 h 726016"/>
                <a:gd name="connsiteX25" fmla="*/ 549164 w 735670"/>
                <a:gd name="connsiteY25" fmla="*/ 410914 h 726016"/>
                <a:gd name="connsiteX26" fmla="*/ 543983 w 735670"/>
                <a:gd name="connsiteY26" fmla="*/ 418686 h 726016"/>
                <a:gd name="connsiteX27" fmla="*/ 502537 w 735670"/>
                <a:gd name="connsiteY27" fmla="*/ 426457 h 726016"/>
                <a:gd name="connsiteX28" fmla="*/ 489585 w 735670"/>
                <a:gd name="connsiteY28" fmla="*/ 429047 h 726016"/>
                <a:gd name="connsiteX29" fmla="*/ 481814 w 735670"/>
                <a:gd name="connsiteY29" fmla="*/ 431637 h 726016"/>
                <a:gd name="connsiteX30" fmla="*/ 463682 w 735670"/>
                <a:gd name="connsiteY30" fmla="*/ 449770 h 726016"/>
                <a:gd name="connsiteX31" fmla="*/ 448139 w 735670"/>
                <a:gd name="connsiteY31" fmla="*/ 465312 h 726016"/>
                <a:gd name="connsiteX32" fmla="*/ 427416 w 735670"/>
                <a:gd name="connsiteY32" fmla="*/ 483445 h 726016"/>
                <a:gd name="connsiteX33" fmla="*/ 404103 w 735670"/>
                <a:gd name="connsiteY33" fmla="*/ 498987 h 726016"/>
                <a:gd name="connsiteX34" fmla="*/ 396332 w 735670"/>
                <a:gd name="connsiteY34" fmla="*/ 501577 h 726016"/>
                <a:gd name="connsiteX35" fmla="*/ 388561 w 735670"/>
                <a:gd name="connsiteY35" fmla="*/ 509348 h 726016"/>
                <a:gd name="connsiteX36" fmla="*/ 378199 w 735670"/>
                <a:gd name="connsiteY36" fmla="*/ 514529 h 726016"/>
                <a:gd name="connsiteX37" fmla="*/ 360067 w 735670"/>
                <a:gd name="connsiteY37" fmla="*/ 527481 h 726016"/>
                <a:gd name="connsiteX38" fmla="*/ 349705 w 735670"/>
                <a:gd name="connsiteY38" fmla="*/ 548204 h 726016"/>
                <a:gd name="connsiteX39" fmla="*/ 347115 w 735670"/>
                <a:gd name="connsiteY39" fmla="*/ 555975 h 726016"/>
                <a:gd name="connsiteX40" fmla="*/ 331573 w 735670"/>
                <a:gd name="connsiteY40" fmla="*/ 576698 h 726016"/>
                <a:gd name="connsiteX41" fmla="*/ 321211 w 735670"/>
                <a:gd name="connsiteY41" fmla="*/ 581879 h 726016"/>
                <a:gd name="connsiteX42" fmla="*/ 313440 w 735670"/>
                <a:gd name="connsiteY42" fmla="*/ 587059 h 726016"/>
                <a:gd name="connsiteX43" fmla="*/ 308260 w 735670"/>
                <a:gd name="connsiteY43" fmla="*/ 594831 h 726016"/>
                <a:gd name="connsiteX44" fmla="*/ 287537 w 735670"/>
                <a:gd name="connsiteY44" fmla="*/ 605192 h 726016"/>
                <a:gd name="connsiteX45" fmla="*/ 269404 w 735670"/>
                <a:gd name="connsiteY45" fmla="*/ 615554 h 726016"/>
                <a:gd name="connsiteX46" fmla="*/ 264223 w 735670"/>
                <a:gd name="connsiteY46" fmla="*/ 623325 h 726016"/>
                <a:gd name="connsiteX47" fmla="*/ 256452 w 735670"/>
                <a:gd name="connsiteY47" fmla="*/ 628505 h 726016"/>
                <a:gd name="connsiteX48" fmla="*/ 248681 w 735670"/>
                <a:gd name="connsiteY48" fmla="*/ 636276 h 726016"/>
                <a:gd name="connsiteX49" fmla="*/ 246091 w 735670"/>
                <a:gd name="connsiteY49" fmla="*/ 644048 h 726016"/>
                <a:gd name="connsiteX50" fmla="*/ 233139 w 735670"/>
                <a:gd name="connsiteY50" fmla="*/ 656999 h 726016"/>
                <a:gd name="connsiteX51" fmla="*/ 222777 w 735670"/>
                <a:gd name="connsiteY51" fmla="*/ 721759 h 726016"/>
                <a:gd name="connsiteX52" fmla="*/ 67355 w 735670"/>
                <a:gd name="connsiteY52" fmla="*/ 716578 h 726016"/>
                <a:gd name="connsiteX53" fmla="*/ 54403 w 735670"/>
                <a:gd name="connsiteY53" fmla="*/ 711397 h 726016"/>
                <a:gd name="connsiteX54" fmla="*/ 44042 w 735670"/>
                <a:gd name="connsiteY54" fmla="*/ 703626 h 726016"/>
                <a:gd name="connsiteX55" fmla="*/ 28500 w 735670"/>
                <a:gd name="connsiteY55" fmla="*/ 672542 h 726016"/>
                <a:gd name="connsiteX56" fmla="*/ 20729 w 735670"/>
                <a:gd name="connsiteY56" fmla="*/ 644048 h 726016"/>
                <a:gd name="connsiteX57" fmla="*/ 7777 w 735670"/>
                <a:gd name="connsiteY57" fmla="*/ 636276 h 726016"/>
                <a:gd name="connsiteX58" fmla="*/ 2596 w 735670"/>
                <a:gd name="connsiteY58" fmla="*/ 628505 h 726016"/>
                <a:gd name="connsiteX59" fmla="*/ 6 w 735670"/>
                <a:gd name="connsiteY59" fmla="*/ 615554 h 726016"/>
                <a:gd name="connsiteX60" fmla="*/ 5186 w 735670"/>
                <a:gd name="connsiteY60" fmla="*/ 517120 h 726016"/>
                <a:gd name="connsiteX61" fmla="*/ 10367 w 735670"/>
                <a:gd name="connsiteY61" fmla="*/ 506758 h 726016"/>
                <a:gd name="connsiteX62" fmla="*/ 20729 w 735670"/>
                <a:gd name="connsiteY62" fmla="*/ 493806 h 726016"/>
                <a:gd name="connsiteX63" fmla="*/ 25909 w 735670"/>
                <a:gd name="connsiteY63" fmla="*/ 486035 h 726016"/>
                <a:gd name="connsiteX64" fmla="*/ 28500 w 735670"/>
                <a:gd name="connsiteY64" fmla="*/ 478264 h 726016"/>
                <a:gd name="connsiteX65" fmla="*/ 49223 w 735670"/>
                <a:gd name="connsiteY65" fmla="*/ 462722 h 726016"/>
                <a:gd name="connsiteX66" fmla="*/ 59584 w 735670"/>
                <a:gd name="connsiteY66" fmla="*/ 447180 h 726016"/>
                <a:gd name="connsiteX67" fmla="*/ 67355 w 735670"/>
                <a:gd name="connsiteY67" fmla="*/ 431637 h 726016"/>
                <a:gd name="connsiteX68" fmla="*/ 75126 w 735670"/>
                <a:gd name="connsiteY68" fmla="*/ 426457 h 726016"/>
                <a:gd name="connsiteX69" fmla="*/ 85488 w 735670"/>
                <a:gd name="connsiteY69" fmla="*/ 405734 h 726016"/>
                <a:gd name="connsiteX70" fmla="*/ 95849 w 735670"/>
                <a:gd name="connsiteY70" fmla="*/ 382420 h 726016"/>
                <a:gd name="connsiteX71" fmla="*/ 103620 w 735670"/>
                <a:gd name="connsiteY71" fmla="*/ 361697 h 726016"/>
                <a:gd name="connsiteX72" fmla="*/ 108801 w 735670"/>
                <a:gd name="connsiteY72" fmla="*/ 348746 h 726016"/>
                <a:gd name="connsiteX73" fmla="*/ 119163 w 735670"/>
                <a:gd name="connsiteY73" fmla="*/ 343565 h 726016"/>
                <a:gd name="connsiteX74" fmla="*/ 150247 w 735670"/>
                <a:gd name="connsiteY74" fmla="*/ 325432 h 726016"/>
                <a:gd name="connsiteX75" fmla="*/ 165789 w 735670"/>
                <a:gd name="connsiteY75" fmla="*/ 322842 h 726016"/>
                <a:gd name="connsiteX76" fmla="*/ 178741 w 735670"/>
                <a:gd name="connsiteY76" fmla="*/ 315071 h 726016"/>
                <a:gd name="connsiteX77" fmla="*/ 183922 w 735670"/>
                <a:gd name="connsiteY77" fmla="*/ 307300 h 726016"/>
                <a:gd name="connsiteX78" fmla="*/ 202054 w 735670"/>
                <a:gd name="connsiteY78" fmla="*/ 302119 h 726016"/>
                <a:gd name="connsiteX79" fmla="*/ 225368 w 735670"/>
                <a:gd name="connsiteY79" fmla="*/ 299529 h 726016"/>
                <a:gd name="connsiteX80" fmla="*/ 248681 w 735670"/>
                <a:gd name="connsiteY80" fmla="*/ 294348 h 726016"/>
                <a:gd name="connsiteX81" fmla="*/ 266814 w 735670"/>
                <a:gd name="connsiteY81" fmla="*/ 281396 h 726016"/>
                <a:gd name="connsiteX82" fmla="*/ 269404 w 735670"/>
                <a:gd name="connsiteY82" fmla="*/ 268444 h 726016"/>
                <a:gd name="connsiteX83" fmla="*/ 274585 w 735670"/>
                <a:gd name="connsiteY83" fmla="*/ 260673 h 726016"/>
                <a:gd name="connsiteX84" fmla="*/ 282356 w 735670"/>
                <a:gd name="connsiteY84" fmla="*/ 232179 h 726016"/>
                <a:gd name="connsiteX85" fmla="*/ 290127 w 735670"/>
                <a:gd name="connsiteY85" fmla="*/ 211456 h 726016"/>
                <a:gd name="connsiteX86" fmla="*/ 292717 w 735670"/>
                <a:gd name="connsiteY86" fmla="*/ 201095 h 726016"/>
                <a:gd name="connsiteX87" fmla="*/ 303079 w 735670"/>
                <a:gd name="connsiteY87" fmla="*/ 195914 h 726016"/>
                <a:gd name="connsiteX88" fmla="*/ 326392 w 735670"/>
                <a:gd name="connsiteY88" fmla="*/ 190733 h 726016"/>
                <a:gd name="connsiteX89" fmla="*/ 349705 w 735670"/>
                <a:gd name="connsiteY89" fmla="*/ 177781 h 726016"/>
                <a:gd name="connsiteX90" fmla="*/ 367838 w 735670"/>
                <a:gd name="connsiteY90" fmla="*/ 159649 h 726016"/>
                <a:gd name="connsiteX91" fmla="*/ 442959 w 735670"/>
                <a:gd name="connsiteY91" fmla="*/ 157058 h 726016"/>
                <a:gd name="connsiteX92" fmla="*/ 458501 w 735670"/>
                <a:gd name="connsiteY92" fmla="*/ 146697 h 726016"/>
                <a:gd name="connsiteX93" fmla="*/ 466272 w 735670"/>
                <a:gd name="connsiteY93" fmla="*/ 138926 h 726016"/>
                <a:gd name="connsiteX94" fmla="*/ 476633 w 735670"/>
                <a:gd name="connsiteY94" fmla="*/ 136335 h 726016"/>
                <a:gd name="connsiteX95" fmla="*/ 497356 w 735670"/>
                <a:gd name="connsiteY95" fmla="*/ 128564 h 726016"/>
                <a:gd name="connsiteX96" fmla="*/ 505128 w 735670"/>
                <a:gd name="connsiteY96" fmla="*/ 123384 h 726016"/>
                <a:gd name="connsiteX97" fmla="*/ 538802 w 735670"/>
                <a:gd name="connsiteY97" fmla="*/ 118203 h 726016"/>
                <a:gd name="connsiteX98" fmla="*/ 546573 w 735670"/>
                <a:gd name="connsiteY98" fmla="*/ 110432 h 726016"/>
                <a:gd name="connsiteX99" fmla="*/ 567296 w 735670"/>
                <a:gd name="connsiteY99" fmla="*/ 87118 h 726016"/>
                <a:gd name="connsiteX100" fmla="*/ 580248 w 735670"/>
                <a:gd name="connsiteY100" fmla="*/ 66395 h 726016"/>
                <a:gd name="connsiteX101" fmla="*/ 590610 w 735670"/>
                <a:gd name="connsiteY101" fmla="*/ 48263 h 726016"/>
                <a:gd name="connsiteX102" fmla="*/ 595790 w 735670"/>
                <a:gd name="connsiteY102" fmla="*/ 24950 h 726016"/>
                <a:gd name="connsiteX103" fmla="*/ 600971 w 735670"/>
                <a:gd name="connsiteY103" fmla="*/ 17178 h 726016"/>
                <a:gd name="connsiteX104" fmla="*/ 606152 w 735670"/>
                <a:gd name="connsiteY104" fmla="*/ 1636 h 726016"/>
                <a:gd name="connsiteX105" fmla="*/ 582839 w 735670"/>
                <a:gd name="connsiteY105" fmla="*/ 4227 h 72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35670" h="726016">
                  <a:moveTo>
                    <a:pt x="634646" y="4227"/>
                  </a:moveTo>
                  <a:cubicBezTo>
                    <a:pt x="638963" y="3363"/>
                    <a:pt x="643195" y="1636"/>
                    <a:pt x="647598" y="1636"/>
                  </a:cubicBezTo>
                  <a:cubicBezTo>
                    <a:pt x="650329" y="1636"/>
                    <a:pt x="653147" y="2640"/>
                    <a:pt x="655369" y="4227"/>
                  </a:cubicBezTo>
                  <a:cubicBezTo>
                    <a:pt x="683758" y="24505"/>
                    <a:pt x="645651" y="3494"/>
                    <a:pt x="676092" y="30130"/>
                  </a:cubicBezTo>
                  <a:cubicBezTo>
                    <a:pt x="678771" y="32474"/>
                    <a:pt x="683043" y="31698"/>
                    <a:pt x="686453" y="32721"/>
                  </a:cubicBezTo>
                  <a:cubicBezTo>
                    <a:pt x="717986" y="42181"/>
                    <a:pt x="688476" y="34520"/>
                    <a:pt x="712357" y="40492"/>
                  </a:cubicBezTo>
                  <a:cubicBezTo>
                    <a:pt x="714084" y="43082"/>
                    <a:pt x="716445" y="45348"/>
                    <a:pt x="717538" y="48263"/>
                  </a:cubicBezTo>
                  <a:cubicBezTo>
                    <a:pt x="721225" y="58095"/>
                    <a:pt x="718738" y="62289"/>
                    <a:pt x="722718" y="71576"/>
                  </a:cubicBezTo>
                  <a:cubicBezTo>
                    <a:pt x="723944" y="74438"/>
                    <a:pt x="726507" y="76562"/>
                    <a:pt x="727899" y="79347"/>
                  </a:cubicBezTo>
                  <a:cubicBezTo>
                    <a:pt x="732777" y="89103"/>
                    <a:pt x="733197" y="92766"/>
                    <a:pt x="735670" y="102661"/>
                  </a:cubicBezTo>
                  <a:cubicBezTo>
                    <a:pt x="734807" y="106978"/>
                    <a:pt x="735898" y="112230"/>
                    <a:pt x="733080" y="115612"/>
                  </a:cubicBezTo>
                  <a:cubicBezTo>
                    <a:pt x="730801" y="118347"/>
                    <a:pt x="726271" y="117974"/>
                    <a:pt x="722718" y="118203"/>
                  </a:cubicBezTo>
                  <a:cubicBezTo>
                    <a:pt x="699437" y="119705"/>
                    <a:pt x="676092" y="119930"/>
                    <a:pt x="652779" y="120793"/>
                  </a:cubicBezTo>
                  <a:cubicBezTo>
                    <a:pt x="648462" y="125110"/>
                    <a:pt x="642856" y="128444"/>
                    <a:pt x="639827" y="133745"/>
                  </a:cubicBezTo>
                  <a:cubicBezTo>
                    <a:pt x="635763" y="140857"/>
                    <a:pt x="637848" y="151266"/>
                    <a:pt x="632056" y="157058"/>
                  </a:cubicBezTo>
                  <a:lnTo>
                    <a:pt x="619104" y="170010"/>
                  </a:lnTo>
                  <a:cubicBezTo>
                    <a:pt x="618240" y="172600"/>
                    <a:pt x="618100" y="175559"/>
                    <a:pt x="616513" y="177781"/>
                  </a:cubicBezTo>
                  <a:cubicBezTo>
                    <a:pt x="609985" y="186920"/>
                    <a:pt x="606370" y="187616"/>
                    <a:pt x="598381" y="193323"/>
                  </a:cubicBezTo>
                  <a:cubicBezTo>
                    <a:pt x="594868" y="195833"/>
                    <a:pt x="591473" y="198504"/>
                    <a:pt x="588019" y="201095"/>
                  </a:cubicBezTo>
                  <a:cubicBezTo>
                    <a:pt x="581307" y="227944"/>
                    <a:pt x="588899" y="196700"/>
                    <a:pt x="577658" y="252902"/>
                  </a:cubicBezTo>
                  <a:cubicBezTo>
                    <a:pt x="576960" y="256393"/>
                    <a:pt x="576317" y="259930"/>
                    <a:pt x="575067" y="263263"/>
                  </a:cubicBezTo>
                  <a:cubicBezTo>
                    <a:pt x="573711" y="266879"/>
                    <a:pt x="571243" y="270009"/>
                    <a:pt x="569887" y="273625"/>
                  </a:cubicBezTo>
                  <a:cubicBezTo>
                    <a:pt x="559306" y="301841"/>
                    <a:pt x="576538" y="265498"/>
                    <a:pt x="562116" y="294348"/>
                  </a:cubicBezTo>
                  <a:cubicBezTo>
                    <a:pt x="558854" y="401968"/>
                    <a:pt x="570197" y="350508"/>
                    <a:pt x="554345" y="392782"/>
                  </a:cubicBezTo>
                  <a:cubicBezTo>
                    <a:pt x="553386" y="395339"/>
                    <a:pt x="552504" y="397928"/>
                    <a:pt x="551754" y="400553"/>
                  </a:cubicBezTo>
                  <a:cubicBezTo>
                    <a:pt x="550776" y="403976"/>
                    <a:pt x="550566" y="407642"/>
                    <a:pt x="549164" y="410914"/>
                  </a:cubicBezTo>
                  <a:cubicBezTo>
                    <a:pt x="547938" y="413776"/>
                    <a:pt x="546937" y="417701"/>
                    <a:pt x="543983" y="418686"/>
                  </a:cubicBezTo>
                  <a:cubicBezTo>
                    <a:pt x="530648" y="423131"/>
                    <a:pt x="516345" y="423827"/>
                    <a:pt x="502537" y="426457"/>
                  </a:cubicBezTo>
                  <a:cubicBezTo>
                    <a:pt x="498212" y="427281"/>
                    <a:pt x="493762" y="427655"/>
                    <a:pt x="489585" y="429047"/>
                  </a:cubicBezTo>
                  <a:lnTo>
                    <a:pt x="481814" y="431637"/>
                  </a:lnTo>
                  <a:cubicBezTo>
                    <a:pt x="461095" y="459265"/>
                    <a:pt x="487854" y="425598"/>
                    <a:pt x="463682" y="449770"/>
                  </a:cubicBezTo>
                  <a:cubicBezTo>
                    <a:pt x="444406" y="469046"/>
                    <a:pt x="466453" y="453103"/>
                    <a:pt x="448139" y="465312"/>
                  </a:cubicBezTo>
                  <a:cubicBezTo>
                    <a:pt x="435919" y="481606"/>
                    <a:pt x="445736" y="471232"/>
                    <a:pt x="427416" y="483445"/>
                  </a:cubicBezTo>
                  <a:cubicBezTo>
                    <a:pt x="414399" y="492123"/>
                    <a:pt x="419157" y="491460"/>
                    <a:pt x="404103" y="498987"/>
                  </a:cubicBezTo>
                  <a:cubicBezTo>
                    <a:pt x="401661" y="500208"/>
                    <a:pt x="398922" y="500714"/>
                    <a:pt x="396332" y="501577"/>
                  </a:cubicBezTo>
                  <a:cubicBezTo>
                    <a:pt x="393742" y="504167"/>
                    <a:pt x="391542" y="507219"/>
                    <a:pt x="388561" y="509348"/>
                  </a:cubicBezTo>
                  <a:cubicBezTo>
                    <a:pt x="385419" y="511593"/>
                    <a:pt x="381552" y="512613"/>
                    <a:pt x="378199" y="514529"/>
                  </a:cubicBezTo>
                  <a:cubicBezTo>
                    <a:pt x="372898" y="517558"/>
                    <a:pt x="364513" y="524147"/>
                    <a:pt x="360067" y="527481"/>
                  </a:cubicBezTo>
                  <a:cubicBezTo>
                    <a:pt x="356613" y="534389"/>
                    <a:pt x="352147" y="540877"/>
                    <a:pt x="349705" y="548204"/>
                  </a:cubicBezTo>
                  <a:cubicBezTo>
                    <a:pt x="348842" y="550794"/>
                    <a:pt x="348336" y="553533"/>
                    <a:pt x="347115" y="555975"/>
                  </a:cubicBezTo>
                  <a:cubicBezTo>
                    <a:pt x="344844" y="560518"/>
                    <a:pt x="333265" y="575218"/>
                    <a:pt x="331573" y="576698"/>
                  </a:cubicBezTo>
                  <a:cubicBezTo>
                    <a:pt x="328667" y="579241"/>
                    <a:pt x="324564" y="579963"/>
                    <a:pt x="321211" y="581879"/>
                  </a:cubicBezTo>
                  <a:cubicBezTo>
                    <a:pt x="318508" y="583423"/>
                    <a:pt x="316030" y="585332"/>
                    <a:pt x="313440" y="587059"/>
                  </a:cubicBezTo>
                  <a:cubicBezTo>
                    <a:pt x="311713" y="589650"/>
                    <a:pt x="310624" y="592805"/>
                    <a:pt x="308260" y="594831"/>
                  </a:cubicBezTo>
                  <a:cubicBezTo>
                    <a:pt x="297002" y="604482"/>
                    <a:pt x="297896" y="600753"/>
                    <a:pt x="287537" y="605192"/>
                  </a:cubicBezTo>
                  <a:cubicBezTo>
                    <a:pt x="278334" y="609136"/>
                    <a:pt x="277209" y="610351"/>
                    <a:pt x="269404" y="615554"/>
                  </a:cubicBezTo>
                  <a:cubicBezTo>
                    <a:pt x="267677" y="618144"/>
                    <a:pt x="266424" y="621124"/>
                    <a:pt x="264223" y="623325"/>
                  </a:cubicBezTo>
                  <a:cubicBezTo>
                    <a:pt x="262022" y="625526"/>
                    <a:pt x="258844" y="626512"/>
                    <a:pt x="256452" y="628505"/>
                  </a:cubicBezTo>
                  <a:cubicBezTo>
                    <a:pt x="253638" y="630850"/>
                    <a:pt x="251271" y="633686"/>
                    <a:pt x="248681" y="636276"/>
                  </a:cubicBezTo>
                  <a:cubicBezTo>
                    <a:pt x="247818" y="638867"/>
                    <a:pt x="247729" y="641863"/>
                    <a:pt x="246091" y="644048"/>
                  </a:cubicBezTo>
                  <a:cubicBezTo>
                    <a:pt x="242428" y="648932"/>
                    <a:pt x="234893" y="651151"/>
                    <a:pt x="233139" y="656999"/>
                  </a:cubicBezTo>
                  <a:cubicBezTo>
                    <a:pt x="226857" y="677938"/>
                    <a:pt x="226231" y="700172"/>
                    <a:pt x="222777" y="721759"/>
                  </a:cubicBezTo>
                  <a:cubicBezTo>
                    <a:pt x="186967" y="721131"/>
                    <a:pt x="115470" y="734621"/>
                    <a:pt x="67355" y="716578"/>
                  </a:cubicBezTo>
                  <a:cubicBezTo>
                    <a:pt x="63001" y="714945"/>
                    <a:pt x="58468" y="713655"/>
                    <a:pt x="54403" y="711397"/>
                  </a:cubicBezTo>
                  <a:cubicBezTo>
                    <a:pt x="50629" y="709300"/>
                    <a:pt x="47496" y="706216"/>
                    <a:pt x="44042" y="703626"/>
                  </a:cubicBezTo>
                  <a:cubicBezTo>
                    <a:pt x="37491" y="692162"/>
                    <a:pt x="32179" y="684807"/>
                    <a:pt x="28500" y="672542"/>
                  </a:cubicBezTo>
                  <a:cubicBezTo>
                    <a:pt x="26296" y="665196"/>
                    <a:pt x="25492" y="650173"/>
                    <a:pt x="20729" y="644048"/>
                  </a:cubicBezTo>
                  <a:cubicBezTo>
                    <a:pt x="17638" y="640074"/>
                    <a:pt x="12094" y="638867"/>
                    <a:pt x="7777" y="636276"/>
                  </a:cubicBezTo>
                  <a:cubicBezTo>
                    <a:pt x="6050" y="633686"/>
                    <a:pt x="3689" y="631420"/>
                    <a:pt x="2596" y="628505"/>
                  </a:cubicBezTo>
                  <a:cubicBezTo>
                    <a:pt x="1050" y="624383"/>
                    <a:pt x="-96" y="619955"/>
                    <a:pt x="6" y="615554"/>
                  </a:cubicBezTo>
                  <a:cubicBezTo>
                    <a:pt x="770" y="582706"/>
                    <a:pt x="2071" y="549829"/>
                    <a:pt x="5186" y="517120"/>
                  </a:cubicBezTo>
                  <a:cubicBezTo>
                    <a:pt x="5552" y="513276"/>
                    <a:pt x="8846" y="510307"/>
                    <a:pt x="10367" y="506758"/>
                  </a:cubicBezTo>
                  <a:cubicBezTo>
                    <a:pt x="15372" y="495081"/>
                    <a:pt x="9056" y="501588"/>
                    <a:pt x="20729" y="493806"/>
                  </a:cubicBezTo>
                  <a:cubicBezTo>
                    <a:pt x="22456" y="491216"/>
                    <a:pt x="24517" y="488819"/>
                    <a:pt x="25909" y="486035"/>
                  </a:cubicBezTo>
                  <a:cubicBezTo>
                    <a:pt x="27130" y="483593"/>
                    <a:pt x="26569" y="480195"/>
                    <a:pt x="28500" y="478264"/>
                  </a:cubicBezTo>
                  <a:cubicBezTo>
                    <a:pt x="34606" y="472159"/>
                    <a:pt x="49223" y="462722"/>
                    <a:pt x="49223" y="462722"/>
                  </a:cubicBezTo>
                  <a:cubicBezTo>
                    <a:pt x="52677" y="457541"/>
                    <a:pt x="56800" y="452749"/>
                    <a:pt x="59584" y="447180"/>
                  </a:cubicBezTo>
                  <a:cubicBezTo>
                    <a:pt x="62174" y="441999"/>
                    <a:pt x="63880" y="436271"/>
                    <a:pt x="67355" y="431637"/>
                  </a:cubicBezTo>
                  <a:cubicBezTo>
                    <a:pt x="69223" y="429147"/>
                    <a:pt x="72536" y="428184"/>
                    <a:pt x="75126" y="426457"/>
                  </a:cubicBezTo>
                  <a:cubicBezTo>
                    <a:pt x="78580" y="419549"/>
                    <a:pt x="84219" y="413352"/>
                    <a:pt x="85488" y="405734"/>
                  </a:cubicBezTo>
                  <a:cubicBezTo>
                    <a:pt x="88680" y="386578"/>
                    <a:pt x="84364" y="393905"/>
                    <a:pt x="95849" y="382420"/>
                  </a:cubicBezTo>
                  <a:cubicBezTo>
                    <a:pt x="100268" y="364748"/>
                    <a:pt x="95881" y="379110"/>
                    <a:pt x="103620" y="361697"/>
                  </a:cubicBezTo>
                  <a:cubicBezTo>
                    <a:pt x="105508" y="357448"/>
                    <a:pt x="105775" y="352276"/>
                    <a:pt x="108801" y="348746"/>
                  </a:cubicBezTo>
                  <a:cubicBezTo>
                    <a:pt x="111314" y="345814"/>
                    <a:pt x="115888" y="345612"/>
                    <a:pt x="119163" y="343565"/>
                  </a:cubicBezTo>
                  <a:cubicBezTo>
                    <a:pt x="130218" y="336655"/>
                    <a:pt x="135473" y="327894"/>
                    <a:pt x="150247" y="325432"/>
                  </a:cubicBezTo>
                  <a:lnTo>
                    <a:pt x="165789" y="322842"/>
                  </a:lnTo>
                  <a:cubicBezTo>
                    <a:pt x="170106" y="320252"/>
                    <a:pt x="174918" y="318348"/>
                    <a:pt x="178741" y="315071"/>
                  </a:cubicBezTo>
                  <a:cubicBezTo>
                    <a:pt x="181105" y="313045"/>
                    <a:pt x="181491" y="309245"/>
                    <a:pt x="183922" y="307300"/>
                  </a:cubicBezTo>
                  <a:cubicBezTo>
                    <a:pt x="185536" y="306009"/>
                    <a:pt x="201475" y="302208"/>
                    <a:pt x="202054" y="302119"/>
                  </a:cubicBezTo>
                  <a:cubicBezTo>
                    <a:pt x="209782" y="300930"/>
                    <a:pt x="217627" y="300635"/>
                    <a:pt x="225368" y="299529"/>
                  </a:cubicBezTo>
                  <a:cubicBezTo>
                    <a:pt x="233032" y="298434"/>
                    <a:pt x="241146" y="296232"/>
                    <a:pt x="248681" y="294348"/>
                  </a:cubicBezTo>
                  <a:cubicBezTo>
                    <a:pt x="254725" y="290031"/>
                    <a:pt x="262174" y="287196"/>
                    <a:pt x="266814" y="281396"/>
                  </a:cubicBezTo>
                  <a:cubicBezTo>
                    <a:pt x="269564" y="277958"/>
                    <a:pt x="267858" y="272566"/>
                    <a:pt x="269404" y="268444"/>
                  </a:cubicBezTo>
                  <a:cubicBezTo>
                    <a:pt x="270497" y="265529"/>
                    <a:pt x="272858" y="263263"/>
                    <a:pt x="274585" y="260673"/>
                  </a:cubicBezTo>
                  <a:cubicBezTo>
                    <a:pt x="277175" y="251175"/>
                    <a:pt x="279968" y="241730"/>
                    <a:pt x="282356" y="232179"/>
                  </a:cubicBezTo>
                  <a:cubicBezTo>
                    <a:pt x="286837" y="214253"/>
                    <a:pt x="281598" y="224249"/>
                    <a:pt x="290127" y="211456"/>
                  </a:cubicBezTo>
                  <a:cubicBezTo>
                    <a:pt x="290990" y="208002"/>
                    <a:pt x="290438" y="203830"/>
                    <a:pt x="292717" y="201095"/>
                  </a:cubicBezTo>
                  <a:cubicBezTo>
                    <a:pt x="295189" y="198128"/>
                    <a:pt x="299463" y="197270"/>
                    <a:pt x="303079" y="195914"/>
                  </a:cubicBezTo>
                  <a:cubicBezTo>
                    <a:pt x="307267" y="194343"/>
                    <a:pt x="322866" y="191438"/>
                    <a:pt x="326392" y="190733"/>
                  </a:cubicBezTo>
                  <a:cubicBezTo>
                    <a:pt x="329106" y="189376"/>
                    <a:pt x="345507" y="181979"/>
                    <a:pt x="349705" y="177781"/>
                  </a:cubicBezTo>
                  <a:cubicBezTo>
                    <a:pt x="354110" y="173376"/>
                    <a:pt x="359980" y="160602"/>
                    <a:pt x="367838" y="159649"/>
                  </a:cubicBezTo>
                  <a:cubicBezTo>
                    <a:pt x="392711" y="156634"/>
                    <a:pt x="417919" y="157922"/>
                    <a:pt x="442959" y="157058"/>
                  </a:cubicBezTo>
                  <a:cubicBezTo>
                    <a:pt x="448140" y="153604"/>
                    <a:pt x="454098" y="151100"/>
                    <a:pt x="458501" y="146697"/>
                  </a:cubicBezTo>
                  <a:cubicBezTo>
                    <a:pt x="461091" y="144107"/>
                    <a:pt x="463091" y="140744"/>
                    <a:pt x="466272" y="138926"/>
                  </a:cubicBezTo>
                  <a:cubicBezTo>
                    <a:pt x="469363" y="137160"/>
                    <a:pt x="473256" y="137461"/>
                    <a:pt x="476633" y="136335"/>
                  </a:cubicBezTo>
                  <a:cubicBezTo>
                    <a:pt x="483632" y="134002"/>
                    <a:pt x="490640" y="131617"/>
                    <a:pt x="497356" y="128564"/>
                  </a:cubicBezTo>
                  <a:cubicBezTo>
                    <a:pt x="500190" y="127276"/>
                    <a:pt x="502108" y="124139"/>
                    <a:pt x="505128" y="123384"/>
                  </a:cubicBezTo>
                  <a:cubicBezTo>
                    <a:pt x="516146" y="120630"/>
                    <a:pt x="527577" y="119930"/>
                    <a:pt x="538802" y="118203"/>
                  </a:cubicBezTo>
                  <a:cubicBezTo>
                    <a:pt x="541392" y="115613"/>
                    <a:pt x="544139" y="113170"/>
                    <a:pt x="546573" y="110432"/>
                  </a:cubicBezTo>
                  <a:cubicBezTo>
                    <a:pt x="571058" y="82887"/>
                    <a:pt x="549766" y="104651"/>
                    <a:pt x="567296" y="87118"/>
                  </a:cubicBezTo>
                  <a:cubicBezTo>
                    <a:pt x="579451" y="56733"/>
                    <a:pt x="564766" y="88511"/>
                    <a:pt x="580248" y="66395"/>
                  </a:cubicBezTo>
                  <a:cubicBezTo>
                    <a:pt x="584240" y="60692"/>
                    <a:pt x="587156" y="54307"/>
                    <a:pt x="590610" y="48263"/>
                  </a:cubicBezTo>
                  <a:cubicBezTo>
                    <a:pt x="591605" y="42295"/>
                    <a:pt x="592602" y="31326"/>
                    <a:pt x="595790" y="24950"/>
                  </a:cubicBezTo>
                  <a:cubicBezTo>
                    <a:pt x="597182" y="22165"/>
                    <a:pt x="599706" y="20023"/>
                    <a:pt x="600971" y="17178"/>
                  </a:cubicBezTo>
                  <a:cubicBezTo>
                    <a:pt x="603189" y="12188"/>
                    <a:pt x="610596" y="4810"/>
                    <a:pt x="606152" y="1636"/>
                  </a:cubicBezTo>
                  <a:cubicBezTo>
                    <a:pt x="599789" y="-2909"/>
                    <a:pt x="590610" y="3363"/>
                    <a:pt x="582839" y="4227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65A58F8-E415-F806-5C56-FC6BFEA042C4}"/>
                </a:ext>
              </a:extLst>
            </p:cNvPr>
            <p:cNvSpPr/>
            <p:nvPr/>
          </p:nvSpPr>
          <p:spPr>
            <a:xfrm>
              <a:off x="9576592" y="1999575"/>
              <a:ext cx="749887" cy="818467"/>
            </a:xfrm>
            <a:custGeom>
              <a:avLst/>
              <a:gdLst>
                <a:gd name="connsiteX0" fmla="*/ 650182 w 749887"/>
                <a:gd name="connsiteY0" fmla="*/ 189 h 818467"/>
                <a:gd name="connsiteX1" fmla="*/ 642411 w 749887"/>
                <a:gd name="connsiteY1" fmla="*/ 13141 h 818467"/>
                <a:gd name="connsiteX2" fmla="*/ 608736 w 749887"/>
                <a:gd name="connsiteY2" fmla="*/ 26093 h 818467"/>
                <a:gd name="connsiteX3" fmla="*/ 593194 w 749887"/>
                <a:gd name="connsiteY3" fmla="*/ 33864 h 818467"/>
                <a:gd name="connsiteX4" fmla="*/ 577652 w 749887"/>
                <a:gd name="connsiteY4" fmla="*/ 54587 h 818467"/>
                <a:gd name="connsiteX5" fmla="*/ 567290 w 749887"/>
                <a:gd name="connsiteY5" fmla="*/ 67539 h 818467"/>
                <a:gd name="connsiteX6" fmla="*/ 562109 w 749887"/>
                <a:gd name="connsiteY6" fmla="*/ 80491 h 818467"/>
                <a:gd name="connsiteX7" fmla="*/ 556929 w 749887"/>
                <a:gd name="connsiteY7" fmla="*/ 88262 h 818467"/>
                <a:gd name="connsiteX8" fmla="*/ 546567 w 749887"/>
                <a:gd name="connsiteY8" fmla="*/ 106394 h 818467"/>
                <a:gd name="connsiteX9" fmla="*/ 543977 w 749887"/>
                <a:gd name="connsiteY9" fmla="*/ 116756 h 818467"/>
                <a:gd name="connsiteX10" fmla="*/ 538796 w 749887"/>
                <a:gd name="connsiteY10" fmla="*/ 140069 h 818467"/>
                <a:gd name="connsiteX11" fmla="*/ 536206 w 749887"/>
                <a:gd name="connsiteY11" fmla="*/ 147840 h 818467"/>
                <a:gd name="connsiteX12" fmla="*/ 523254 w 749887"/>
                <a:gd name="connsiteY12" fmla="*/ 160792 h 818467"/>
                <a:gd name="connsiteX13" fmla="*/ 489579 w 749887"/>
                <a:gd name="connsiteY13" fmla="*/ 173744 h 818467"/>
                <a:gd name="connsiteX14" fmla="*/ 466266 w 749887"/>
                <a:gd name="connsiteY14" fmla="*/ 176334 h 818467"/>
                <a:gd name="connsiteX15" fmla="*/ 455904 w 749887"/>
                <a:gd name="connsiteY15" fmla="*/ 181515 h 818467"/>
                <a:gd name="connsiteX16" fmla="*/ 448133 w 749887"/>
                <a:gd name="connsiteY16" fmla="*/ 184105 h 818467"/>
                <a:gd name="connsiteX17" fmla="*/ 360061 w 749887"/>
                <a:gd name="connsiteY17" fmla="*/ 186696 h 818467"/>
                <a:gd name="connsiteX18" fmla="*/ 336747 w 749887"/>
                <a:gd name="connsiteY18" fmla="*/ 191877 h 818467"/>
                <a:gd name="connsiteX19" fmla="*/ 318615 w 749887"/>
                <a:gd name="connsiteY19" fmla="*/ 202238 h 818467"/>
                <a:gd name="connsiteX20" fmla="*/ 303073 w 749887"/>
                <a:gd name="connsiteY20" fmla="*/ 225551 h 818467"/>
                <a:gd name="connsiteX21" fmla="*/ 287530 w 749887"/>
                <a:gd name="connsiteY21" fmla="*/ 248865 h 818467"/>
                <a:gd name="connsiteX22" fmla="*/ 271988 w 749887"/>
                <a:gd name="connsiteY22" fmla="*/ 274768 h 818467"/>
                <a:gd name="connsiteX23" fmla="*/ 233133 w 749887"/>
                <a:gd name="connsiteY23" fmla="*/ 318805 h 818467"/>
                <a:gd name="connsiteX24" fmla="*/ 222771 w 749887"/>
                <a:gd name="connsiteY24" fmla="*/ 326576 h 818467"/>
                <a:gd name="connsiteX25" fmla="*/ 215000 w 749887"/>
                <a:gd name="connsiteY25" fmla="*/ 336937 h 818467"/>
                <a:gd name="connsiteX26" fmla="*/ 209819 w 749887"/>
                <a:gd name="connsiteY26" fmla="*/ 344708 h 818467"/>
                <a:gd name="connsiteX27" fmla="*/ 191687 w 749887"/>
                <a:gd name="connsiteY27" fmla="*/ 357660 h 818467"/>
                <a:gd name="connsiteX28" fmla="*/ 181325 w 749887"/>
                <a:gd name="connsiteY28" fmla="*/ 368022 h 818467"/>
                <a:gd name="connsiteX29" fmla="*/ 158012 w 749887"/>
                <a:gd name="connsiteY29" fmla="*/ 386154 h 818467"/>
                <a:gd name="connsiteX30" fmla="*/ 152831 w 749887"/>
                <a:gd name="connsiteY30" fmla="*/ 393925 h 818467"/>
                <a:gd name="connsiteX31" fmla="*/ 145060 w 749887"/>
                <a:gd name="connsiteY31" fmla="*/ 401696 h 818467"/>
                <a:gd name="connsiteX32" fmla="*/ 129518 w 749887"/>
                <a:gd name="connsiteY32" fmla="*/ 425010 h 818467"/>
                <a:gd name="connsiteX33" fmla="*/ 121747 w 749887"/>
                <a:gd name="connsiteY33" fmla="*/ 443142 h 818467"/>
                <a:gd name="connsiteX34" fmla="*/ 113976 w 749887"/>
                <a:gd name="connsiteY34" fmla="*/ 448323 h 818467"/>
                <a:gd name="connsiteX35" fmla="*/ 108795 w 749887"/>
                <a:gd name="connsiteY35" fmla="*/ 461275 h 818467"/>
                <a:gd name="connsiteX36" fmla="*/ 103614 w 749887"/>
                <a:gd name="connsiteY36" fmla="*/ 471636 h 818467"/>
                <a:gd name="connsiteX37" fmla="*/ 101024 w 749887"/>
                <a:gd name="connsiteY37" fmla="*/ 479407 h 818467"/>
                <a:gd name="connsiteX38" fmla="*/ 93253 w 749887"/>
                <a:gd name="connsiteY38" fmla="*/ 489769 h 818467"/>
                <a:gd name="connsiteX39" fmla="*/ 85482 w 749887"/>
                <a:gd name="connsiteY39" fmla="*/ 502721 h 818467"/>
                <a:gd name="connsiteX40" fmla="*/ 72530 w 749887"/>
                <a:gd name="connsiteY40" fmla="*/ 513082 h 818467"/>
                <a:gd name="connsiteX41" fmla="*/ 64759 w 749887"/>
                <a:gd name="connsiteY41" fmla="*/ 526034 h 818467"/>
                <a:gd name="connsiteX42" fmla="*/ 62168 w 749887"/>
                <a:gd name="connsiteY42" fmla="*/ 533805 h 818467"/>
                <a:gd name="connsiteX43" fmla="*/ 59578 w 749887"/>
                <a:gd name="connsiteY43" fmla="*/ 544167 h 818467"/>
                <a:gd name="connsiteX44" fmla="*/ 51807 w 749887"/>
                <a:gd name="connsiteY44" fmla="*/ 549347 h 818467"/>
                <a:gd name="connsiteX45" fmla="*/ 44036 w 749887"/>
                <a:gd name="connsiteY45" fmla="*/ 575251 h 818467"/>
                <a:gd name="connsiteX46" fmla="*/ 36265 w 749887"/>
                <a:gd name="connsiteY46" fmla="*/ 595974 h 818467"/>
                <a:gd name="connsiteX47" fmla="*/ 28494 w 749887"/>
                <a:gd name="connsiteY47" fmla="*/ 603745 h 818467"/>
                <a:gd name="connsiteX48" fmla="*/ 25903 w 749887"/>
                <a:gd name="connsiteY48" fmla="*/ 611516 h 818467"/>
                <a:gd name="connsiteX49" fmla="*/ 18132 w 749887"/>
                <a:gd name="connsiteY49" fmla="*/ 660733 h 818467"/>
                <a:gd name="connsiteX50" fmla="*/ 10361 w 749887"/>
                <a:gd name="connsiteY50" fmla="*/ 668504 h 818467"/>
                <a:gd name="connsiteX51" fmla="*/ 0 w 749887"/>
                <a:gd name="connsiteY51" fmla="*/ 689227 h 818467"/>
                <a:gd name="connsiteX52" fmla="*/ 18132 w 749887"/>
                <a:gd name="connsiteY52" fmla="*/ 725492 h 818467"/>
                <a:gd name="connsiteX53" fmla="*/ 33674 w 749887"/>
                <a:gd name="connsiteY53" fmla="*/ 759167 h 818467"/>
                <a:gd name="connsiteX54" fmla="*/ 41445 w 749887"/>
                <a:gd name="connsiteY54" fmla="*/ 769529 h 818467"/>
                <a:gd name="connsiteX55" fmla="*/ 51807 w 749887"/>
                <a:gd name="connsiteY55" fmla="*/ 787661 h 818467"/>
                <a:gd name="connsiteX56" fmla="*/ 59578 w 749887"/>
                <a:gd name="connsiteY56" fmla="*/ 792842 h 818467"/>
                <a:gd name="connsiteX57" fmla="*/ 64759 w 749887"/>
                <a:gd name="connsiteY57" fmla="*/ 800613 h 818467"/>
                <a:gd name="connsiteX58" fmla="*/ 85482 w 749887"/>
                <a:gd name="connsiteY58" fmla="*/ 808384 h 818467"/>
                <a:gd name="connsiteX59" fmla="*/ 93253 w 749887"/>
                <a:gd name="connsiteY59" fmla="*/ 810975 h 818467"/>
                <a:gd name="connsiteX60" fmla="*/ 194277 w 749887"/>
                <a:gd name="connsiteY60" fmla="*/ 816155 h 818467"/>
                <a:gd name="connsiteX61" fmla="*/ 240904 w 749887"/>
                <a:gd name="connsiteY61" fmla="*/ 805794 h 818467"/>
                <a:gd name="connsiteX62" fmla="*/ 243494 w 749887"/>
                <a:gd name="connsiteY62" fmla="*/ 782481 h 818467"/>
                <a:gd name="connsiteX63" fmla="*/ 248675 w 749887"/>
                <a:gd name="connsiteY63" fmla="*/ 774709 h 818467"/>
                <a:gd name="connsiteX64" fmla="*/ 251265 w 749887"/>
                <a:gd name="connsiteY64" fmla="*/ 766938 h 818467"/>
                <a:gd name="connsiteX65" fmla="*/ 259036 w 749887"/>
                <a:gd name="connsiteY65" fmla="*/ 756577 h 818467"/>
                <a:gd name="connsiteX66" fmla="*/ 290121 w 749887"/>
                <a:gd name="connsiteY66" fmla="*/ 728083 h 818467"/>
                <a:gd name="connsiteX67" fmla="*/ 295301 w 749887"/>
                <a:gd name="connsiteY67" fmla="*/ 712541 h 818467"/>
                <a:gd name="connsiteX68" fmla="*/ 300482 w 749887"/>
                <a:gd name="connsiteY68" fmla="*/ 699589 h 818467"/>
                <a:gd name="connsiteX69" fmla="*/ 305663 w 749887"/>
                <a:gd name="connsiteY69" fmla="*/ 681456 h 818467"/>
                <a:gd name="connsiteX70" fmla="*/ 339338 w 749887"/>
                <a:gd name="connsiteY70" fmla="*/ 645191 h 818467"/>
                <a:gd name="connsiteX71" fmla="*/ 347109 w 749887"/>
                <a:gd name="connsiteY71" fmla="*/ 637420 h 818467"/>
                <a:gd name="connsiteX72" fmla="*/ 360061 w 749887"/>
                <a:gd name="connsiteY72" fmla="*/ 632239 h 818467"/>
                <a:gd name="connsiteX73" fmla="*/ 378193 w 749887"/>
                <a:gd name="connsiteY73" fmla="*/ 616697 h 818467"/>
                <a:gd name="connsiteX74" fmla="*/ 393735 w 749887"/>
                <a:gd name="connsiteY74" fmla="*/ 611516 h 818467"/>
                <a:gd name="connsiteX75" fmla="*/ 401507 w 749887"/>
                <a:gd name="connsiteY75" fmla="*/ 603745 h 818467"/>
                <a:gd name="connsiteX76" fmla="*/ 406687 w 749887"/>
                <a:gd name="connsiteY76" fmla="*/ 595974 h 818467"/>
                <a:gd name="connsiteX77" fmla="*/ 427410 w 749887"/>
                <a:gd name="connsiteY77" fmla="*/ 575251 h 818467"/>
                <a:gd name="connsiteX78" fmla="*/ 440362 w 749887"/>
                <a:gd name="connsiteY78" fmla="*/ 554528 h 818467"/>
                <a:gd name="connsiteX79" fmla="*/ 450724 w 749887"/>
                <a:gd name="connsiteY79" fmla="*/ 528624 h 818467"/>
                <a:gd name="connsiteX80" fmla="*/ 453314 w 749887"/>
                <a:gd name="connsiteY80" fmla="*/ 520853 h 818467"/>
                <a:gd name="connsiteX81" fmla="*/ 466266 w 749887"/>
                <a:gd name="connsiteY81" fmla="*/ 515673 h 818467"/>
                <a:gd name="connsiteX82" fmla="*/ 479218 w 749887"/>
                <a:gd name="connsiteY82" fmla="*/ 505311 h 818467"/>
                <a:gd name="connsiteX83" fmla="*/ 505121 w 749887"/>
                <a:gd name="connsiteY83" fmla="*/ 497540 h 818467"/>
                <a:gd name="connsiteX84" fmla="*/ 518073 w 749887"/>
                <a:gd name="connsiteY84" fmla="*/ 492359 h 818467"/>
                <a:gd name="connsiteX85" fmla="*/ 536206 w 749887"/>
                <a:gd name="connsiteY85" fmla="*/ 484588 h 818467"/>
                <a:gd name="connsiteX86" fmla="*/ 549158 w 749887"/>
                <a:gd name="connsiteY86" fmla="*/ 471636 h 818467"/>
                <a:gd name="connsiteX87" fmla="*/ 559519 w 749887"/>
                <a:gd name="connsiteY87" fmla="*/ 456094 h 818467"/>
                <a:gd name="connsiteX88" fmla="*/ 569881 w 749887"/>
                <a:gd name="connsiteY88" fmla="*/ 443142 h 818467"/>
                <a:gd name="connsiteX89" fmla="*/ 575061 w 749887"/>
                <a:gd name="connsiteY89" fmla="*/ 419829 h 818467"/>
                <a:gd name="connsiteX90" fmla="*/ 577652 w 749887"/>
                <a:gd name="connsiteY90" fmla="*/ 355070 h 818467"/>
                <a:gd name="connsiteX91" fmla="*/ 588013 w 749887"/>
                <a:gd name="connsiteY91" fmla="*/ 316214 h 818467"/>
                <a:gd name="connsiteX92" fmla="*/ 595784 w 749887"/>
                <a:gd name="connsiteY92" fmla="*/ 290311 h 818467"/>
                <a:gd name="connsiteX93" fmla="*/ 600965 w 749887"/>
                <a:gd name="connsiteY93" fmla="*/ 238503 h 818467"/>
                <a:gd name="connsiteX94" fmla="*/ 608736 w 749887"/>
                <a:gd name="connsiteY94" fmla="*/ 225551 h 818467"/>
                <a:gd name="connsiteX95" fmla="*/ 611326 w 749887"/>
                <a:gd name="connsiteY95" fmla="*/ 217780 h 818467"/>
                <a:gd name="connsiteX96" fmla="*/ 629459 w 749887"/>
                <a:gd name="connsiteY96" fmla="*/ 204828 h 818467"/>
                <a:gd name="connsiteX97" fmla="*/ 634640 w 749887"/>
                <a:gd name="connsiteY97" fmla="*/ 197057 h 818467"/>
                <a:gd name="connsiteX98" fmla="*/ 642411 w 749887"/>
                <a:gd name="connsiteY98" fmla="*/ 184105 h 818467"/>
                <a:gd name="connsiteX99" fmla="*/ 650182 w 749887"/>
                <a:gd name="connsiteY99" fmla="*/ 181515 h 818467"/>
                <a:gd name="connsiteX100" fmla="*/ 655363 w 749887"/>
                <a:gd name="connsiteY100" fmla="*/ 171154 h 818467"/>
                <a:gd name="connsiteX101" fmla="*/ 660543 w 749887"/>
                <a:gd name="connsiteY101" fmla="*/ 145250 h 818467"/>
                <a:gd name="connsiteX102" fmla="*/ 670905 w 749887"/>
                <a:gd name="connsiteY102" fmla="*/ 137479 h 818467"/>
                <a:gd name="connsiteX103" fmla="*/ 683857 w 749887"/>
                <a:gd name="connsiteY103" fmla="*/ 132298 h 818467"/>
                <a:gd name="connsiteX104" fmla="*/ 735664 w 749887"/>
                <a:gd name="connsiteY104" fmla="*/ 127117 h 818467"/>
                <a:gd name="connsiteX105" fmla="*/ 743435 w 749887"/>
                <a:gd name="connsiteY105" fmla="*/ 46816 h 818467"/>
                <a:gd name="connsiteX106" fmla="*/ 738254 w 749887"/>
                <a:gd name="connsiteY106" fmla="*/ 28683 h 818467"/>
                <a:gd name="connsiteX107" fmla="*/ 686447 w 749887"/>
                <a:gd name="connsiteY107" fmla="*/ 13141 h 818467"/>
                <a:gd name="connsiteX108" fmla="*/ 678676 w 749887"/>
                <a:gd name="connsiteY108" fmla="*/ 7960 h 818467"/>
                <a:gd name="connsiteX109" fmla="*/ 668315 w 749887"/>
                <a:gd name="connsiteY109" fmla="*/ 5370 h 818467"/>
                <a:gd name="connsiteX110" fmla="*/ 650182 w 749887"/>
                <a:gd name="connsiteY110" fmla="*/ 189 h 818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749887" h="818467">
                  <a:moveTo>
                    <a:pt x="650182" y="189"/>
                  </a:moveTo>
                  <a:cubicBezTo>
                    <a:pt x="645865" y="1484"/>
                    <a:pt x="646680" y="10473"/>
                    <a:pt x="642411" y="13141"/>
                  </a:cubicBezTo>
                  <a:cubicBezTo>
                    <a:pt x="632212" y="19515"/>
                    <a:pt x="618743" y="19422"/>
                    <a:pt x="608736" y="26093"/>
                  </a:cubicBezTo>
                  <a:cubicBezTo>
                    <a:pt x="598693" y="32789"/>
                    <a:pt x="603919" y="30290"/>
                    <a:pt x="593194" y="33864"/>
                  </a:cubicBezTo>
                  <a:cubicBezTo>
                    <a:pt x="578270" y="43814"/>
                    <a:pt x="591157" y="33366"/>
                    <a:pt x="577652" y="54587"/>
                  </a:cubicBezTo>
                  <a:cubicBezTo>
                    <a:pt x="574684" y="59252"/>
                    <a:pt x="570135" y="62798"/>
                    <a:pt x="567290" y="67539"/>
                  </a:cubicBezTo>
                  <a:cubicBezTo>
                    <a:pt x="564898" y="71526"/>
                    <a:pt x="564188" y="76332"/>
                    <a:pt x="562109" y="80491"/>
                  </a:cubicBezTo>
                  <a:cubicBezTo>
                    <a:pt x="560717" y="83275"/>
                    <a:pt x="558656" y="85672"/>
                    <a:pt x="556929" y="88262"/>
                  </a:cubicBezTo>
                  <a:cubicBezTo>
                    <a:pt x="550114" y="115514"/>
                    <a:pt x="560287" y="82382"/>
                    <a:pt x="546567" y="106394"/>
                  </a:cubicBezTo>
                  <a:cubicBezTo>
                    <a:pt x="544801" y="109485"/>
                    <a:pt x="544749" y="113281"/>
                    <a:pt x="543977" y="116756"/>
                  </a:cubicBezTo>
                  <a:cubicBezTo>
                    <a:pt x="541309" y="128763"/>
                    <a:pt x="541952" y="129023"/>
                    <a:pt x="538796" y="140069"/>
                  </a:cubicBezTo>
                  <a:cubicBezTo>
                    <a:pt x="538046" y="142694"/>
                    <a:pt x="537844" y="145656"/>
                    <a:pt x="536206" y="147840"/>
                  </a:cubicBezTo>
                  <a:cubicBezTo>
                    <a:pt x="532543" y="152725"/>
                    <a:pt x="528192" y="157201"/>
                    <a:pt x="523254" y="160792"/>
                  </a:cubicBezTo>
                  <a:cubicBezTo>
                    <a:pt x="514975" y="166813"/>
                    <a:pt x="499297" y="171922"/>
                    <a:pt x="489579" y="173744"/>
                  </a:cubicBezTo>
                  <a:cubicBezTo>
                    <a:pt x="481894" y="175185"/>
                    <a:pt x="474037" y="175471"/>
                    <a:pt x="466266" y="176334"/>
                  </a:cubicBezTo>
                  <a:cubicBezTo>
                    <a:pt x="462812" y="178061"/>
                    <a:pt x="459453" y="179994"/>
                    <a:pt x="455904" y="181515"/>
                  </a:cubicBezTo>
                  <a:cubicBezTo>
                    <a:pt x="453394" y="182591"/>
                    <a:pt x="450859" y="183958"/>
                    <a:pt x="448133" y="184105"/>
                  </a:cubicBezTo>
                  <a:cubicBezTo>
                    <a:pt x="418806" y="185690"/>
                    <a:pt x="389418" y="185832"/>
                    <a:pt x="360061" y="186696"/>
                  </a:cubicBezTo>
                  <a:cubicBezTo>
                    <a:pt x="352290" y="188423"/>
                    <a:pt x="344356" y="189536"/>
                    <a:pt x="336747" y="191877"/>
                  </a:cubicBezTo>
                  <a:cubicBezTo>
                    <a:pt x="332728" y="193114"/>
                    <a:pt x="322240" y="199217"/>
                    <a:pt x="318615" y="202238"/>
                  </a:cubicBezTo>
                  <a:cubicBezTo>
                    <a:pt x="307734" y="211306"/>
                    <a:pt x="310924" y="211157"/>
                    <a:pt x="303073" y="225551"/>
                  </a:cubicBezTo>
                  <a:cubicBezTo>
                    <a:pt x="289012" y="251329"/>
                    <a:pt x="301810" y="226651"/>
                    <a:pt x="287530" y="248865"/>
                  </a:cubicBezTo>
                  <a:cubicBezTo>
                    <a:pt x="282085" y="257335"/>
                    <a:pt x="278278" y="266905"/>
                    <a:pt x="271988" y="274768"/>
                  </a:cubicBezTo>
                  <a:cubicBezTo>
                    <a:pt x="262716" y="286358"/>
                    <a:pt x="246105" y="309077"/>
                    <a:pt x="233133" y="318805"/>
                  </a:cubicBezTo>
                  <a:cubicBezTo>
                    <a:pt x="229679" y="321395"/>
                    <a:pt x="225824" y="323523"/>
                    <a:pt x="222771" y="326576"/>
                  </a:cubicBezTo>
                  <a:cubicBezTo>
                    <a:pt x="219718" y="329629"/>
                    <a:pt x="217509" y="333424"/>
                    <a:pt x="215000" y="336937"/>
                  </a:cubicBezTo>
                  <a:cubicBezTo>
                    <a:pt x="213190" y="339470"/>
                    <a:pt x="212020" y="342507"/>
                    <a:pt x="209819" y="344708"/>
                  </a:cubicBezTo>
                  <a:cubicBezTo>
                    <a:pt x="198449" y="356078"/>
                    <a:pt x="201982" y="348836"/>
                    <a:pt x="191687" y="357660"/>
                  </a:cubicBezTo>
                  <a:cubicBezTo>
                    <a:pt x="187978" y="360839"/>
                    <a:pt x="185054" y="364867"/>
                    <a:pt x="181325" y="368022"/>
                  </a:cubicBezTo>
                  <a:cubicBezTo>
                    <a:pt x="173810" y="374381"/>
                    <a:pt x="163473" y="377963"/>
                    <a:pt x="158012" y="386154"/>
                  </a:cubicBezTo>
                  <a:cubicBezTo>
                    <a:pt x="156285" y="388744"/>
                    <a:pt x="154824" y="391533"/>
                    <a:pt x="152831" y="393925"/>
                  </a:cubicBezTo>
                  <a:cubicBezTo>
                    <a:pt x="150486" y="396739"/>
                    <a:pt x="147258" y="398765"/>
                    <a:pt x="145060" y="401696"/>
                  </a:cubicBezTo>
                  <a:cubicBezTo>
                    <a:pt x="139456" y="409168"/>
                    <a:pt x="129518" y="425010"/>
                    <a:pt x="129518" y="425010"/>
                  </a:cubicBezTo>
                  <a:cubicBezTo>
                    <a:pt x="127718" y="430410"/>
                    <a:pt x="125305" y="438873"/>
                    <a:pt x="121747" y="443142"/>
                  </a:cubicBezTo>
                  <a:cubicBezTo>
                    <a:pt x="119754" y="445534"/>
                    <a:pt x="116566" y="446596"/>
                    <a:pt x="113976" y="448323"/>
                  </a:cubicBezTo>
                  <a:cubicBezTo>
                    <a:pt x="112249" y="452640"/>
                    <a:pt x="110684" y="457026"/>
                    <a:pt x="108795" y="461275"/>
                  </a:cubicBezTo>
                  <a:cubicBezTo>
                    <a:pt x="107227" y="464804"/>
                    <a:pt x="105135" y="468087"/>
                    <a:pt x="103614" y="471636"/>
                  </a:cubicBezTo>
                  <a:cubicBezTo>
                    <a:pt x="102538" y="474146"/>
                    <a:pt x="102379" y="477036"/>
                    <a:pt x="101024" y="479407"/>
                  </a:cubicBezTo>
                  <a:cubicBezTo>
                    <a:pt x="98882" y="483156"/>
                    <a:pt x="95648" y="486177"/>
                    <a:pt x="93253" y="489769"/>
                  </a:cubicBezTo>
                  <a:cubicBezTo>
                    <a:pt x="90460" y="493958"/>
                    <a:pt x="88827" y="498958"/>
                    <a:pt x="85482" y="502721"/>
                  </a:cubicBezTo>
                  <a:cubicBezTo>
                    <a:pt x="81809" y="506853"/>
                    <a:pt x="76847" y="509628"/>
                    <a:pt x="72530" y="513082"/>
                  </a:cubicBezTo>
                  <a:cubicBezTo>
                    <a:pt x="69940" y="517399"/>
                    <a:pt x="67011" y="521531"/>
                    <a:pt x="64759" y="526034"/>
                  </a:cubicBezTo>
                  <a:cubicBezTo>
                    <a:pt x="63538" y="528476"/>
                    <a:pt x="62918" y="531180"/>
                    <a:pt x="62168" y="533805"/>
                  </a:cubicBezTo>
                  <a:cubicBezTo>
                    <a:pt x="61190" y="537228"/>
                    <a:pt x="61553" y="541205"/>
                    <a:pt x="59578" y="544167"/>
                  </a:cubicBezTo>
                  <a:cubicBezTo>
                    <a:pt x="57851" y="546757"/>
                    <a:pt x="54397" y="547620"/>
                    <a:pt x="51807" y="549347"/>
                  </a:cubicBezTo>
                  <a:cubicBezTo>
                    <a:pt x="47650" y="574282"/>
                    <a:pt x="52249" y="556088"/>
                    <a:pt x="44036" y="575251"/>
                  </a:cubicBezTo>
                  <a:cubicBezTo>
                    <a:pt x="40751" y="582915"/>
                    <a:pt x="41136" y="588180"/>
                    <a:pt x="36265" y="595974"/>
                  </a:cubicBezTo>
                  <a:cubicBezTo>
                    <a:pt x="34324" y="599081"/>
                    <a:pt x="31084" y="601155"/>
                    <a:pt x="28494" y="603745"/>
                  </a:cubicBezTo>
                  <a:cubicBezTo>
                    <a:pt x="27630" y="606335"/>
                    <a:pt x="26242" y="608807"/>
                    <a:pt x="25903" y="611516"/>
                  </a:cubicBezTo>
                  <a:cubicBezTo>
                    <a:pt x="23954" y="627105"/>
                    <a:pt x="26359" y="645924"/>
                    <a:pt x="18132" y="660733"/>
                  </a:cubicBezTo>
                  <a:cubicBezTo>
                    <a:pt x="16353" y="663935"/>
                    <a:pt x="12328" y="665413"/>
                    <a:pt x="10361" y="668504"/>
                  </a:cubicBezTo>
                  <a:cubicBezTo>
                    <a:pt x="6215" y="675020"/>
                    <a:pt x="0" y="689227"/>
                    <a:pt x="0" y="689227"/>
                  </a:cubicBezTo>
                  <a:cubicBezTo>
                    <a:pt x="8707" y="724058"/>
                    <a:pt x="-1782" y="715536"/>
                    <a:pt x="18132" y="725492"/>
                  </a:cubicBezTo>
                  <a:cubicBezTo>
                    <a:pt x="22171" y="737613"/>
                    <a:pt x="25166" y="747823"/>
                    <a:pt x="33674" y="759167"/>
                  </a:cubicBezTo>
                  <a:cubicBezTo>
                    <a:pt x="36264" y="762621"/>
                    <a:pt x="39157" y="765868"/>
                    <a:pt x="41445" y="769529"/>
                  </a:cubicBezTo>
                  <a:cubicBezTo>
                    <a:pt x="44831" y="774947"/>
                    <a:pt x="47054" y="782908"/>
                    <a:pt x="51807" y="787661"/>
                  </a:cubicBezTo>
                  <a:cubicBezTo>
                    <a:pt x="54008" y="789862"/>
                    <a:pt x="56988" y="791115"/>
                    <a:pt x="59578" y="792842"/>
                  </a:cubicBezTo>
                  <a:cubicBezTo>
                    <a:pt x="61305" y="795432"/>
                    <a:pt x="62558" y="798412"/>
                    <a:pt x="64759" y="800613"/>
                  </a:cubicBezTo>
                  <a:cubicBezTo>
                    <a:pt x="71867" y="807721"/>
                    <a:pt x="75595" y="805912"/>
                    <a:pt x="85482" y="808384"/>
                  </a:cubicBezTo>
                  <a:cubicBezTo>
                    <a:pt x="88131" y="809046"/>
                    <a:pt x="90529" y="810780"/>
                    <a:pt x="93253" y="810975"/>
                  </a:cubicBezTo>
                  <a:cubicBezTo>
                    <a:pt x="126886" y="813377"/>
                    <a:pt x="194277" y="816155"/>
                    <a:pt x="194277" y="816155"/>
                  </a:cubicBezTo>
                  <a:cubicBezTo>
                    <a:pt x="221343" y="814563"/>
                    <a:pt x="237320" y="827299"/>
                    <a:pt x="240904" y="805794"/>
                  </a:cubicBezTo>
                  <a:cubicBezTo>
                    <a:pt x="242189" y="798082"/>
                    <a:pt x="241598" y="790066"/>
                    <a:pt x="243494" y="782481"/>
                  </a:cubicBezTo>
                  <a:cubicBezTo>
                    <a:pt x="244249" y="779460"/>
                    <a:pt x="246948" y="777300"/>
                    <a:pt x="248675" y="774709"/>
                  </a:cubicBezTo>
                  <a:cubicBezTo>
                    <a:pt x="249538" y="772119"/>
                    <a:pt x="249910" y="769309"/>
                    <a:pt x="251265" y="766938"/>
                  </a:cubicBezTo>
                  <a:cubicBezTo>
                    <a:pt x="253407" y="763190"/>
                    <a:pt x="256119" y="759759"/>
                    <a:pt x="259036" y="756577"/>
                  </a:cubicBezTo>
                  <a:cubicBezTo>
                    <a:pt x="276473" y="737555"/>
                    <a:pt x="274745" y="739614"/>
                    <a:pt x="290121" y="728083"/>
                  </a:cubicBezTo>
                  <a:cubicBezTo>
                    <a:pt x="291848" y="722902"/>
                    <a:pt x="293273" y="717611"/>
                    <a:pt x="295301" y="712541"/>
                  </a:cubicBezTo>
                  <a:cubicBezTo>
                    <a:pt x="297028" y="708224"/>
                    <a:pt x="299011" y="704000"/>
                    <a:pt x="300482" y="699589"/>
                  </a:cubicBezTo>
                  <a:cubicBezTo>
                    <a:pt x="301056" y="697866"/>
                    <a:pt x="304002" y="683948"/>
                    <a:pt x="305663" y="681456"/>
                  </a:cubicBezTo>
                  <a:cubicBezTo>
                    <a:pt x="313344" y="669934"/>
                    <a:pt x="330541" y="653988"/>
                    <a:pt x="339338" y="645191"/>
                  </a:cubicBezTo>
                  <a:cubicBezTo>
                    <a:pt x="341928" y="642601"/>
                    <a:pt x="343708" y="638781"/>
                    <a:pt x="347109" y="637420"/>
                  </a:cubicBezTo>
                  <a:lnTo>
                    <a:pt x="360061" y="632239"/>
                  </a:lnTo>
                  <a:cubicBezTo>
                    <a:pt x="365196" y="627104"/>
                    <a:pt x="371093" y="619853"/>
                    <a:pt x="378193" y="616697"/>
                  </a:cubicBezTo>
                  <a:cubicBezTo>
                    <a:pt x="383183" y="614479"/>
                    <a:pt x="393735" y="611516"/>
                    <a:pt x="393735" y="611516"/>
                  </a:cubicBezTo>
                  <a:cubicBezTo>
                    <a:pt x="396326" y="608926"/>
                    <a:pt x="399162" y="606559"/>
                    <a:pt x="401507" y="603745"/>
                  </a:cubicBezTo>
                  <a:cubicBezTo>
                    <a:pt x="403500" y="601353"/>
                    <a:pt x="404486" y="598175"/>
                    <a:pt x="406687" y="595974"/>
                  </a:cubicBezTo>
                  <a:cubicBezTo>
                    <a:pt x="418810" y="583851"/>
                    <a:pt x="419602" y="589306"/>
                    <a:pt x="427410" y="575251"/>
                  </a:cubicBezTo>
                  <a:cubicBezTo>
                    <a:pt x="439674" y="553175"/>
                    <a:pt x="424795" y="570095"/>
                    <a:pt x="440362" y="554528"/>
                  </a:cubicBezTo>
                  <a:cubicBezTo>
                    <a:pt x="452233" y="512981"/>
                    <a:pt x="439166" y="551741"/>
                    <a:pt x="450724" y="528624"/>
                  </a:cubicBezTo>
                  <a:cubicBezTo>
                    <a:pt x="451945" y="526182"/>
                    <a:pt x="451216" y="522601"/>
                    <a:pt x="453314" y="520853"/>
                  </a:cubicBezTo>
                  <a:cubicBezTo>
                    <a:pt x="456886" y="517876"/>
                    <a:pt x="461949" y="517400"/>
                    <a:pt x="466266" y="515673"/>
                  </a:cubicBezTo>
                  <a:cubicBezTo>
                    <a:pt x="470583" y="512219"/>
                    <a:pt x="474477" y="508156"/>
                    <a:pt x="479218" y="505311"/>
                  </a:cubicBezTo>
                  <a:cubicBezTo>
                    <a:pt x="487739" y="500198"/>
                    <a:pt x="495675" y="499429"/>
                    <a:pt x="505121" y="497540"/>
                  </a:cubicBezTo>
                  <a:cubicBezTo>
                    <a:pt x="509438" y="495813"/>
                    <a:pt x="513824" y="494247"/>
                    <a:pt x="518073" y="492359"/>
                  </a:cubicBezTo>
                  <a:cubicBezTo>
                    <a:pt x="537279" y="483824"/>
                    <a:pt x="520245" y="489910"/>
                    <a:pt x="536206" y="484588"/>
                  </a:cubicBezTo>
                  <a:cubicBezTo>
                    <a:pt x="542280" y="466364"/>
                    <a:pt x="533153" y="487641"/>
                    <a:pt x="549158" y="471636"/>
                  </a:cubicBezTo>
                  <a:cubicBezTo>
                    <a:pt x="553561" y="467233"/>
                    <a:pt x="555629" y="460956"/>
                    <a:pt x="559519" y="456094"/>
                  </a:cubicBezTo>
                  <a:lnTo>
                    <a:pt x="569881" y="443142"/>
                  </a:lnTo>
                  <a:cubicBezTo>
                    <a:pt x="571122" y="438178"/>
                    <a:pt x="574762" y="424315"/>
                    <a:pt x="575061" y="419829"/>
                  </a:cubicBezTo>
                  <a:cubicBezTo>
                    <a:pt x="576498" y="398273"/>
                    <a:pt x="576516" y="376644"/>
                    <a:pt x="577652" y="355070"/>
                  </a:cubicBezTo>
                  <a:cubicBezTo>
                    <a:pt x="579555" y="318908"/>
                    <a:pt x="571131" y="327470"/>
                    <a:pt x="588013" y="316214"/>
                  </a:cubicBezTo>
                  <a:cubicBezTo>
                    <a:pt x="590272" y="309437"/>
                    <a:pt x="595192" y="295050"/>
                    <a:pt x="595784" y="290311"/>
                  </a:cubicBezTo>
                  <a:cubicBezTo>
                    <a:pt x="596161" y="287296"/>
                    <a:pt x="594167" y="252101"/>
                    <a:pt x="600965" y="238503"/>
                  </a:cubicBezTo>
                  <a:cubicBezTo>
                    <a:pt x="603217" y="234000"/>
                    <a:pt x="606484" y="230054"/>
                    <a:pt x="608736" y="225551"/>
                  </a:cubicBezTo>
                  <a:cubicBezTo>
                    <a:pt x="609957" y="223109"/>
                    <a:pt x="609578" y="219878"/>
                    <a:pt x="611326" y="217780"/>
                  </a:cubicBezTo>
                  <a:cubicBezTo>
                    <a:pt x="613332" y="215372"/>
                    <a:pt x="625917" y="207189"/>
                    <a:pt x="629459" y="204828"/>
                  </a:cubicBezTo>
                  <a:cubicBezTo>
                    <a:pt x="631186" y="202238"/>
                    <a:pt x="632990" y="199697"/>
                    <a:pt x="634640" y="197057"/>
                  </a:cubicBezTo>
                  <a:cubicBezTo>
                    <a:pt x="637308" y="192788"/>
                    <a:pt x="638851" y="187665"/>
                    <a:pt x="642411" y="184105"/>
                  </a:cubicBezTo>
                  <a:cubicBezTo>
                    <a:pt x="644342" y="182174"/>
                    <a:pt x="647592" y="182378"/>
                    <a:pt x="650182" y="181515"/>
                  </a:cubicBezTo>
                  <a:cubicBezTo>
                    <a:pt x="651909" y="178061"/>
                    <a:pt x="654302" y="174867"/>
                    <a:pt x="655363" y="171154"/>
                  </a:cubicBezTo>
                  <a:cubicBezTo>
                    <a:pt x="657782" y="162687"/>
                    <a:pt x="656853" y="153245"/>
                    <a:pt x="660543" y="145250"/>
                  </a:cubicBezTo>
                  <a:cubicBezTo>
                    <a:pt x="662352" y="141330"/>
                    <a:pt x="667131" y="139576"/>
                    <a:pt x="670905" y="137479"/>
                  </a:cubicBezTo>
                  <a:cubicBezTo>
                    <a:pt x="674970" y="135221"/>
                    <a:pt x="679446" y="133768"/>
                    <a:pt x="683857" y="132298"/>
                  </a:cubicBezTo>
                  <a:cubicBezTo>
                    <a:pt x="700325" y="126809"/>
                    <a:pt x="719138" y="128150"/>
                    <a:pt x="735664" y="127117"/>
                  </a:cubicBezTo>
                  <a:cubicBezTo>
                    <a:pt x="757046" y="95046"/>
                    <a:pt x="749620" y="112780"/>
                    <a:pt x="743435" y="46816"/>
                  </a:cubicBezTo>
                  <a:cubicBezTo>
                    <a:pt x="742848" y="40557"/>
                    <a:pt x="742888" y="32931"/>
                    <a:pt x="738254" y="28683"/>
                  </a:cubicBezTo>
                  <a:cubicBezTo>
                    <a:pt x="728744" y="19966"/>
                    <a:pt x="698205" y="15493"/>
                    <a:pt x="686447" y="13141"/>
                  </a:cubicBezTo>
                  <a:cubicBezTo>
                    <a:pt x="683857" y="11414"/>
                    <a:pt x="681538" y="9186"/>
                    <a:pt x="678676" y="7960"/>
                  </a:cubicBezTo>
                  <a:cubicBezTo>
                    <a:pt x="675404" y="6558"/>
                    <a:pt x="671873" y="5489"/>
                    <a:pt x="668315" y="5370"/>
                  </a:cubicBezTo>
                  <a:cubicBezTo>
                    <a:pt x="645877" y="4622"/>
                    <a:pt x="654499" y="-1106"/>
                    <a:pt x="650182" y="189"/>
                  </a:cubicBezTo>
                  <a:close/>
                </a:path>
              </a:pathLst>
            </a:cu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CCBFAB18-9842-5028-10F5-9AF6CB69C7C2}"/>
              </a:ext>
            </a:extLst>
          </p:cNvPr>
          <p:cNvSpPr/>
          <p:nvPr/>
        </p:nvSpPr>
        <p:spPr>
          <a:xfrm>
            <a:off x="7697382" y="3814077"/>
            <a:ext cx="4352964" cy="543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Schematic diagram of proposed modification of paddy field bunds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B5AA75-F912-5889-99D2-039A822D6BDE}"/>
              </a:ext>
            </a:extLst>
          </p:cNvPr>
          <p:cNvGrpSpPr/>
          <p:nvPr/>
        </p:nvGrpSpPr>
        <p:grpSpPr>
          <a:xfrm>
            <a:off x="7890240" y="1845421"/>
            <a:ext cx="4035667" cy="1408176"/>
            <a:chOff x="7890240" y="1845421"/>
            <a:chExt cx="4035667" cy="140817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D3B2B99-0D74-3686-6B22-3BE0BBD4D2C7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193" y="1845421"/>
              <a:ext cx="0" cy="994618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ECB32F7-93C3-8BA9-FFB1-A5AF871B94FC}"/>
                </a:ext>
              </a:extLst>
            </p:cNvPr>
            <p:cNvCxnSpPr/>
            <p:nvPr/>
          </p:nvCxnSpPr>
          <p:spPr>
            <a:xfrm>
              <a:off x="10429671" y="1845421"/>
              <a:ext cx="20504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2D2FDD5-7D0E-627E-C638-9544A646D035}"/>
                </a:ext>
              </a:extLst>
            </p:cNvPr>
            <p:cNvSpPr txBox="1"/>
            <p:nvPr/>
          </p:nvSpPr>
          <p:spPr>
            <a:xfrm>
              <a:off x="10640062" y="2063930"/>
              <a:ext cx="128584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Usual height of paddy field bund (20-25cm)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HGｺﾞｼｯｸE" panose="020B0909000000000000" pitchFamily="49" charset="-128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9C8766A-7BDE-5917-6D7C-F0C5E4159B55}"/>
                </a:ext>
              </a:extLst>
            </p:cNvPr>
            <p:cNvGrpSpPr/>
            <p:nvPr/>
          </p:nvGrpSpPr>
          <p:grpSpPr>
            <a:xfrm>
              <a:off x="7890240" y="1845421"/>
              <a:ext cx="2744478" cy="1408176"/>
              <a:chOff x="7586617" y="3071581"/>
              <a:chExt cx="2744478" cy="1408176"/>
            </a:xfrm>
          </p:grpSpPr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667C0DA5-8D0A-FE8A-3570-DE5AB4589ABD}"/>
                  </a:ext>
                </a:extLst>
              </p:cNvPr>
              <p:cNvSpPr/>
              <p:nvPr/>
            </p:nvSpPr>
            <p:spPr>
              <a:xfrm>
                <a:off x="7586617" y="3071581"/>
                <a:ext cx="2337154" cy="1348667"/>
              </a:xfrm>
              <a:prstGeom prst="cub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pic>
            <p:nvPicPr>
              <p:cNvPr id="82" name="Graphic 81" descr="Plant">
                <a:extLst>
                  <a:ext uri="{FF2B5EF4-FFF2-40B4-BE49-F238E27FC236}">
                    <a16:creationId xmlns:a16="http://schemas.microsoft.com/office/drawing/2014/main" id="{72E7B180-1120-AA02-995A-C48391FAF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662710" y="3652641"/>
                <a:ext cx="565265" cy="827116"/>
              </a:xfrm>
              <a:prstGeom prst="rect">
                <a:avLst/>
              </a:prstGeom>
            </p:spPr>
          </p:pic>
          <p:pic>
            <p:nvPicPr>
              <p:cNvPr id="83" name="Graphic 82" descr="Plant">
                <a:extLst>
                  <a:ext uri="{FF2B5EF4-FFF2-40B4-BE49-F238E27FC236}">
                    <a16:creationId xmlns:a16="http://schemas.microsoft.com/office/drawing/2014/main" id="{D906392F-82AC-99F4-160C-EBFB95707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103285" y="3652641"/>
                <a:ext cx="565265" cy="827116"/>
              </a:xfrm>
              <a:prstGeom prst="rect">
                <a:avLst/>
              </a:prstGeom>
            </p:spPr>
          </p:pic>
          <p:pic>
            <p:nvPicPr>
              <p:cNvPr id="84" name="Graphic 83" descr="Plant">
                <a:extLst>
                  <a:ext uri="{FF2B5EF4-FFF2-40B4-BE49-F238E27FC236}">
                    <a16:creationId xmlns:a16="http://schemas.microsoft.com/office/drawing/2014/main" id="{A0CF34A4-AC8B-0B0A-93E0-01AE19540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543860" y="3652641"/>
                <a:ext cx="565265" cy="827116"/>
              </a:xfrm>
              <a:prstGeom prst="rect">
                <a:avLst/>
              </a:prstGeom>
            </p:spPr>
          </p:pic>
          <p:pic>
            <p:nvPicPr>
              <p:cNvPr id="85" name="Graphic 84" descr="Plant">
                <a:extLst>
                  <a:ext uri="{FF2B5EF4-FFF2-40B4-BE49-F238E27FC236}">
                    <a16:creationId xmlns:a16="http://schemas.microsoft.com/office/drawing/2014/main" id="{7DB42D5A-30BC-F7A8-C08E-9262D8969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4435" y="3652641"/>
                <a:ext cx="565265" cy="827116"/>
              </a:xfrm>
              <a:prstGeom prst="rect">
                <a:avLst/>
              </a:prstGeom>
            </p:spPr>
          </p:pic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D6B43E8-2B0B-878B-1100-3C8FB1AE5A3E}"/>
                  </a:ext>
                </a:extLst>
              </p:cNvPr>
              <p:cNvCxnSpPr/>
              <p:nvPr/>
            </p:nvCxnSpPr>
            <p:spPr>
              <a:xfrm>
                <a:off x="10126048" y="4066199"/>
                <a:ext cx="20504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1F65D36F-61E8-68DB-EC91-2A7CCE785F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28569" y="3071581"/>
                <a:ext cx="0" cy="994618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19EBAC8-F786-8E60-E0AD-A3C399C99898}"/>
                  </a:ext>
                </a:extLst>
              </p:cNvPr>
              <p:cNvCxnSpPr/>
              <p:nvPr/>
            </p:nvCxnSpPr>
            <p:spPr>
              <a:xfrm>
                <a:off x="10126047" y="3071581"/>
                <a:ext cx="205047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5C1F3-25B2-8BA0-ABDC-83D06331424D}"/>
              </a:ext>
            </a:extLst>
          </p:cNvPr>
          <p:cNvGrpSpPr/>
          <p:nvPr/>
        </p:nvGrpSpPr>
        <p:grpSpPr>
          <a:xfrm>
            <a:off x="7876090" y="1079820"/>
            <a:ext cx="4049817" cy="1099407"/>
            <a:chOff x="7876090" y="1079820"/>
            <a:chExt cx="4049817" cy="1099407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FCAD0C3-6E0E-10B4-C5A2-85FD1FFAA23A}"/>
                </a:ext>
              </a:extLst>
            </p:cNvPr>
            <p:cNvCxnSpPr>
              <a:cxnSpLocks/>
            </p:cNvCxnSpPr>
            <p:nvPr/>
          </p:nvCxnSpPr>
          <p:spPr>
            <a:xfrm>
              <a:off x="10532192" y="1079820"/>
              <a:ext cx="0" cy="76560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8BCE39F-62CF-08EE-0730-E517E5B9DED5}"/>
                </a:ext>
              </a:extLst>
            </p:cNvPr>
            <p:cNvCxnSpPr/>
            <p:nvPr/>
          </p:nvCxnSpPr>
          <p:spPr>
            <a:xfrm>
              <a:off x="10429670" y="1079820"/>
              <a:ext cx="20504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621B2C1-920A-39E8-8A37-4FFA64D9DB1F}"/>
                </a:ext>
              </a:extLst>
            </p:cNvPr>
            <p:cNvSpPr txBox="1"/>
            <p:nvPr/>
          </p:nvSpPr>
          <p:spPr>
            <a:xfrm>
              <a:off x="10640063" y="1139455"/>
              <a:ext cx="128584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Proposed height increase till 50cm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HGｺﾞｼｯｸE" panose="020B0909000000000000" pitchFamily="49" charset="-128"/>
                <a:cs typeface="+mn-cs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3FF25D06-98F1-1C29-1E81-EEE04508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76090" y="1079820"/>
              <a:ext cx="2365453" cy="1099407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22CC92D-441A-FBE4-9F8F-240177A468B9}"/>
              </a:ext>
            </a:extLst>
          </p:cNvPr>
          <p:cNvGrpSpPr/>
          <p:nvPr/>
        </p:nvGrpSpPr>
        <p:grpSpPr>
          <a:xfrm>
            <a:off x="9903294" y="2792974"/>
            <a:ext cx="1707993" cy="733866"/>
            <a:chOff x="9623569" y="4009351"/>
            <a:chExt cx="1707993" cy="733866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52C35705-2A81-9E44-85F5-6571F6EF9BBE}"/>
                </a:ext>
              </a:extLst>
            </p:cNvPr>
            <p:cNvSpPr/>
            <p:nvPr/>
          </p:nvSpPr>
          <p:spPr>
            <a:xfrm rot="2765833">
              <a:off x="9671658" y="3961262"/>
              <a:ext cx="191247" cy="28742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C963534-B0B9-84EA-8892-6D1F5C5B2A00}"/>
                </a:ext>
              </a:extLst>
            </p:cNvPr>
            <p:cNvCxnSpPr>
              <a:stCxn id="91" idx="3"/>
            </p:cNvCxnSpPr>
            <p:nvPr/>
          </p:nvCxnSpPr>
          <p:spPr>
            <a:xfrm>
              <a:off x="9833590" y="4173873"/>
              <a:ext cx="186012" cy="188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3277C33-494B-E9A8-F8AD-A77019C00BE8}"/>
                </a:ext>
              </a:extLst>
            </p:cNvPr>
            <p:cNvSpPr txBox="1"/>
            <p:nvPr/>
          </p:nvSpPr>
          <p:spPr>
            <a:xfrm>
              <a:off x="10045718" y="4281552"/>
              <a:ext cx="128584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Closing off usual </a:t>
              </a: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drainage outlet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HGｺﾞｼｯｸE" panose="020B0909000000000000" pitchFamily="49" charset="-128"/>
                <a:cs typeface="+mn-cs"/>
              </a:endParaRPr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25730DD8-8C74-1730-E5A5-409E58BAF246}"/>
              </a:ext>
            </a:extLst>
          </p:cNvPr>
          <p:cNvSpPr/>
          <p:nvPr/>
        </p:nvSpPr>
        <p:spPr>
          <a:xfrm>
            <a:off x="193231" y="3947159"/>
            <a:ext cx="4298970" cy="4163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Schematic diagram of </a:t>
            </a:r>
            <a:r>
              <a:rPr lang="en-US" sz="14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paddy reservoir in river basin area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8AA7104A-4E19-E746-7401-35901ADC72B6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2316853" cy="555371"/>
          </a:xfrm>
          <a:prstGeom prst="rect">
            <a:avLst/>
          </a:prstGeo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Background</a:t>
            </a:r>
            <a:endParaRPr lang="en-US" sz="2800" dirty="0"/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4C66B19D-A999-ACDF-349D-220996EE497E}"/>
              </a:ext>
            </a:extLst>
          </p:cNvPr>
          <p:cNvSpPr txBox="1">
            <a:spLocks/>
          </p:cNvSpPr>
          <p:nvPr/>
        </p:nvSpPr>
        <p:spPr>
          <a:xfrm>
            <a:off x="2316854" y="0"/>
            <a:ext cx="382289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D9E3EA5D-A1E4-2ADA-6FEC-8D4F81FB39D3}"/>
              </a:ext>
            </a:extLst>
          </p:cNvPr>
          <p:cNvSpPr txBox="1">
            <a:spLocks/>
          </p:cNvSpPr>
          <p:nvPr/>
        </p:nvSpPr>
        <p:spPr>
          <a:xfrm>
            <a:off x="6139752" y="-458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99A983F6-5C7B-06F0-1FB7-B2C46FD6B532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30765DE3-DCDC-FF09-9FF9-6A536BB7772B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7459D11-4EC0-3BFE-D286-615D7B6D1377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9F01C65-C02E-B6A6-1046-24F4470D6C4D}"/>
              </a:ext>
            </a:extLst>
          </p:cNvPr>
          <p:cNvSpPr txBox="1"/>
          <p:nvPr/>
        </p:nvSpPr>
        <p:spPr>
          <a:xfrm>
            <a:off x="4631984" y="2065507"/>
            <a:ext cx="2817682" cy="242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8" indent="-173038" algn="just">
              <a:lnSpc>
                <a:spcPct val="80000"/>
              </a:lnSpc>
              <a:spcBef>
                <a:spcPts val="1300"/>
              </a:spcBef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pPr>
            <a:r>
              <a:rPr lang="en-US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Closing the drainage outlet (Oct-Dec) will store rainwater within paddy field</a:t>
            </a:r>
          </a:p>
          <a:p>
            <a:pPr marL="173038" marR="0" lvl="0" indent="-173038" algn="just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lang="en-US" sz="1800" b="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Existing or extended paddy bund</a:t>
            </a:r>
            <a:r>
              <a:rPr lang="en-US" sz="1800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 = flood water reservoir</a:t>
            </a:r>
          </a:p>
          <a:p>
            <a:pPr marL="173038" marR="0" lvl="0" indent="-173038" algn="just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Reduced river discharge and inundation damage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49F6190-E20F-BE36-CCB8-358DB659024A}"/>
              </a:ext>
            </a:extLst>
          </p:cNvPr>
          <p:cNvSpPr txBox="1"/>
          <p:nvPr/>
        </p:nvSpPr>
        <p:spPr>
          <a:xfrm>
            <a:off x="295605" y="5106091"/>
            <a:ext cx="11600790" cy="3139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ts val="1300"/>
              </a:spcBef>
              <a:defRPr/>
            </a:pPr>
            <a:r>
              <a:rPr 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New research: </a:t>
            </a:r>
            <a:r>
              <a:rPr lang="en-US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assessing paddy field’s contribution in Japan as storage reservoir using hydrological modelling</a:t>
            </a:r>
          </a:p>
        </p:txBody>
      </p:sp>
    </p:spTree>
    <p:extLst>
      <p:ext uri="{BB962C8B-B14F-4D97-AF65-F5344CB8AC3E}">
        <p14:creationId xmlns:p14="http://schemas.microsoft.com/office/powerpoint/2010/main" val="36074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23" grpId="0" animBg="1"/>
      <p:bldP spid="26" grpId="0" animBg="1"/>
      <p:bldP spid="79" grpId="0" animBg="1"/>
      <p:bldP spid="97" grpId="0" animBg="1"/>
      <p:bldP spid="98" grpId="0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2829BC6-A1C4-8F91-4409-5B35B6C67503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#4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490F11-D602-705C-B299-9F3C04AD6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56" y="5801530"/>
            <a:ext cx="739271" cy="9847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6D1B1A-DE7F-EDC6-0C5A-E0074A9B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6099689"/>
            <a:ext cx="686623" cy="686623"/>
          </a:xfrm>
          <a:prstGeom prst="rect">
            <a:avLst/>
          </a:prstGeom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D9E3EA5D-A1E4-2ADA-6FEC-8D4F81FB39D3}"/>
              </a:ext>
            </a:extLst>
          </p:cNvPr>
          <p:cNvSpPr txBox="1">
            <a:spLocks/>
          </p:cNvSpPr>
          <p:nvPr/>
        </p:nvSpPr>
        <p:spPr>
          <a:xfrm>
            <a:off x="6139752" y="-458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99A983F6-5C7B-06F0-1FB7-B2C46FD6B532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30765DE3-DCDC-FF09-9FF9-6A536BB7772B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E5D2C742-ED03-8E4A-419B-ACC78B39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38" y="-15887"/>
            <a:ext cx="4429614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Objectives  &amp; Methodology</a:t>
            </a:r>
            <a:endParaRPr lang="en-US" sz="2800" dirty="0"/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BDE57D0D-3C7A-D340-EBB9-EFB01490A39A}"/>
              </a:ext>
            </a:extLst>
          </p:cNvPr>
          <p:cNvSpPr txBox="1">
            <a:spLocks/>
          </p:cNvSpPr>
          <p:nvPr/>
        </p:nvSpPr>
        <p:spPr>
          <a:xfrm>
            <a:off x="4754" y="-31774"/>
            <a:ext cx="170538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Background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A71B60CB-866B-A13B-A556-D6427D09C25C}"/>
              </a:ext>
            </a:extLst>
          </p:cNvPr>
          <p:cNvSpPr txBox="1">
            <a:spLocks/>
          </p:cNvSpPr>
          <p:nvPr/>
        </p:nvSpPr>
        <p:spPr>
          <a:xfrm>
            <a:off x="3923381" y="2302278"/>
            <a:ext cx="4282074" cy="57635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91440" rIns="91440" bIns="91440" rtlCol="0" anchor="ctr">
            <a:noAutofit/>
          </a:bodyPr>
          <a:lstStyle>
            <a:defPPr>
              <a:defRPr lang="en-US"/>
            </a:defPPr>
            <a:lvl1pPr lvl="0" algn="ctr" defTabSz="914377">
              <a:defRPr sz="16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Hydrological model simulation using H08 for scenarios ‘with paddy storage’ and ‘no storage’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0DB68D99-22C9-1CD4-6220-AF4B58ED8A22}"/>
              </a:ext>
            </a:extLst>
          </p:cNvPr>
          <p:cNvSpPr txBox="1">
            <a:spLocks/>
          </p:cNvSpPr>
          <p:nvPr/>
        </p:nvSpPr>
        <p:spPr>
          <a:xfrm>
            <a:off x="3896170" y="3173679"/>
            <a:ext cx="4309285" cy="55537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91440" rIns="91440" bIns="91440" rtlCol="0" anchor="ctr">
            <a:noAutofit/>
          </a:bodyPr>
          <a:lstStyle>
            <a:defPPr>
              <a:defRPr lang="en-US"/>
            </a:defPPr>
            <a:lvl1pPr lvl="0" algn="ctr" defTabSz="914377">
              <a:defRPr sz="16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Compare 2018 and 2019 for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 normal flood and extreme flood scenarios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Neue Haas Grotesk Display Pro 7"/>
            </a:endParaRP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55BDCA53-8965-D305-03BB-A3853C773035}"/>
              </a:ext>
            </a:extLst>
          </p:cNvPr>
          <p:cNvSpPr txBox="1">
            <a:spLocks/>
          </p:cNvSpPr>
          <p:nvPr/>
        </p:nvSpPr>
        <p:spPr>
          <a:xfrm>
            <a:off x="3896169" y="4046916"/>
            <a:ext cx="4309286" cy="5155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sq" cmpd="sng">
            <a:gradFill flip="none" rotWithShape="1"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91440" rIns="91440" bIns="91440" rtlCol="0" anchor="ctr">
            <a:noAutofit/>
          </a:bodyPr>
          <a:lstStyle>
            <a:defPPr>
              <a:defRPr lang="en-US"/>
            </a:defPPr>
            <a:lvl1pPr lvl="0" algn="ctr" defTabSz="914377">
              <a:defRPr sz="1600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 defTabSz="914491">
              <a:defRPr/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Neue Haas Grotesk Display Pro 7"/>
              </a:rPr>
              <a:t>Calculate reduction in discharge for paddy field bund scenarios (present and extended)</a:t>
            </a:r>
          </a:p>
        </p:txBody>
      </p:sp>
      <p:sp>
        <p:nvSpPr>
          <p:cNvPr id="113" name="Arrow: Down 112">
            <a:extLst>
              <a:ext uri="{FF2B5EF4-FFF2-40B4-BE49-F238E27FC236}">
                <a16:creationId xmlns:a16="http://schemas.microsoft.com/office/drawing/2014/main" id="{87BD4376-2DC4-E418-B07E-CE56031F3D5B}"/>
              </a:ext>
            </a:extLst>
          </p:cNvPr>
          <p:cNvSpPr/>
          <p:nvPr/>
        </p:nvSpPr>
        <p:spPr>
          <a:xfrm>
            <a:off x="5899990" y="3787039"/>
            <a:ext cx="249125" cy="18288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C0B6D7A-BCB3-D96C-60E8-3E63F48B37FB}"/>
              </a:ext>
            </a:extLst>
          </p:cNvPr>
          <p:cNvGrpSpPr/>
          <p:nvPr/>
        </p:nvGrpSpPr>
        <p:grpSpPr>
          <a:xfrm>
            <a:off x="3929796" y="4655876"/>
            <a:ext cx="1841462" cy="1820012"/>
            <a:chOff x="5710250" y="3586962"/>
            <a:chExt cx="2062939" cy="2064107"/>
          </a:xfrm>
        </p:grpSpPr>
        <p:sp>
          <p:nvSpPr>
            <p:cNvPr id="149" name="Title 1">
              <a:extLst>
                <a:ext uri="{FF2B5EF4-FFF2-40B4-BE49-F238E27FC236}">
                  <a16:creationId xmlns:a16="http://schemas.microsoft.com/office/drawing/2014/main" id="{6CEA22A3-54D7-BAC8-1E04-98097BE8F952}"/>
                </a:ext>
              </a:extLst>
            </p:cNvPr>
            <p:cNvSpPr txBox="1">
              <a:spLocks/>
            </p:cNvSpPr>
            <p:nvPr/>
          </p:nvSpPr>
          <p:spPr>
            <a:xfrm>
              <a:off x="5710250" y="3586962"/>
              <a:ext cx="2062939" cy="769409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Bef>
                  <a:spcPct val="0"/>
                </a:spcBef>
                <a:buNone/>
                <a:defRPr sz="2800" b="1" spc="-120" baseline="0"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defTabSz="457200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0" spc="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H08 simulation for default ‘no paddy storage’ scenario</a:t>
              </a:r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08D15D3-BC1A-1C29-658B-D1D118A49A40}"/>
                </a:ext>
              </a:extLst>
            </p:cNvPr>
            <p:cNvCxnSpPr>
              <a:cxnSpLocks/>
            </p:cNvCxnSpPr>
            <p:nvPr/>
          </p:nvCxnSpPr>
          <p:spPr>
            <a:xfrm>
              <a:off x="5980219" y="4369534"/>
              <a:ext cx="0" cy="124444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7CDF2E20-473E-95CB-40E3-F5BB178C3BEC}"/>
                </a:ext>
              </a:extLst>
            </p:cNvPr>
            <p:cNvSpPr/>
            <p:nvPr/>
          </p:nvSpPr>
          <p:spPr>
            <a:xfrm>
              <a:off x="6113503" y="4384973"/>
              <a:ext cx="1641302" cy="1266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52DBEF5C-FBF0-3A44-CD4E-6CBEFC7CCFE7}"/>
                </a:ext>
              </a:extLst>
            </p:cNvPr>
            <p:cNvSpPr txBox="1"/>
            <p:nvPr/>
          </p:nvSpPr>
          <p:spPr>
            <a:xfrm flipH="1">
              <a:off x="6111705" y="4334571"/>
              <a:ext cx="1641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Uses the numerical formulae and all variables included in the model (downscaled from global data)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HGｺﾞｼｯｸE" panose="020B0909000000000000" pitchFamily="49" charset="-128"/>
                <a:cs typeface="+mn-cs"/>
              </a:endParaRP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429A6A0-155A-9416-D822-0EFE1977A769}"/>
              </a:ext>
            </a:extLst>
          </p:cNvPr>
          <p:cNvGrpSpPr/>
          <p:nvPr/>
        </p:nvGrpSpPr>
        <p:grpSpPr>
          <a:xfrm>
            <a:off x="5824654" y="4652973"/>
            <a:ext cx="2427785" cy="1781020"/>
            <a:chOff x="5503212" y="3574950"/>
            <a:chExt cx="2079754" cy="2032414"/>
          </a:xfrm>
        </p:grpSpPr>
        <p:sp>
          <p:nvSpPr>
            <p:cNvPr id="157" name="Title 1">
              <a:extLst>
                <a:ext uri="{FF2B5EF4-FFF2-40B4-BE49-F238E27FC236}">
                  <a16:creationId xmlns:a16="http://schemas.microsoft.com/office/drawing/2014/main" id="{63A1E1A3-935C-CF71-6F2F-9D6B22806CC0}"/>
                </a:ext>
              </a:extLst>
            </p:cNvPr>
            <p:cNvSpPr txBox="1">
              <a:spLocks/>
            </p:cNvSpPr>
            <p:nvPr/>
          </p:nvSpPr>
          <p:spPr>
            <a:xfrm>
              <a:off x="5503212" y="3574950"/>
              <a:ext cx="2079754" cy="769406"/>
            </a:xfrm>
            <a:prstGeom prst="rect">
              <a:avLst/>
            </a:prstGeom>
            <a:solidFill>
              <a:schemeClr val="accent1">
                <a:shade val="30000"/>
                <a:satMod val="115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spcBef>
                  <a:spcPct val="0"/>
                </a:spcBef>
                <a:buNone/>
                <a:defRPr sz="2800" b="1" spc="-120" baseline="0"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pPr defTabSz="457200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b="0" spc="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A part of H08 simulation with a separate model for ‘with paddy storage’ scenario</a:t>
              </a:r>
            </a:p>
          </p:txBody>
        </p: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0A5385BC-AC4B-D656-7842-24284EFFAE73}"/>
                </a:ext>
              </a:extLst>
            </p:cNvPr>
            <p:cNvCxnSpPr>
              <a:cxnSpLocks/>
            </p:cNvCxnSpPr>
            <p:nvPr/>
          </p:nvCxnSpPr>
          <p:spPr>
            <a:xfrm>
              <a:off x="5885694" y="4355199"/>
              <a:ext cx="0" cy="125216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1DE83C3C-F2EF-F2A3-1536-D03BD96CAF79}"/>
                </a:ext>
              </a:extLst>
            </p:cNvPr>
            <p:cNvSpPr/>
            <p:nvPr/>
          </p:nvSpPr>
          <p:spPr>
            <a:xfrm>
              <a:off x="5979549" y="4379284"/>
              <a:ext cx="1192313" cy="11122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HGｺﾞｼｯｸE" panose="020B0909000000000000" pitchFamily="49" charset="-128"/>
                <a:cs typeface="+mn-cs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9643BA5-909E-AE8D-B7E8-F696B47DD12C}"/>
                </a:ext>
              </a:extLst>
            </p:cNvPr>
            <p:cNvSpPr txBox="1"/>
            <p:nvPr/>
          </p:nvSpPr>
          <p:spPr>
            <a:xfrm flipH="1">
              <a:off x="5962839" y="4399723"/>
              <a:ext cx="1228018" cy="115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Total runoff is calculated and used in H08 for discharge calculation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HGｺﾞｼｯｸE" panose="020B0909000000000000" pitchFamily="49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0593EE0-BB63-C8F7-0593-05C8E89BD787}"/>
              </a:ext>
            </a:extLst>
          </p:cNvPr>
          <p:cNvGrpSpPr/>
          <p:nvPr/>
        </p:nvGrpSpPr>
        <p:grpSpPr>
          <a:xfrm>
            <a:off x="8338402" y="595188"/>
            <a:ext cx="3780641" cy="5249078"/>
            <a:chOff x="3074092" y="563142"/>
            <a:chExt cx="3780641" cy="52490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906F97-40E1-3FC2-3FB8-7BBC952A8210}"/>
                </a:ext>
              </a:extLst>
            </p:cNvPr>
            <p:cNvSpPr/>
            <p:nvPr/>
          </p:nvSpPr>
          <p:spPr>
            <a:xfrm>
              <a:off x="3075702" y="563142"/>
              <a:ext cx="3755123" cy="52490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268C275-E9D8-F326-CC31-B17E319F2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381"/>
            <a:stretch/>
          </p:blipFill>
          <p:spPr>
            <a:xfrm>
              <a:off x="3119381" y="594915"/>
              <a:ext cx="3735352" cy="4805224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B26E83D-5B62-42B7-FFC9-146A4BFE010E}"/>
                </a:ext>
              </a:extLst>
            </p:cNvPr>
            <p:cNvSpPr/>
            <p:nvPr/>
          </p:nvSpPr>
          <p:spPr>
            <a:xfrm>
              <a:off x="3074092" y="5412871"/>
              <a:ext cx="3756731" cy="39934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marL="0" marR="0" lvl="0" indent="0" algn="ct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Study area: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Abukuma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river basin, Location: 37° ~ 39 °N, 139 ° ~ 141 ° E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0B0D87-9979-B933-D07C-C4E27AFCBB40}"/>
              </a:ext>
            </a:extLst>
          </p:cNvPr>
          <p:cNvGrpSpPr/>
          <p:nvPr/>
        </p:nvGrpSpPr>
        <p:grpSpPr>
          <a:xfrm>
            <a:off x="105299" y="565940"/>
            <a:ext cx="3678139" cy="5249077"/>
            <a:chOff x="8372206" y="563141"/>
            <a:chExt cx="3678139" cy="5249077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2F3F3E1-E56A-F7CB-4DEE-5A5B7F9DB73F}"/>
                </a:ext>
              </a:extLst>
            </p:cNvPr>
            <p:cNvSpPr/>
            <p:nvPr/>
          </p:nvSpPr>
          <p:spPr>
            <a:xfrm>
              <a:off x="8372206" y="563141"/>
              <a:ext cx="3678139" cy="52490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00CD536D-FA91-0797-689E-EE1F3B226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390"/>
            <a:stretch/>
          </p:blipFill>
          <p:spPr>
            <a:xfrm>
              <a:off x="8396115" y="594915"/>
              <a:ext cx="3636521" cy="4809744"/>
            </a:xfrm>
            <a:prstGeom prst="rect">
              <a:avLst/>
            </a:prstGeom>
          </p:spPr>
        </p:pic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781ABCA-59F5-E0F6-3790-7737AADD41E2}"/>
                </a:ext>
              </a:extLst>
            </p:cNvPr>
            <p:cNvSpPr/>
            <p:nvPr/>
          </p:nvSpPr>
          <p:spPr>
            <a:xfrm>
              <a:off x="8372206" y="5424584"/>
              <a:ext cx="3678139" cy="37532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0" tIns="0" rIns="0" bIns="0" rtlCol="0" anchor="ctr">
              <a:noAutofit/>
            </a:bodyPr>
            <a:lstStyle/>
            <a:p>
              <a:pPr marL="0" marR="0" lvl="0" indent="0" algn="ctr" defTabSz="9144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Study area: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Chikuma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river basin, Location: 36° ~ 38 °N, 138 ° ~ 139 ° E </a:t>
              </a:r>
            </a:p>
          </p:txBody>
        </p:sp>
      </p:grpSp>
      <p:sp>
        <p:nvSpPr>
          <p:cNvPr id="164" name="Arrow: Down 163">
            <a:extLst>
              <a:ext uri="{FF2B5EF4-FFF2-40B4-BE49-F238E27FC236}">
                <a16:creationId xmlns:a16="http://schemas.microsoft.com/office/drawing/2014/main" id="{0E4D2052-DF2B-B31D-B950-DCEB4D3E2984}"/>
              </a:ext>
            </a:extLst>
          </p:cNvPr>
          <p:cNvSpPr/>
          <p:nvPr/>
        </p:nvSpPr>
        <p:spPr>
          <a:xfrm>
            <a:off x="5906956" y="2916165"/>
            <a:ext cx="249125" cy="18288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F52EDE7-9C8D-D5A6-D79E-5C984803F322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427FC4-2061-E711-5D06-82DEAA49B36D}"/>
              </a:ext>
            </a:extLst>
          </p:cNvPr>
          <p:cNvGrpSpPr/>
          <p:nvPr/>
        </p:nvGrpSpPr>
        <p:grpSpPr>
          <a:xfrm>
            <a:off x="4913348" y="591676"/>
            <a:ext cx="2257159" cy="1612924"/>
            <a:chOff x="4913348" y="591676"/>
            <a:chExt cx="2257159" cy="16129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064EFE-B29B-0883-7978-99275D537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98"/>
            <a:stretch/>
          </p:blipFill>
          <p:spPr>
            <a:xfrm>
              <a:off x="4913348" y="591676"/>
              <a:ext cx="2257159" cy="16129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593D5E-305C-FE0F-4257-D94F044D9AD2}"/>
                </a:ext>
              </a:extLst>
            </p:cNvPr>
            <p:cNvSpPr txBox="1"/>
            <p:nvPr/>
          </p:nvSpPr>
          <p:spPr>
            <a:xfrm>
              <a:off x="5536889" y="712007"/>
              <a:ext cx="88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j-lt"/>
                </a:rPr>
                <a:t>Japan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BFCA06-5747-77EB-1325-833878CD8BA8}"/>
              </a:ext>
            </a:extLst>
          </p:cNvPr>
          <p:cNvGrpSpPr/>
          <p:nvPr/>
        </p:nvGrpSpPr>
        <p:grpSpPr>
          <a:xfrm>
            <a:off x="3896169" y="1410429"/>
            <a:ext cx="4429434" cy="596591"/>
            <a:chOff x="3896169" y="1410429"/>
            <a:chExt cx="4429434" cy="5965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38F7E7-7110-C205-792E-F2C69C373E30}"/>
                </a:ext>
              </a:extLst>
            </p:cNvPr>
            <p:cNvGrpSpPr/>
            <p:nvPr/>
          </p:nvGrpSpPr>
          <p:grpSpPr>
            <a:xfrm>
              <a:off x="3896169" y="1410429"/>
              <a:ext cx="4429434" cy="42287"/>
              <a:chOff x="3896169" y="1410429"/>
              <a:chExt cx="4429434" cy="4228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C79A6B99-EF1B-7BA3-47AF-945FFB8C1D46}"/>
                  </a:ext>
                </a:extLst>
              </p:cNvPr>
              <p:cNvCxnSpPr/>
              <p:nvPr/>
            </p:nvCxnSpPr>
            <p:spPr>
              <a:xfrm flipH="1">
                <a:off x="3896169" y="1452716"/>
                <a:ext cx="2199831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034772D-3670-F4B2-6A25-DB5034873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6803" y="1410429"/>
                <a:ext cx="1828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404222-239F-6F63-542C-77D178F9D4AC}"/>
                </a:ext>
              </a:extLst>
            </p:cNvPr>
            <p:cNvSpPr txBox="1"/>
            <p:nvPr/>
          </p:nvSpPr>
          <p:spPr>
            <a:xfrm>
              <a:off x="6249351" y="1483800"/>
              <a:ext cx="88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latin typeface="+mj-lt"/>
                </a:rPr>
                <a:t>2  Major rivers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36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1" grpId="0" animBg="1"/>
      <p:bldP spid="11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8906F97-40E1-3FC2-3FB8-7BBC952A8210}"/>
              </a:ext>
            </a:extLst>
          </p:cNvPr>
          <p:cNvSpPr/>
          <p:nvPr/>
        </p:nvSpPr>
        <p:spPr>
          <a:xfrm>
            <a:off x="94673" y="605184"/>
            <a:ext cx="4231625" cy="3898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52829BC6-A1C4-8F91-4409-5B35B6C67503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3490F11-D602-705C-B299-9F3C04AD6A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56" y="5801530"/>
            <a:ext cx="739271" cy="9847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36D1B1A-DE7F-EDC6-0C5A-E0074A9B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6099689"/>
            <a:ext cx="686623" cy="686623"/>
          </a:xfrm>
          <a:prstGeom prst="rect">
            <a:avLst/>
          </a:prstGeom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D9E3EA5D-A1E4-2ADA-6FEC-8D4F81FB39D3}"/>
              </a:ext>
            </a:extLst>
          </p:cNvPr>
          <p:cNvSpPr txBox="1">
            <a:spLocks/>
          </p:cNvSpPr>
          <p:nvPr/>
        </p:nvSpPr>
        <p:spPr>
          <a:xfrm>
            <a:off x="6139752" y="-458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99A983F6-5C7B-06F0-1FB7-B2C46FD6B532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30765DE3-DCDC-FF09-9FF9-6A536BB7772B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E5D2C742-ED03-8E4A-419B-ACC78B39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138" y="-15887"/>
            <a:ext cx="4429614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Objectives  &amp; Methodology</a:t>
            </a:r>
            <a:endParaRPr lang="en-US" sz="2800" dirty="0"/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BDE57D0D-3C7A-D340-EBB9-EFB01490A39A}"/>
              </a:ext>
            </a:extLst>
          </p:cNvPr>
          <p:cNvSpPr txBox="1">
            <a:spLocks/>
          </p:cNvSpPr>
          <p:nvPr/>
        </p:nvSpPr>
        <p:spPr>
          <a:xfrm>
            <a:off x="4754" y="-31774"/>
            <a:ext cx="170538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Background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16AC4A-95A1-7CDB-4F8D-F1639565E0CA}"/>
              </a:ext>
            </a:extLst>
          </p:cNvPr>
          <p:cNvGrpSpPr/>
          <p:nvPr/>
        </p:nvGrpSpPr>
        <p:grpSpPr>
          <a:xfrm>
            <a:off x="7953977" y="639575"/>
            <a:ext cx="4143351" cy="3864108"/>
            <a:chOff x="7953977" y="639575"/>
            <a:chExt cx="4143351" cy="386410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2F3F3E1-E56A-F7CB-4DEE-5A5B7F9DB73F}"/>
                </a:ext>
              </a:extLst>
            </p:cNvPr>
            <p:cNvSpPr/>
            <p:nvPr/>
          </p:nvSpPr>
          <p:spPr>
            <a:xfrm>
              <a:off x="7953977" y="639575"/>
              <a:ext cx="4143351" cy="38641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6D01C6-F78B-7758-6283-D49BB30C7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273" y="689221"/>
              <a:ext cx="4067881" cy="3280258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89298CE5-2C13-73B7-A6EE-54A7DD6A52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1" r="7419"/>
          <a:stretch/>
        </p:blipFill>
        <p:spPr>
          <a:xfrm>
            <a:off x="134595" y="621071"/>
            <a:ext cx="4143035" cy="3135888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2AC4C45-C5D5-F740-D296-BB75FC1C76A9}"/>
              </a:ext>
            </a:extLst>
          </p:cNvPr>
          <p:cNvSpPr/>
          <p:nvPr/>
        </p:nvSpPr>
        <p:spPr>
          <a:xfrm>
            <a:off x="134595" y="3787758"/>
            <a:ext cx="4143035" cy="65811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Schematic diagram of H08 model’s different module interactions</a:t>
            </a:r>
          </a:p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</a:t>
            </a:r>
            <a:r>
              <a:rPr lang="en-US" sz="1200" i="1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Hanasaki</a:t>
            </a:r>
            <a:r>
              <a:rPr lang="en-US" sz="1200" i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et al., 2018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9352A4-14F6-191F-71B9-CF1C9A4EA994}"/>
              </a:ext>
            </a:extLst>
          </p:cNvPr>
          <p:cNvSpPr/>
          <p:nvPr/>
        </p:nvSpPr>
        <p:spPr>
          <a:xfrm>
            <a:off x="8001273" y="3882810"/>
            <a:ext cx="4067882" cy="5630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Schematic diagram of paddy reservoir storage and runoff generation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1B0F41-0E0B-AF82-5367-E0BF5ABE4387}"/>
              </a:ext>
            </a:extLst>
          </p:cNvPr>
          <p:cNvGrpSpPr/>
          <p:nvPr/>
        </p:nvGrpSpPr>
        <p:grpSpPr>
          <a:xfrm>
            <a:off x="4405259" y="605184"/>
            <a:ext cx="3469757" cy="3864108"/>
            <a:chOff x="4405259" y="605184"/>
            <a:chExt cx="3469757" cy="386410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94B3391-8CDE-0586-9FA8-D36B1F77C539}"/>
                </a:ext>
              </a:extLst>
            </p:cNvPr>
            <p:cNvSpPr/>
            <p:nvPr/>
          </p:nvSpPr>
          <p:spPr>
            <a:xfrm>
              <a:off x="4405259" y="605184"/>
              <a:ext cx="3460445" cy="38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D1434"/>
                </a:buClr>
                <a:buSzTx/>
                <a:buFont typeface="Wingdings 3" charset="2"/>
                <a:buChar char=""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5352A7C7-FE44-BFF2-2192-734B1DD8FECF}"/>
                </a:ext>
              </a:extLst>
            </p:cNvPr>
            <p:cNvSpPr txBox="1">
              <a:spLocks/>
            </p:cNvSpPr>
            <p:nvPr/>
          </p:nvSpPr>
          <p:spPr>
            <a:xfrm>
              <a:off x="4414571" y="639575"/>
              <a:ext cx="3460445" cy="2275011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775" marR="0" lvl="0" indent="-231775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H08: global hydrological and water resources model</a:t>
              </a:r>
            </a:p>
            <a:p>
              <a:pPr marL="231775" marR="0" lvl="0" indent="-231775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‘Land surface module’ and ‘River module’ used for a regional simulation (5 arc min resolution)</a:t>
              </a:r>
            </a:p>
            <a:p>
              <a:pPr marL="231775" marR="0" lvl="0" indent="-231775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/>
              </a:pPr>
              <a:r>
                <a:rPr kumimoji="0" lang="en-US" sz="180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Default scenario: river runoff and discharge calculation for every grid cell</a:t>
              </a:r>
            </a:p>
            <a:p>
              <a:pPr marL="231775" marR="0" lvl="0" indent="-231775" algn="just" defTabSz="914400" rtl="0" eaLnBrk="1" fontAlgn="auto" latinLnBrk="0" hangingPunct="1">
                <a:lnSpc>
                  <a:spcPct val="80000"/>
                </a:lnSpc>
                <a:spcBef>
                  <a:spcPts val="1300"/>
                </a:spcBef>
                <a:spcAft>
                  <a:spcPts val="0"/>
                </a:spcAft>
                <a:buClrTx/>
                <a:buSzTx/>
                <a:buBlip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</a:buBlip>
                <a:tabLst/>
                <a:defRPr/>
              </a:pPr>
              <a:r>
                <a:rPr lang="en-US" sz="1800" b="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Paddy </a:t>
              </a:r>
              <a:r>
                <a:rPr lang="en-US" sz="18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reservoir: excess runoff after daily water balance, contributes to river discharge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</p:txBody>
        </p:sp>
      </p:grpSp>
      <p:sp>
        <p:nvSpPr>
          <p:cNvPr id="89" name="AutoShape 12">
            <a:extLst>
              <a:ext uri="{FF2B5EF4-FFF2-40B4-BE49-F238E27FC236}">
                <a16:creationId xmlns:a16="http://schemas.microsoft.com/office/drawing/2014/main" id="{292797A3-4EE3-DA61-E756-74748559B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33" y="5100251"/>
            <a:ext cx="1962361" cy="44833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algn="ctr" defTabSz="457200"/>
            <a:r>
              <a:rPr kumimoji="0" lang="en-US" sz="1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Land use map</a:t>
            </a:r>
          </a:p>
        </p:txBody>
      </p:sp>
      <p:sp>
        <p:nvSpPr>
          <p:cNvPr id="90" name="AutoShape 12">
            <a:extLst>
              <a:ext uri="{FF2B5EF4-FFF2-40B4-BE49-F238E27FC236}">
                <a16:creationId xmlns:a16="http://schemas.microsoft.com/office/drawing/2014/main" id="{C1367ADE-1C8C-3CC5-F4E6-ED063D012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436" y="5105645"/>
            <a:ext cx="2108126" cy="4471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Paddy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bund height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1" name="Down Arrow 40">
            <a:extLst>
              <a:ext uri="{FF2B5EF4-FFF2-40B4-BE49-F238E27FC236}">
                <a16:creationId xmlns:a16="http://schemas.microsoft.com/office/drawing/2014/main" id="{274529B7-A216-E720-F9D6-485C722E49F5}"/>
              </a:ext>
            </a:extLst>
          </p:cNvPr>
          <p:cNvSpPr/>
          <p:nvPr/>
        </p:nvSpPr>
        <p:spPr>
          <a:xfrm>
            <a:off x="2569721" y="5424201"/>
            <a:ext cx="305808" cy="447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378986-E63A-AC48-5CA0-C76C76F32644}"/>
              </a:ext>
            </a:extLst>
          </p:cNvPr>
          <p:cNvSpPr txBox="1"/>
          <p:nvPr/>
        </p:nvSpPr>
        <p:spPr>
          <a:xfrm>
            <a:off x="857446" y="5563583"/>
            <a:ext cx="2060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Paddy field area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9C5A15C-CFCF-4726-EBD9-3565207C4CD3}"/>
              </a:ext>
            </a:extLst>
          </p:cNvPr>
          <p:cNvSpPr txBox="1"/>
          <p:nvPr/>
        </p:nvSpPr>
        <p:spPr>
          <a:xfrm>
            <a:off x="1046841" y="4582248"/>
            <a:ext cx="111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From JAXA-EORC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863B277-229C-FC22-2EF4-C378F895C72C}"/>
              </a:ext>
            </a:extLst>
          </p:cNvPr>
          <p:cNvSpPr txBox="1"/>
          <p:nvPr/>
        </p:nvSpPr>
        <p:spPr>
          <a:xfrm>
            <a:off x="2573748" y="5113727"/>
            <a:ext cx="433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sp>
        <p:nvSpPr>
          <p:cNvPr id="97" name="AutoShape 12">
            <a:extLst>
              <a:ext uri="{FF2B5EF4-FFF2-40B4-BE49-F238E27FC236}">
                <a16:creationId xmlns:a16="http://schemas.microsoft.com/office/drawing/2014/main" id="{A85B28E7-7A56-C0C5-8DD8-3836A0E83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446" y="5894942"/>
            <a:ext cx="2794542" cy="5926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Volumetric water storage capacity of paddy reservoir</a:t>
            </a:r>
          </a:p>
        </p:txBody>
      </p:sp>
      <p:sp>
        <p:nvSpPr>
          <p:cNvPr id="98" name="Down Arrow 40">
            <a:extLst>
              <a:ext uri="{FF2B5EF4-FFF2-40B4-BE49-F238E27FC236}">
                <a16:creationId xmlns:a16="http://schemas.microsoft.com/office/drawing/2014/main" id="{CE2B5011-2AD3-65AD-EC7D-CD5D968EC7F6}"/>
              </a:ext>
            </a:extLst>
          </p:cNvPr>
          <p:cNvSpPr/>
          <p:nvPr/>
        </p:nvSpPr>
        <p:spPr>
          <a:xfrm rot="16200000">
            <a:off x="3726094" y="5943154"/>
            <a:ext cx="305808" cy="447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9" name="AutoShape 12">
            <a:extLst>
              <a:ext uri="{FF2B5EF4-FFF2-40B4-BE49-F238E27FC236}">
                <a16:creationId xmlns:a16="http://schemas.microsoft.com/office/drawing/2014/main" id="{EDE9EFC2-C101-C895-EEC8-4F1DDAE9B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578" y="5846808"/>
            <a:ext cx="2794542" cy="5926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Assuming equal capacity of every paddy field grid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in H08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A9E4B1C-DA06-4D9F-6C94-2F9649C33499}"/>
              </a:ext>
            </a:extLst>
          </p:cNvPr>
          <p:cNvSpPr txBox="1"/>
          <p:nvPr/>
        </p:nvSpPr>
        <p:spPr>
          <a:xfrm>
            <a:off x="7001806" y="4560976"/>
            <a:ext cx="4247349" cy="15268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>
            <a:defPPr>
              <a:defRPr lang="ja-JP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ja-JP" dirty="0"/>
              <a:t>P – ET – Percolation –initial storage = intermediate runoff;  </a:t>
            </a:r>
          </a:p>
          <a:p>
            <a:r>
              <a:rPr lang="en-US" altLang="ja-JP" dirty="0"/>
              <a:t>if intermediate runoff &gt; paddy storage capacity,  </a:t>
            </a:r>
          </a:p>
          <a:p>
            <a:r>
              <a:rPr lang="en-US" altLang="ja-JP" dirty="0"/>
              <a:t>runoff – storage = </a:t>
            </a:r>
            <a:r>
              <a:rPr lang="en-US" altLang="ja-JP" b="1" i="1" dirty="0"/>
              <a:t>final runoff to river</a:t>
            </a:r>
          </a:p>
          <a:p>
            <a:r>
              <a:rPr lang="en-US" altLang="ja-JP" dirty="0"/>
              <a:t>if intermediate runoff &lt; paddy storage, </a:t>
            </a:r>
          </a:p>
          <a:p>
            <a:r>
              <a:rPr lang="en-US" altLang="ja-JP" b="1" i="1" dirty="0"/>
              <a:t>no runoff</a:t>
            </a:r>
            <a:endParaRPr lang="ja-JP" altLang="en-US" b="1" i="1" dirty="0"/>
          </a:p>
        </p:txBody>
      </p:sp>
      <p:sp>
        <p:nvSpPr>
          <p:cNvPr id="101" name="Down Arrow 40">
            <a:extLst>
              <a:ext uri="{FF2B5EF4-FFF2-40B4-BE49-F238E27FC236}">
                <a16:creationId xmlns:a16="http://schemas.microsoft.com/office/drawing/2014/main" id="{E49CC966-21CC-4AE6-41B5-61DEB2A6869C}"/>
              </a:ext>
            </a:extLst>
          </p:cNvPr>
          <p:cNvSpPr/>
          <p:nvPr/>
        </p:nvSpPr>
        <p:spPr>
          <a:xfrm rot="13964676">
            <a:off x="6402001" y="5034365"/>
            <a:ext cx="305808" cy="900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06C00BF-AA61-C408-4CFF-8080A6DD5FBD}"/>
              </a:ext>
            </a:extLst>
          </p:cNvPr>
          <p:cNvSpPr txBox="1"/>
          <p:nvPr/>
        </p:nvSpPr>
        <p:spPr>
          <a:xfrm>
            <a:off x="7001806" y="6146977"/>
            <a:ext cx="4247349" cy="3453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>
            <a:defPPr>
              <a:defRPr lang="ja-JP"/>
            </a:defPPr>
            <a:lvl1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ja-JP" dirty="0"/>
              <a:t>Runoff generates discharge in H08</a:t>
            </a:r>
            <a:endParaRPr lang="ja-JP" altLang="en-US" b="1" i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7B8FC6-5C91-87E6-EBE9-7A4A8E79BAA9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8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2" grpId="0"/>
      <p:bldP spid="93" grpId="0"/>
      <p:bldP spid="96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3D232776-80DA-49FC-8FF7-0C028E6D8E52}"/>
              </a:ext>
            </a:extLst>
          </p:cNvPr>
          <p:cNvSpPr txBox="1">
            <a:spLocks/>
          </p:cNvSpPr>
          <p:nvPr/>
        </p:nvSpPr>
        <p:spPr>
          <a:xfrm>
            <a:off x="128494" y="617114"/>
            <a:ext cx="7598936" cy="6031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dirty="0">
              <a:sym typeface="Neue Haas Grotesk Display Pro 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4A839BE-CA97-4AEE-9CD6-E030AF2C9C23}"/>
              </a:ext>
            </a:extLst>
          </p:cNvPr>
          <p:cNvSpPr txBox="1">
            <a:spLocks/>
          </p:cNvSpPr>
          <p:nvPr/>
        </p:nvSpPr>
        <p:spPr>
          <a:xfrm>
            <a:off x="0" y="-5468"/>
            <a:ext cx="195143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-120" normalizeH="0" baseline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766FA-3F30-2B39-CEB2-8BDD81FB5790}"/>
              </a:ext>
            </a:extLst>
          </p:cNvPr>
          <p:cNvGrpSpPr/>
          <p:nvPr/>
        </p:nvGrpSpPr>
        <p:grpSpPr>
          <a:xfrm>
            <a:off x="7809810" y="602134"/>
            <a:ext cx="4155085" cy="3916078"/>
            <a:chOff x="7809810" y="602134"/>
            <a:chExt cx="4155085" cy="3422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D399D7-5ED7-44E7-B763-DF19D12BA666}"/>
                </a:ext>
              </a:extLst>
            </p:cNvPr>
            <p:cNvSpPr/>
            <p:nvPr/>
          </p:nvSpPr>
          <p:spPr>
            <a:xfrm>
              <a:off x="7809810" y="602134"/>
              <a:ext cx="4154029" cy="33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D1434"/>
                </a:buClr>
                <a:buSzTx/>
                <a:buFont typeface="Wingdings 3" charset="2"/>
                <a:buChar char="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Cambria" panose="0204050305040603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EF7E40-3F81-4753-92FD-E23357B80D46}"/>
                </a:ext>
              </a:extLst>
            </p:cNvPr>
            <p:cNvSpPr/>
            <p:nvPr/>
          </p:nvSpPr>
          <p:spPr>
            <a:xfrm>
              <a:off x="7884827" y="643839"/>
              <a:ext cx="4080068" cy="338102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lang="en-US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Better model calibration in upstream section of rivers</a:t>
              </a:r>
            </a:p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US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Normal flood year discharge can be simulated with good correlation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Extreme event of 2019 has some discrepancies </a:t>
              </a:r>
            </a:p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Some parameter adjustment is still necessary (Manning’s coefficient, flow velocity, etc.)</a:t>
              </a:r>
            </a:p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  <a:p>
              <a:pPr marL="0" marR="0" lvl="0" indent="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BB04BB5-CF6B-E47F-D1E8-487971D1ED00}"/>
              </a:ext>
            </a:extLst>
          </p:cNvPr>
          <p:cNvSpPr txBox="1">
            <a:spLocks/>
          </p:cNvSpPr>
          <p:nvPr/>
        </p:nvSpPr>
        <p:spPr>
          <a:xfrm>
            <a:off x="1951437" y="-6626"/>
            <a:ext cx="381399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7131B5D-26AB-B1A0-76CA-F7C257D5424A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AA3E5E-FED6-ED6A-1615-F1BFF97218B7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768CD6F-97C6-278C-6D31-2A883F88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74" y="-5469"/>
            <a:ext cx="2169004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Results</a:t>
            </a:r>
          </a:p>
        </p:txBody>
      </p: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640A89F1-CE78-A254-95DA-A0C98DC19F28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#6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D449CD-D552-4BB4-C83D-3A03EDC57F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056" y="5801530"/>
            <a:ext cx="739271" cy="9847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AB5AEA-87DE-F51B-17AD-2C988F99F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" y="6099689"/>
            <a:ext cx="686623" cy="68662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4154E7-989F-53F1-AB01-9B7B20881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2A4460-F96F-B3B2-5628-0840C7055F83}"/>
              </a:ext>
            </a:extLst>
          </p:cNvPr>
          <p:cNvSpPr/>
          <p:nvPr/>
        </p:nvSpPr>
        <p:spPr>
          <a:xfrm>
            <a:off x="7809810" y="4614932"/>
            <a:ext cx="4154029" cy="8313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Sample graph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observed and simulated discharge comparison in upstream section of one of the study areas (</a:t>
            </a:r>
            <a:r>
              <a:rPr kumimoji="0" lang="en-US" sz="1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Abukuma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river)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486DD5C-675A-4F4C-9726-51C5CF117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406760"/>
              </p:ext>
            </p:extLst>
          </p:nvPr>
        </p:nvGraphicFramePr>
        <p:xfrm>
          <a:off x="185447" y="735722"/>
          <a:ext cx="7437865" cy="295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B183329-9EA1-47FF-9199-12422D8A3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290946"/>
              </p:ext>
            </p:extLst>
          </p:nvPr>
        </p:nvGraphicFramePr>
        <p:xfrm>
          <a:off x="185447" y="3728100"/>
          <a:ext cx="7437865" cy="285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612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Graphic spid="18" grpId="0">
        <p:bldAsOne/>
      </p:bldGraphic>
      <p:bldGraphic spid="1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4A839BE-CA97-4AEE-9CD6-E030AF2C9C23}"/>
              </a:ext>
            </a:extLst>
          </p:cNvPr>
          <p:cNvSpPr txBox="1">
            <a:spLocks/>
          </p:cNvSpPr>
          <p:nvPr/>
        </p:nvSpPr>
        <p:spPr>
          <a:xfrm>
            <a:off x="0" y="-5468"/>
            <a:ext cx="195143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-120" normalizeH="0" baseline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B04BB5-CF6B-E47F-D1E8-487971D1ED00}"/>
              </a:ext>
            </a:extLst>
          </p:cNvPr>
          <p:cNvSpPr txBox="1">
            <a:spLocks/>
          </p:cNvSpPr>
          <p:nvPr/>
        </p:nvSpPr>
        <p:spPr>
          <a:xfrm>
            <a:off x="1951437" y="-6626"/>
            <a:ext cx="381399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7131B5D-26AB-B1A0-76CA-F7C257D5424A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AA3E5E-FED6-ED6A-1615-F1BFF97218B7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768CD6F-97C6-278C-6D31-2A883F88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74" y="-5469"/>
            <a:ext cx="2169004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Results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D449CD-D552-4BB4-C83D-3A03EDC57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6" y="5748495"/>
            <a:ext cx="739271" cy="9847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AB5AEA-87DE-F51B-17AD-2C988F99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6099689"/>
            <a:ext cx="686623" cy="68662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4154E7-989F-53F1-AB01-9B7B20881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2A4460-F96F-B3B2-5628-0840C7055F83}"/>
              </a:ext>
            </a:extLst>
          </p:cNvPr>
          <p:cNvSpPr/>
          <p:nvPr/>
        </p:nvSpPr>
        <p:spPr>
          <a:xfrm>
            <a:off x="848523" y="5783450"/>
            <a:ext cx="3532958" cy="686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Sample graph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discharge reduction in </a:t>
            </a:r>
            <a:r>
              <a:rPr kumimoji="0" lang="en-US" sz="1400" b="0" i="0" u="none" strike="noStrike" kern="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Abukuma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river basin due to paddy reservoir 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36DDC2-217A-8F2A-B0A9-EE69B0ED8A37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9F0C2E-28DE-59A3-F866-1E906EF73521}"/>
              </a:ext>
            </a:extLst>
          </p:cNvPr>
          <p:cNvGrpSpPr/>
          <p:nvPr/>
        </p:nvGrpSpPr>
        <p:grpSpPr>
          <a:xfrm>
            <a:off x="107304" y="642374"/>
            <a:ext cx="4155085" cy="1393191"/>
            <a:chOff x="107304" y="642374"/>
            <a:chExt cx="4155085" cy="13931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D766FA-3F30-2B39-CEB2-8BDD81FB5790}"/>
                </a:ext>
              </a:extLst>
            </p:cNvPr>
            <p:cNvGrpSpPr/>
            <p:nvPr/>
          </p:nvGrpSpPr>
          <p:grpSpPr>
            <a:xfrm>
              <a:off x="107304" y="1108952"/>
              <a:ext cx="4155085" cy="926613"/>
              <a:chOff x="7809810" y="602134"/>
              <a:chExt cx="4155085" cy="34227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4D399D7-5ED7-44E7-B763-DF19D12BA666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33810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EF7E40-3F81-4753-92FD-E23357B80D46}"/>
                  </a:ext>
                </a:extLst>
              </p:cNvPr>
              <p:cNvSpPr/>
              <p:nvPr/>
            </p:nvSpPr>
            <p:spPr>
              <a:xfrm>
                <a:off x="7884827" y="643839"/>
                <a:ext cx="4080068" cy="33810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lang="en-US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Existing bund (25cm): 21-25% (avg)</a:t>
                </a: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Extended bund (50cm): around 35%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0" marR="0" lvl="0" indent="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E04736-F269-D7DE-3CB1-2FCC05E44232}"/>
                </a:ext>
              </a:extLst>
            </p:cNvPr>
            <p:cNvSpPr txBox="1"/>
            <p:nvPr/>
          </p:nvSpPr>
          <p:spPr>
            <a:xfrm>
              <a:off x="107304" y="642374"/>
              <a:ext cx="4154029" cy="36933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Discharge reduction percentage: 2018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6159B81-3DB7-970B-B1C2-314A1819758B}"/>
              </a:ext>
            </a:extLst>
          </p:cNvPr>
          <p:cNvGrpSpPr/>
          <p:nvPr/>
        </p:nvGrpSpPr>
        <p:grpSpPr>
          <a:xfrm>
            <a:off x="106247" y="2273197"/>
            <a:ext cx="4155085" cy="1416469"/>
            <a:chOff x="106247" y="2273197"/>
            <a:chExt cx="4155085" cy="14164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C09DA-DBF0-5C46-D65B-EE5B774A8380}"/>
                </a:ext>
              </a:extLst>
            </p:cNvPr>
            <p:cNvSpPr txBox="1"/>
            <p:nvPr/>
          </p:nvSpPr>
          <p:spPr>
            <a:xfrm>
              <a:off x="107303" y="2273197"/>
              <a:ext cx="4154029" cy="36933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Extreme event year 2019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508892-D70B-4871-1F89-EF50C50CC285}"/>
                </a:ext>
              </a:extLst>
            </p:cNvPr>
            <p:cNvGrpSpPr/>
            <p:nvPr/>
          </p:nvGrpSpPr>
          <p:grpSpPr>
            <a:xfrm>
              <a:off x="106247" y="2763053"/>
              <a:ext cx="4155085" cy="926613"/>
              <a:chOff x="7809810" y="602134"/>
              <a:chExt cx="4155085" cy="342272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FE1086-40F1-5B30-21AF-0F7FFC68FDB0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33810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E183048-648D-85BD-F5EA-A8E605145BB6}"/>
                  </a:ext>
                </a:extLst>
              </p:cNvPr>
              <p:cNvSpPr/>
              <p:nvPr/>
            </p:nvSpPr>
            <p:spPr>
              <a:xfrm>
                <a:off x="7884827" y="643839"/>
                <a:ext cx="4080068" cy="33810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lang="en-US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Existing bund (25cm): 10-15% (avg)</a:t>
                </a: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Extended bund (50cm): around 20%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0" marR="0" lvl="0" indent="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FC1E17-9C71-A2A5-1206-8C2A6C9E2109}"/>
              </a:ext>
            </a:extLst>
          </p:cNvPr>
          <p:cNvGrpSpPr/>
          <p:nvPr/>
        </p:nvGrpSpPr>
        <p:grpSpPr>
          <a:xfrm>
            <a:off x="4485760" y="613377"/>
            <a:ext cx="7598936" cy="5852959"/>
            <a:chOff x="4485761" y="617114"/>
            <a:chExt cx="7598936" cy="5852959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3D232776-80DA-49FC-8FF7-0C028E6D8E52}"/>
                </a:ext>
              </a:extLst>
            </p:cNvPr>
            <p:cNvSpPr txBox="1">
              <a:spLocks/>
            </p:cNvSpPr>
            <p:nvPr/>
          </p:nvSpPr>
          <p:spPr>
            <a:xfrm>
              <a:off x="4485761" y="617114"/>
              <a:ext cx="7598936" cy="5852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>
                <a:sym typeface="Neue Haas Grotesk Display Pro 7"/>
              </a:endParaRP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B61F2EA5-FBCD-47B9-9933-381C0C9289E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4192389"/>
                </p:ext>
              </p:extLst>
            </p:nvPr>
          </p:nvGraphicFramePr>
          <p:xfrm>
            <a:off x="4531834" y="647629"/>
            <a:ext cx="7509375" cy="26880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840B7B61-9875-49CD-87BD-A9EF4D95E6C3}"/>
              </a:ext>
            </a:extLst>
          </p:cNvPr>
          <p:cNvGraphicFramePr>
            <a:graphicFrameLocks/>
          </p:cNvGraphicFramePr>
          <p:nvPr/>
        </p:nvGraphicFramePr>
        <p:xfrm>
          <a:off x="4535479" y="3366193"/>
          <a:ext cx="7509375" cy="307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F54D27-095B-F942-2D5F-0DD3BA3E5859}"/>
              </a:ext>
            </a:extLst>
          </p:cNvPr>
          <p:cNvCxnSpPr/>
          <p:nvPr/>
        </p:nvCxnSpPr>
        <p:spPr>
          <a:xfrm>
            <a:off x="5976180" y="1577904"/>
            <a:ext cx="0" cy="219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93DCE0-07B7-77BE-9C98-A5EFEEA97FDB}"/>
              </a:ext>
            </a:extLst>
          </p:cNvPr>
          <p:cNvCxnSpPr/>
          <p:nvPr/>
        </p:nvCxnSpPr>
        <p:spPr>
          <a:xfrm>
            <a:off x="6128580" y="1730304"/>
            <a:ext cx="0" cy="219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EF438F-B5BE-9052-8F54-2071A83C5D58}"/>
              </a:ext>
            </a:extLst>
          </p:cNvPr>
          <p:cNvSpPr txBox="1"/>
          <p:nvPr/>
        </p:nvSpPr>
        <p:spPr>
          <a:xfrm>
            <a:off x="106247" y="4080090"/>
            <a:ext cx="4154029" cy="5355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Other sections of river basin also show significant discharge reduction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EA450-0151-358D-4A4C-E8C214E78AC0}"/>
              </a:ext>
            </a:extLst>
          </p:cNvPr>
          <p:cNvSpPr txBox="1"/>
          <p:nvPr/>
        </p:nvSpPr>
        <p:spPr>
          <a:xfrm>
            <a:off x="6085185" y="1111657"/>
            <a:ext cx="9126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Reduced discharge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3285CA-E889-BEE3-35D8-16A30CCB49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604" r="67825"/>
          <a:stretch/>
        </p:blipFill>
        <p:spPr>
          <a:xfrm>
            <a:off x="4604852" y="3418262"/>
            <a:ext cx="2543575" cy="2961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12BC07-1FD3-69AD-6C2A-C0A2AE3A19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6303" t="7652" r="32649"/>
          <a:stretch/>
        </p:blipFill>
        <p:spPr>
          <a:xfrm>
            <a:off x="7349092" y="3418262"/>
            <a:ext cx="2252627" cy="296175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5BCD670-0023-2CF3-5EDD-11F3958A01A0}"/>
              </a:ext>
            </a:extLst>
          </p:cNvPr>
          <p:cNvGrpSpPr/>
          <p:nvPr/>
        </p:nvGrpSpPr>
        <p:grpSpPr>
          <a:xfrm>
            <a:off x="5126952" y="3391568"/>
            <a:ext cx="1079431" cy="653452"/>
            <a:chOff x="5126952" y="3391568"/>
            <a:chExt cx="1079431" cy="65345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797E731-5646-321E-8332-F664D24A0467}"/>
                </a:ext>
              </a:extLst>
            </p:cNvPr>
            <p:cNvCxnSpPr/>
            <p:nvPr/>
          </p:nvCxnSpPr>
          <p:spPr>
            <a:xfrm>
              <a:off x="6206383" y="3825655"/>
              <a:ext cx="0" cy="219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DC316DB-9E43-877C-23F9-9CB52F602E0E}"/>
                </a:ext>
              </a:extLst>
            </p:cNvPr>
            <p:cNvSpPr txBox="1"/>
            <p:nvPr/>
          </p:nvSpPr>
          <p:spPr>
            <a:xfrm>
              <a:off x="5126952" y="3391568"/>
              <a:ext cx="96187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Reduced discharge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BE696C-FFD1-23E3-4F7C-33D201505F04}"/>
              </a:ext>
            </a:extLst>
          </p:cNvPr>
          <p:cNvGrpSpPr/>
          <p:nvPr/>
        </p:nvGrpSpPr>
        <p:grpSpPr>
          <a:xfrm>
            <a:off x="8076318" y="3694469"/>
            <a:ext cx="917074" cy="789603"/>
            <a:chOff x="8076318" y="3694469"/>
            <a:chExt cx="917074" cy="789603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453B2CB-6554-F53E-D93B-9231A46B1CA1}"/>
                </a:ext>
              </a:extLst>
            </p:cNvPr>
            <p:cNvCxnSpPr/>
            <p:nvPr/>
          </p:nvCxnSpPr>
          <p:spPr>
            <a:xfrm>
              <a:off x="8668353" y="4264707"/>
              <a:ext cx="0" cy="219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F931D0-63B7-8DD8-8C57-70BB59BF1E6C}"/>
                </a:ext>
              </a:extLst>
            </p:cNvPr>
            <p:cNvSpPr txBox="1"/>
            <p:nvPr/>
          </p:nvSpPr>
          <p:spPr>
            <a:xfrm>
              <a:off x="8076318" y="3694469"/>
              <a:ext cx="91707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Reduced discharge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9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Graphic spid="34" grpId="0">
        <p:bldAsOne/>
      </p:bldGraphic>
      <p:bldP spid="3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4A839BE-CA97-4AEE-9CD6-E030AF2C9C23}"/>
              </a:ext>
            </a:extLst>
          </p:cNvPr>
          <p:cNvSpPr txBox="1">
            <a:spLocks/>
          </p:cNvSpPr>
          <p:nvPr/>
        </p:nvSpPr>
        <p:spPr>
          <a:xfrm>
            <a:off x="0" y="-5468"/>
            <a:ext cx="195143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-120" normalizeH="0" baseline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B04BB5-CF6B-E47F-D1E8-487971D1ED00}"/>
              </a:ext>
            </a:extLst>
          </p:cNvPr>
          <p:cNvSpPr txBox="1">
            <a:spLocks/>
          </p:cNvSpPr>
          <p:nvPr/>
        </p:nvSpPr>
        <p:spPr>
          <a:xfrm>
            <a:off x="1951437" y="-6626"/>
            <a:ext cx="381399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7131B5D-26AB-B1A0-76CA-F7C257D5424A}"/>
              </a:ext>
            </a:extLst>
          </p:cNvPr>
          <p:cNvSpPr txBox="1">
            <a:spLocks/>
          </p:cNvSpPr>
          <p:nvPr/>
        </p:nvSpPr>
        <p:spPr>
          <a:xfrm>
            <a:off x="10071490" y="0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AA3E5E-FED6-ED6A-1615-F1BFF97218B7}"/>
              </a:ext>
            </a:extLst>
          </p:cNvPr>
          <p:cNvSpPr txBox="1">
            <a:spLocks/>
          </p:cNvSpPr>
          <p:nvPr/>
        </p:nvSpPr>
        <p:spPr>
          <a:xfrm>
            <a:off x="7953977" y="-1621"/>
            <a:ext cx="2117513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768CD6F-97C6-278C-6D31-2A883F88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574" y="-5469"/>
            <a:ext cx="2169004" cy="555371"/>
          </a:xfrm>
          <a:solidFill>
            <a:schemeClr val="accent1">
              <a:shade val="30000"/>
              <a:satMod val="11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Results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D449CD-D552-4BB4-C83D-3A03EDC57F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6" y="5748495"/>
            <a:ext cx="739271" cy="98478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8AB5AEA-87DE-F51B-17AD-2C988F99F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6099689"/>
            <a:ext cx="686623" cy="68662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4154E7-989F-53F1-AB01-9B7B20881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A2A4460-F96F-B3B2-5628-0840C7055F83}"/>
              </a:ext>
            </a:extLst>
          </p:cNvPr>
          <p:cNvSpPr/>
          <p:nvPr/>
        </p:nvSpPr>
        <p:spPr>
          <a:xfrm>
            <a:off x="1051612" y="5308577"/>
            <a:ext cx="3208664" cy="68662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Sample graph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of discharge reduction (October) in </a:t>
            </a:r>
            <a:r>
              <a:rPr lang="en-US" sz="14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Chikuma</a:t>
            </a:r>
            <a:r>
              <a:rPr lang="en-US" sz="14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river basin due to paddy reservoir storage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prstClr val="black">
                    <a:lumMod val="95000"/>
                    <a:lumOff val="5000"/>
                    <a:alpha val="51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36DDC2-217A-8F2A-B0A9-EE69B0ED8A37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BA862D-D4F3-AA31-3373-2DD59A9BBBF2}"/>
              </a:ext>
            </a:extLst>
          </p:cNvPr>
          <p:cNvGrpSpPr/>
          <p:nvPr/>
        </p:nvGrpSpPr>
        <p:grpSpPr>
          <a:xfrm>
            <a:off x="107304" y="642374"/>
            <a:ext cx="4155085" cy="1393191"/>
            <a:chOff x="107304" y="642374"/>
            <a:chExt cx="4155085" cy="13931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D766FA-3F30-2B39-CEB2-8BDD81FB5790}"/>
                </a:ext>
              </a:extLst>
            </p:cNvPr>
            <p:cNvGrpSpPr/>
            <p:nvPr/>
          </p:nvGrpSpPr>
          <p:grpSpPr>
            <a:xfrm>
              <a:off x="107304" y="1108952"/>
              <a:ext cx="4155085" cy="926613"/>
              <a:chOff x="7809810" y="602134"/>
              <a:chExt cx="4155085" cy="3422725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4D399D7-5ED7-44E7-B763-DF19D12BA666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33810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FEF7E40-3F81-4753-92FD-E23357B80D46}"/>
                  </a:ext>
                </a:extLst>
              </p:cNvPr>
              <p:cNvSpPr/>
              <p:nvPr/>
            </p:nvSpPr>
            <p:spPr>
              <a:xfrm>
                <a:off x="7884827" y="643839"/>
                <a:ext cx="4080068" cy="33810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lang="en-US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Existing bund (25cm): 25-30% (avg) </a:t>
                </a: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Extended bund (50cm): around 33%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0" marR="0" lvl="0" indent="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E04736-F269-D7DE-3CB1-2FCC05E44232}"/>
                </a:ext>
              </a:extLst>
            </p:cNvPr>
            <p:cNvSpPr txBox="1"/>
            <p:nvPr/>
          </p:nvSpPr>
          <p:spPr>
            <a:xfrm>
              <a:off x="107304" y="642374"/>
              <a:ext cx="4154029" cy="36933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Discharge reduction percentage: 2018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2F2BB5-BEA4-69FB-7B33-54394764DD68}"/>
              </a:ext>
            </a:extLst>
          </p:cNvPr>
          <p:cNvGrpSpPr/>
          <p:nvPr/>
        </p:nvGrpSpPr>
        <p:grpSpPr>
          <a:xfrm>
            <a:off x="106247" y="2273197"/>
            <a:ext cx="4155085" cy="1416469"/>
            <a:chOff x="106247" y="2273197"/>
            <a:chExt cx="4155085" cy="141646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C09DA-DBF0-5C46-D65B-EE5B774A8380}"/>
                </a:ext>
              </a:extLst>
            </p:cNvPr>
            <p:cNvSpPr txBox="1"/>
            <p:nvPr/>
          </p:nvSpPr>
          <p:spPr>
            <a:xfrm>
              <a:off x="107303" y="2273197"/>
              <a:ext cx="4154029" cy="36933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Extreme event year 2019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4508892-D70B-4871-1F89-EF50C50CC285}"/>
                </a:ext>
              </a:extLst>
            </p:cNvPr>
            <p:cNvGrpSpPr/>
            <p:nvPr/>
          </p:nvGrpSpPr>
          <p:grpSpPr>
            <a:xfrm>
              <a:off x="106247" y="2763053"/>
              <a:ext cx="4155085" cy="926613"/>
              <a:chOff x="7809810" y="602134"/>
              <a:chExt cx="4155085" cy="342272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AFE1086-40F1-5B30-21AF-0F7FFC68FDB0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33810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just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E183048-648D-85BD-F5EA-A8E605145BB6}"/>
                  </a:ext>
                </a:extLst>
              </p:cNvPr>
              <p:cNvSpPr/>
              <p:nvPr/>
            </p:nvSpPr>
            <p:spPr>
              <a:xfrm>
                <a:off x="7884827" y="643839"/>
                <a:ext cx="4080068" cy="338102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lang="en-US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Existing bund (25cm): </a:t>
                </a:r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20</a:t>
                </a:r>
                <a:r>
                  <a:rPr lang="en-US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Neue Haas Grotesk Display Pro 7"/>
                  </a:rPr>
                  <a:t>-23% (avg)</a:t>
                </a: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4">
                      <a:extLst>
                        <a:ext uri="{96DAC541-7B7A-43D3-8B79-37D633B846F1}">
                          <asvg:svgBlip xmlns:asvg="http://schemas.microsoft.com/office/drawing/2016/SVG/main" r:embed="rId5"/>
                        </a:ext>
                      </a:extLst>
                    </a:blip>
                  </a:buBlip>
                  <a:tabLst/>
                  <a:defRPr/>
                </a:pPr>
                <a:r>
                  <a:rPr kumimoji="0" lang="en-US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Extended bund (50cm): around 21%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285750" marR="0" lvl="0" indent="-28575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0" marR="0" lvl="0" indent="0" algn="just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0E965B-DDD2-0DF6-B46D-18C29AC90813}"/>
              </a:ext>
            </a:extLst>
          </p:cNvPr>
          <p:cNvGrpSpPr/>
          <p:nvPr/>
        </p:nvGrpSpPr>
        <p:grpSpPr>
          <a:xfrm>
            <a:off x="4478793" y="613377"/>
            <a:ext cx="7598936" cy="5852959"/>
            <a:chOff x="4485761" y="617114"/>
            <a:chExt cx="7598936" cy="5852959"/>
          </a:xfrm>
        </p:grpSpPr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3D232776-80DA-49FC-8FF7-0C028E6D8E52}"/>
                </a:ext>
              </a:extLst>
            </p:cNvPr>
            <p:cNvSpPr txBox="1">
              <a:spLocks/>
            </p:cNvSpPr>
            <p:nvPr/>
          </p:nvSpPr>
          <p:spPr>
            <a:xfrm>
              <a:off x="4485761" y="617114"/>
              <a:ext cx="7598936" cy="58529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>
                <a:sym typeface="Neue Haas Grotesk Display Pro 7"/>
              </a:endParaRPr>
            </a:p>
          </p:txBody>
        </p:sp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50FD7570-8C6E-2FF8-0B3D-97832CD1AE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19125117"/>
                </p:ext>
              </p:extLst>
            </p:nvPr>
          </p:nvGraphicFramePr>
          <p:xfrm>
            <a:off x="4558869" y="642374"/>
            <a:ext cx="7452720" cy="29667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4E3C548-C9FC-4C5C-A98A-5440683B9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671913"/>
              </p:ext>
            </p:extLst>
          </p:nvPr>
        </p:nvGraphicFramePr>
        <p:xfrm>
          <a:off x="4558869" y="3678375"/>
          <a:ext cx="7451867" cy="2720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FE78DB8A-F60A-CFF1-EBB3-9B09B3461318}"/>
              </a:ext>
            </a:extLst>
          </p:cNvPr>
          <p:cNvSpPr txBox="1"/>
          <p:nvPr/>
        </p:nvSpPr>
        <p:spPr>
          <a:xfrm>
            <a:off x="114271" y="3955232"/>
            <a:ext cx="4154029" cy="9787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80000"/>
              </a:lnSpc>
              <a:spcBef>
                <a:spcPts val="1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rPr>
              <a:t>If 3-4 days consecutive heavy rain (300-400 mm) can cause overflow, paddy reservoir storage potential decreases, but it still provides certain protection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490D97-7341-2C88-A0DB-DA98727EDA45}"/>
              </a:ext>
            </a:extLst>
          </p:cNvPr>
          <p:cNvGrpSpPr/>
          <p:nvPr/>
        </p:nvGrpSpPr>
        <p:grpSpPr>
          <a:xfrm>
            <a:off x="6096000" y="1039242"/>
            <a:ext cx="1975144" cy="940165"/>
            <a:chOff x="6096000" y="1039242"/>
            <a:chExt cx="1975144" cy="94016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1BC42EB-1D40-E845-3395-A438A8D38EF4}"/>
                </a:ext>
              </a:extLst>
            </p:cNvPr>
            <p:cNvGrpSpPr/>
            <p:nvPr/>
          </p:nvGrpSpPr>
          <p:grpSpPr>
            <a:xfrm>
              <a:off x="6096000" y="1039242"/>
              <a:ext cx="1261585" cy="940165"/>
              <a:chOff x="4757706" y="3391568"/>
              <a:chExt cx="1261585" cy="940165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9189068-5FBD-4BF8-AAE2-4DDCB8426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7706" y="3589485"/>
                <a:ext cx="0" cy="74224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23E902-CBBB-4EA4-D598-5C5D90A2B43A}"/>
                  </a:ext>
                </a:extLst>
              </p:cNvPr>
              <p:cNvSpPr txBox="1"/>
              <p:nvPr/>
            </p:nvSpPr>
            <p:spPr>
              <a:xfrm>
                <a:off x="5007223" y="3391568"/>
                <a:ext cx="1012068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Reduced discharge</a:t>
                </a:r>
              </a:p>
            </p:txBody>
          </p:sp>
        </p:grp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EF00E989-B8A5-5C54-5BCA-3939F3FD022E}"/>
                </a:ext>
              </a:extLst>
            </p:cNvPr>
            <p:cNvCxnSpPr>
              <a:cxnSpLocks/>
            </p:cNvCxnSpPr>
            <p:nvPr/>
          </p:nvCxnSpPr>
          <p:spPr>
            <a:xfrm>
              <a:off x="8071144" y="1353225"/>
              <a:ext cx="0" cy="5431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2303FF-C4EF-ECF5-987E-611E8C5E3EAD}"/>
              </a:ext>
            </a:extLst>
          </p:cNvPr>
          <p:cNvGrpSpPr/>
          <p:nvPr/>
        </p:nvGrpSpPr>
        <p:grpSpPr>
          <a:xfrm>
            <a:off x="5362368" y="3629077"/>
            <a:ext cx="969801" cy="792740"/>
            <a:chOff x="5067783" y="3391568"/>
            <a:chExt cx="1278464" cy="792740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459700F-D79D-1EC3-3BEE-100DBD6EAEDB}"/>
                </a:ext>
              </a:extLst>
            </p:cNvPr>
            <p:cNvCxnSpPr/>
            <p:nvPr/>
          </p:nvCxnSpPr>
          <p:spPr>
            <a:xfrm>
              <a:off x="6244639" y="3964943"/>
              <a:ext cx="0" cy="219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B3E49E-9256-D178-187A-4586FE389AB5}"/>
                </a:ext>
              </a:extLst>
            </p:cNvPr>
            <p:cNvSpPr txBox="1"/>
            <p:nvPr/>
          </p:nvSpPr>
          <p:spPr>
            <a:xfrm>
              <a:off x="5067783" y="3391568"/>
              <a:ext cx="127846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Reduced discharge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BAA16A-5330-C9AD-2BB8-9E28C51309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172" t="8864" r="10848"/>
          <a:stretch/>
        </p:blipFill>
        <p:spPr>
          <a:xfrm>
            <a:off x="8400654" y="3677535"/>
            <a:ext cx="2944772" cy="27211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D7BFD45-8297-A4EB-9E59-3E47808F9E92}"/>
              </a:ext>
            </a:extLst>
          </p:cNvPr>
          <p:cNvGrpSpPr/>
          <p:nvPr/>
        </p:nvGrpSpPr>
        <p:grpSpPr>
          <a:xfrm>
            <a:off x="8851897" y="3689666"/>
            <a:ext cx="1219593" cy="523220"/>
            <a:chOff x="5388731" y="3391568"/>
            <a:chExt cx="1219593" cy="52322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AABEE31-3B0D-C8F4-8DC3-AA994E13D018}"/>
                </a:ext>
              </a:extLst>
            </p:cNvPr>
            <p:cNvCxnSpPr/>
            <p:nvPr/>
          </p:nvCxnSpPr>
          <p:spPr>
            <a:xfrm>
              <a:off x="6608324" y="3634834"/>
              <a:ext cx="0" cy="21936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51D1E24-D02F-6070-6D04-42C21517D284}"/>
                </a:ext>
              </a:extLst>
            </p:cNvPr>
            <p:cNvSpPr txBox="1"/>
            <p:nvPr/>
          </p:nvSpPr>
          <p:spPr>
            <a:xfrm>
              <a:off x="5388731" y="3391568"/>
              <a:ext cx="92794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Reduced discharge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4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Graphic spid="33" grpId="0">
        <p:bldAsOne/>
      </p:bldGraphic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68AB5AEA-87DE-F51B-17AD-2C988F99F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" y="6099689"/>
            <a:ext cx="686623" cy="68662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4A839BE-CA97-4AEE-9CD6-E030AF2C9C23}"/>
              </a:ext>
            </a:extLst>
          </p:cNvPr>
          <p:cNvSpPr txBox="1">
            <a:spLocks/>
          </p:cNvSpPr>
          <p:nvPr/>
        </p:nvSpPr>
        <p:spPr>
          <a:xfrm>
            <a:off x="0" y="-5468"/>
            <a:ext cx="1951437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R="0" lvl="0" indent="0" algn="ctr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-120" normalizeH="0" baseline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</a:lstStyle>
          <a:p>
            <a:r>
              <a:rPr lang="en-US" dirty="0"/>
              <a:t>Background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D766FA-3F30-2B39-CEB2-8BDD81FB5790}"/>
              </a:ext>
            </a:extLst>
          </p:cNvPr>
          <p:cNvGrpSpPr/>
          <p:nvPr/>
        </p:nvGrpSpPr>
        <p:grpSpPr>
          <a:xfrm>
            <a:off x="95489" y="661872"/>
            <a:ext cx="4778968" cy="515355"/>
            <a:chOff x="7809810" y="602134"/>
            <a:chExt cx="4155085" cy="38671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D399D7-5ED7-44E7-B763-DF19D12BA666}"/>
                </a:ext>
              </a:extLst>
            </p:cNvPr>
            <p:cNvSpPr/>
            <p:nvPr/>
          </p:nvSpPr>
          <p:spPr>
            <a:xfrm>
              <a:off x="7809810" y="602134"/>
              <a:ext cx="4154029" cy="33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D1434"/>
                </a:buClr>
                <a:buSzTx/>
                <a:buFont typeface="Wingdings 3" charset="2"/>
                <a:buChar char="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Cambria" panose="0204050305040603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FEF7E40-3F81-4753-92FD-E23357B80D46}"/>
                </a:ext>
              </a:extLst>
            </p:cNvPr>
            <p:cNvSpPr/>
            <p:nvPr/>
          </p:nvSpPr>
          <p:spPr>
            <a:xfrm>
              <a:off x="7884827" y="643838"/>
              <a:ext cx="4080068" cy="3825425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R="0" lvl="0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700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Existing bund: considerable discharge reduction</a:t>
              </a:r>
            </a:p>
            <a:p>
              <a:pPr marL="285750" marR="0" lvl="0" indent="-28575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Blip>
                  <a:blip r:embed="rId3">
                    <a:extLs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</a:buBlip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  <a:p>
              <a:pPr marL="0" marR="0" lvl="0" indent="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BB04BB5-CF6B-E47F-D1E8-487971D1ED00}"/>
              </a:ext>
            </a:extLst>
          </p:cNvPr>
          <p:cNvSpPr txBox="1">
            <a:spLocks/>
          </p:cNvSpPr>
          <p:nvPr/>
        </p:nvSpPr>
        <p:spPr>
          <a:xfrm>
            <a:off x="1951437" y="-6626"/>
            <a:ext cx="3813994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Objectives &amp; Methodology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7131B5D-26AB-B1A0-76CA-F7C257D5424A}"/>
              </a:ext>
            </a:extLst>
          </p:cNvPr>
          <p:cNvSpPr txBox="1">
            <a:spLocks/>
          </p:cNvSpPr>
          <p:nvPr/>
        </p:nvSpPr>
        <p:spPr>
          <a:xfrm>
            <a:off x="10068494" y="-253"/>
            <a:ext cx="212050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Future work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3AA3E5E-FED6-ED6A-1615-F1BFF97218B7}"/>
              </a:ext>
            </a:extLst>
          </p:cNvPr>
          <p:cNvSpPr txBox="1">
            <a:spLocks/>
          </p:cNvSpPr>
          <p:nvPr/>
        </p:nvSpPr>
        <p:spPr>
          <a:xfrm>
            <a:off x="7598519" y="20"/>
            <a:ext cx="2472971" cy="555371"/>
          </a:xfrm>
          <a:prstGeom prst="rect">
            <a:avLst/>
          </a:prstGeom>
          <a:solidFill>
            <a:srgbClr val="51697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Discussion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1D449CD-D552-4BB4-C83D-3A03EDC57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426" y="5748495"/>
            <a:ext cx="739271" cy="98478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14154E7-989F-53F1-AB01-9B7B20881AA4}"/>
              </a:ext>
            </a:extLst>
          </p:cNvPr>
          <p:cNvSpPr txBox="1"/>
          <p:nvPr/>
        </p:nvSpPr>
        <p:spPr>
          <a:xfrm>
            <a:off x="2125839" y="6649088"/>
            <a:ext cx="77006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Bookman Old Style" panose="02050604050505020204" pitchFamily="18" charset="0"/>
                <a:ea typeface="HGｺﾞｼｯｸE" panose="020B0909000000000000" pitchFamily="49" charset="-128"/>
              </a:rPr>
              <a:t>EGU General Assembly 2022: </a:t>
            </a:r>
            <a:r>
              <a:rPr kumimoji="1" lang="en-US" altLang="ja-JP" sz="1100" dirty="0">
                <a:solidFill>
                  <a:prstClr val="black"/>
                </a:solidFill>
                <a:latin typeface="Bookman Old Style" panose="02050604050505020204" pitchFamily="18" charset="0"/>
                <a:ea typeface="HGｺﾞｼｯｸE" panose="020B0909000000000000" pitchFamily="49" charset="-128"/>
              </a:rPr>
              <a:t>23 May, 2022</a:t>
            </a:r>
            <a:endParaRPr kumimoji="1" lang="en-US" altLang="ja-JP" sz="11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Bookman Old Style" panose="02050604050505020204" pitchFamily="18" charset="0"/>
              <a:ea typeface="HGｺﾞｼｯｸE" panose="020B0909000000000000" pitchFamily="49" charset="-128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C936DDC2-217A-8F2A-B0A9-EE69B0ED8A37}"/>
              </a:ext>
            </a:extLst>
          </p:cNvPr>
          <p:cNvSpPr txBox="1">
            <a:spLocks/>
          </p:cNvSpPr>
          <p:nvPr/>
        </p:nvSpPr>
        <p:spPr bwMode="auto">
          <a:xfrm>
            <a:off x="10518483" y="6519371"/>
            <a:ext cx="1067816" cy="2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Slide #9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6C09DA-DBF0-5C46-D65B-EE5B774A8380}"/>
              </a:ext>
            </a:extLst>
          </p:cNvPr>
          <p:cNvSpPr txBox="1"/>
          <p:nvPr/>
        </p:nvSpPr>
        <p:spPr>
          <a:xfrm>
            <a:off x="6853006" y="2309049"/>
            <a:ext cx="3343033" cy="646331"/>
          </a:xfrm>
          <a:prstGeom prst="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Information dissemination for practical application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988629-E107-B94D-974B-5EB4F225FC70}"/>
              </a:ext>
            </a:extLst>
          </p:cNvPr>
          <p:cNvSpPr txBox="1"/>
          <p:nvPr/>
        </p:nvSpPr>
        <p:spPr>
          <a:xfrm>
            <a:off x="6599444" y="3879420"/>
            <a:ext cx="4154029" cy="110850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Discharge and inundation reduction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Most effective location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No crop damage (after harvest strategy)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No necessity of higher cost or labor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Neue Haas Grotesk Display Pro 7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3988A0-5E76-C276-FB09-F877AE98EF4C}"/>
              </a:ext>
            </a:extLst>
          </p:cNvPr>
          <p:cNvGrpSpPr/>
          <p:nvPr/>
        </p:nvGrpSpPr>
        <p:grpSpPr>
          <a:xfrm>
            <a:off x="95488" y="1256846"/>
            <a:ext cx="4777753" cy="477296"/>
            <a:chOff x="7809810" y="602134"/>
            <a:chExt cx="4155085" cy="3422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5B5BD4-A244-0307-6CE3-2CE0898F7F26}"/>
                </a:ext>
              </a:extLst>
            </p:cNvPr>
            <p:cNvSpPr/>
            <p:nvPr/>
          </p:nvSpPr>
          <p:spPr>
            <a:xfrm>
              <a:off x="7809810" y="602134"/>
              <a:ext cx="4154029" cy="33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>
              <a:noAutofit/>
            </a:bodyPr>
            <a:lstStyle/>
            <a:p>
              <a:pPr marL="342900" marR="0" lvl="0" indent="-342900" algn="just" defTabSz="4572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4D1434"/>
                </a:buClr>
                <a:buSzTx/>
                <a:buFont typeface="Wingdings 3" charset="2"/>
                <a:buChar char=""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/>
                <a:ea typeface="Cambria" panose="02040503050406030204" pitchFamily="18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560C4FE-461B-027A-21AD-DBE803EA8266}"/>
                </a:ext>
              </a:extLst>
            </p:cNvPr>
            <p:cNvSpPr/>
            <p:nvPr/>
          </p:nvSpPr>
          <p:spPr>
            <a:xfrm>
              <a:off x="7884827" y="643839"/>
              <a:ext cx="4080068" cy="338102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ctr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7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rPr>
                <a:t>Extended bund (50cm): higher reduction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  <a:p>
              <a:pPr marL="0" marR="0" lvl="0" indent="0" algn="just" defTabSz="914491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Neue Haas Grotesk Display Pro 7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54D094-4A17-96C7-D8ED-98BDD8964C85}"/>
              </a:ext>
            </a:extLst>
          </p:cNvPr>
          <p:cNvGrpSpPr/>
          <p:nvPr/>
        </p:nvGrpSpPr>
        <p:grpSpPr>
          <a:xfrm>
            <a:off x="4896684" y="754293"/>
            <a:ext cx="3536976" cy="941865"/>
            <a:chOff x="4896684" y="754293"/>
            <a:chExt cx="3536976" cy="941865"/>
          </a:xfrm>
        </p:grpSpPr>
        <p:pic>
          <p:nvPicPr>
            <p:cNvPr id="34" name="Graphic 33" descr="Chevron arrows">
              <a:extLst>
                <a:ext uri="{FF2B5EF4-FFF2-40B4-BE49-F238E27FC236}">
                  <a16:creationId xmlns:a16="http://schemas.microsoft.com/office/drawing/2014/main" id="{37B7DC28-F62F-1F0C-7F13-CDF9E855E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96684" y="754293"/>
              <a:ext cx="914400" cy="914400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727F13E-2128-6487-04CB-7233C0ED2197}"/>
                </a:ext>
              </a:extLst>
            </p:cNvPr>
            <p:cNvGrpSpPr/>
            <p:nvPr/>
          </p:nvGrpSpPr>
          <p:grpSpPr>
            <a:xfrm>
              <a:off x="5859270" y="805079"/>
              <a:ext cx="2574390" cy="891079"/>
              <a:chOff x="7809810" y="602134"/>
              <a:chExt cx="4154029" cy="34227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5E16636-B492-27B1-3CAD-E3983EA42828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33810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7C5A276-0713-FAB3-F656-99E29B2BC470}"/>
                  </a:ext>
                </a:extLst>
              </p:cNvPr>
              <p:cNvSpPr/>
              <p:nvPr/>
            </p:nvSpPr>
            <p:spPr>
              <a:xfrm>
                <a:off x="7884827" y="643841"/>
                <a:ext cx="3907447" cy="338101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R="0" lvl="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7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Less inundation damage in river floodplain</a:t>
                </a:r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E92BCC-827F-2E7C-C49C-0D30B65C9B33}"/>
              </a:ext>
            </a:extLst>
          </p:cNvPr>
          <p:cNvGrpSpPr/>
          <p:nvPr/>
        </p:nvGrpSpPr>
        <p:grpSpPr>
          <a:xfrm>
            <a:off x="8502697" y="652187"/>
            <a:ext cx="3593813" cy="1443900"/>
            <a:chOff x="8502697" y="652187"/>
            <a:chExt cx="3593813" cy="14439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5B52A8-97CF-0C6C-A03E-959111D10D38}"/>
                </a:ext>
              </a:extLst>
            </p:cNvPr>
            <p:cNvGrpSpPr/>
            <p:nvPr/>
          </p:nvGrpSpPr>
          <p:grpSpPr>
            <a:xfrm>
              <a:off x="9522119" y="652187"/>
              <a:ext cx="2574391" cy="1443900"/>
              <a:chOff x="7809810" y="602134"/>
              <a:chExt cx="4154029" cy="67282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8318C63-CCF1-A3D4-1F74-21609074FFD1}"/>
                  </a:ext>
                </a:extLst>
              </p:cNvPr>
              <p:cNvSpPr/>
              <p:nvPr/>
            </p:nvSpPr>
            <p:spPr>
              <a:xfrm>
                <a:off x="7809810" y="602134"/>
                <a:ext cx="4154029" cy="67282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marR="0" lvl="0" indent="-342900" algn="ctr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4D1434"/>
                  </a:buClr>
                  <a:buSzTx/>
                  <a:buFont typeface="Wingdings 3" charset="2"/>
                  <a:buChar char=""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 panose="020B0502020104020203"/>
                  <a:ea typeface="Cambria" panose="02040503050406030204" pitchFamily="18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0DA583-667C-9FD0-BA39-06D3D72DA69F}"/>
                  </a:ext>
                </a:extLst>
              </p:cNvPr>
              <p:cNvSpPr/>
              <p:nvPr/>
            </p:nvSpPr>
            <p:spPr>
              <a:xfrm>
                <a:off x="7937396" y="842235"/>
                <a:ext cx="3907447" cy="633426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285750" marR="0" lvl="0" indent="-28575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  <a:tabLst/>
                  <a:defRPr/>
                </a:pPr>
                <a:endParaRPr lang="en-US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endParaRPr>
              </a:p>
              <a:p>
                <a:pPr marL="285750" marR="0" lvl="0" indent="-28575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  <a:tabLst/>
                  <a:defRPr/>
                </a:pPr>
                <a:endParaRPr kumimoji="0" lang="en-US" sz="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R="0" lvl="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7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Neue Haas Grotesk Display Pro 7"/>
                  </a:rPr>
                  <a:t>Protected infrastructure and assets</a:t>
                </a:r>
                <a:endPara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285750" marR="0" lvl="0" indent="-28575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Blip>
                    <a:blip r:embed="rId3">
                      <a:extLst>
                        <a:ext uri="{96DAC541-7B7A-43D3-8B79-37D633B846F1}">
                          <asvg:svgBlip xmlns:asvg="http://schemas.microsoft.com/office/drawing/2016/SVG/main" r:embed="rId4"/>
                        </a:ext>
                      </a:extLst>
                    </a:blip>
                  </a:buBlip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  <a:p>
                <a:pPr marL="0" marR="0" lvl="0" indent="0" algn="ctr" defTabSz="914491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Neue Haas Grotesk Display Pro 7"/>
                </a:endParaRPr>
              </a:p>
            </p:txBody>
          </p:sp>
        </p:grpSp>
        <p:pic>
          <p:nvPicPr>
            <p:cNvPr id="48" name="Graphic 47" descr="Suburban scene">
              <a:extLst>
                <a:ext uri="{FF2B5EF4-FFF2-40B4-BE49-F238E27FC236}">
                  <a16:creationId xmlns:a16="http://schemas.microsoft.com/office/drawing/2014/main" id="{B73C5F87-3DAC-B056-2D45-A8BF4883F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221308" y="819115"/>
              <a:ext cx="670847" cy="494854"/>
            </a:xfrm>
            <a:prstGeom prst="rect">
              <a:avLst/>
            </a:prstGeom>
          </p:spPr>
        </p:pic>
        <p:pic>
          <p:nvPicPr>
            <p:cNvPr id="49" name="Graphic 48" descr="Silo">
              <a:extLst>
                <a:ext uri="{FF2B5EF4-FFF2-40B4-BE49-F238E27FC236}">
                  <a16:creationId xmlns:a16="http://schemas.microsoft.com/office/drawing/2014/main" id="{A481D15A-F10F-DAA7-D6CC-56A67225C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505855" y="741741"/>
              <a:ext cx="804376" cy="593352"/>
            </a:xfrm>
            <a:prstGeom prst="rect">
              <a:avLst/>
            </a:prstGeom>
          </p:spPr>
        </p:pic>
        <p:pic>
          <p:nvPicPr>
            <p:cNvPr id="50" name="Graphic 49" descr="City">
              <a:extLst>
                <a:ext uri="{FF2B5EF4-FFF2-40B4-BE49-F238E27FC236}">
                  <a16:creationId xmlns:a16="http://schemas.microsoft.com/office/drawing/2014/main" id="{B1440CF9-6B51-D680-2AF2-AE998070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759933" y="767624"/>
              <a:ext cx="804376" cy="593352"/>
            </a:xfrm>
            <a:prstGeom prst="rect">
              <a:avLst/>
            </a:prstGeom>
          </p:spPr>
        </p:pic>
        <p:pic>
          <p:nvPicPr>
            <p:cNvPr id="51" name="Graphic 50" descr="Chevron arrows">
              <a:extLst>
                <a:ext uri="{FF2B5EF4-FFF2-40B4-BE49-F238E27FC236}">
                  <a16:creationId xmlns:a16="http://schemas.microsoft.com/office/drawing/2014/main" id="{BF21DA8A-1E8E-E0A3-CF78-21A6CFCC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2697" y="747889"/>
              <a:ext cx="914400" cy="91440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356A15-E720-0290-FADE-F031AD63416C}"/>
              </a:ext>
            </a:extLst>
          </p:cNvPr>
          <p:cNvGrpSpPr/>
          <p:nvPr/>
        </p:nvGrpSpPr>
        <p:grpSpPr>
          <a:xfrm>
            <a:off x="5946825" y="2987654"/>
            <a:ext cx="5058376" cy="871216"/>
            <a:chOff x="6897558" y="2987654"/>
            <a:chExt cx="5058376" cy="8712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7E32E75-22C6-EA05-42F9-6C7CB579EE85}"/>
                </a:ext>
              </a:extLst>
            </p:cNvPr>
            <p:cNvGrpSpPr/>
            <p:nvPr/>
          </p:nvGrpSpPr>
          <p:grpSpPr>
            <a:xfrm>
              <a:off x="8031340" y="2987654"/>
              <a:ext cx="3024177" cy="871216"/>
              <a:chOff x="7883865" y="2987654"/>
              <a:chExt cx="3024177" cy="871216"/>
            </a:xfrm>
          </p:grpSpPr>
          <p:pic>
            <p:nvPicPr>
              <p:cNvPr id="54" name="Graphic 53" descr="Classroom">
                <a:extLst>
                  <a:ext uri="{FF2B5EF4-FFF2-40B4-BE49-F238E27FC236}">
                    <a16:creationId xmlns:a16="http://schemas.microsoft.com/office/drawing/2014/main" id="{95056FAE-027F-332D-4659-1A9D7684D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83865" y="2987654"/>
                <a:ext cx="858311" cy="858311"/>
              </a:xfrm>
              <a:prstGeom prst="rect">
                <a:avLst/>
              </a:prstGeom>
            </p:spPr>
          </p:pic>
          <p:pic>
            <p:nvPicPr>
              <p:cNvPr id="56" name="Graphic 55" descr="Meeting">
                <a:extLst>
                  <a:ext uri="{FF2B5EF4-FFF2-40B4-BE49-F238E27FC236}">
                    <a16:creationId xmlns:a16="http://schemas.microsoft.com/office/drawing/2014/main" id="{6C8AF805-A161-9934-BC7E-258CB73A7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0049731" y="3000559"/>
                <a:ext cx="858311" cy="858311"/>
              </a:xfrm>
              <a:prstGeom prst="rect">
                <a:avLst/>
              </a:prstGeom>
            </p:spPr>
          </p:pic>
          <p:pic>
            <p:nvPicPr>
              <p:cNvPr id="16" name="Graphic 15" descr="Arrow Straight">
                <a:extLst>
                  <a:ext uri="{FF2B5EF4-FFF2-40B4-BE49-F238E27FC236}">
                    <a16:creationId xmlns:a16="http://schemas.microsoft.com/office/drawing/2014/main" id="{FDA95584-CEC7-B66F-4161-D64A2598A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903587" y="3000559"/>
                <a:ext cx="858311" cy="858311"/>
              </a:xfrm>
              <a:prstGeom prst="rect">
                <a:avLst/>
              </a:prstGeom>
            </p:spPr>
          </p:pic>
        </p:grpSp>
        <p:sp>
          <p:nvSpPr>
            <p:cNvPr id="20" name="Callout: Bent Line with No Border 19">
              <a:extLst>
                <a:ext uri="{FF2B5EF4-FFF2-40B4-BE49-F238E27FC236}">
                  <a16:creationId xmlns:a16="http://schemas.microsoft.com/office/drawing/2014/main" id="{AFAB9606-6B4B-2C19-A946-4E97BB9211A6}"/>
                </a:ext>
              </a:extLst>
            </p:cNvPr>
            <p:cNvSpPr/>
            <p:nvPr/>
          </p:nvSpPr>
          <p:spPr>
            <a:xfrm>
              <a:off x="11216663" y="3163676"/>
              <a:ext cx="739271" cy="429425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9686"/>
                <a:gd name="adj6" fmla="val -33014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Farmers, end users</a:t>
              </a:r>
            </a:p>
          </p:txBody>
        </p:sp>
        <p:sp>
          <p:nvSpPr>
            <p:cNvPr id="57" name="Callout: Bent Line with No Border 56">
              <a:extLst>
                <a:ext uri="{FF2B5EF4-FFF2-40B4-BE49-F238E27FC236}">
                  <a16:creationId xmlns:a16="http://schemas.microsoft.com/office/drawing/2014/main" id="{46401B2A-E47D-6280-9CE0-15D8267EFF24}"/>
                </a:ext>
              </a:extLst>
            </p:cNvPr>
            <p:cNvSpPr/>
            <p:nvPr/>
          </p:nvSpPr>
          <p:spPr>
            <a:xfrm flipH="1">
              <a:off x="6897558" y="3114025"/>
              <a:ext cx="938706" cy="479076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6835"/>
                <a:gd name="adj6" fmla="val -30305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Researchers, Govt officials</a:t>
              </a: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625BF2F5-9A58-16C5-20AD-2CFD6B9A45BA}"/>
              </a:ext>
            </a:extLst>
          </p:cNvPr>
          <p:cNvSpPr txBox="1">
            <a:spLocks/>
          </p:cNvSpPr>
          <p:nvPr/>
        </p:nvSpPr>
        <p:spPr>
          <a:xfrm>
            <a:off x="5761380" y="-4072"/>
            <a:ext cx="1837139" cy="55537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20" normalizeH="0" baseline="0" noProof="0" dirty="0">
                <a:ln>
                  <a:noFill/>
                </a:ln>
                <a:solidFill>
                  <a:prstClr val="white">
                    <a:alpha val="28000"/>
                  </a:prstClr>
                </a:solidFill>
                <a:effectLst>
                  <a:glow rad="63500">
                    <a:srgbClr val="9B925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Results</a:t>
            </a:r>
            <a:endParaRPr kumimoji="0" lang="en-US" sz="2800" b="0" i="0" u="none" strike="noStrike" kern="1200" cap="none" spc="-120" normalizeH="0" baseline="0" noProof="0" dirty="0">
              <a:ln>
                <a:noFill/>
              </a:ln>
              <a:solidFill>
                <a:srgbClr val="50B4C8">
                  <a:alpha val="28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0E534D1-898C-E017-F313-03394BF43AD6}"/>
              </a:ext>
            </a:extLst>
          </p:cNvPr>
          <p:cNvGrpSpPr/>
          <p:nvPr/>
        </p:nvGrpSpPr>
        <p:grpSpPr>
          <a:xfrm>
            <a:off x="7520350" y="5141829"/>
            <a:ext cx="2034772" cy="1213285"/>
            <a:chOff x="8471083" y="5196333"/>
            <a:chExt cx="2034772" cy="1213285"/>
          </a:xfrm>
        </p:grpSpPr>
        <p:pic>
          <p:nvPicPr>
            <p:cNvPr id="53" name="Graphic 52" descr="Group brainstorm">
              <a:extLst>
                <a:ext uri="{FF2B5EF4-FFF2-40B4-BE49-F238E27FC236}">
                  <a16:creationId xmlns:a16="http://schemas.microsoft.com/office/drawing/2014/main" id="{1D5F29FD-A324-3F0F-1F86-1AC089B6B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064919" y="5196333"/>
              <a:ext cx="914400" cy="9144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4657DC4-8732-54C4-CB58-C093F4FBB128}"/>
                </a:ext>
              </a:extLst>
            </p:cNvPr>
            <p:cNvSpPr txBox="1"/>
            <p:nvPr/>
          </p:nvSpPr>
          <p:spPr>
            <a:xfrm>
              <a:off x="8471083" y="6040286"/>
              <a:ext cx="2034772" cy="369332"/>
            </a:xfrm>
            <a:prstGeom prst="rect">
              <a:avLst/>
            </a:prstGeom>
            <a:solidFill>
              <a:srgbClr val="94B6D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noProof="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Neue Haas Grotesk Display Pro 7"/>
                </a:rPr>
                <a:t>Public awareness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0F88DA3-DF5B-0897-ED16-FEDC8C1AFBC8}"/>
              </a:ext>
            </a:extLst>
          </p:cNvPr>
          <p:cNvSpPr txBox="1"/>
          <p:nvPr/>
        </p:nvSpPr>
        <p:spPr>
          <a:xfrm>
            <a:off x="981349" y="3621403"/>
            <a:ext cx="4154029" cy="1304716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Highest peak discharge reduction (%)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Maximum paddy field coverage (%)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Highly populated area</a:t>
            </a:r>
          </a:p>
          <a:p>
            <a:pPr marL="285750" marR="0" lvl="0" indent="-285750" defTabSz="914400" rtl="0" eaLnBrk="1" fontAlgn="auto" latinLnBrk="0" hangingPunct="1">
              <a:lnSpc>
                <a:spcPct val="7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  <a:defRPr/>
            </a:pPr>
            <a:r>
              <a:rPr lang="en-US" sz="17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Having history of previous extreme disaster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Neue Haas Grotesk Display Pro 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C409F6-3883-44E3-D756-0A7A06747100}"/>
              </a:ext>
            </a:extLst>
          </p:cNvPr>
          <p:cNvSpPr txBox="1"/>
          <p:nvPr/>
        </p:nvSpPr>
        <p:spPr>
          <a:xfrm>
            <a:off x="1386846" y="2631731"/>
            <a:ext cx="3343033" cy="646331"/>
          </a:xfrm>
          <a:prstGeom prst="rect">
            <a:avLst/>
          </a:prstGeom>
          <a:solidFill>
            <a:srgbClr val="94B6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i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Neue Haas Grotesk Display Pro 7"/>
              </a:rPr>
              <a:t>Selection criteria of most suitable section in river basin</a:t>
            </a:r>
          </a:p>
        </p:txBody>
      </p:sp>
    </p:spTree>
    <p:extLst>
      <p:ext uri="{BB962C8B-B14F-4D97-AF65-F5344CB8AC3E}">
        <p14:creationId xmlns:p14="http://schemas.microsoft.com/office/powerpoint/2010/main" val="37384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1_Metropolit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987A">
            <a:alpha val="25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987A">
            <a:alpha val="25000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2434</TotalTime>
  <Words>1327</Words>
  <Application>Microsoft Office PowerPoint</Application>
  <PresentationFormat>Widescreen</PresentationFormat>
  <Paragraphs>211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Arial Narrow</vt:lpstr>
      <vt:lpstr>Book Antiqua</vt:lpstr>
      <vt:lpstr>Bookman Old Style</vt:lpstr>
      <vt:lpstr>Calibri</vt:lpstr>
      <vt:lpstr>Calibri Light</vt:lpstr>
      <vt:lpstr>Cambria</vt:lpstr>
      <vt:lpstr>Constantia</vt:lpstr>
      <vt:lpstr>Franklin Gothic Book</vt:lpstr>
      <vt:lpstr>Gill Sans MT</vt:lpstr>
      <vt:lpstr>Palatino Linotype</vt:lpstr>
      <vt:lpstr>Wingdings</vt:lpstr>
      <vt:lpstr>Wingdings 3</vt:lpstr>
      <vt:lpstr>1_Metropolitan</vt:lpstr>
      <vt:lpstr>Default Design</vt:lpstr>
      <vt:lpstr>Improvement of disaster management approaches in Japan using paddy field </vt:lpstr>
      <vt:lpstr>PowerPoint Presentation</vt:lpstr>
      <vt:lpstr>PowerPoint Presentation</vt:lpstr>
      <vt:lpstr>Objectives  &amp; Methodology</vt:lpstr>
      <vt:lpstr>Objectives  &amp; Methodology</vt:lpstr>
      <vt:lpstr>Results</vt:lpstr>
      <vt:lpstr>Results</vt:lpstr>
      <vt:lpstr>Results</vt:lpstr>
      <vt:lpstr>PowerPoint Presentation</vt:lpstr>
      <vt:lpstr>Future work</vt:lpstr>
      <vt:lpstr>Necessary datasets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Debanjali Saha</dc:creator>
  <cp:lastModifiedBy>Saha Debanjali</cp:lastModifiedBy>
  <cp:revision>43</cp:revision>
  <dcterms:created xsi:type="dcterms:W3CDTF">2021-10-12T22:45:48Z</dcterms:created>
  <dcterms:modified xsi:type="dcterms:W3CDTF">2022-05-22T05:59:11Z</dcterms:modified>
</cp:coreProperties>
</file>