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3" r:id="rId4"/>
    <p:sldId id="257" r:id="rId5"/>
    <p:sldId id="278" r:id="rId6"/>
    <p:sldId id="280" r:id="rId7"/>
    <p:sldId id="281" r:id="rId8"/>
    <p:sldId id="279" r:id="rId9"/>
    <p:sldId id="275" r:id="rId10"/>
    <p:sldId id="274" r:id="rId11"/>
    <p:sldId id="276" r:id="rId12"/>
    <p:sldId id="270" r:id="rId13"/>
    <p:sldId id="269" r:id="rId1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E00"/>
    <a:srgbClr val="0072BC"/>
    <a:srgbClr val="94B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503" autoAdjust="0"/>
  </p:normalViewPr>
  <p:slideViewPr>
    <p:cSldViewPr snapToGrid="0">
      <p:cViewPr>
        <p:scale>
          <a:sx n="70" d="100"/>
          <a:sy n="70" d="100"/>
        </p:scale>
        <p:origin x="1123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666A99-55E3-40EF-ADC5-7192A7240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EC6B5E-B7AC-45FE-8220-35B2D00F7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098DAA-B51F-4AC5-9476-67DB04E29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0F-6CA1-47F8-B87E-6F51BB656129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041F73-71E2-4BEB-BC9D-5C080348E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F9AFC0-6847-433A-82D7-8EF31BA1F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54F7-E828-48AA-B80C-36E33EBC5C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78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B2EFF-3317-427F-83AF-4EA581F9A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9F9A76-5EF5-41DB-A975-C21D9E93F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5EAA2C-341F-43D5-8D2C-03902B6BD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0F-6CA1-47F8-B87E-6F51BB656129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927CE8-5753-411F-BFC5-E554E0B3A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44F547-4322-473E-8D9D-A6C1264F1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54F7-E828-48AA-B80C-36E33EBC5C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221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8217351-1E19-4A53-8EC0-66EA65EE91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9741DE-6244-42CF-A32E-20F619807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CBB46B-5AA2-4643-B385-68B9BCEB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0F-6CA1-47F8-B87E-6F51BB656129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70B508-0F2C-497F-AF05-10F451CC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9B0BC-E2C0-4901-A7A9-83617D85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54F7-E828-48AA-B80C-36E33EBC5C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9454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3B7E21-DE22-4746-A095-D6F07CC36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6F0587-6388-4000-B4DC-E422D2368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A67FA8-3642-4FED-AEB7-E8B29508D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0F-6CA1-47F8-B87E-6F51BB656129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6F03BC-8C42-4529-99D1-F78CF371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FB39F9-FA32-4E89-8C5A-89FEBFC5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54F7-E828-48AA-B80C-36E33EBC5C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9536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3FF0E6-8566-4844-820C-E7C9F9D1E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839344-0D4E-4E0A-9ADD-E15E69CFA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04D91E-81B1-4721-82D5-EC50E8AE1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0F-6CA1-47F8-B87E-6F51BB656129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0B673B-7EBC-4A86-B89A-ABC8C8D2F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350A78-CB3E-470C-8773-DE07BD8C6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54F7-E828-48AA-B80C-36E33EBC5C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744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2D6E00-6DC1-49C8-B648-2F2A50BBF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C3B3C4-D6B9-438E-BAC9-96128B92BA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4CF563-1937-4D6A-8185-931CE1B20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4E95F2-CE1E-4B1C-98D3-3690DDE98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0F-6CA1-47F8-B87E-6F51BB656129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65DD7B-26BC-46BD-ADAC-67D861F7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F3DBB9-633F-4FB8-97FD-D32B6B0D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54F7-E828-48AA-B80C-36E33EBC5C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5990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EF88F6-37DF-475E-9160-132F6B917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D068C0-B1CC-433E-BAD9-DA19A4996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D2CB23-E7BE-46DC-A5FF-37BAA8CA9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EF3BBD-9FA2-47A1-AA75-FA020845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710C4E4-BA28-4257-8E5D-59FA3A3F0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E0E3F95-3249-471C-B88B-EA62B04A6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0F-6CA1-47F8-B87E-6F51BB656129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3C3BCFC-2E70-452C-BD7E-9538F87A0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8441589-7CEF-405B-BE52-8F93DCF4A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54F7-E828-48AA-B80C-36E33EBC5C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1299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87D370-A440-4D41-968D-97A7EFF4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03B52B2-5A44-420A-A674-125795780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0F-6CA1-47F8-B87E-6F51BB656129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A9766B6-0CD7-4AA6-8296-D921B2F89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FB0B352-B6A5-470E-88EC-78F078D84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54F7-E828-48AA-B80C-36E33EBC5C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2815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8E4FA9-2A60-44F7-BD99-59B15085F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0F-6CA1-47F8-B87E-6F51BB656129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D682C9B-1C86-44CE-9EF1-77D6B514F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A082AD-071A-4580-B7E0-BA682024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54F7-E828-48AA-B80C-36E33EBC5C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1052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506650-64E3-45B5-B7E2-392E91BE7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BD279D-56BC-43EF-B605-6442CCC5F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94701E-354B-4FB0-958F-529CCC9D1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951C13-75CD-4426-85D8-98F3059AA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0F-6CA1-47F8-B87E-6F51BB656129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A24B64-7656-4D70-80BF-A2E33B794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FFF30F-F07A-4A77-81B2-00EC7DCEA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54F7-E828-48AA-B80C-36E33EBC5C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98377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247F1D-7A1B-47AF-ABD0-6FDD48C4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6B3DD69-C591-4AC2-860B-015B5CA0E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736575C-010A-463F-8B47-8099632F4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40C1C1-ABCE-400F-8294-065FB361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780F-6CA1-47F8-B87E-6F51BB656129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AA0D65-0507-4447-AF00-32A5DE79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E6B8D9-BFD3-49C3-8739-9329E6064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54F7-E828-48AA-B80C-36E33EBC5C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238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5F8937A-7974-4990-9D37-C1004ADDF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8EF1D3-D5FE-4859-A858-BA8C60D36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7C0D27-07DD-48C5-92E7-DE54A6D451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780F-6CA1-47F8-B87E-6F51BB656129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846F95-FAFB-47A4-B8E2-5852909AD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E2AF31-DBB2-4AF4-B55F-90AFF7857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154F7-E828-48AA-B80C-36E33EBC5C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813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2.xml"/><Relationship Id="rId10" Type="http://schemas.openxmlformats.org/officeDocument/2006/relationships/image" Target="../media/image6.png"/><Relationship Id="rId4" Type="http://schemas.openxmlformats.org/officeDocument/2006/relationships/slide" Target="slide4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2.xml"/><Relationship Id="rId7" Type="http://schemas.openxmlformats.org/officeDocument/2006/relationships/image" Target="../media/image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10.xml"/><Relationship Id="rId10" Type="http://schemas.openxmlformats.org/officeDocument/2006/relationships/image" Target="../media/image23.png"/><Relationship Id="rId4" Type="http://schemas.openxmlformats.org/officeDocument/2006/relationships/slide" Target="slide12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2.xml"/><Relationship Id="rId7" Type="http://schemas.openxmlformats.org/officeDocument/2006/relationships/image" Target="../media/image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13.xml"/><Relationship Id="rId10" Type="http://schemas.openxmlformats.org/officeDocument/2006/relationships/image" Target="../media/image24.png"/><Relationship Id="rId4" Type="http://schemas.openxmlformats.org/officeDocument/2006/relationships/slide" Target="slide12.xml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2.xml"/><Relationship Id="rId7" Type="http://schemas.openxmlformats.org/officeDocument/2006/relationships/image" Target="../media/image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10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slide" Target="slide10.xml"/><Relationship Id="rId5" Type="http://schemas.openxmlformats.org/officeDocument/2006/relationships/image" Target="../media/image4.png"/><Relationship Id="rId10" Type="http://schemas.openxmlformats.org/officeDocument/2006/relationships/slide" Target="slide2.xml"/><Relationship Id="rId4" Type="http://schemas.openxmlformats.org/officeDocument/2006/relationships/image" Target="../media/image3.png"/><Relationship Id="rId9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2.xml"/><Relationship Id="rId7" Type="http://schemas.openxmlformats.org/officeDocument/2006/relationships/image" Target="../media/image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10.xml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2.xml"/><Relationship Id="rId7" Type="http://schemas.openxmlformats.org/officeDocument/2006/relationships/image" Target="../media/image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10.xml"/><Relationship Id="rId10" Type="http://schemas.openxmlformats.org/officeDocument/2006/relationships/image" Target="../media/image8.emf"/><Relationship Id="rId4" Type="http://schemas.openxmlformats.org/officeDocument/2006/relationships/slide" Target="slide5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slide" Target="slide1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slide" Target="slide1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2.xml"/><Relationship Id="rId7" Type="http://schemas.openxmlformats.org/officeDocument/2006/relationships/image" Target="../media/image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10.xml"/><Relationship Id="rId4" Type="http://schemas.openxmlformats.org/officeDocument/2006/relationships/slide" Target="slide5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3" Type="http://schemas.openxmlformats.org/officeDocument/2006/relationships/slide" Target="slide2.xml"/><Relationship Id="rId7" Type="http://schemas.openxmlformats.org/officeDocument/2006/relationships/image" Target="../media/image5.png"/><Relationship Id="rId12" Type="http://schemas.openxmlformats.org/officeDocument/2006/relationships/image" Target="../media/image16.jp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5.jpg"/><Relationship Id="rId5" Type="http://schemas.openxmlformats.org/officeDocument/2006/relationships/slide" Target="slide11.xml"/><Relationship Id="rId10" Type="http://schemas.openxmlformats.org/officeDocument/2006/relationships/image" Target="../media/image14.jpg"/><Relationship Id="rId4" Type="http://schemas.openxmlformats.org/officeDocument/2006/relationships/slide" Target="slide5.xml"/><Relationship Id="rId9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2.xml"/><Relationship Id="rId7" Type="http://schemas.openxmlformats.org/officeDocument/2006/relationships/image" Target="../media/image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11.xml"/><Relationship Id="rId10" Type="http://schemas.openxmlformats.org/officeDocument/2006/relationships/image" Target="../media/image18.jpeg"/><Relationship Id="rId4" Type="http://schemas.openxmlformats.org/officeDocument/2006/relationships/slide" Target="slide5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11" Type="http://schemas.openxmlformats.org/officeDocument/2006/relationships/image" Target="../media/image21.png"/><Relationship Id="rId5" Type="http://schemas.openxmlformats.org/officeDocument/2006/relationships/slide" Target="slide12.xml"/><Relationship Id="rId10" Type="http://schemas.openxmlformats.org/officeDocument/2006/relationships/image" Target="../media/image20.png"/><Relationship Id="rId4" Type="http://schemas.openxmlformats.org/officeDocument/2006/relationships/slide" Target="slide2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69322C7-9C16-4AA7-A3F2-AF0F4A0C3DAA}"/>
              </a:ext>
            </a:extLst>
          </p:cNvPr>
          <p:cNvSpPr txBox="1"/>
          <p:nvPr/>
        </p:nvSpPr>
        <p:spPr>
          <a:xfrm>
            <a:off x="1927305" y="1722510"/>
            <a:ext cx="85015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QUATERNARY MAGMATISM ABOVE A SLAB TEAR, NORTHERN ANDES OF COLOMBIA</a:t>
            </a:r>
            <a:endParaRPr lang="es-CO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1B034D1-26AD-4240-8F66-6B1A39CAD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4769" y="178077"/>
            <a:ext cx="1003323" cy="79531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556694D-4A65-4BD3-B01D-985ABBD7130A}"/>
              </a:ext>
            </a:extLst>
          </p:cNvPr>
          <p:cNvSpPr txBox="1"/>
          <p:nvPr/>
        </p:nvSpPr>
        <p:spPr>
          <a:xfrm>
            <a:off x="2599149" y="2855231"/>
            <a:ext cx="7157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Cambria" panose="02040503050406030204" pitchFamily="18" charset="0"/>
                <a:ea typeface="Cambria" panose="02040503050406030204" pitchFamily="18" charset="0"/>
              </a:rPr>
              <a:t>Camilo A. Conde-Carvajal </a:t>
            </a:r>
            <a:r>
              <a:rPr lang="es-MX" sz="1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1,2</a:t>
            </a:r>
            <a:r>
              <a:rPr lang="es-MX" sz="1600" dirty="0">
                <a:latin typeface="Cambria" panose="02040503050406030204" pitchFamily="18" charset="0"/>
                <a:ea typeface="Cambria" panose="02040503050406030204" pitchFamily="18" charset="0"/>
              </a:rPr>
              <a:t>, Andreas Kammer</a:t>
            </a:r>
            <a:r>
              <a:rPr lang="es-MX" sz="1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1,2</a:t>
            </a:r>
            <a:r>
              <a:rPr lang="es-MX" sz="1600" dirty="0">
                <a:latin typeface="Cambria" panose="02040503050406030204" pitchFamily="18" charset="0"/>
                <a:ea typeface="Cambria" panose="02040503050406030204" pitchFamily="18" charset="0"/>
              </a:rPr>
              <a:t>, Michael A. </a:t>
            </a:r>
            <a:r>
              <a:rPr lang="es-MX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Avila-Paez</a:t>
            </a:r>
            <a:r>
              <a:rPr lang="es-MX" sz="1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1,2</a:t>
            </a:r>
            <a:r>
              <a:rPr lang="es-MX" sz="1600" dirty="0">
                <a:latin typeface="Cambria" panose="02040503050406030204" pitchFamily="18" charset="0"/>
                <a:ea typeface="Cambria" panose="02040503050406030204" pitchFamily="18" charset="0"/>
              </a:rPr>
              <a:t>, Sofía Cubillos</a:t>
            </a:r>
            <a:r>
              <a:rPr lang="es-MX" sz="1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1,2</a:t>
            </a:r>
            <a:r>
              <a:rPr lang="es-MX" sz="1600" dirty="0">
                <a:latin typeface="Cambria" panose="02040503050406030204" pitchFamily="18" charset="0"/>
                <a:ea typeface="Cambria" panose="02040503050406030204" pitchFamily="18" charset="0"/>
              </a:rPr>
              <a:t>, Alejandro Piraquive</a:t>
            </a:r>
            <a:r>
              <a:rPr lang="es-MX" sz="1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1,2</a:t>
            </a:r>
            <a:r>
              <a:rPr lang="es-MX" sz="1600" dirty="0">
                <a:latin typeface="Cambria" panose="02040503050406030204" pitchFamily="18" charset="0"/>
                <a:ea typeface="Cambria" panose="02040503050406030204" pitchFamily="18" charset="0"/>
              </a:rPr>
              <a:t> Albrecht </a:t>
            </a:r>
            <a:r>
              <a:rPr lang="es-MX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von</a:t>
            </a:r>
            <a:r>
              <a:rPr lang="es-MX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MX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Quadt</a:t>
            </a:r>
            <a:r>
              <a:rPr lang="es-MX" sz="1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1,2</a:t>
            </a:r>
            <a:endParaRPr lang="es-CO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C4997BE-3270-4198-8894-CF7483358342}"/>
              </a:ext>
            </a:extLst>
          </p:cNvPr>
          <p:cNvSpPr txBox="1"/>
          <p:nvPr/>
        </p:nvSpPr>
        <p:spPr>
          <a:xfrm>
            <a:off x="3022757" y="3672614"/>
            <a:ext cx="63106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s-MX" sz="1100" dirty="0">
                <a:latin typeface="Cambria" panose="02040503050406030204" pitchFamily="18" charset="0"/>
                <a:ea typeface="Cambria" panose="02040503050406030204" pitchFamily="18" charset="0"/>
              </a:rPr>
              <a:t>Group </a:t>
            </a:r>
            <a:r>
              <a:rPr lang="es-MX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of</a:t>
            </a:r>
            <a:r>
              <a:rPr lang="es-MX" sz="1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MX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Applied</a:t>
            </a:r>
            <a:r>
              <a:rPr lang="es-MX" sz="1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MX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Structural</a:t>
            </a:r>
            <a:r>
              <a:rPr lang="es-MX" sz="1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MX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Geology</a:t>
            </a:r>
            <a:r>
              <a:rPr lang="es-MX" sz="11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s-MX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Tectonics</a:t>
            </a:r>
            <a:r>
              <a:rPr lang="es-MX" sz="11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s-CO" sz="1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MX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National</a:t>
            </a:r>
            <a:r>
              <a:rPr lang="es-MX" sz="1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MX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University</a:t>
            </a:r>
            <a:r>
              <a:rPr lang="es-MX" sz="1100" dirty="0">
                <a:latin typeface="Cambria" panose="02040503050406030204" pitchFamily="18" charset="0"/>
                <a:ea typeface="Cambria" panose="02040503050406030204" pitchFamily="18" charset="0"/>
              </a:rPr>
              <a:t> of Colombia, Bogotá. </a:t>
            </a:r>
            <a:r>
              <a:rPr lang="es-MX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Department</a:t>
            </a:r>
            <a:r>
              <a:rPr lang="es-MX" sz="1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MX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of</a:t>
            </a:r>
            <a:r>
              <a:rPr lang="es-MX" sz="1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MX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Geosciences</a:t>
            </a:r>
            <a:endParaRPr lang="es-MX" sz="1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s-MX" sz="11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s-CO" sz="1100" dirty="0">
                <a:latin typeface="Cambria" panose="02040503050406030204" pitchFamily="18" charset="0"/>
                <a:ea typeface="Cambria" panose="02040503050406030204" pitchFamily="18" charset="0"/>
              </a:rPr>
              <a:t>Grupo De Asuntos Nucleares, Dirección De Asuntos Nucleares, Servicio Geológico Colombiano, Bogotá, Colombia</a:t>
            </a:r>
          </a:p>
          <a:p>
            <a:pPr algn="ctr"/>
            <a:r>
              <a:rPr lang="es-MX" sz="11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s-CO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Department</a:t>
            </a:r>
            <a:r>
              <a:rPr lang="es-CO" sz="1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CO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of</a:t>
            </a:r>
            <a:r>
              <a:rPr lang="es-CO" sz="1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CO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Earth</a:t>
            </a:r>
            <a:r>
              <a:rPr lang="es-CO" sz="1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CO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Sciences</a:t>
            </a:r>
            <a:r>
              <a:rPr lang="es-CO" sz="11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s-CO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Institute</a:t>
            </a:r>
            <a:r>
              <a:rPr lang="es-CO" sz="1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CO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of</a:t>
            </a:r>
            <a:r>
              <a:rPr lang="es-CO" sz="1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CO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Geochemistry</a:t>
            </a:r>
            <a:r>
              <a:rPr lang="es-CO" sz="11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s-CO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Petrology</a:t>
            </a:r>
            <a:r>
              <a:rPr lang="es-CO" sz="11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s-CO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Eth</a:t>
            </a:r>
            <a:r>
              <a:rPr lang="es-CO" sz="1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CO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Zentrum</a:t>
            </a:r>
            <a:r>
              <a:rPr lang="es-CO" sz="11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s-CO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Zürich</a:t>
            </a:r>
            <a:r>
              <a:rPr lang="es-CO" sz="11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s-CO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Switzerland</a:t>
            </a:r>
            <a:endParaRPr lang="es-CO" sz="1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0510A20-F4CB-4E0A-A81F-62D5847CAA6F}"/>
              </a:ext>
            </a:extLst>
          </p:cNvPr>
          <p:cNvSpPr/>
          <p:nvPr/>
        </p:nvSpPr>
        <p:spPr>
          <a:xfrm>
            <a:off x="0" y="6123963"/>
            <a:ext cx="12192000" cy="734038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hlinkClick r:id="rId4" action="ppaction://hlinksldjump"/>
            <a:extLst>
              <a:ext uri="{FF2B5EF4-FFF2-40B4-BE49-F238E27FC236}">
                <a16:creationId xmlns:a16="http://schemas.microsoft.com/office/drawing/2014/main" id="{17B93437-8555-4B2A-865B-E3140E276BFA}"/>
              </a:ext>
            </a:extLst>
          </p:cNvPr>
          <p:cNvSpPr/>
          <p:nvPr/>
        </p:nvSpPr>
        <p:spPr>
          <a:xfrm>
            <a:off x="1578127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ángulo 13">
            <a:hlinkClick r:id="rId5" action="ppaction://hlinksldjump"/>
            <a:extLst>
              <a:ext uri="{FF2B5EF4-FFF2-40B4-BE49-F238E27FC236}">
                <a16:creationId xmlns:a16="http://schemas.microsoft.com/office/drawing/2014/main" id="{7339E3BD-DED4-471E-9B5F-AC4E6E7AB85E}"/>
              </a:ext>
            </a:extLst>
          </p:cNvPr>
          <p:cNvSpPr/>
          <p:nvPr/>
        </p:nvSpPr>
        <p:spPr>
          <a:xfrm>
            <a:off x="3878109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MAGMATISM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ángulo 14">
            <a:hlinkClick r:id="rId4" action="ppaction://hlinksldjump"/>
            <a:extLst>
              <a:ext uri="{FF2B5EF4-FFF2-40B4-BE49-F238E27FC236}">
                <a16:creationId xmlns:a16="http://schemas.microsoft.com/office/drawing/2014/main" id="{37175688-5855-47C3-A444-78DFDBA63B24}"/>
              </a:ext>
            </a:extLst>
          </p:cNvPr>
          <p:cNvSpPr/>
          <p:nvPr/>
        </p:nvSpPr>
        <p:spPr>
          <a:xfrm>
            <a:off x="6178091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ángulo 15">
            <a:hlinkClick r:id="rId6" action="ppaction://hlinksldjump"/>
            <a:extLst>
              <a:ext uri="{FF2B5EF4-FFF2-40B4-BE49-F238E27FC236}">
                <a16:creationId xmlns:a16="http://schemas.microsoft.com/office/drawing/2014/main" id="{F9F98E03-4523-48B6-909F-79D54AC47A41}"/>
              </a:ext>
            </a:extLst>
          </p:cNvPr>
          <p:cNvSpPr/>
          <p:nvPr/>
        </p:nvSpPr>
        <p:spPr>
          <a:xfrm>
            <a:off x="8478073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89A0FAA7-69A7-479C-8724-AFD8F7BED586}"/>
              </a:ext>
            </a:extLst>
          </p:cNvPr>
          <p:cNvGrpSpPr/>
          <p:nvPr/>
        </p:nvGrpSpPr>
        <p:grpSpPr>
          <a:xfrm>
            <a:off x="1462432" y="111298"/>
            <a:ext cx="907044" cy="901729"/>
            <a:chOff x="1295141" y="805199"/>
            <a:chExt cx="4876800" cy="4848225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EE79FF3A-6F7E-4517-A931-EBCA3832DAB5}"/>
                </a:ext>
              </a:extLst>
            </p:cNvPr>
            <p:cNvSpPr/>
            <p:nvPr/>
          </p:nvSpPr>
          <p:spPr>
            <a:xfrm>
              <a:off x="1317748" y="811027"/>
              <a:ext cx="4819686" cy="48423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0" name="Imagen 19" descr="Reloj con fondo negro y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AEA2C090-C8F6-4974-B155-7DD6D7D89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41" y="805199"/>
              <a:ext cx="4876800" cy="4848225"/>
            </a:xfrm>
            <a:prstGeom prst="rect">
              <a:avLst/>
            </a:prstGeom>
          </p:spPr>
        </p:pic>
      </p:grpSp>
      <p:pic>
        <p:nvPicPr>
          <p:cNvPr id="21" name="Image 3">
            <a:extLst>
              <a:ext uri="{FF2B5EF4-FFF2-40B4-BE49-F238E27FC236}">
                <a16:creationId xmlns:a16="http://schemas.microsoft.com/office/drawing/2014/main" id="{C6CA7C7B-D144-42A2-93E5-304C2EE8E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194" y="5295729"/>
            <a:ext cx="1047791" cy="3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C6B83EFF-70F3-413B-AE41-3E1FD3354163}"/>
              </a:ext>
            </a:extLst>
          </p:cNvPr>
          <p:cNvGrpSpPr/>
          <p:nvPr/>
        </p:nvGrpSpPr>
        <p:grpSpPr>
          <a:xfrm>
            <a:off x="149434" y="6191279"/>
            <a:ext cx="557400" cy="554134"/>
            <a:chOff x="1295141" y="805199"/>
            <a:chExt cx="4876800" cy="4848225"/>
          </a:xfrm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FE80B298-E298-4AD4-84F2-FA384B3FC26F}"/>
                </a:ext>
              </a:extLst>
            </p:cNvPr>
            <p:cNvSpPr/>
            <p:nvPr/>
          </p:nvSpPr>
          <p:spPr>
            <a:xfrm>
              <a:off x="1317748" y="811027"/>
              <a:ext cx="4819686" cy="48423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4" name="Imagen 23" descr="Reloj con fondo negro y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7212CE46-B210-4A50-9548-438FD4A48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41" y="805199"/>
              <a:ext cx="4876800" cy="4848225"/>
            </a:xfrm>
            <a:prstGeom prst="rect">
              <a:avLst/>
            </a:prstGeom>
          </p:spPr>
        </p:pic>
      </p:grp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FEDE23CA-8161-5403-808B-E7E7D87292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0" y="6148891"/>
            <a:ext cx="640634" cy="640634"/>
          </a:xfrm>
          <a:prstGeom prst="rect">
            <a:avLst/>
          </a:prstGeom>
        </p:spPr>
      </p:pic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334010EC-1E85-42C9-58D1-44A6D6EF48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0" y="-3895"/>
            <a:ext cx="1153886" cy="1153886"/>
          </a:xfrm>
          <a:prstGeom prst="rect">
            <a:avLst/>
          </a:prstGeom>
        </p:spPr>
      </p:pic>
      <p:pic>
        <p:nvPicPr>
          <p:cNvPr id="7" name="Imagen 6" descr="Código QR&#10;&#10;Descripción generada automáticamente">
            <a:extLst>
              <a:ext uri="{FF2B5EF4-FFF2-40B4-BE49-F238E27FC236}">
                <a16:creationId xmlns:a16="http://schemas.microsoft.com/office/drawing/2014/main" id="{5711E655-98E9-199B-C8C5-0135EAE5A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654" y="6217710"/>
            <a:ext cx="546539" cy="54653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8A395FB-C921-0BF6-F4F9-F567ED89770B}"/>
              </a:ext>
            </a:extLst>
          </p:cNvPr>
          <p:cNvSpPr txBox="1"/>
          <p:nvPr/>
        </p:nvSpPr>
        <p:spPr>
          <a:xfrm>
            <a:off x="10611642" y="6332370"/>
            <a:ext cx="775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DE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OSPP</a:t>
            </a:r>
          </a:p>
        </p:txBody>
      </p:sp>
    </p:spTree>
    <p:extLst>
      <p:ext uri="{BB962C8B-B14F-4D97-AF65-F5344CB8AC3E}">
        <p14:creationId xmlns:p14="http://schemas.microsoft.com/office/powerpoint/2010/main" val="41171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ángulo 49">
            <a:extLst>
              <a:ext uri="{FF2B5EF4-FFF2-40B4-BE49-F238E27FC236}">
                <a16:creationId xmlns:a16="http://schemas.microsoft.com/office/drawing/2014/main" id="{B45B62A6-1128-E455-C81B-EE8CF02F05DC}"/>
              </a:ext>
            </a:extLst>
          </p:cNvPr>
          <p:cNvSpPr/>
          <p:nvPr/>
        </p:nvSpPr>
        <p:spPr>
          <a:xfrm>
            <a:off x="0" y="6123963"/>
            <a:ext cx="12192000" cy="734038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1" name="Rectángulo 50">
            <a:hlinkClick r:id="rId2" action="ppaction://hlinksldjump"/>
            <a:extLst>
              <a:ext uri="{FF2B5EF4-FFF2-40B4-BE49-F238E27FC236}">
                <a16:creationId xmlns:a16="http://schemas.microsoft.com/office/drawing/2014/main" id="{23027348-5F47-3E53-39F7-553C6580F1B9}"/>
              </a:ext>
            </a:extLst>
          </p:cNvPr>
          <p:cNvSpPr/>
          <p:nvPr/>
        </p:nvSpPr>
        <p:spPr>
          <a:xfrm>
            <a:off x="1578127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Rectángulo 51">
            <a:hlinkClick r:id="rId3" action="ppaction://hlinksldjump"/>
            <a:extLst>
              <a:ext uri="{FF2B5EF4-FFF2-40B4-BE49-F238E27FC236}">
                <a16:creationId xmlns:a16="http://schemas.microsoft.com/office/drawing/2014/main" id="{D08C02B1-27A5-0EA6-62F5-BDF7B44BEF3F}"/>
              </a:ext>
            </a:extLst>
          </p:cNvPr>
          <p:cNvSpPr/>
          <p:nvPr/>
        </p:nvSpPr>
        <p:spPr>
          <a:xfrm>
            <a:off x="3878109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MAGMATISM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Rectángulo 52">
            <a:hlinkClick r:id="rId4" action="ppaction://hlinksldjump"/>
            <a:extLst>
              <a:ext uri="{FF2B5EF4-FFF2-40B4-BE49-F238E27FC236}">
                <a16:creationId xmlns:a16="http://schemas.microsoft.com/office/drawing/2014/main" id="{6115EEB3-3105-132F-6763-08EBB26B2BCD}"/>
              </a:ext>
            </a:extLst>
          </p:cNvPr>
          <p:cNvSpPr/>
          <p:nvPr/>
        </p:nvSpPr>
        <p:spPr>
          <a:xfrm>
            <a:off x="6178091" y="6311036"/>
            <a:ext cx="1860947" cy="359888"/>
          </a:xfrm>
          <a:prstGeom prst="rect">
            <a:avLst/>
          </a:prstGeom>
          <a:solidFill>
            <a:srgbClr val="0072B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</a:t>
            </a:r>
            <a:endParaRPr lang="es-CO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Rectángulo 53">
            <a:hlinkClick r:id="rId5" action="ppaction://hlinksldjump"/>
            <a:extLst>
              <a:ext uri="{FF2B5EF4-FFF2-40B4-BE49-F238E27FC236}">
                <a16:creationId xmlns:a16="http://schemas.microsoft.com/office/drawing/2014/main" id="{11F7DCBE-4152-486D-B9CB-6001E5EA7574}"/>
              </a:ext>
            </a:extLst>
          </p:cNvPr>
          <p:cNvSpPr/>
          <p:nvPr/>
        </p:nvSpPr>
        <p:spPr>
          <a:xfrm>
            <a:off x="8478073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id="{68323420-195C-9584-F183-AB7497839D6D}"/>
              </a:ext>
            </a:extLst>
          </p:cNvPr>
          <p:cNvGrpSpPr/>
          <p:nvPr/>
        </p:nvGrpSpPr>
        <p:grpSpPr>
          <a:xfrm>
            <a:off x="149434" y="6191279"/>
            <a:ext cx="557400" cy="554134"/>
            <a:chOff x="1295141" y="805199"/>
            <a:chExt cx="4876800" cy="4848225"/>
          </a:xfrm>
        </p:grpSpPr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212C5586-E779-A8C1-840B-AE3EC30868F6}"/>
                </a:ext>
              </a:extLst>
            </p:cNvPr>
            <p:cNvSpPr/>
            <p:nvPr/>
          </p:nvSpPr>
          <p:spPr>
            <a:xfrm>
              <a:off x="1317748" y="811027"/>
              <a:ext cx="4819686" cy="48423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57" name="Imagen 56" descr="Reloj con fondo negro y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022FC91C-8810-639F-4630-47763C415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41" y="805199"/>
              <a:ext cx="4876800" cy="4848225"/>
            </a:xfrm>
            <a:prstGeom prst="rect">
              <a:avLst/>
            </a:prstGeom>
          </p:spPr>
        </p:pic>
      </p:grpSp>
      <p:pic>
        <p:nvPicPr>
          <p:cNvPr id="58" name="Imagen 57" descr="Icono&#10;&#10;Descripción generada automáticamente">
            <a:extLst>
              <a:ext uri="{FF2B5EF4-FFF2-40B4-BE49-F238E27FC236}">
                <a16:creationId xmlns:a16="http://schemas.microsoft.com/office/drawing/2014/main" id="{D40CEAD3-F35A-EAAC-D053-B4341722F3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0" y="6148891"/>
            <a:ext cx="640634" cy="640634"/>
          </a:xfrm>
          <a:prstGeom prst="rect">
            <a:avLst/>
          </a:prstGeom>
        </p:spPr>
      </p:pic>
      <p:pic>
        <p:nvPicPr>
          <p:cNvPr id="59" name="Imagen 58" descr="Código QR&#10;&#10;Descripción generada automáticamente">
            <a:extLst>
              <a:ext uri="{FF2B5EF4-FFF2-40B4-BE49-F238E27FC236}">
                <a16:creationId xmlns:a16="http://schemas.microsoft.com/office/drawing/2014/main" id="{D0B4F9EE-F1FB-FA01-7D85-50748AD9ED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654" y="6217710"/>
            <a:ext cx="546539" cy="546539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6FB05273-AFAC-2716-1F1C-2FD493E83338}"/>
              </a:ext>
            </a:extLst>
          </p:cNvPr>
          <p:cNvSpPr txBox="1"/>
          <p:nvPr/>
        </p:nvSpPr>
        <p:spPr>
          <a:xfrm>
            <a:off x="10611642" y="6332370"/>
            <a:ext cx="775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DE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OSPP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E14E167-5DF1-5CF6-AAA1-5F5DC585DC97}"/>
              </a:ext>
            </a:extLst>
          </p:cNvPr>
          <p:cNvSpPr txBox="1"/>
          <p:nvPr/>
        </p:nvSpPr>
        <p:spPr>
          <a:xfrm>
            <a:off x="-119271" y="5568761"/>
            <a:ext cx="2402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(Piraquive &amp; </a:t>
            </a:r>
            <a:r>
              <a:rPr lang="es-CO" sz="1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Von</a:t>
            </a:r>
            <a:r>
              <a:rPr lang="es-CO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sz="1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Quadt</a:t>
            </a:r>
            <a:r>
              <a:rPr lang="es-CO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pic>
        <p:nvPicPr>
          <p:cNvPr id="20" name="Imagen 2">
            <a:extLst>
              <a:ext uri="{FF2B5EF4-FFF2-40B4-BE49-F238E27FC236}">
                <a16:creationId xmlns:a16="http://schemas.microsoft.com/office/drawing/2014/main" id="{726CB34B-3278-CAC5-55E4-49787F9C1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69" y="1195889"/>
            <a:ext cx="6802209" cy="412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4">
            <a:extLst>
              <a:ext uri="{FF2B5EF4-FFF2-40B4-BE49-F238E27FC236}">
                <a16:creationId xmlns:a16="http://schemas.microsoft.com/office/drawing/2014/main" id="{F9652839-8276-D962-E5D1-EF3C70A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451" y="286891"/>
            <a:ext cx="4401680" cy="55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ángulo 4">
            <a:extLst>
              <a:ext uri="{FF2B5EF4-FFF2-40B4-BE49-F238E27FC236}">
                <a16:creationId xmlns:a16="http://schemas.microsoft.com/office/drawing/2014/main" id="{04978441-D106-2B0B-F3C5-379BDC2AE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869" y="319555"/>
            <a:ext cx="48372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Ryolites</a:t>
            </a:r>
            <a:r>
              <a:rPr lang="es-CO" altLang="es-CO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altLang="es-CO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reveal</a:t>
            </a:r>
            <a:r>
              <a:rPr lang="es-CO" altLang="es-CO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altLang="es-CO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</a:t>
            </a:r>
            <a:r>
              <a:rPr lang="es-CO" altLang="es-CO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altLang="es-CO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</a:t>
            </a:r>
            <a:r>
              <a:rPr lang="es-CO" altLang="es-CO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altLang="es-CO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</a:t>
            </a:r>
            <a:r>
              <a:rPr lang="es-CO" altLang="es-CO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altLang="es-CO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trends</a:t>
            </a:r>
            <a:r>
              <a:rPr lang="es-CO" altLang="es-CO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7628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ángulo 49">
            <a:extLst>
              <a:ext uri="{FF2B5EF4-FFF2-40B4-BE49-F238E27FC236}">
                <a16:creationId xmlns:a16="http://schemas.microsoft.com/office/drawing/2014/main" id="{B45B62A6-1128-E455-C81B-EE8CF02F05DC}"/>
              </a:ext>
            </a:extLst>
          </p:cNvPr>
          <p:cNvSpPr/>
          <p:nvPr/>
        </p:nvSpPr>
        <p:spPr>
          <a:xfrm>
            <a:off x="0" y="6123963"/>
            <a:ext cx="12192000" cy="734038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1" name="Rectángulo 50">
            <a:hlinkClick r:id="rId2" action="ppaction://hlinksldjump"/>
            <a:extLst>
              <a:ext uri="{FF2B5EF4-FFF2-40B4-BE49-F238E27FC236}">
                <a16:creationId xmlns:a16="http://schemas.microsoft.com/office/drawing/2014/main" id="{23027348-5F47-3E53-39F7-553C6580F1B9}"/>
              </a:ext>
            </a:extLst>
          </p:cNvPr>
          <p:cNvSpPr/>
          <p:nvPr/>
        </p:nvSpPr>
        <p:spPr>
          <a:xfrm>
            <a:off x="1578127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Rectángulo 51">
            <a:hlinkClick r:id="rId3" action="ppaction://hlinksldjump"/>
            <a:extLst>
              <a:ext uri="{FF2B5EF4-FFF2-40B4-BE49-F238E27FC236}">
                <a16:creationId xmlns:a16="http://schemas.microsoft.com/office/drawing/2014/main" id="{D08C02B1-27A5-0EA6-62F5-BDF7B44BEF3F}"/>
              </a:ext>
            </a:extLst>
          </p:cNvPr>
          <p:cNvSpPr/>
          <p:nvPr/>
        </p:nvSpPr>
        <p:spPr>
          <a:xfrm>
            <a:off x="3878109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MAGMATISM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Rectángulo 52">
            <a:hlinkClick r:id="rId4" action="ppaction://hlinksldjump"/>
            <a:extLst>
              <a:ext uri="{FF2B5EF4-FFF2-40B4-BE49-F238E27FC236}">
                <a16:creationId xmlns:a16="http://schemas.microsoft.com/office/drawing/2014/main" id="{6115EEB3-3105-132F-6763-08EBB26B2BCD}"/>
              </a:ext>
            </a:extLst>
          </p:cNvPr>
          <p:cNvSpPr/>
          <p:nvPr/>
        </p:nvSpPr>
        <p:spPr>
          <a:xfrm>
            <a:off x="6178091" y="6311036"/>
            <a:ext cx="1860947" cy="359888"/>
          </a:xfrm>
          <a:prstGeom prst="rect">
            <a:avLst/>
          </a:prstGeom>
          <a:solidFill>
            <a:srgbClr val="0072B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</a:t>
            </a:r>
            <a:endParaRPr lang="es-CO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Rectángulo 53">
            <a:hlinkClick r:id="rId5" action="ppaction://hlinksldjump"/>
            <a:extLst>
              <a:ext uri="{FF2B5EF4-FFF2-40B4-BE49-F238E27FC236}">
                <a16:creationId xmlns:a16="http://schemas.microsoft.com/office/drawing/2014/main" id="{11F7DCBE-4152-486D-B9CB-6001E5EA7574}"/>
              </a:ext>
            </a:extLst>
          </p:cNvPr>
          <p:cNvSpPr/>
          <p:nvPr/>
        </p:nvSpPr>
        <p:spPr>
          <a:xfrm>
            <a:off x="8478073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id="{68323420-195C-9584-F183-AB7497839D6D}"/>
              </a:ext>
            </a:extLst>
          </p:cNvPr>
          <p:cNvGrpSpPr/>
          <p:nvPr/>
        </p:nvGrpSpPr>
        <p:grpSpPr>
          <a:xfrm>
            <a:off x="149434" y="6191279"/>
            <a:ext cx="557400" cy="554134"/>
            <a:chOff x="1295141" y="805199"/>
            <a:chExt cx="4876800" cy="4848225"/>
          </a:xfrm>
        </p:grpSpPr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212C5586-E779-A8C1-840B-AE3EC30868F6}"/>
                </a:ext>
              </a:extLst>
            </p:cNvPr>
            <p:cNvSpPr/>
            <p:nvPr/>
          </p:nvSpPr>
          <p:spPr>
            <a:xfrm>
              <a:off x="1317748" y="811027"/>
              <a:ext cx="4819686" cy="48423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57" name="Imagen 56" descr="Reloj con fondo negro y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022FC91C-8810-639F-4630-47763C415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41" y="805199"/>
              <a:ext cx="4876800" cy="4848225"/>
            </a:xfrm>
            <a:prstGeom prst="rect">
              <a:avLst/>
            </a:prstGeom>
          </p:spPr>
        </p:pic>
      </p:grpSp>
      <p:pic>
        <p:nvPicPr>
          <p:cNvPr id="58" name="Imagen 57" descr="Icono&#10;&#10;Descripción generada automáticamente">
            <a:extLst>
              <a:ext uri="{FF2B5EF4-FFF2-40B4-BE49-F238E27FC236}">
                <a16:creationId xmlns:a16="http://schemas.microsoft.com/office/drawing/2014/main" id="{D40CEAD3-F35A-EAAC-D053-B4341722F3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0" y="6148891"/>
            <a:ext cx="640634" cy="640634"/>
          </a:xfrm>
          <a:prstGeom prst="rect">
            <a:avLst/>
          </a:prstGeom>
        </p:spPr>
      </p:pic>
      <p:pic>
        <p:nvPicPr>
          <p:cNvPr id="59" name="Imagen 58" descr="Código QR&#10;&#10;Descripción generada automáticamente">
            <a:extLst>
              <a:ext uri="{FF2B5EF4-FFF2-40B4-BE49-F238E27FC236}">
                <a16:creationId xmlns:a16="http://schemas.microsoft.com/office/drawing/2014/main" id="{D0B4F9EE-F1FB-FA01-7D85-50748AD9ED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654" y="6217710"/>
            <a:ext cx="546539" cy="546539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6FB05273-AFAC-2716-1F1C-2FD493E83338}"/>
              </a:ext>
            </a:extLst>
          </p:cNvPr>
          <p:cNvSpPr txBox="1"/>
          <p:nvPr/>
        </p:nvSpPr>
        <p:spPr>
          <a:xfrm>
            <a:off x="10611642" y="6332370"/>
            <a:ext cx="775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DE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OSPP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E14E167-5DF1-5CF6-AAA1-5F5DC585DC97}"/>
              </a:ext>
            </a:extLst>
          </p:cNvPr>
          <p:cNvSpPr txBox="1"/>
          <p:nvPr/>
        </p:nvSpPr>
        <p:spPr>
          <a:xfrm>
            <a:off x="214938" y="5366337"/>
            <a:ext cx="2402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(Piraquive &amp; </a:t>
            </a:r>
            <a:r>
              <a:rPr lang="es-CO" sz="1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Von</a:t>
            </a:r>
            <a:r>
              <a:rPr lang="es-CO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sz="1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Quadt</a:t>
            </a:r>
            <a:r>
              <a:rPr lang="es-CO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pic>
        <p:nvPicPr>
          <p:cNvPr id="21" name="Imagen 4">
            <a:extLst>
              <a:ext uri="{FF2B5EF4-FFF2-40B4-BE49-F238E27FC236}">
                <a16:creationId xmlns:a16="http://schemas.microsoft.com/office/drawing/2014/main" id="{F9652839-8276-D962-E5D1-EF3C70A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551" y="286891"/>
            <a:ext cx="4401680" cy="55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9">
            <a:extLst>
              <a:ext uri="{FF2B5EF4-FFF2-40B4-BE49-F238E27FC236}">
                <a16:creationId xmlns:a16="http://schemas.microsoft.com/office/drawing/2014/main" id="{E28E3D46-D7FA-BCF1-C222-F2E9FDB40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354" y="615364"/>
            <a:ext cx="29479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Filtering</a:t>
            </a:r>
            <a:r>
              <a:rPr lang="es-CO" altLang="es-CO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altLang="es-CO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inheritance</a:t>
            </a:r>
            <a:r>
              <a:rPr lang="es-CO" altLang="es-CO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s-CO" altLang="es-CO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:a16="http://schemas.microsoft.com/office/drawing/2014/main" id="{F9CEF52B-072E-48FC-5529-BD94EFC1F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13" y="1100139"/>
            <a:ext cx="3976688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ángulo 10">
            <a:extLst>
              <a:ext uri="{FF2B5EF4-FFF2-40B4-BE49-F238E27FC236}">
                <a16:creationId xmlns:a16="http://schemas.microsoft.com/office/drawing/2014/main" id="{9523117F-0EC0-CFB2-245D-4762F04B3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905" y="1746816"/>
            <a:ext cx="2726842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Pleistocene </a:t>
            </a:r>
            <a:r>
              <a:rPr lang="es-CO" altLang="es-CO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</a:t>
            </a:r>
            <a:r>
              <a:rPr lang="es-CO" altLang="es-CO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altLang="es-CO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es-CO" altLang="es-CO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es-CO" altLang="es-CO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subvolcanic</a:t>
            </a:r>
            <a:r>
              <a:rPr lang="es-CO" altLang="es-CO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altLang="es-CO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effusion</a:t>
            </a:r>
            <a:r>
              <a:rPr lang="es-CO" altLang="es-CO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3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s-CO" altLang="es-CO" sz="36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897 </a:t>
            </a:r>
            <a:r>
              <a:rPr lang="es-CO" altLang="es-CO" sz="3600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</a:t>
            </a:r>
            <a:r>
              <a:rPr lang="es-CO" altLang="es-CO" sz="36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± 0.072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16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youngest </a:t>
            </a:r>
            <a:r>
              <a:rPr lang="es-CO" altLang="es-CO" sz="1600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volcanic</a:t>
            </a:r>
            <a:r>
              <a:rPr lang="es-CO" altLang="es-CO" sz="16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event in the Eastern Cordillera</a:t>
            </a:r>
          </a:p>
        </p:txBody>
      </p:sp>
    </p:spTree>
    <p:extLst>
      <p:ext uri="{BB962C8B-B14F-4D97-AF65-F5344CB8AC3E}">
        <p14:creationId xmlns:p14="http://schemas.microsoft.com/office/powerpoint/2010/main" val="2124344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ángulo 49">
            <a:extLst>
              <a:ext uri="{FF2B5EF4-FFF2-40B4-BE49-F238E27FC236}">
                <a16:creationId xmlns:a16="http://schemas.microsoft.com/office/drawing/2014/main" id="{B45B62A6-1128-E455-C81B-EE8CF02F05DC}"/>
              </a:ext>
            </a:extLst>
          </p:cNvPr>
          <p:cNvSpPr/>
          <p:nvPr/>
        </p:nvSpPr>
        <p:spPr>
          <a:xfrm>
            <a:off x="0" y="6123963"/>
            <a:ext cx="12192000" cy="734038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1" name="Rectángulo 50">
            <a:hlinkClick r:id="rId2" action="ppaction://hlinksldjump"/>
            <a:extLst>
              <a:ext uri="{FF2B5EF4-FFF2-40B4-BE49-F238E27FC236}">
                <a16:creationId xmlns:a16="http://schemas.microsoft.com/office/drawing/2014/main" id="{23027348-5F47-3E53-39F7-553C6580F1B9}"/>
              </a:ext>
            </a:extLst>
          </p:cNvPr>
          <p:cNvSpPr/>
          <p:nvPr/>
        </p:nvSpPr>
        <p:spPr>
          <a:xfrm>
            <a:off x="1578127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/>
              <a:t>INTRODUCTION</a:t>
            </a:r>
            <a:endParaRPr lang="es-CO" sz="1200" dirty="0"/>
          </a:p>
        </p:txBody>
      </p:sp>
      <p:sp>
        <p:nvSpPr>
          <p:cNvPr id="52" name="Rectángulo 51">
            <a:hlinkClick r:id="rId3" action="ppaction://hlinksldjump"/>
            <a:extLst>
              <a:ext uri="{FF2B5EF4-FFF2-40B4-BE49-F238E27FC236}">
                <a16:creationId xmlns:a16="http://schemas.microsoft.com/office/drawing/2014/main" id="{D08C02B1-27A5-0EA6-62F5-BDF7B44BEF3F}"/>
              </a:ext>
            </a:extLst>
          </p:cNvPr>
          <p:cNvSpPr/>
          <p:nvPr/>
        </p:nvSpPr>
        <p:spPr>
          <a:xfrm>
            <a:off x="3878109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MAGMATISM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Rectángulo 52">
            <a:hlinkClick r:id="rId4" action="ppaction://hlinksldjump"/>
            <a:extLst>
              <a:ext uri="{FF2B5EF4-FFF2-40B4-BE49-F238E27FC236}">
                <a16:creationId xmlns:a16="http://schemas.microsoft.com/office/drawing/2014/main" id="{6115EEB3-3105-132F-6763-08EBB26B2BCD}"/>
              </a:ext>
            </a:extLst>
          </p:cNvPr>
          <p:cNvSpPr/>
          <p:nvPr/>
        </p:nvSpPr>
        <p:spPr>
          <a:xfrm>
            <a:off x="6178091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Rectángulo 53">
            <a:hlinkClick r:id="rId5" action="ppaction://hlinksldjump"/>
            <a:extLst>
              <a:ext uri="{FF2B5EF4-FFF2-40B4-BE49-F238E27FC236}">
                <a16:creationId xmlns:a16="http://schemas.microsoft.com/office/drawing/2014/main" id="{11F7DCBE-4152-486D-B9CB-6001E5EA7574}"/>
              </a:ext>
            </a:extLst>
          </p:cNvPr>
          <p:cNvSpPr/>
          <p:nvPr/>
        </p:nvSpPr>
        <p:spPr>
          <a:xfrm>
            <a:off x="8478073" y="6311036"/>
            <a:ext cx="1860947" cy="359888"/>
          </a:xfrm>
          <a:prstGeom prst="rect">
            <a:avLst/>
          </a:prstGeom>
          <a:solidFill>
            <a:srgbClr val="0072B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endParaRPr lang="es-CO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id="{68323420-195C-9584-F183-AB7497839D6D}"/>
              </a:ext>
            </a:extLst>
          </p:cNvPr>
          <p:cNvGrpSpPr/>
          <p:nvPr/>
        </p:nvGrpSpPr>
        <p:grpSpPr>
          <a:xfrm>
            <a:off x="149434" y="6191279"/>
            <a:ext cx="557400" cy="554134"/>
            <a:chOff x="1295141" y="805199"/>
            <a:chExt cx="4876800" cy="4848225"/>
          </a:xfrm>
        </p:grpSpPr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212C5586-E779-A8C1-840B-AE3EC30868F6}"/>
                </a:ext>
              </a:extLst>
            </p:cNvPr>
            <p:cNvSpPr/>
            <p:nvPr/>
          </p:nvSpPr>
          <p:spPr>
            <a:xfrm>
              <a:off x="1317748" y="811027"/>
              <a:ext cx="4819686" cy="48423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57" name="Imagen 56" descr="Reloj con fondo negro y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022FC91C-8810-639F-4630-47763C415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41" y="805199"/>
              <a:ext cx="4876800" cy="4848225"/>
            </a:xfrm>
            <a:prstGeom prst="rect">
              <a:avLst/>
            </a:prstGeom>
          </p:spPr>
        </p:pic>
      </p:grpSp>
      <p:pic>
        <p:nvPicPr>
          <p:cNvPr id="58" name="Imagen 57" descr="Icono&#10;&#10;Descripción generada automáticamente">
            <a:extLst>
              <a:ext uri="{FF2B5EF4-FFF2-40B4-BE49-F238E27FC236}">
                <a16:creationId xmlns:a16="http://schemas.microsoft.com/office/drawing/2014/main" id="{D40CEAD3-F35A-EAAC-D053-B4341722F3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0" y="6148891"/>
            <a:ext cx="640634" cy="640634"/>
          </a:xfrm>
          <a:prstGeom prst="rect">
            <a:avLst/>
          </a:prstGeom>
        </p:spPr>
      </p:pic>
      <p:pic>
        <p:nvPicPr>
          <p:cNvPr id="59" name="Imagen 58" descr="Código QR&#10;&#10;Descripción generada automáticamente">
            <a:extLst>
              <a:ext uri="{FF2B5EF4-FFF2-40B4-BE49-F238E27FC236}">
                <a16:creationId xmlns:a16="http://schemas.microsoft.com/office/drawing/2014/main" id="{D0B4F9EE-F1FB-FA01-7D85-50748AD9ED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654" y="6217710"/>
            <a:ext cx="546539" cy="546539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6FB05273-AFAC-2716-1F1C-2FD493E83338}"/>
              </a:ext>
            </a:extLst>
          </p:cNvPr>
          <p:cNvSpPr txBox="1"/>
          <p:nvPr/>
        </p:nvSpPr>
        <p:spPr>
          <a:xfrm>
            <a:off x="10611642" y="6332370"/>
            <a:ext cx="775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DE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OSPP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E976D27-AE1C-FA38-7CC6-E5F4DFA7A9C3}"/>
              </a:ext>
            </a:extLst>
          </p:cNvPr>
          <p:cNvSpPr txBox="1"/>
          <p:nvPr/>
        </p:nvSpPr>
        <p:spPr>
          <a:xfrm>
            <a:off x="4346433" y="2150820"/>
            <a:ext cx="32874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Caldas Tear can provide a thermal anomaly however the influence of tearing the subducting slab on the tectonic evolution of the subduction upper plate is still poorly known</a:t>
            </a:r>
            <a:endParaRPr lang="es-CO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A410F88-81C0-9D92-F9D3-9F19790AFBB4}"/>
              </a:ext>
            </a:extLst>
          </p:cNvPr>
          <p:cNvSpPr txBox="1"/>
          <p:nvPr/>
        </p:nvSpPr>
        <p:spPr>
          <a:xfrm>
            <a:off x="8042692" y="2150820"/>
            <a:ext cx="328748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Evidences suggest that t</a:t>
            </a:r>
            <a:r>
              <a:rPr lang="en-US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presence of east–west aligned volcanic rocks along with locally elevated geothermal gradient values are related to Caldas Tear</a:t>
            </a:r>
            <a:endParaRPr lang="es-CO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BFB823C-8736-3F57-59E0-9348E782D4AA}"/>
              </a:ext>
            </a:extLst>
          </p:cNvPr>
          <p:cNvSpPr txBox="1"/>
          <p:nvPr/>
        </p:nvSpPr>
        <p:spPr>
          <a:xfrm>
            <a:off x="861823" y="2150820"/>
            <a:ext cx="307583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s-CO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geochemical</a:t>
            </a: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characterization</a:t>
            </a: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CO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petrography</a:t>
            </a: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s-CO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dating</a:t>
            </a: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magmatic</a:t>
            </a: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bodies</a:t>
            </a: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can </a:t>
            </a:r>
            <a:r>
              <a:rPr lang="es-CO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</a:t>
            </a: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understand</a:t>
            </a: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es-CO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evolution</a:t>
            </a: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s-CO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slab</a:t>
            </a: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tear</a:t>
            </a: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s-CO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</a:t>
            </a: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influence</a:t>
            </a: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</a:t>
            </a: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es-CO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subducted</a:t>
            </a: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s-CO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overlying</a:t>
            </a: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plate</a:t>
            </a:r>
            <a:r>
              <a:rPr lang="es-C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6752F0C-968E-9385-4FC3-4D8255A6B1C9}"/>
              </a:ext>
            </a:extLst>
          </p:cNvPr>
          <p:cNvSpPr txBox="1"/>
          <p:nvPr/>
        </p:nvSpPr>
        <p:spPr>
          <a:xfrm>
            <a:off x="-1" y="82747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endParaRPr lang="es-CO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180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134EE96-25DB-4732-99C0-471577BFCC99}"/>
              </a:ext>
            </a:extLst>
          </p:cNvPr>
          <p:cNvSpPr txBox="1"/>
          <p:nvPr/>
        </p:nvSpPr>
        <p:spPr>
          <a:xfrm>
            <a:off x="1228476" y="1670897"/>
            <a:ext cx="3498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Thank you!</a:t>
            </a:r>
            <a:endParaRPr lang="es-CO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9D08F20E-8523-4AB0-A76B-04A39803B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8530" y="524242"/>
            <a:ext cx="1193340" cy="945940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ED0DD745-588F-45EE-AA26-65A1CDCB030F}"/>
              </a:ext>
            </a:extLst>
          </p:cNvPr>
          <p:cNvGrpSpPr/>
          <p:nvPr/>
        </p:nvGrpSpPr>
        <p:grpSpPr>
          <a:xfrm>
            <a:off x="9323535" y="457463"/>
            <a:ext cx="1078826" cy="1072505"/>
            <a:chOff x="1295141" y="805199"/>
            <a:chExt cx="4876800" cy="4848225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4023F327-0DC2-4CE2-8E35-2188170E6139}"/>
                </a:ext>
              </a:extLst>
            </p:cNvPr>
            <p:cNvSpPr/>
            <p:nvPr/>
          </p:nvSpPr>
          <p:spPr>
            <a:xfrm>
              <a:off x="1317748" y="811027"/>
              <a:ext cx="4819686" cy="48423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0" name="Imagen 19" descr="Reloj con fondo negro y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7B94CB42-0B04-4177-9378-B0C643309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41" y="805199"/>
              <a:ext cx="4876800" cy="4848225"/>
            </a:xfrm>
            <a:prstGeom prst="rect">
              <a:avLst/>
            </a:prstGeom>
          </p:spPr>
        </p:pic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9819936-C6A0-48A3-AA01-92CDB4C9F1A8}"/>
              </a:ext>
            </a:extLst>
          </p:cNvPr>
          <p:cNvSpPr txBox="1"/>
          <p:nvPr/>
        </p:nvSpPr>
        <p:spPr>
          <a:xfrm>
            <a:off x="1228476" y="2688971"/>
            <a:ext cx="5299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Cambria" panose="02040503050406030204" pitchFamily="18" charset="0"/>
                <a:ea typeface="Cambria" panose="02040503050406030204" pitchFamily="18" charset="0"/>
              </a:rPr>
              <a:t>*Camilo A. Conde-Carvajal, Andreas Kammer, Michael A. </a:t>
            </a:r>
            <a:r>
              <a:rPr lang="es-MX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Avila-Paez</a:t>
            </a:r>
            <a:r>
              <a:rPr lang="es-MX" sz="1400" dirty="0">
                <a:latin typeface="Cambria" panose="02040503050406030204" pitchFamily="18" charset="0"/>
                <a:ea typeface="Cambria" panose="02040503050406030204" pitchFamily="18" charset="0"/>
              </a:rPr>
              <a:t>, Sofía Cubillos, Alejandro Piraquive, Albrecht </a:t>
            </a:r>
            <a:r>
              <a:rPr lang="es-MX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von</a:t>
            </a:r>
            <a:r>
              <a:rPr lang="es-MX" sz="1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MX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Quadt</a:t>
            </a:r>
            <a:endParaRPr lang="es-CO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Image 3">
            <a:extLst>
              <a:ext uri="{FF2B5EF4-FFF2-40B4-BE49-F238E27FC236}">
                <a16:creationId xmlns:a16="http://schemas.microsoft.com/office/drawing/2014/main" id="{3D6B9306-126A-4BDC-9012-001FB7DAA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402" y="3483187"/>
            <a:ext cx="1047791" cy="3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5E30BB53-7D2D-4CC8-967C-0F4C7EA178F8}"/>
              </a:ext>
            </a:extLst>
          </p:cNvPr>
          <p:cNvSpPr txBox="1"/>
          <p:nvPr/>
        </p:nvSpPr>
        <p:spPr>
          <a:xfrm>
            <a:off x="1228476" y="5629109"/>
            <a:ext cx="2580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dirty="0">
                <a:latin typeface="Cambria" panose="02040503050406030204" pitchFamily="18" charset="0"/>
                <a:ea typeface="Cambria" panose="02040503050406030204" pitchFamily="18" charset="0"/>
              </a:rPr>
              <a:t>*Contact: dyayac@unal.edu.co</a:t>
            </a:r>
            <a:endParaRPr lang="es-CO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Universidad Nacional de Colombia | Universidad nacional de colombia, Universidad  nacional, Manizales">
            <a:extLst>
              <a:ext uri="{FF2B5EF4-FFF2-40B4-BE49-F238E27FC236}">
                <a16:creationId xmlns:a16="http://schemas.microsoft.com/office/drawing/2014/main" id="{61B5B389-49C6-4AA1-A011-2A0BFBAC3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55"/>
          <a:stretch/>
        </p:blipFill>
        <p:spPr bwMode="auto">
          <a:xfrm>
            <a:off x="8280400" y="458751"/>
            <a:ext cx="866966" cy="107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n 54" descr="Código QR&#10;&#10;Descripción generada automáticamente">
            <a:extLst>
              <a:ext uri="{FF2B5EF4-FFF2-40B4-BE49-F238E27FC236}">
                <a16:creationId xmlns:a16="http://schemas.microsoft.com/office/drawing/2014/main" id="{528980E4-A64B-6798-E6C3-5292246F5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14" y="4206925"/>
            <a:ext cx="1193340" cy="1193340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C2DCC105-96BB-473D-FDA0-6637317A9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854" y="4310973"/>
            <a:ext cx="1709057" cy="7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57678F8C-91AD-06F9-994E-ACF6FEC2F2B7}"/>
              </a:ext>
            </a:extLst>
          </p:cNvPr>
          <p:cNvSpPr txBox="1"/>
          <p:nvPr/>
        </p:nvSpPr>
        <p:spPr>
          <a:xfrm>
            <a:off x="2880900" y="5019559"/>
            <a:ext cx="775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DE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OSPP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C02BC2DB-4009-0EC4-CCF9-038DFC9E27D6}"/>
              </a:ext>
            </a:extLst>
          </p:cNvPr>
          <p:cNvSpPr/>
          <p:nvPr/>
        </p:nvSpPr>
        <p:spPr>
          <a:xfrm>
            <a:off x="0" y="6123963"/>
            <a:ext cx="12192000" cy="734038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8" name="Rectángulo 57">
            <a:hlinkClick r:id="rId9" action="ppaction://hlinksldjump"/>
            <a:extLst>
              <a:ext uri="{FF2B5EF4-FFF2-40B4-BE49-F238E27FC236}">
                <a16:creationId xmlns:a16="http://schemas.microsoft.com/office/drawing/2014/main" id="{893C97F5-65E8-A994-BF32-A744DF3BEC88}"/>
              </a:ext>
            </a:extLst>
          </p:cNvPr>
          <p:cNvSpPr/>
          <p:nvPr/>
        </p:nvSpPr>
        <p:spPr>
          <a:xfrm>
            <a:off x="1578127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/>
              <a:t>INTRODUCTION</a:t>
            </a:r>
            <a:endParaRPr lang="es-CO" sz="1200" dirty="0"/>
          </a:p>
        </p:txBody>
      </p:sp>
      <p:sp>
        <p:nvSpPr>
          <p:cNvPr id="59" name="Rectángulo 58">
            <a:hlinkClick r:id="rId10" action="ppaction://hlinksldjump"/>
            <a:extLst>
              <a:ext uri="{FF2B5EF4-FFF2-40B4-BE49-F238E27FC236}">
                <a16:creationId xmlns:a16="http://schemas.microsoft.com/office/drawing/2014/main" id="{68FD8375-4CBA-7242-1277-35A660D8BCEF}"/>
              </a:ext>
            </a:extLst>
          </p:cNvPr>
          <p:cNvSpPr/>
          <p:nvPr/>
        </p:nvSpPr>
        <p:spPr>
          <a:xfrm>
            <a:off x="3878109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Cambria" panose="02040503050406030204" pitchFamily="18" charset="0"/>
                <a:ea typeface="Cambria" panose="02040503050406030204" pitchFamily="18" charset="0"/>
              </a:rPr>
              <a:t>MAGMATISM</a:t>
            </a:r>
            <a:endParaRPr lang="es-CO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ectángulo 59">
            <a:hlinkClick r:id="rId9" action="ppaction://hlinksldjump"/>
            <a:extLst>
              <a:ext uri="{FF2B5EF4-FFF2-40B4-BE49-F238E27FC236}">
                <a16:creationId xmlns:a16="http://schemas.microsoft.com/office/drawing/2014/main" id="{5FDF72C7-3592-9530-B45B-B78CF1BF3B68}"/>
              </a:ext>
            </a:extLst>
          </p:cNvPr>
          <p:cNvSpPr/>
          <p:nvPr/>
        </p:nvSpPr>
        <p:spPr>
          <a:xfrm>
            <a:off x="6178091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Cambria" panose="02040503050406030204" pitchFamily="18" charset="0"/>
                <a:ea typeface="Cambria" panose="02040503050406030204" pitchFamily="18" charset="0"/>
              </a:rPr>
              <a:t>AGE</a:t>
            </a:r>
            <a:endParaRPr lang="es-CO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ángulo 60">
            <a:hlinkClick r:id="rId11" action="ppaction://hlinksldjump"/>
            <a:extLst>
              <a:ext uri="{FF2B5EF4-FFF2-40B4-BE49-F238E27FC236}">
                <a16:creationId xmlns:a16="http://schemas.microsoft.com/office/drawing/2014/main" id="{15CE4716-1658-F255-3566-BD5C5D0FEF3A}"/>
              </a:ext>
            </a:extLst>
          </p:cNvPr>
          <p:cNvSpPr/>
          <p:nvPr/>
        </p:nvSpPr>
        <p:spPr>
          <a:xfrm>
            <a:off x="8478073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Cambria" panose="02040503050406030204" pitchFamily="18" charset="0"/>
                <a:ea typeface="Cambria" panose="02040503050406030204" pitchFamily="18" charset="0"/>
              </a:rPr>
              <a:t>DISCUSSION</a:t>
            </a:r>
            <a:endParaRPr lang="es-CO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id="{F4B43F76-D51C-2903-D19A-EEF847495B3D}"/>
              </a:ext>
            </a:extLst>
          </p:cNvPr>
          <p:cNvGrpSpPr/>
          <p:nvPr/>
        </p:nvGrpSpPr>
        <p:grpSpPr>
          <a:xfrm>
            <a:off x="149434" y="6191279"/>
            <a:ext cx="557400" cy="554134"/>
            <a:chOff x="1295141" y="805199"/>
            <a:chExt cx="4876800" cy="4848225"/>
          </a:xfrm>
        </p:grpSpPr>
        <p:sp>
          <p:nvSpPr>
            <p:cNvPr id="63" name="Elipse 62">
              <a:extLst>
                <a:ext uri="{FF2B5EF4-FFF2-40B4-BE49-F238E27FC236}">
                  <a16:creationId xmlns:a16="http://schemas.microsoft.com/office/drawing/2014/main" id="{3E6E2F6B-02AC-2E59-839E-836B13430925}"/>
                </a:ext>
              </a:extLst>
            </p:cNvPr>
            <p:cNvSpPr/>
            <p:nvPr/>
          </p:nvSpPr>
          <p:spPr>
            <a:xfrm>
              <a:off x="1317748" y="811027"/>
              <a:ext cx="4819686" cy="48423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64" name="Imagen 63" descr="Reloj con fondo negro y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41E9FFB5-A58C-6C9C-9BE3-72F1CB3E8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41" y="805199"/>
              <a:ext cx="4876800" cy="4848225"/>
            </a:xfrm>
            <a:prstGeom prst="rect">
              <a:avLst/>
            </a:prstGeom>
          </p:spPr>
        </p:pic>
      </p:grpSp>
      <p:pic>
        <p:nvPicPr>
          <p:cNvPr id="65" name="Imagen 64" descr="Icono&#10;&#10;Descripción generada automáticamente">
            <a:extLst>
              <a:ext uri="{FF2B5EF4-FFF2-40B4-BE49-F238E27FC236}">
                <a16:creationId xmlns:a16="http://schemas.microsoft.com/office/drawing/2014/main" id="{66800C9F-17AA-1A10-CE5C-5893ACF6D1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0" y="6148891"/>
            <a:ext cx="640634" cy="640634"/>
          </a:xfrm>
          <a:prstGeom prst="rect">
            <a:avLst/>
          </a:prstGeom>
        </p:spPr>
      </p:pic>
      <p:pic>
        <p:nvPicPr>
          <p:cNvPr id="66" name="Imagen 65" descr="Código QR&#10;&#10;Descripción generada automáticamente">
            <a:extLst>
              <a:ext uri="{FF2B5EF4-FFF2-40B4-BE49-F238E27FC236}">
                <a16:creationId xmlns:a16="http://schemas.microsoft.com/office/drawing/2014/main" id="{0937BED4-A006-E09E-43D8-3E7A74FE0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654" y="6217710"/>
            <a:ext cx="546539" cy="546539"/>
          </a:xfrm>
          <a:prstGeom prst="rect">
            <a:avLst/>
          </a:prstGeom>
        </p:spPr>
      </p:pic>
      <p:sp>
        <p:nvSpPr>
          <p:cNvPr id="67" name="CuadroTexto 66">
            <a:extLst>
              <a:ext uri="{FF2B5EF4-FFF2-40B4-BE49-F238E27FC236}">
                <a16:creationId xmlns:a16="http://schemas.microsoft.com/office/drawing/2014/main" id="{96E250B6-E5CA-4432-1828-2C9B1F14DA98}"/>
              </a:ext>
            </a:extLst>
          </p:cNvPr>
          <p:cNvSpPr txBox="1"/>
          <p:nvPr/>
        </p:nvSpPr>
        <p:spPr>
          <a:xfrm>
            <a:off x="10611642" y="6332370"/>
            <a:ext cx="775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DE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OSPP</a:t>
            </a:r>
          </a:p>
        </p:txBody>
      </p:sp>
    </p:spTree>
    <p:extLst>
      <p:ext uri="{BB962C8B-B14F-4D97-AF65-F5344CB8AC3E}">
        <p14:creationId xmlns:p14="http://schemas.microsoft.com/office/powerpoint/2010/main" val="2470993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ángulo 49">
            <a:extLst>
              <a:ext uri="{FF2B5EF4-FFF2-40B4-BE49-F238E27FC236}">
                <a16:creationId xmlns:a16="http://schemas.microsoft.com/office/drawing/2014/main" id="{B45B62A6-1128-E455-C81B-EE8CF02F05DC}"/>
              </a:ext>
            </a:extLst>
          </p:cNvPr>
          <p:cNvSpPr/>
          <p:nvPr/>
        </p:nvSpPr>
        <p:spPr>
          <a:xfrm>
            <a:off x="0" y="6123963"/>
            <a:ext cx="12192000" cy="734038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1" name="Rectángulo 50">
            <a:hlinkClick r:id="rId2" action="ppaction://hlinksldjump"/>
            <a:extLst>
              <a:ext uri="{FF2B5EF4-FFF2-40B4-BE49-F238E27FC236}">
                <a16:creationId xmlns:a16="http://schemas.microsoft.com/office/drawing/2014/main" id="{23027348-5F47-3E53-39F7-553C6580F1B9}"/>
              </a:ext>
            </a:extLst>
          </p:cNvPr>
          <p:cNvSpPr/>
          <p:nvPr/>
        </p:nvSpPr>
        <p:spPr>
          <a:xfrm>
            <a:off x="1578127" y="6311036"/>
            <a:ext cx="1860947" cy="359888"/>
          </a:xfrm>
          <a:prstGeom prst="rect">
            <a:avLst/>
          </a:prstGeom>
          <a:solidFill>
            <a:srgbClr val="0072B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INTRODUCTION</a:t>
            </a:r>
            <a:endParaRPr lang="es-CO" sz="1600" b="1" dirty="0"/>
          </a:p>
        </p:txBody>
      </p:sp>
      <p:sp>
        <p:nvSpPr>
          <p:cNvPr id="52" name="Rectángulo 51">
            <a:hlinkClick r:id="rId3" action="ppaction://hlinksldjump"/>
            <a:extLst>
              <a:ext uri="{FF2B5EF4-FFF2-40B4-BE49-F238E27FC236}">
                <a16:creationId xmlns:a16="http://schemas.microsoft.com/office/drawing/2014/main" id="{D08C02B1-27A5-0EA6-62F5-BDF7B44BEF3F}"/>
              </a:ext>
            </a:extLst>
          </p:cNvPr>
          <p:cNvSpPr/>
          <p:nvPr/>
        </p:nvSpPr>
        <p:spPr>
          <a:xfrm>
            <a:off x="3878109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MAGMATISM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Rectángulo 52">
            <a:hlinkClick r:id="rId2" action="ppaction://hlinksldjump"/>
            <a:extLst>
              <a:ext uri="{FF2B5EF4-FFF2-40B4-BE49-F238E27FC236}">
                <a16:creationId xmlns:a16="http://schemas.microsoft.com/office/drawing/2014/main" id="{6115EEB3-3105-132F-6763-08EBB26B2BCD}"/>
              </a:ext>
            </a:extLst>
          </p:cNvPr>
          <p:cNvSpPr/>
          <p:nvPr/>
        </p:nvSpPr>
        <p:spPr>
          <a:xfrm>
            <a:off x="6178091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Rectángulo 53">
            <a:hlinkClick r:id="rId4" action="ppaction://hlinksldjump"/>
            <a:extLst>
              <a:ext uri="{FF2B5EF4-FFF2-40B4-BE49-F238E27FC236}">
                <a16:creationId xmlns:a16="http://schemas.microsoft.com/office/drawing/2014/main" id="{11F7DCBE-4152-486D-B9CB-6001E5EA7574}"/>
              </a:ext>
            </a:extLst>
          </p:cNvPr>
          <p:cNvSpPr/>
          <p:nvPr/>
        </p:nvSpPr>
        <p:spPr>
          <a:xfrm>
            <a:off x="8478073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id="{68323420-195C-9584-F183-AB7497839D6D}"/>
              </a:ext>
            </a:extLst>
          </p:cNvPr>
          <p:cNvGrpSpPr/>
          <p:nvPr/>
        </p:nvGrpSpPr>
        <p:grpSpPr>
          <a:xfrm>
            <a:off x="149434" y="6191279"/>
            <a:ext cx="557400" cy="554134"/>
            <a:chOff x="1295141" y="805199"/>
            <a:chExt cx="4876800" cy="4848225"/>
          </a:xfrm>
        </p:grpSpPr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212C5586-E779-A8C1-840B-AE3EC30868F6}"/>
                </a:ext>
              </a:extLst>
            </p:cNvPr>
            <p:cNvSpPr/>
            <p:nvPr/>
          </p:nvSpPr>
          <p:spPr>
            <a:xfrm>
              <a:off x="1317748" y="811027"/>
              <a:ext cx="4819686" cy="48423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57" name="Imagen 56" descr="Reloj con fondo negro y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022FC91C-8810-639F-4630-47763C415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41" y="805199"/>
              <a:ext cx="4876800" cy="4848225"/>
            </a:xfrm>
            <a:prstGeom prst="rect">
              <a:avLst/>
            </a:prstGeom>
          </p:spPr>
        </p:pic>
      </p:grpSp>
      <p:pic>
        <p:nvPicPr>
          <p:cNvPr id="58" name="Imagen 57" descr="Icono&#10;&#10;Descripción generada automáticamente">
            <a:extLst>
              <a:ext uri="{FF2B5EF4-FFF2-40B4-BE49-F238E27FC236}">
                <a16:creationId xmlns:a16="http://schemas.microsoft.com/office/drawing/2014/main" id="{D40CEAD3-F35A-EAAC-D053-B4341722F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0" y="6148891"/>
            <a:ext cx="640634" cy="640634"/>
          </a:xfrm>
          <a:prstGeom prst="rect">
            <a:avLst/>
          </a:prstGeom>
        </p:spPr>
      </p:pic>
      <p:pic>
        <p:nvPicPr>
          <p:cNvPr id="59" name="Imagen 58" descr="Código QR&#10;&#10;Descripción generada automáticamente">
            <a:extLst>
              <a:ext uri="{FF2B5EF4-FFF2-40B4-BE49-F238E27FC236}">
                <a16:creationId xmlns:a16="http://schemas.microsoft.com/office/drawing/2014/main" id="{D0B4F9EE-F1FB-FA01-7D85-50748AD9E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654" y="6217710"/>
            <a:ext cx="546539" cy="546539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6FB05273-AFAC-2716-1F1C-2FD493E83338}"/>
              </a:ext>
            </a:extLst>
          </p:cNvPr>
          <p:cNvSpPr txBox="1"/>
          <p:nvPr/>
        </p:nvSpPr>
        <p:spPr>
          <a:xfrm>
            <a:off x="10611642" y="6332370"/>
            <a:ext cx="775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DE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OSPP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D47CF77-B722-B5CB-EFC5-AD60D1B954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922" y="208848"/>
            <a:ext cx="4059242" cy="5638541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BA3A2D15-C80C-C13A-5701-C068789ED7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2206" y="505174"/>
            <a:ext cx="4342647" cy="5431712"/>
          </a:xfrm>
          <a:prstGeom prst="rect">
            <a:avLst/>
          </a:prstGeom>
        </p:spPr>
      </p:pic>
      <p:sp>
        <p:nvSpPr>
          <p:cNvPr id="69" name="Rectángulo 68">
            <a:extLst>
              <a:ext uri="{FF2B5EF4-FFF2-40B4-BE49-F238E27FC236}">
                <a16:creationId xmlns:a16="http://schemas.microsoft.com/office/drawing/2014/main" id="{264BB2D4-BAE6-F1F0-5A45-108011D9C155}"/>
              </a:ext>
            </a:extLst>
          </p:cNvPr>
          <p:cNvSpPr/>
          <p:nvPr/>
        </p:nvSpPr>
        <p:spPr>
          <a:xfrm>
            <a:off x="6315075" y="314325"/>
            <a:ext cx="4724400" cy="573405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2EC509D8-EFCF-6AA7-25BD-DEBADC3A2627}"/>
              </a:ext>
            </a:extLst>
          </p:cNvPr>
          <p:cNvSpPr txBox="1"/>
          <p:nvPr/>
        </p:nvSpPr>
        <p:spPr>
          <a:xfrm>
            <a:off x="3514463" y="5796291"/>
            <a:ext cx="20263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s-CO" sz="1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Gutscher</a:t>
            </a:r>
            <a:r>
              <a:rPr lang="es-CO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al., 2000)</a:t>
            </a:r>
            <a:endParaRPr lang="es-CO" sz="16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760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ángulo 49">
            <a:extLst>
              <a:ext uri="{FF2B5EF4-FFF2-40B4-BE49-F238E27FC236}">
                <a16:creationId xmlns:a16="http://schemas.microsoft.com/office/drawing/2014/main" id="{B45B62A6-1128-E455-C81B-EE8CF02F05DC}"/>
              </a:ext>
            </a:extLst>
          </p:cNvPr>
          <p:cNvSpPr/>
          <p:nvPr/>
        </p:nvSpPr>
        <p:spPr>
          <a:xfrm>
            <a:off x="0" y="6123963"/>
            <a:ext cx="12192000" cy="734038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1" name="Rectángulo 50">
            <a:hlinkClick r:id="rId2" action="ppaction://hlinksldjump"/>
            <a:extLst>
              <a:ext uri="{FF2B5EF4-FFF2-40B4-BE49-F238E27FC236}">
                <a16:creationId xmlns:a16="http://schemas.microsoft.com/office/drawing/2014/main" id="{23027348-5F47-3E53-39F7-553C6580F1B9}"/>
              </a:ext>
            </a:extLst>
          </p:cNvPr>
          <p:cNvSpPr/>
          <p:nvPr/>
        </p:nvSpPr>
        <p:spPr>
          <a:xfrm>
            <a:off x="1578127" y="6311036"/>
            <a:ext cx="1860947" cy="359888"/>
          </a:xfrm>
          <a:prstGeom prst="rect">
            <a:avLst/>
          </a:prstGeom>
          <a:solidFill>
            <a:srgbClr val="0072B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INTRODUCTION</a:t>
            </a:r>
            <a:endParaRPr lang="es-CO" sz="1600" b="1" dirty="0"/>
          </a:p>
        </p:txBody>
      </p:sp>
      <p:sp>
        <p:nvSpPr>
          <p:cNvPr id="52" name="Rectángulo 51">
            <a:hlinkClick r:id="rId3" action="ppaction://hlinksldjump"/>
            <a:extLst>
              <a:ext uri="{FF2B5EF4-FFF2-40B4-BE49-F238E27FC236}">
                <a16:creationId xmlns:a16="http://schemas.microsoft.com/office/drawing/2014/main" id="{D08C02B1-27A5-0EA6-62F5-BDF7B44BEF3F}"/>
              </a:ext>
            </a:extLst>
          </p:cNvPr>
          <p:cNvSpPr/>
          <p:nvPr/>
        </p:nvSpPr>
        <p:spPr>
          <a:xfrm>
            <a:off x="3878109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MAGMATISM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Rectángulo 52">
            <a:hlinkClick r:id="rId4" action="ppaction://hlinksldjump"/>
            <a:extLst>
              <a:ext uri="{FF2B5EF4-FFF2-40B4-BE49-F238E27FC236}">
                <a16:creationId xmlns:a16="http://schemas.microsoft.com/office/drawing/2014/main" id="{6115EEB3-3105-132F-6763-08EBB26B2BCD}"/>
              </a:ext>
            </a:extLst>
          </p:cNvPr>
          <p:cNvSpPr/>
          <p:nvPr/>
        </p:nvSpPr>
        <p:spPr>
          <a:xfrm>
            <a:off x="6178091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Rectángulo 53">
            <a:hlinkClick r:id="rId5" action="ppaction://hlinksldjump"/>
            <a:extLst>
              <a:ext uri="{FF2B5EF4-FFF2-40B4-BE49-F238E27FC236}">
                <a16:creationId xmlns:a16="http://schemas.microsoft.com/office/drawing/2014/main" id="{11F7DCBE-4152-486D-B9CB-6001E5EA7574}"/>
              </a:ext>
            </a:extLst>
          </p:cNvPr>
          <p:cNvSpPr/>
          <p:nvPr/>
        </p:nvSpPr>
        <p:spPr>
          <a:xfrm>
            <a:off x="8478073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id="{68323420-195C-9584-F183-AB7497839D6D}"/>
              </a:ext>
            </a:extLst>
          </p:cNvPr>
          <p:cNvGrpSpPr/>
          <p:nvPr/>
        </p:nvGrpSpPr>
        <p:grpSpPr>
          <a:xfrm>
            <a:off x="149434" y="6191279"/>
            <a:ext cx="557400" cy="554134"/>
            <a:chOff x="1295141" y="805199"/>
            <a:chExt cx="4876800" cy="4848225"/>
          </a:xfrm>
        </p:grpSpPr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212C5586-E779-A8C1-840B-AE3EC30868F6}"/>
                </a:ext>
              </a:extLst>
            </p:cNvPr>
            <p:cNvSpPr/>
            <p:nvPr/>
          </p:nvSpPr>
          <p:spPr>
            <a:xfrm>
              <a:off x="1317748" y="811027"/>
              <a:ext cx="4819686" cy="48423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57" name="Imagen 56" descr="Reloj con fondo negro y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022FC91C-8810-639F-4630-47763C415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41" y="805199"/>
              <a:ext cx="4876800" cy="4848225"/>
            </a:xfrm>
            <a:prstGeom prst="rect">
              <a:avLst/>
            </a:prstGeom>
          </p:spPr>
        </p:pic>
      </p:grpSp>
      <p:pic>
        <p:nvPicPr>
          <p:cNvPr id="58" name="Imagen 57" descr="Icono&#10;&#10;Descripción generada automáticamente">
            <a:extLst>
              <a:ext uri="{FF2B5EF4-FFF2-40B4-BE49-F238E27FC236}">
                <a16:creationId xmlns:a16="http://schemas.microsoft.com/office/drawing/2014/main" id="{D40CEAD3-F35A-EAAC-D053-B4341722F3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0" y="6148891"/>
            <a:ext cx="640634" cy="640634"/>
          </a:xfrm>
          <a:prstGeom prst="rect">
            <a:avLst/>
          </a:prstGeom>
        </p:spPr>
      </p:pic>
      <p:pic>
        <p:nvPicPr>
          <p:cNvPr id="59" name="Imagen 58" descr="Código QR&#10;&#10;Descripción generada automáticamente">
            <a:extLst>
              <a:ext uri="{FF2B5EF4-FFF2-40B4-BE49-F238E27FC236}">
                <a16:creationId xmlns:a16="http://schemas.microsoft.com/office/drawing/2014/main" id="{D0B4F9EE-F1FB-FA01-7D85-50748AD9ED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654" y="6217710"/>
            <a:ext cx="546539" cy="546539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6FB05273-AFAC-2716-1F1C-2FD493E83338}"/>
              </a:ext>
            </a:extLst>
          </p:cNvPr>
          <p:cNvSpPr txBox="1"/>
          <p:nvPr/>
        </p:nvSpPr>
        <p:spPr>
          <a:xfrm>
            <a:off x="10611642" y="6332370"/>
            <a:ext cx="775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DE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OSPP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D47CF77-B722-B5CB-EFC5-AD60D1B954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9922" y="208848"/>
            <a:ext cx="4059242" cy="5638541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BA3A2D15-C80C-C13A-5701-C068789ED7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2206" y="505174"/>
            <a:ext cx="4342647" cy="5431712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C2567BAE-4C91-F452-D0FD-8A68ECA340D2}"/>
              </a:ext>
            </a:extLst>
          </p:cNvPr>
          <p:cNvSpPr/>
          <p:nvPr/>
        </p:nvSpPr>
        <p:spPr>
          <a:xfrm>
            <a:off x="3276598" y="208848"/>
            <a:ext cx="1088572" cy="12607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E2C08AB1-BD96-A714-65EC-20B20450ABB3}"/>
              </a:ext>
            </a:extLst>
          </p:cNvPr>
          <p:cNvCxnSpPr>
            <a:cxnSpLocks/>
          </p:cNvCxnSpPr>
          <p:nvPr/>
        </p:nvCxnSpPr>
        <p:spPr>
          <a:xfrm>
            <a:off x="4365170" y="208848"/>
            <a:ext cx="2362200" cy="365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74664806-B8B1-ACCC-E741-5742F244986F}"/>
              </a:ext>
            </a:extLst>
          </p:cNvPr>
          <p:cNvCxnSpPr>
            <a:cxnSpLocks/>
          </p:cNvCxnSpPr>
          <p:nvPr/>
        </p:nvCxnSpPr>
        <p:spPr>
          <a:xfrm>
            <a:off x="4365170" y="1449819"/>
            <a:ext cx="2362200" cy="3612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F999A4F-7FEE-5E82-682C-425C66CE7401}"/>
              </a:ext>
            </a:extLst>
          </p:cNvPr>
          <p:cNvSpPr txBox="1"/>
          <p:nvPr/>
        </p:nvSpPr>
        <p:spPr>
          <a:xfrm>
            <a:off x="3514463" y="5796291"/>
            <a:ext cx="20263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s-CO" sz="1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Gutscher</a:t>
            </a:r>
            <a:r>
              <a:rPr lang="es-CO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al., 2000)</a:t>
            </a:r>
            <a:endParaRPr lang="es-CO" sz="16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81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apa&#10;&#10;Descripción generada automáticamente">
            <a:extLst>
              <a:ext uri="{FF2B5EF4-FFF2-40B4-BE49-F238E27FC236}">
                <a16:creationId xmlns:a16="http://schemas.microsoft.com/office/drawing/2014/main" id="{257BCE90-358D-385F-006D-105914018B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0"/>
          <a:stretch/>
        </p:blipFill>
        <p:spPr>
          <a:xfrm>
            <a:off x="7319256" y="441746"/>
            <a:ext cx="4688035" cy="5120132"/>
          </a:xfrm>
          <a:prstGeom prst="rect">
            <a:avLst/>
          </a:prstGeom>
        </p:spPr>
      </p:pic>
      <p:pic>
        <p:nvPicPr>
          <p:cNvPr id="15" name="Imagen 14" descr="Imagen que contiene interior, luz, computadora, teclado&#10;&#10;Descripción generada automáticamente">
            <a:extLst>
              <a:ext uri="{FF2B5EF4-FFF2-40B4-BE49-F238E27FC236}">
                <a16:creationId xmlns:a16="http://schemas.microsoft.com/office/drawing/2014/main" id="{BF4976C8-9B46-0E00-1EC1-C39743F13A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46"/>
          <a:stretch/>
        </p:blipFill>
        <p:spPr>
          <a:xfrm>
            <a:off x="290812" y="1616367"/>
            <a:ext cx="2887315" cy="3706024"/>
          </a:xfrm>
          <a:prstGeom prst="rect">
            <a:avLst/>
          </a:prstGeom>
        </p:spPr>
      </p:pic>
      <p:pic>
        <p:nvPicPr>
          <p:cNvPr id="70" name="Imagen 69" descr="Imagen que contiene interior, luz, computadora, teclado&#10;&#10;Descripción generada automáticamente">
            <a:extLst>
              <a:ext uri="{FF2B5EF4-FFF2-40B4-BE49-F238E27FC236}">
                <a16:creationId xmlns:a16="http://schemas.microsoft.com/office/drawing/2014/main" id="{23F82DC7-8EFC-60DD-F62F-01A825E4C9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/>
          <a:stretch/>
        </p:blipFill>
        <p:spPr>
          <a:xfrm>
            <a:off x="3261434" y="2375417"/>
            <a:ext cx="2887315" cy="2905427"/>
          </a:xfrm>
          <a:prstGeom prst="rect">
            <a:avLst/>
          </a:prstGeom>
        </p:spPr>
      </p:pic>
      <p:pic>
        <p:nvPicPr>
          <p:cNvPr id="19" name="Imagen 1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7762F19-D838-78CB-EADF-D18488C0B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187" y="3869362"/>
            <a:ext cx="1113630" cy="1305777"/>
          </a:xfrm>
          <a:prstGeom prst="rect">
            <a:avLst/>
          </a:prstGeom>
        </p:spPr>
      </p:pic>
      <p:pic>
        <p:nvPicPr>
          <p:cNvPr id="73" name="Imagen 72" descr="Mapa&#10;&#10;Descripción generada automáticamente">
            <a:extLst>
              <a:ext uri="{FF2B5EF4-FFF2-40B4-BE49-F238E27FC236}">
                <a16:creationId xmlns:a16="http://schemas.microsoft.com/office/drawing/2014/main" id="{37689C13-CF2A-39AB-EB88-D52B54CAF2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3" b="6962"/>
          <a:stretch/>
        </p:blipFill>
        <p:spPr>
          <a:xfrm>
            <a:off x="7669894" y="5587910"/>
            <a:ext cx="4332267" cy="161041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DF66D6E5-2F36-B7A4-98CB-717333D09266}"/>
              </a:ext>
            </a:extLst>
          </p:cNvPr>
          <p:cNvSpPr txBox="1"/>
          <p:nvPr/>
        </p:nvSpPr>
        <p:spPr>
          <a:xfrm>
            <a:off x="8622010" y="5749564"/>
            <a:ext cx="3357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/>
              <a:t>50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14E2BE98-0C97-ABBD-9523-710C8CA04A6D}"/>
              </a:ext>
            </a:extLst>
          </p:cNvPr>
          <p:cNvSpPr txBox="1"/>
          <p:nvPr/>
        </p:nvSpPr>
        <p:spPr>
          <a:xfrm>
            <a:off x="9510571" y="5749564"/>
            <a:ext cx="417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/>
              <a:t>100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EC48C54B-F831-98FD-2F63-0376CA31DFC4}"/>
              </a:ext>
            </a:extLst>
          </p:cNvPr>
          <p:cNvSpPr txBox="1"/>
          <p:nvPr/>
        </p:nvSpPr>
        <p:spPr>
          <a:xfrm>
            <a:off x="10436464" y="5749564"/>
            <a:ext cx="417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/>
              <a:t>150</a:t>
            </a:r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E7D4B849-1EDA-DF53-E63C-A1245BB12182}"/>
              </a:ext>
            </a:extLst>
          </p:cNvPr>
          <p:cNvSpPr/>
          <p:nvPr/>
        </p:nvSpPr>
        <p:spPr>
          <a:xfrm>
            <a:off x="0" y="6123963"/>
            <a:ext cx="12192000" cy="734038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9" name="Rectángulo 88">
            <a:hlinkClick r:id="rId5" action="ppaction://hlinksldjump"/>
            <a:extLst>
              <a:ext uri="{FF2B5EF4-FFF2-40B4-BE49-F238E27FC236}">
                <a16:creationId xmlns:a16="http://schemas.microsoft.com/office/drawing/2014/main" id="{ADBE8280-307C-21FC-1B48-EBB36AEBAAAE}"/>
              </a:ext>
            </a:extLst>
          </p:cNvPr>
          <p:cNvSpPr/>
          <p:nvPr/>
        </p:nvSpPr>
        <p:spPr>
          <a:xfrm>
            <a:off x="3878109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MAGMATISM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0" name="Rectángulo 89">
            <a:hlinkClick r:id="rId6" action="ppaction://hlinksldjump"/>
            <a:extLst>
              <a:ext uri="{FF2B5EF4-FFF2-40B4-BE49-F238E27FC236}">
                <a16:creationId xmlns:a16="http://schemas.microsoft.com/office/drawing/2014/main" id="{8039579C-72CF-242F-E0A1-EE6799BA0AE8}"/>
              </a:ext>
            </a:extLst>
          </p:cNvPr>
          <p:cNvSpPr/>
          <p:nvPr/>
        </p:nvSpPr>
        <p:spPr>
          <a:xfrm>
            <a:off x="6178091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1" name="Rectángulo 90">
            <a:hlinkClick r:id="rId7" action="ppaction://hlinksldjump"/>
            <a:extLst>
              <a:ext uri="{FF2B5EF4-FFF2-40B4-BE49-F238E27FC236}">
                <a16:creationId xmlns:a16="http://schemas.microsoft.com/office/drawing/2014/main" id="{27F8E3A4-E24B-796E-3F79-47A13C2D3B45}"/>
              </a:ext>
            </a:extLst>
          </p:cNvPr>
          <p:cNvSpPr/>
          <p:nvPr/>
        </p:nvSpPr>
        <p:spPr>
          <a:xfrm>
            <a:off x="8478073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92" name="Grupo 91">
            <a:extLst>
              <a:ext uri="{FF2B5EF4-FFF2-40B4-BE49-F238E27FC236}">
                <a16:creationId xmlns:a16="http://schemas.microsoft.com/office/drawing/2014/main" id="{2BF70560-8DE1-AC6D-544D-19C74BC1164E}"/>
              </a:ext>
            </a:extLst>
          </p:cNvPr>
          <p:cNvGrpSpPr/>
          <p:nvPr/>
        </p:nvGrpSpPr>
        <p:grpSpPr>
          <a:xfrm>
            <a:off x="149434" y="6191279"/>
            <a:ext cx="557400" cy="554134"/>
            <a:chOff x="1295141" y="805199"/>
            <a:chExt cx="4876800" cy="4848225"/>
          </a:xfrm>
        </p:grpSpPr>
        <p:sp>
          <p:nvSpPr>
            <p:cNvPr id="93" name="Elipse 92">
              <a:extLst>
                <a:ext uri="{FF2B5EF4-FFF2-40B4-BE49-F238E27FC236}">
                  <a16:creationId xmlns:a16="http://schemas.microsoft.com/office/drawing/2014/main" id="{711B0589-DFC1-8F23-8595-1623683833DA}"/>
                </a:ext>
              </a:extLst>
            </p:cNvPr>
            <p:cNvSpPr/>
            <p:nvPr/>
          </p:nvSpPr>
          <p:spPr>
            <a:xfrm>
              <a:off x="1317748" y="811027"/>
              <a:ext cx="4819686" cy="48423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94" name="Imagen 93" descr="Reloj con fondo negro y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ED1D302B-E201-B356-4D92-B030A7E90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41" y="805199"/>
              <a:ext cx="4876800" cy="4848225"/>
            </a:xfrm>
            <a:prstGeom prst="rect">
              <a:avLst/>
            </a:prstGeom>
          </p:spPr>
        </p:pic>
      </p:grpSp>
      <p:pic>
        <p:nvPicPr>
          <p:cNvPr id="95" name="Imagen 94" descr="Icono&#10;&#10;Descripción generada automáticamente">
            <a:extLst>
              <a:ext uri="{FF2B5EF4-FFF2-40B4-BE49-F238E27FC236}">
                <a16:creationId xmlns:a16="http://schemas.microsoft.com/office/drawing/2014/main" id="{4B39F401-2B01-DB47-6BCA-BDA844FA78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0" y="6148891"/>
            <a:ext cx="640634" cy="640634"/>
          </a:xfrm>
          <a:prstGeom prst="rect">
            <a:avLst/>
          </a:prstGeom>
        </p:spPr>
      </p:pic>
      <p:pic>
        <p:nvPicPr>
          <p:cNvPr id="96" name="Imagen 95" descr="Código QR&#10;&#10;Descripción generada automáticamente">
            <a:extLst>
              <a:ext uri="{FF2B5EF4-FFF2-40B4-BE49-F238E27FC236}">
                <a16:creationId xmlns:a16="http://schemas.microsoft.com/office/drawing/2014/main" id="{4B4793FA-6E7A-D5CE-E468-170D0ECF80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654" y="6217710"/>
            <a:ext cx="546539" cy="546539"/>
          </a:xfrm>
          <a:prstGeom prst="rect">
            <a:avLst/>
          </a:prstGeom>
        </p:spPr>
      </p:pic>
      <p:sp>
        <p:nvSpPr>
          <p:cNvPr id="97" name="CuadroTexto 96">
            <a:extLst>
              <a:ext uri="{FF2B5EF4-FFF2-40B4-BE49-F238E27FC236}">
                <a16:creationId xmlns:a16="http://schemas.microsoft.com/office/drawing/2014/main" id="{C4715496-7134-06C4-2E21-6B51DD89ECAB}"/>
              </a:ext>
            </a:extLst>
          </p:cNvPr>
          <p:cNvSpPr txBox="1"/>
          <p:nvPr/>
        </p:nvSpPr>
        <p:spPr>
          <a:xfrm>
            <a:off x="10611642" y="6332370"/>
            <a:ext cx="775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DE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OSPP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2EA014AF-06A6-4FA0-2EB5-BEEB3AF2D80E}"/>
              </a:ext>
            </a:extLst>
          </p:cNvPr>
          <p:cNvSpPr txBox="1"/>
          <p:nvPr/>
        </p:nvSpPr>
        <p:spPr>
          <a:xfrm>
            <a:off x="238523" y="641912"/>
            <a:ext cx="7279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SEISMIC EVIDENCE</a:t>
            </a:r>
            <a:r>
              <a:rPr lang="es-CO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OF A SLAB TEAR</a:t>
            </a:r>
            <a:endParaRPr lang="es-CO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" name="Rectángulo 98">
            <a:hlinkClick r:id="rId6" action="ppaction://hlinksldjump"/>
            <a:extLst>
              <a:ext uri="{FF2B5EF4-FFF2-40B4-BE49-F238E27FC236}">
                <a16:creationId xmlns:a16="http://schemas.microsoft.com/office/drawing/2014/main" id="{278036D5-D22A-BA7C-8CD8-0053FDFB1463}"/>
              </a:ext>
            </a:extLst>
          </p:cNvPr>
          <p:cNvSpPr/>
          <p:nvPr/>
        </p:nvSpPr>
        <p:spPr>
          <a:xfrm>
            <a:off x="1578127" y="6311036"/>
            <a:ext cx="1860947" cy="359888"/>
          </a:xfrm>
          <a:prstGeom prst="rect">
            <a:avLst/>
          </a:prstGeom>
          <a:solidFill>
            <a:srgbClr val="0072B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INTRODUCTION</a:t>
            </a:r>
            <a:endParaRPr lang="es-CO" sz="1600" b="1" dirty="0"/>
          </a:p>
        </p:txBody>
      </p:sp>
    </p:spTree>
    <p:extLst>
      <p:ext uri="{BB962C8B-B14F-4D97-AF65-F5344CB8AC3E}">
        <p14:creationId xmlns:p14="http://schemas.microsoft.com/office/powerpoint/2010/main" val="2006347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apa&#10;&#10;Descripción generada automáticamente">
            <a:extLst>
              <a:ext uri="{FF2B5EF4-FFF2-40B4-BE49-F238E27FC236}">
                <a16:creationId xmlns:a16="http://schemas.microsoft.com/office/drawing/2014/main" id="{257BCE90-358D-385F-006D-105914018B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0"/>
          <a:stretch/>
        </p:blipFill>
        <p:spPr>
          <a:xfrm>
            <a:off x="7319256" y="441746"/>
            <a:ext cx="4688035" cy="5120132"/>
          </a:xfrm>
          <a:prstGeom prst="rect">
            <a:avLst/>
          </a:prstGeom>
        </p:spPr>
      </p:pic>
      <p:pic>
        <p:nvPicPr>
          <p:cNvPr id="15" name="Imagen 14" descr="Imagen que contiene interior, luz, computadora, teclado&#10;&#10;Descripción generada automáticamente">
            <a:extLst>
              <a:ext uri="{FF2B5EF4-FFF2-40B4-BE49-F238E27FC236}">
                <a16:creationId xmlns:a16="http://schemas.microsoft.com/office/drawing/2014/main" id="{BF4976C8-9B46-0E00-1EC1-C39743F13A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46"/>
          <a:stretch/>
        </p:blipFill>
        <p:spPr>
          <a:xfrm>
            <a:off x="290812" y="1616367"/>
            <a:ext cx="2887315" cy="3706024"/>
          </a:xfrm>
          <a:prstGeom prst="rect">
            <a:avLst/>
          </a:prstGeom>
        </p:spPr>
      </p:pic>
      <p:pic>
        <p:nvPicPr>
          <p:cNvPr id="70" name="Imagen 69" descr="Imagen que contiene interior, luz, computadora, teclado&#10;&#10;Descripción generada automáticamente">
            <a:extLst>
              <a:ext uri="{FF2B5EF4-FFF2-40B4-BE49-F238E27FC236}">
                <a16:creationId xmlns:a16="http://schemas.microsoft.com/office/drawing/2014/main" id="{23F82DC7-8EFC-60DD-F62F-01A825E4C9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/>
          <a:stretch/>
        </p:blipFill>
        <p:spPr>
          <a:xfrm>
            <a:off x="3261434" y="2375417"/>
            <a:ext cx="2887315" cy="2905427"/>
          </a:xfrm>
          <a:prstGeom prst="rect">
            <a:avLst/>
          </a:prstGeom>
        </p:spPr>
      </p:pic>
      <p:pic>
        <p:nvPicPr>
          <p:cNvPr id="19" name="Imagen 1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7762F19-D838-78CB-EADF-D18488C0B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187" y="3869362"/>
            <a:ext cx="1113630" cy="1305777"/>
          </a:xfrm>
          <a:prstGeom prst="rect">
            <a:avLst/>
          </a:prstGeom>
        </p:spPr>
      </p:pic>
      <p:pic>
        <p:nvPicPr>
          <p:cNvPr id="73" name="Imagen 72" descr="Mapa&#10;&#10;Descripción generada automáticamente">
            <a:extLst>
              <a:ext uri="{FF2B5EF4-FFF2-40B4-BE49-F238E27FC236}">
                <a16:creationId xmlns:a16="http://schemas.microsoft.com/office/drawing/2014/main" id="{37689C13-CF2A-39AB-EB88-D52B54CAF2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3" b="6962"/>
          <a:stretch/>
        </p:blipFill>
        <p:spPr>
          <a:xfrm>
            <a:off x="7669894" y="5587910"/>
            <a:ext cx="4332267" cy="161041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DF66D6E5-2F36-B7A4-98CB-717333D09266}"/>
              </a:ext>
            </a:extLst>
          </p:cNvPr>
          <p:cNvSpPr txBox="1"/>
          <p:nvPr/>
        </p:nvSpPr>
        <p:spPr>
          <a:xfrm>
            <a:off x="8622010" y="5749564"/>
            <a:ext cx="3357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/>
              <a:t>50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14E2BE98-0C97-ABBD-9523-710C8CA04A6D}"/>
              </a:ext>
            </a:extLst>
          </p:cNvPr>
          <p:cNvSpPr txBox="1"/>
          <p:nvPr/>
        </p:nvSpPr>
        <p:spPr>
          <a:xfrm>
            <a:off x="9510571" y="5749564"/>
            <a:ext cx="417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/>
              <a:t>100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EC48C54B-F831-98FD-2F63-0376CA31DFC4}"/>
              </a:ext>
            </a:extLst>
          </p:cNvPr>
          <p:cNvSpPr txBox="1"/>
          <p:nvPr/>
        </p:nvSpPr>
        <p:spPr>
          <a:xfrm>
            <a:off x="10436464" y="5749564"/>
            <a:ext cx="417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/>
              <a:t>150</a:t>
            </a:r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E7D4B849-1EDA-DF53-E63C-A1245BB12182}"/>
              </a:ext>
            </a:extLst>
          </p:cNvPr>
          <p:cNvSpPr/>
          <p:nvPr/>
        </p:nvSpPr>
        <p:spPr>
          <a:xfrm>
            <a:off x="0" y="6123963"/>
            <a:ext cx="12192000" cy="734038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9" name="Rectángulo 88">
            <a:hlinkClick r:id="rId5" action="ppaction://hlinksldjump"/>
            <a:extLst>
              <a:ext uri="{FF2B5EF4-FFF2-40B4-BE49-F238E27FC236}">
                <a16:creationId xmlns:a16="http://schemas.microsoft.com/office/drawing/2014/main" id="{ADBE8280-307C-21FC-1B48-EBB36AEBAAAE}"/>
              </a:ext>
            </a:extLst>
          </p:cNvPr>
          <p:cNvSpPr/>
          <p:nvPr/>
        </p:nvSpPr>
        <p:spPr>
          <a:xfrm>
            <a:off x="3878109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MAGMATISM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0" name="Rectángulo 89">
            <a:hlinkClick r:id="rId6" action="ppaction://hlinksldjump"/>
            <a:extLst>
              <a:ext uri="{FF2B5EF4-FFF2-40B4-BE49-F238E27FC236}">
                <a16:creationId xmlns:a16="http://schemas.microsoft.com/office/drawing/2014/main" id="{8039579C-72CF-242F-E0A1-EE6799BA0AE8}"/>
              </a:ext>
            </a:extLst>
          </p:cNvPr>
          <p:cNvSpPr/>
          <p:nvPr/>
        </p:nvSpPr>
        <p:spPr>
          <a:xfrm>
            <a:off x="6178091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1" name="Rectángulo 90">
            <a:hlinkClick r:id="rId7" action="ppaction://hlinksldjump"/>
            <a:extLst>
              <a:ext uri="{FF2B5EF4-FFF2-40B4-BE49-F238E27FC236}">
                <a16:creationId xmlns:a16="http://schemas.microsoft.com/office/drawing/2014/main" id="{27F8E3A4-E24B-796E-3F79-47A13C2D3B45}"/>
              </a:ext>
            </a:extLst>
          </p:cNvPr>
          <p:cNvSpPr/>
          <p:nvPr/>
        </p:nvSpPr>
        <p:spPr>
          <a:xfrm>
            <a:off x="8478073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92" name="Grupo 91">
            <a:extLst>
              <a:ext uri="{FF2B5EF4-FFF2-40B4-BE49-F238E27FC236}">
                <a16:creationId xmlns:a16="http://schemas.microsoft.com/office/drawing/2014/main" id="{2BF70560-8DE1-AC6D-544D-19C74BC1164E}"/>
              </a:ext>
            </a:extLst>
          </p:cNvPr>
          <p:cNvGrpSpPr/>
          <p:nvPr/>
        </p:nvGrpSpPr>
        <p:grpSpPr>
          <a:xfrm>
            <a:off x="149434" y="6191279"/>
            <a:ext cx="557400" cy="554134"/>
            <a:chOff x="1295141" y="805199"/>
            <a:chExt cx="4876800" cy="4848225"/>
          </a:xfrm>
        </p:grpSpPr>
        <p:sp>
          <p:nvSpPr>
            <p:cNvPr id="93" name="Elipse 92">
              <a:extLst>
                <a:ext uri="{FF2B5EF4-FFF2-40B4-BE49-F238E27FC236}">
                  <a16:creationId xmlns:a16="http://schemas.microsoft.com/office/drawing/2014/main" id="{711B0589-DFC1-8F23-8595-1623683833DA}"/>
                </a:ext>
              </a:extLst>
            </p:cNvPr>
            <p:cNvSpPr/>
            <p:nvPr/>
          </p:nvSpPr>
          <p:spPr>
            <a:xfrm>
              <a:off x="1317748" y="811027"/>
              <a:ext cx="4819686" cy="48423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94" name="Imagen 93" descr="Reloj con fondo negro y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ED1D302B-E201-B356-4D92-B030A7E90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41" y="805199"/>
              <a:ext cx="4876800" cy="4848225"/>
            </a:xfrm>
            <a:prstGeom prst="rect">
              <a:avLst/>
            </a:prstGeom>
          </p:spPr>
        </p:pic>
      </p:grpSp>
      <p:pic>
        <p:nvPicPr>
          <p:cNvPr id="95" name="Imagen 94" descr="Icono&#10;&#10;Descripción generada automáticamente">
            <a:extLst>
              <a:ext uri="{FF2B5EF4-FFF2-40B4-BE49-F238E27FC236}">
                <a16:creationId xmlns:a16="http://schemas.microsoft.com/office/drawing/2014/main" id="{4B39F401-2B01-DB47-6BCA-BDA844FA78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0" y="6148891"/>
            <a:ext cx="640634" cy="640634"/>
          </a:xfrm>
          <a:prstGeom prst="rect">
            <a:avLst/>
          </a:prstGeom>
        </p:spPr>
      </p:pic>
      <p:pic>
        <p:nvPicPr>
          <p:cNvPr id="96" name="Imagen 95" descr="Código QR&#10;&#10;Descripción generada automáticamente">
            <a:extLst>
              <a:ext uri="{FF2B5EF4-FFF2-40B4-BE49-F238E27FC236}">
                <a16:creationId xmlns:a16="http://schemas.microsoft.com/office/drawing/2014/main" id="{4B4793FA-6E7A-D5CE-E468-170D0ECF80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654" y="6217710"/>
            <a:ext cx="546539" cy="546539"/>
          </a:xfrm>
          <a:prstGeom prst="rect">
            <a:avLst/>
          </a:prstGeom>
        </p:spPr>
      </p:pic>
      <p:sp>
        <p:nvSpPr>
          <p:cNvPr id="97" name="CuadroTexto 96">
            <a:extLst>
              <a:ext uri="{FF2B5EF4-FFF2-40B4-BE49-F238E27FC236}">
                <a16:creationId xmlns:a16="http://schemas.microsoft.com/office/drawing/2014/main" id="{C4715496-7134-06C4-2E21-6B51DD89ECAB}"/>
              </a:ext>
            </a:extLst>
          </p:cNvPr>
          <p:cNvSpPr txBox="1"/>
          <p:nvPr/>
        </p:nvSpPr>
        <p:spPr>
          <a:xfrm>
            <a:off x="10611642" y="6332370"/>
            <a:ext cx="775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DE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OSPP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2EA014AF-06A6-4FA0-2EB5-BEEB3AF2D80E}"/>
              </a:ext>
            </a:extLst>
          </p:cNvPr>
          <p:cNvSpPr txBox="1"/>
          <p:nvPr/>
        </p:nvSpPr>
        <p:spPr>
          <a:xfrm>
            <a:off x="238523" y="641912"/>
            <a:ext cx="7279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SEISMIC EVIDENCE</a:t>
            </a:r>
            <a:r>
              <a:rPr lang="es-CO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OF A SLAB TEAR</a:t>
            </a:r>
            <a:endParaRPr lang="es-CO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" name="Rectángulo 98">
            <a:hlinkClick r:id="rId6" action="ppaction://hlinksldjump"/>
            <a:extLst>
              <a:ext uri="{FF2B5EF4-FFF2-40B4-BE49-F238E27FC236}">
                <a16:creationId xmlns:a16="http://schemas.microsoft.com/office/drawing/2014/main" id="{278036D5-D22A-BA7C-8CD8-0053FDFB1463}"/>
              </a:ext>
            </a:extLst>
          </p:cNvPr>
          <p:cNvSpPr/>
          <p:nvPr/>
        </p:nvSpPr>
        <p:spPr>
          <a:xfrm>
            <a:off x="1578127" y="6311036"/>
            <a:ext cx="1860947" cy="359888"/>
          </a:xfrm>
          <a:prstGeom prst="rect">
            <a:avLst/>
          </a:prstGeom>
          <a:solidFill>
            <a:srgbClr val="0072B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INTRODUCTION</a:t>
            </a:r>
            <a:endParaRPr lang="es-CO" sz="1600" b="1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6F163DEA-C899-B7E6-9720-864727BCE83D}"/>
              </a:ext>
            </a:extLst>
          </p:cNvPr>
          <p:cNvGrpSpPr/>
          <p:nvPr/>
        </p:nvGrpSpPr>
        <p:grpSpPr>
          <a:xfrm>
            <a:off x="184709" y="1485900"/>
            <a:ext cx="6082741" cy="3886200"/>
            <a:chOff x="184709" y="1485900"/>
            <a:chExt cx="6082741" cy="3886200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0B5E2EE7-411D-259B-B434-A0706FF2D00D}"/>
                </a:ext>
              </a:extLst>
            </p:cNvPr>
            <p:cNvSpPr/>
            <p:nvPr/>
          </p:nvSpPr>
          <p:spPr>
            <a:xfrm>
              <a:off x="184709" y="1485900"/>
              <a:ext cx="6082741" cy="306705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5796FBD5-FBD9-492C-3819-F16B7813D3A6}"/>
                </a:ext>
              </a:extLst>
            </p:cNvPr>
            <p:cNvSpPr/>
            <p:nvPr/>
          </p:nvSpPr>
          <p:spPr>
            <a:xfrm>
              <a:off x="3249864" y="4522250"/>
              <a:ext cx="2970621" cy="84985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2750853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ángulo 49">
            <a:extLst>
              <a:ext uri="{FF2B5EF4-FFF2-40B4-BE49-F238E27FC236}">
                <a16:creationId xmlns:a16="http://schemas.microsoft.com/office/drawing/2014/main" id="{B45B62A6-1128-E455-C81B-EE8CF02F05DC}"/>
              </a:ext>
            </a:extLst>
          </p:cNvPr>
          <p:cNvSpPr/>
          <p:nvPr/>
        </p:nvSpPr>
        <p:spPr>
          <a:xfrm>
            <a:off x="0" y="6123963"/>
            <a:ext cx="12192000" cy="734038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1" name="Rectángulo 50">
            <a:hlinkClick r:id="rId2" action="ppaction://hlinksldjump"/>
            <a:extLst>
              <a:ext uri="{FF2B5EF4-FFF2-40B4-BE49-F238E27FC236}">
                <a16:creationId xmlns:a16="http://schemas.microsoft.com/office/drawing/2014/main" id="{23027348-5F47-3E53-39F7-553C6580F1B9}"/>
              </a:ext>
            </a:extLst>
          </p:cNvPr>
          <p:cNvSpPr/>
          <p:nvPr/>
        </p:nvSpPr>
        <p:spPr>
          <a:xfrm>
            <a:off x="1578127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Rectángulo 51">
            <a:hlinkClick r:id="rId3" action="ppaction://hlinksldjump"/>
            <a:extLst>
              <a:ext uri="{FF2B5EF4-FFF2-40B4-BE49-F238E27FC236}">
                <a16:creationId xmlns:a16="http://schemas.microsoft.com/office/drawing/2014/main" id="{D08C02B1-27A5-0EA6-62F5-BDF7B44BEF3F}"/>
              </a:ext>
            </a:extLst>
          </p:cNvPr>
          <p:cNvSpPr/>
          <p:nvPr/>
        </p:nvSpPr>
        <p:spPr>
          <a:xfrm>
            <a:off x="3878109" y="6311036"/>
            <a:ext cx="1860947" cy="359888"/>
          </a:xfrm>
          <a:prstGeom prst="rect">
            <a:avLst/>
          </a:prstGeom>
          <a:solidFill>
            <a:srgbClr val="0072B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MAGMATISM</a:t>
            </a:r>
            <a:endParaRPr lang="es-CO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Rectángulo 52">
            <a:hlinkClick r:id="rId4" action="ppaction://hlinksldjump"/>
            <a:extLst>
              <a:ext uri="{FF2B5EF4-FFF2-40B4-BE49-F238E27FC236}">
                <a16:creationId xmlns:a16="http://schemas.microsoft.com/office/drawing/2014/main" id="{6115EEB3-3105-132F-6763-08EBB26B2BCD}"/>
              </a:ext>
            </a:extLst>
          </p:cNvPr>
          <p:cNvSpPr/>
          <p:nvPr/>
        </p:nvSpPr>
        <p:spPr>
          <a:xfrm>
            <a:off x="6178091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Rectángulo 53">
            <a:hlinkClick r:id="rId5" action="ppaction://hlinksldjump"/>
            <a:extLst>
              <a:ext uri="{FF2B5EF4-FFF2-40B4-BE49-F238E27FC236}">
                <a16:creationId xmlns:a16="http://schemas.microsoft.com/office/drawing/2014/main" id="{11F7DCBE-4152-486D-B9CB-6001E5EA7574}"/>
              </a:ext>
            </a:extLst>
          </p:cNvPr>
          <p:cNvSpPr/>
          <p:nvPr/>
        </p:nvSpPr>
        <p:spPr>
          <a:xfrm>
            <a:off x="8478073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id="{68323420-195C-9584-F183-AB7497839D6D}"/>
              </a:ext>
            </a:extLst>
          </p:cNvPr>
          <p:cNvGrpSpPr/>
          <p:nvPr/>
        </p:nvGrpSpPr>
        <p:grpSpPr>
          <a:xfrm>
            <a:off x="149434" y="6191279"/>
            <a:ext cx="557400" cy="554134"/>
            <a:chOff x="1295141" y="805199"/>
            <a:chExt cx="4876800" cy="4848225"/>
          </a:xfrm>
        </p:grpSpPr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212C5586-E779-A8C1-840B-AE3EC30868F6}"/>
                </a:ext>
              </a:extLst>
            </p:cNvPr>
            <p:cNvSpPr/>
            <p:nvPr/>
          </p:nvSpPr>
          <p:spPr>
            <a:xfrm>
              <a:off x="1317748" y="811027"/>
              <a:ext cx="4819686" cy="48423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57" name="Imagen 56" descr="Reloj con fondo negro y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022FC91C-8810-639F-4630-47763C415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41" y="805199"/>
              <a:ext cx="4876800" cy="4848225"/>
            </a:xfrm>
            <a:prstGeom prst="rect">
              <a:avLst/>
            </a:prstGeom>
          </p:spPr>
        </p:pic>
      </p:grpSp>
      <p:pic>
        <p:nvPicPr>
          <p:cNvPr id="58" name="Imagen 57" descr="Icono&#10;&#10;Descripción generada automáticamente">
            <a:extLst>
              <a:ext uri="{FF2B5EF4-FFF2-40B4-BE49-F238E27FC236}">
                <a16:creationId xmlns:a16="http://schemas.microsoft.com/office/drawing/2014/main" id="{D40CEAD3-F35A-EAAC-D053-B4341722F3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0" y="6148891"/>
            <a:ext cx="640634" cy="640634"/>
          </a:xfrm>
          <a:prstGeom prst="rect">
            <a:avLst/>
          </a:prstGeom>
        </p:spPr>
      </p:pic>
      <p:pic>
        <p:nvPicPr>
          <p:cNvPr id="59" name="Imagen 58" descr="Código QR&#10;&#10;Descripción generada automáticamente">
            <a:extLst>
              <a:ext uri="{FF2B5EF4-FFF2-40B4-BE49-F238E27FC236}">
                <a16:creationId xmlns:a16="http://schemas.microsoft.com/office/drawing/2014/main" id="{D0B4F9EE-F1FB-FA01-7D85-50748AD9ED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654" y="6217710"/>
            <a:ext cx="546539" cy="546539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6FB05273-AFAC-2716-1F1C-2FD493E83338}"/>
              </a:ext>
            </a:extLst>
          </p:cNvPr>
          <p:cNvSpPr txBox="1"/>
          <p:nvPr/>
        </p:nvSpPr>
        <p:spPr>
          <a:xfrm>
            <a:off x="10611642" y="6332370"/>
            <a:ext cx="775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DE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OSPP</a:t>
            </a: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A97774AA-7E8B-A03A-BE51-438EE9F80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2956" y="765640"/>
            <a:ext cx="5785642" cy="4628514"/>
          </a:xfrm>
          <a:prstGeom prst="rect">
            <a:avLst/>
          </a:prstGeom>
        </p:spPr>
      </p:pic>
      <p:pic>
        <p:nvPicPr>
          <p:cNvPr id="27" name="Imagen 26" descr="Mapa&#10;&#10;Descripción generada automáticamente">
            <a:extLst>
              <a:ext uri="{FF2B5EF4-FFF2-40B4-BE49-F238E27FC236}">
                <a16:creationId xmlns:a16="http://schemas.microsoft.com/office/drawing/2014/main" id="{B9794248-D07E-83D5-89D0-276B878E55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3" t="12089" r="27247" b="14817"/>
          <a:stretch/>
        </p:blipFill>
        <p:spPr>
          <a:xfrm rot="16200000">
            <a:off x="7149734" y="687428"/>
            <a:ext cx="3731375" cy="487258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9794BEB-0227-9305-7340-32BEFB6248C1}"/>
              </a:ext>
            </a:extLst>
          </p:cNvPr>
          <p:cNvSpPr/>
          <p:nvPr/>
        </p:nvSpPr>
        <p:spPr>
          <a:xfrm>
            <a:off x="1839686" y="2362201"/>
            <a:ext cx="2841171" cy="16872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A4D280AC-B440-2895-C0F3-4145C3214C18}"/>
              </a:ext>
            </a:extLst>
          </p:cNvPr>
          <p:cNvCxnSpPr/>
          <p:nvPr/>
        </p:nvCxnSpPr>
        <p:spPr>
          <a:xfrm flipV="1">
            <a:off x="4691743" y="1258032"/>
            <a:ext cx="1887386" cy="11041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6CD9B75-7E95-28D1-C59A-C3470BE46559}"/>
              </a:ext>
            </a:extLst>
          </p:cNvPr>
          <p:cNvCxnSpPr/>
          <p:nvPr/>
        </p:nvCxnSpPr>
        <p:spPr>
          <a:xfrm>
            <a:off x="4680857" y="4049487"/>
            <a:ext cx="1898272" cy="9399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361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ángulo 49">
            <a:extLst>
              <a:ext uri="{FF2B5EF4-FFF2-40B4-BE49-F238E27FC236}">
                <a16:creationId xmlns:a16="http://schemas.microsoft.com/office/drawing/2014/main" id="{B45B62A6-1128-E455-C81B-EE8CF02F05DC}"/>
              </a:ext>
            </a:extLst>
          </p:cNvPr>
          <p:cNvSpPr/>
          <p:nvPr/>
        </p:nvSpPr>
        <p:spPr>
          <a:xfrm>
            <a:off x="0" y="6123963"/>
            <a:ext cx="12192000" cy="734038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1" name="Rectángulo 50">
            <a:hlinkClick r:id="rId2" action="ppaction://hlinksldjump"/>
            <a:extLst>
              <a:ext uri="{FF2B5EF4-FFF2-40B4-BE49-F238E27FC236}">
                <a16:creationId xmlns:a16="http://schemas.microsoft.com/office/drawing/2014/main" id="{23027348-5F47-3E53-39F7-553C6580F1B9}"/>
              </a:ext>
            </a:extLst>
          </p:cNvPr>
          <p:cNvSpPr/>
          <p:nvPr/>
        </p:nvSpPr>
        <p:spPr>
          <a:xfrm>
            <a:off x="1578127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Rectángulo 51">
            <a:hlinkClick r:id="rId3" action="ppaction://hlinksldjump"/>
            <a:extLst>
              <a:ext uri="{FF2B5EF4-FFF2-40B4-BE49-F238E27FC236}">
                <a16:creationId xmlns:a16="http://schemas.microsoft.com/office/drawing/2014/main" id="{D08C02B1-27A5-0EA6-62F5-BDF7B44BEF3F}"/>
              </a:ext>
            </a:extLst>
          </p:cNvPr>
          <p:cNvSpPr/>
          <p:nvPr/>
        </p:nvSpPr>
        <p:spPr>
          <a:xfrm>
            <a:off x="3878109" y="6311036"/>
            <a:ext cx="1860947" cy="359888"/>
          </a:xfrm>
          <a:prstGeom prst="rect">
            <a:avLst/>
          </a:prstGeom>
          <a:solidFill>
            <a:srgbClr val="0072B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MAGMATISM</a:t>
            </a:r>
            <a:endParaRPr lang="es-CO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Rectángulo 52">
            <a:hlinkClick r:id="rId4" action="ppaction://hlinksldjump"/>
            <a:extLst>
              <a:ext uri="{FF2B5EF4-FFF2-40B4-BE49-F238E27FC236}">
                <a16:creationId xmlns:a16="http://schemas.microsoft.com/office/drawing/2014/main" id="{6115EEB3-3105-132F-6763-08EBB26B2BCD}"/>
              </a:ext>
            </a:extLst>
          </p:cNvPr>
          <p:cNvSpPr/>
          <p:nvPr/>
        </p:nvSpPr>
        <p:spPr>
          <a:xfrm>
            <a:off x="6178091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Rectángulo 53">
            <a:hlinkClick r:id="rId5" action="ppaction://hlinksldjump"/>
            <a:extLst>
              <a:ext uri="{FF2B5EF4-FFF2-40B4-BE49-F238E27FC236}">
                <a16:creationId xmlns:a16="http://schemas.microsoft.com/office/drawing/2014/main" id="{11F7DCBE-4152-486D-B9CB-6001E5EA7574}"/>
              </a:ext>
            </a:extLst>
          </p:cNvPr>
          <p:cNvSpPr/>
          <p:nvPr/>
        </p:nvSpPr>
        <p:spPr>
          <a:xfrm>
            <a:off x="8478073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id="{68323420-195C-9584-F183-AB7497839D6D}"/>
              </a:ext>
            </a:extLst>
          </p:cNvPr>
          <p:cNvGrpSpPr/>
          <p:nvPr/>
        </p:nvGrpSpPr>
        <p:grpSpPr>
          <a:xfrm>
            <a:off x="149434" y="6191279"/>
            <a:ext cx="557400" cy="554134"/>
            <a:chOff x="1295141" y="805199"/>
            <a:chExt cx="4876800" cy="4848225"/>
          </a:xfrm>
        </p:grpSpPr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212C5586-E779-A8C1-840B-AE3EC30868F6}"/>
                </a:ext>
              </a:extLst>
            </p:cNvPr>
            <p:cNvSpPr/>
            <p:nvPr/>
          </p:nvSpPr>
          <p:spPr>
            <a:xfrm>
              <a:off x="1317748" y="811027"/>
              <a:ext cx="4819686" cy="48423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57" name="Imagen 56" descr="Reloj con fondo negro y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022FC91C-8810-639F-4630-47763C415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41" y="805199"/>
              <a:ext cx="4876800" cy="4848225"/>
            </a:xfrm>
            <a:prstGeom prst="rect">
              <a:avLst/>
            </a:prstGeom>
          </p:spPr>
        </p:pic>
      </p:grpSp>
      <p:pic>
        <p:nvPicPr>
          <p:cNvPr id="58" name="Imagen 57" descr="Icono&#10;&#10;Descripción generada automáticamente">
            <a:extLst>
              <a:ext uri="{FF2B5EF4-FFF2-40B4-BE49-F238E27FC236}">
                <a16:creationId xmlns:a16="http://schemas.microsoft.com/office/drawing/2014/main" id="{D40CEAD3-F35A-EAAC-D053-B4341722F3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0" y="6148891"/>
            <a:ext cx="640634" cy="640634"/>
          </a:xfrm>
          <a:prstGeom prst="rect">
            <a:avLst/>
          </a:prstGeom>
        </p:spPr>
      </p:pic>
      <p:pic>
        <p:nvPicPr>
          <p:cNvPr id="59" name="Imagen 58" descr="Código QR&#10;&#10;Descripción generada automáticamente">
            <a:extLst>
              <a:ext uri="{FF2B5EF4-FFF2-40B4-BE49-F238E27FC236}">
                <a16:creationId xmlns:a16="http://schemas.microsoft.com/office/drawing/2014/main" id="{D0B4F9EE-F1FB-FA01-7D85-50748AD9ED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654" y="6217710"/>
            <a:ext cx="546539" cy="546539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6FB05273-AFAC-2716-1F1C-2FD493E83338}"/>
              </a:ext>
            </a:extLst>
          </p:cNvPr>
          <p:cNvSpPr txBox="1"/>
          <p:nvPr/>
        </p:nvSpPr>
        <p:spPr>
          <a:xfrm>
            <a:off x="10611642" y="6332370"/>
            <a:ext cx="775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DE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OSPP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67E9D1E9-F1EB-7D2A-C4A0-9C0D61DA43C5}"/>
              </a:ext>
            </a:extLst>
          </p:cNvPr>
          <p:cNvSpPr/>
          <p:nvPr/>
        </p:nvSpPr>
        <p:spPr>
          <a:xfrm>
            <a:off x="5270982" y="3083752"/>
            <a:ext cx="2869617" cy="2869617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4E4947B-B589-B17F-C051-04ECB797D0FA}"/>
              </a:ext>
            </a:extLst>
          </p:cNvPr>
          <p:cNvSpPr/>
          <p:nvPr/>
        </p:nvSpPr>
        <p:spPr>
          <a:xfrm>
            <a:off x="5270982" y="125336"/>
            <a:ext cx="2869617" cy="2869617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BCAAF30-04BB-7CF3-1505-99A18FA1EDB3}"/>
              </a:ext>
            </a:extLst>
          </p:cNvPr>
          <p:cNvSpPr/>
          <p:nvPr/>
        </p:nvSpPr>
        <p:spPr>
          <a:xfrm>
            <a:off x="8688906" y="3098950"/>
            <a:ext cx="2869617" cy="2869617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52E7AFB-0595-7E4F-7E8B-4586C9A5C126}"/>
              </a:ext>
            </a:extLst>
          </p:cNvPr>
          <p:cNvSpPr/>
          <p:nvPr/>
        </p:nvSpPr>
        <p:spPr>
          <a:xfrm>
            <a:off x="8688906" y="140534"/>
            <a:ext cx="2869617" cy="2869617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5" name="Imagen 1">
            <a:extLst>
              <a:ext uri="{FF2B5EF4-FFF2-40B4-BE49-F238E27FC236}">
                <a16:creationId xmlns:a16="http://schemas.microsoft.com/office/drawing/2014/main" id="{DD962A5A-35E6-BC65-2072-AF803141C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58" y="1413181"/>
            <a:ext cx="4213483" cy="337153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729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ángulo 49">
            <a:extLst>
              <a:ext uri="{FF2B5EF4-FFF2-40B4-BE49-F238E27FC236}">
                <a16:creationId xmlns:a16="http://schemas.microsoft.com/office/drawing/2014/main" id="{B45B62A6-1128-E455-C81B-EE8CF02F05DC}"/>
              </a:ext>
            </a:extLst>
          </p:cNvPr>
          <p:cNvSpPr/>
          <p:nvPr/>
        </p:nvSpPr>
        <p:spPr>
          <a:xfrm>
            <a:off x="0" y="6123963"/>
            <a:ext cx="12192000" cy="734038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1" name="Rectángulo 50">
            <a:hlinkClick r:id="rId2" action="ppaction://hlinksldjump"/>
            <a:extLst>
              <a:ext uri="{FF2B5EF4-FFF2-40B4-BE49-F238E27FC236}">
                <a16:creationId xmlns:a16="http://schemas.microsoft.com/office/drawing/2014/main" id="{23027348-5F47-3E53-39F7-553C6580F1B9}"/>
              </a:ext>
            </a:extLst>
          </p:cNvPr>
          <p:cNvSpPr/>
          <p:nvPr/>
        </p:nvSpPr>
        <p:spPr>
          <a:xfrm>
            <a:off x="1578127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Rectángulo 51">
            <a:hlinkClick r:id="rId3" action="ppaction://hlinksldjump"/>
            <a:extLst>
              <a:ext uri="{FF2B5EF4-FFF2-40B4-BE49-F238E27FC236}">
                <a16:creationId xmlns:a16="http://schemas.microsoft.com/office/drawing/2014/main" id="{D08C02B1-27A5-0EA6-62F5-BDF7B44BEF3F}"/>
              </a:ext>
            </a:extLst>
          </p:cNvPr>
          <p:cNvSpPr/>
          <p:nvPr/>
        </p:nvSpPr>
        <p:spPr>
          <a:xfrm>
            <a:off x="3878109" y="6311036"/>
            <a:ext cx="1860947" cy="359888"/>
          </a:xfrm>
          <a:prstGeom prst="rect">
            <a:avLst/>
          </a:prstGeom>
          <a:solidFill>
            <a:srgbClr val="0072B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MAGMATISM</a:t>
            </a:r>
            <a:endParaRPr lang="es-CO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Rectángulo 52">
            <a:hlinkClick r:id="rId4" action="ppaction://hlinksldjump"/>
            <a:extLst>
              <a:ext uri="{FF2B5EF4-FFF2-40B4-BE49-F238E27FC236}">
                <a16:creationId xmlns:a16="http://schemas.microsoft.com/office/drawing/2014/main" id="{6115EEB3-3105-132F-6763-08EBB26B2BCD}"/>
              </a:ext>
            </a:extLst>
          </p:cNvPr>
          <p:cNvSpPr/>
          <p:nvPr/>
        </p:nvSpPr>
        <p:spPr>
          <a:xfrm>
            <a:off x="6178091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Rectángulo 53">
            <a:hlinkClick r:id="rId5" action="ppaction://hlinksldjump"/>
            <a:extLst>
              <a:ext uri="{FF2B5EF4-FFF2-40B4-BE49-F238E27FC236}">
                <a16:creationId xmlns:a16="http://schemas.microsoft.com/office/drawing/2014/main" id="{11F7DCBE-4152-486D-B9CB-6001E5EA7574}"/>
              </a:ext>
            </a:extLst>
          </p:cNvPr>
          <p:cNvSpPr/>
          <p:nvPr/>
        </p:nvSpPr>
        <p:spPr>
          <a:xfrm>
            <a:off x="8478073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id="{68323420-195C-9584-F183-AB7497839D6D}"/>
              </a:ext>
            </a:extLst>
          </p:cNvPr>
          <p:cNvGrpSpPr/>
          <p:nvPr/>
        </p:nvGrpSpPr>
        <p:grpSpPr>
          <a:xfrm>
            <a:off x="149434" y="6191279"/>
            <a:ext cx="557400" cy="554134"/>
            <a:chOff x="1295141" y="805199"/>
            <a:chExt cx="4876800" cy="4848225"/>
          </a:xfrm>
        </p:grpSpPr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212C5586-E779-A8C1-840B-AE3EC30868F6}"/>
                </a:ext>
              </a:extLst>
            </p:cNvPr>
            <p:cNvSpPr/>
            <p:nvPr/>
          </p:nvSpPr>
          <p:spPr>
            <a:xfrm>
              <a:off x="1317748" y="811027"/>
              <a:ext cx="4819686" cy="48423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57" name="Imagen 56" descr="Reloj con fondo negro y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022FC91C-8810-639F-4630-47763C415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41" y="805199"/>
              <a:ext cx="4876800" cy="4848225"/>
            </a:xfrm>
            <a:prstGeom prst="rect">
              <a:avLst/>
            </a:prstGeom>
          </p:spPr>
        </p:pic>
      </p:grpSp>
      <p:pic>
        <p:nvPicPr>
          <p:cNvPr id="58" name="Imagen 57" descr="Icono&#10;&#10;Descripción generada automáticamente">
            <a:extLst>
              <a:ext uri="{FF2B5EF4-FFF2-40B4-BE49-F238E27FC236}">
                <a16:creationId xmlns:a16="http://schemas.microsoft.com/office/drawing/2014/main" id="{D40CEAD3-F35A-EAAC-D053-B4341722F3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0" y="6148891"/>
            <a:ext cx="640634" cy="640634"/>
          </a:xfrm>
          <a:prstGeom prst="rect">
            <a:avLst/>
          </a:prstGeom>
        </p:spPr>
      </p:pic>
      <p:pic>
        <p:nvPicPr>
          <p:cNvPr id="59" name="Imagen 58" descr="Código QR&#10;&#10;Descripción generada automáticamente">
            <a:extLst>
              <a:ext uri="{FF2B5EF4-FFF2-40B4-BE49-F238E27FC236}">
                <a16:creationId xmlns:a16="http://schemas.microsoft.com/office/drawing/2014/main" id="{D0B4F9EE-F1FB-FA01-7D85-50748AD9ED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654" y="6217710"/>
            <a:ext cx="546539" cy="546539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6FB05273-AFAC-2716-1F1C-2FD493E83338}"/>
              </a:ext>
            </a:extLst>
          </p:cNvPr>
          <p:cNvSpPr txBox="1"/>
          <p:nvPr/>
        </p:nvSpPr>
        <p:spPr>
          <a:xfrm>
            <a:off x="10611642" y="6332370"/>
            <a:ext cx="775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DE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OSPP</a:t>
            </a:r>
          </a:p>
        </p:txBody>
      </p:sp>
      <p:pic>
        <p:nvPicPr>
          <p:cNvPr id="13" name="Imagen 1">
            <a:extLst>
              <a:ext uri="{FF2B5EF4-FFF2-40B4-BE49-F238E27FC236}">
                <a16:creationId xmlns:a16="http://schemas.microsoft.com/office/drawing/2014/main" id="{2C083C67-BFC4-093F-D219-2555CCD48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50" y="1881183"/>
            <a:ext cx="3514964" cy="281259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Diagrama, Gráfico radial&#10;&#10;Descripción generada automáticamente">
            <a:extLst>
              <a:ext uri="{FF2B5EF4-FFF2-40B4-BE49-F238E27FC236}">
                <a16:creationId xmlns:a16="http://schemas.microsoft.com/office/drawing/2014/main" id="{F7E0CC49-31BE-2B4C-029A-B22A4E3894F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23470" r="55893" b="13234"/>
          <a:stretch/>
        </p:blipFill>
        <p:spPr>
          <a:xfrm>
            <a:off x="3903677" y="1687282"/>
            <a:ext cx="3836870" cy="3462994"/>
          </a:xfrm>
          <a:prstGeom prst="rect">
            <a:avLst/>
          </a:prstGeom>
        </p:spPr>
      </p:pic>
      <p:pic>
        <p:nvPicPr>
          <p:cNvPr id="16" name="Imagen 15" descr="Diagrama, Gráfico radial&#10;&#10;Descripción generada automáticamente">
            <a:extLst>
              <a:ext uri="{FF2B5EF4-FFF2-40B4-BE49-F238E27FC236}">
                <a16:creationId xmlns:a16="http://schemas.microsoft.com/office/drawing/2014/main" id="{69B5D4B4-B83E-21AF-D859-250A00C13C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6" t="8032" r="3044" b="3869"/>
          <a:stretch/>
        </p:blipFill>
        <p:spPr>
          <a:xfrm>
            <a:off x="7740547" y="1192489"/>
            <a:ext cx="4232646" cy="4189984"/>
          </a:xfrm>
          <a:prstGeom prst="rect">
            <a:avLst/>
          </a:prstGeom>
        </p:spPr>
      </p:pic>
      <p:pic>
        <p:nvPicPr>
          <p:cNvPr id="17" name="Imagen 16" descr="Diagrama, Gráfico radial&#10;&#10;Descripción generada automáticamente">
            <a:extLst>
              <a:ext uri="{FF2B5EF4-FFF2-40B4-BE49-F238E27FC236}">
                <a16:creationId xmlns:a16="http://schemas.microsoft.com/office/drawing/2014/main" id="{46C7744E-A997-9C56-22C3-2B0D940F3BD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6645" r="55893" b="86279"/>
          <a:stretch/>
        </p:blipFill>
        <p:spPr>
          <a:xfrm>
            <a:off x="3838362" y="1115031"/>
            <a:ext cx="3836870" cy="38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11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7">
            <a:extLst>
              <a:ext uri="{FF2B5EF4-FFF2-40B4-BE49-F238E27FC236}">
                <a16:creationId xmlns:a16="http://schemas.microsoft.com/office/drawing/2014/main" id="{EEB1C6FF-27F2-C414-85CA-41F22E450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15" y="2340310"/>
            <a:ext cx="344805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ángulo 49">
            <a:extLst>
              <a:ext uri="{FF2B5EF4-FFF2-40B4-BE49-F238E27FC236}">
                <a16:creationId xmlns:a16="http://schemas.microsoft.com/office/drawing/2014/main" id="{B45B62A6-1128-E455-C81B-EE8CF02F05DC}"/>
              </a:ext>
            </a:extLst>
          </p:cNvPr>
          <p:cNvSpPr/>
          <p:nvPr/>
        </p:nvSpPr>
        <p:spPr>
          <a:xfrm>
            <a:off x="0" y="6123963"/>
            <a:ext cx="12192000" cy="734038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1" name="Rectángulo 50">
            <a:hlinkClick r:id="rId3" action="ppaction://hlinksldjump"/>
            <a:extLst>
              <a:ext uri="{FF2B5EF4-FFF2-40B4-BE49-F238E27FC236}">
                <a16:creationId xmlns:a16="http://schemas.microsoft.com/office/drawing/2014/main" id="{23027348-5F47-3E53-39F7-553C6580F1B9}"/>
              </a:ext>
            </a:extLst>
          </p:cNvPr>
          <p:cNvSpPr/>
          <p:nvPr/>
        </p:nvSpPr>
        <p:spPr>
          <a:xfrm>
            <a:off x="1578127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Rectángulo 51">
            <a:hlinkClick r:id="rId4" action="ppaction://hlinksldjump"/>
            <a:extLst>
              <a:ext uri="{FF2B5EF4-FFF2-40B4-BE49-F238E27FC236}">
                <a16:creationId xmlns:a16="http://schemas.microsoft.com/office/drawing/2014/main" id="{D08C02B1-27A5-0EA6-62F5-BDF7B44BEF3F}"/>
              </a:ext>
            </a:extLst>
          </p:cNvPr>
          <p:cNvSpPr/>
          <p:nvPr/>
        </p:nvSpPr>
        <p:spPr>
          <a:xfrm>
            <a:off x="3878109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MAGMATISM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Rectángulo 52">
            <a:hlinkClick r:id="rId5" action="ppaction://hlinksldjump"/>
            <a:extLst>
              <a:ext uri="{FF2B5EF4-FFF2-40B4-BE49-F238E27FC236}">
                <a16:creationId xmlns:a16="http://schemas.microsoft.com/office/drawing/2014/main" id="{6115EEB3-3105-132F-6763-08EBB26B2BCD}"/>
              </a:ext>
            </a:extLst>
          </p:cNvPr>
          <p:cNvSpPr/>
          <p:nvPr/>
        </p:nvSpPr>
        <p:spPr>
          <a:xfrm>
            <a:off x="6178091" y="6311036"/>
            <a:ext cx="1860947" cy="359888"/>
          </a:xfrm>
          <a:prstGeom prst="rect">
            <a:avLst/>
          </a:prstGeom>
          <a:solidFill>
            <a:srgbClr val="0072B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</a:t>
            </a:r>
            <a:endParaRPr lang="es-CO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Rectángulo 53">
            <a:hlinkClick r:id="rId6" action="ppaction://hlinksldjump"/>
            <a:extLst>
              <a:ext uri="{FF2B5EF4-FFF2-40B4-BE49-F238E27FC236}">
                <a16:creationId xmlns:a16="http://schemas.microsoft.com/office/drawing/2014/main" id="{11F7DCBE-4152-486D-B9CB-6001E5EA7574}"/>
              </a:ext>
            </a:extLst>
          </p:cNvPr>
          <p:cNvSpPr/>
          <p:nvPr/>
        </p:nvSpPr>
        <p:spPr>
          <a:xfrm>
            <a:off x="8478073" y="6311036"/>
            <a:ext cx="1860947" cy="359888"/>
          </a:xfrm>
          <a:prstGeom prst="rect">
            <a:avLst/>
          </a:prstGeom>
          <a:solidFill>
            <a:srgbClr val="0072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endParaRPr lang="es-CO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id="{68323420-195C-9584-F183-AB7497839D6D}"/>
              </a:ext>
            </a:extLst>
          </p:cNvPr>
          <p:cNvGrpSpPr/>
          <p:nvPr/>
        </p:nvGrpSpPr>
        <p:grpSpPr>
          <a:xfrm>
            <a:off x="149434" y="6191279"/>
            <a:ext cx="557400" cy="554134"/>
            <a:chOff x="1295141" y="805199"/>
            <a:chExt cx="4876800" cy="4848225"/>
          </a:xfrm>
        </p:grpSpPr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212C5586-E779-A8C1-840B-AE3EC30868F6}"/>
                </a:ext>
              </a:extLst>
            </p:cNvPr>
            <p:cNvSpPr/>
            <p:nvPr/>
          </p:nvSpPr>
          <p:spPr>
            <a:xfrm>
              <a:off x="1317748" y="811027"/>
              <a:ext cx="4819686" cy="48423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57" name="Imagen 56" descr="Reloj con fondo negro y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022FC91C-8810-639F-4630-47763C415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41" y="805199"/>
              <a:ext cx="4876800" cy="4848225"/>
            </a:xfrm>
            <a:prstGeom prst="rect">
              <a:avLst/>
            </a:prstGeom>
          </p:spPr>
        </p:pic>
      </p:grpSp>
      <p:pic>
        <p:nvPicPr>
          <p:cNvPr id="58" name="Imagen 57" descr="Icono&#10;&#10;Descripción generada automáticamente">
            <a:extLst>
              <a:ext uri="{FF2B5EF4-FFF2-40B4-BE49-F238E27FC236}">
                <a16:creationId xmlns:a16="http://schemas.microsoft.com/office/drawing/2014/main" id="{D40CEAD3-F35A-EAAC-D053-B4341722F3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0" y="6148891"/>
            <a:ext cx="640634" cy="640634"/>
          </a:xfrm>
          <a:prstGeom prst="rect">
            <a:avLst/>
          </a:prstGeom>
        </p:spPr>
      </p:pic>
      <p:pic>
        <p:nvPicPr>
          <p:cNvPr id="59" name="Imagen 58" descr="Código QR&#10;&#10;Descripción generada automáticamente">
            <a:extLst>
              <a:ext uri="{FF2B5EF4-FFF2-40B4-BE49-F238E27FC236}">
                <a16:creationId xmlns:a16="http://schemas.microsoft.com/office/drawing/2014/main" id="{D0B4F9EE-F1FB-FA01-7D85-50748AD9ED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654" y="6217710"/>
            <a:ext cx="546539" cy="546539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6FB05273-AFAC-2716-1F1C-2FD493E83338}"/>
              </a:ext>
            </a:extLst>
          </p:cNvPr>
          <p:cNvSpPr txBox="1"/>
          <p:nvPr/>
        </p:nvSpPr>
        <p:spPr>
          <a:xfrm>
            <a:off x="10611642" y="6332370"/>
            <a:ext cx="775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FFDE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OSPP</a:t>
            </a:r>
          </a:p>
        </p:txBody>
      </p:sp>
      <p:pic>
        <p:nvPicPr>
          <p:cNvPr id="17" name="Imagen 6">
            <a:extLst>
              <a:ext uri="{FF2B5EF4-FFF2-40B4-BE49-F238E27FC236}">
                <a16:creationId xmlns:a16="http://schemas.microsoft.com/office/drawing/2014/main" id="{FD19C0D9-0508-FB5E-CCC2-846643451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038" y="701800"/>
            <a:ext cx="3890962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1E57379-7D8B-0944-1B97-6E0B2DBC2820}"/>
              </a:ext>
            </a:extLst>
          </p:cNvPr>
          <p:cNvSpPr txBox="1"/>
          <p:nvPr/>
        </p:nvSpPr>
        <p:spPr>
          <a:xfrm>
            <a:off x="4611228" y="827476"/>
            <a:ext cx="3171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Phyllites, </a:t>
            </a:r>
            <a:r>
              <a:rPr lang="en-US" sz="1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Quetame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massif (basement) derived from </a:t>
            </a:r>
            <a:r>
              <a:rPr lang="en-US" sz="1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Grenvillian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sz="1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Cratonic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sources </a:t>
            </a:r>
            <a:endParaRPr lang="es-CO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F2F4873-A9D0-CBD3-2802-3B26F7BB19E4}"/>
              </a:ext>
            </a:extLst>
          </p:cNvPr>
          <p:cNvSpPr txBox="1"/>
          <p:nvPr/>
        </p:nvSpPr>
        <p:spPr>
          <a:xfrm>
            <a:off x="8535223" y="4762264"/>
            <a:ext cx="3171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Paleo-Neoproterozoic ages</a:t>
            </a:r>
            <a:endParaRPr lang="es-CO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205EB9-9DD4-95D4-B67A-2559BA559F79}"/>
              </a:ext>
            </a:extLst>
          </p:cNvPr>
          <p:cNvSpPr txBox="1"/>
          <p:nvPr/>
        </p:nvSpPr>
        <p:spPr>
          <a:xfrm>
            <a:off x="9523567" y="5598378"/>
            <a:ext cx="2402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(Piraquive &amp; </a:t>
            </a:r>
            <a:r>
              <a:rPr lang="es-CO" sz="1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Von</a:t>
            </a:r>
            <a:r>
              <a:rPr lang="es-CO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sz="1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Quadt</a:t>
            </a:r>
            <a:r>
              <a:rPr lang="es-CO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pic>
        <p:nvPicPr>
          <p:cNvPr id="21" name="Imagen 4">
            <a:extLst>
              <a:ext uri="{FF2B5EF4-FFF2-40B4-BE49-F238E27FC236}">
                <a16:creationId xmlns:a16="http://schemas.microsoft.com/office/drawing/2014/main" id="{B6CAF58B-0841-5E05-265E-1D60F64DD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17" y="272801"/>
            <a:ext cx="41116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4288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8423</TotalTime>
  <Words>371</Words>
  <Application>Microsoft Office PowerPoint</Application>
  <PresentationFormat>Panorámica</PresentationFormat>
  <Paragraphs>98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Open Sans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Camilo Andrés Conde Carvajal</dc:creator>
  <cp:lastModifiedBy>Camilo Andrés Conde Carvajal</cp:lastModifiedBy>
  <cp:revision>68</cp:revision>
  <dcterms:created xsi:type="dcterms:W3CDTF">2021-04-21T22:07:42Z</dcterms:created>
  <dcterms:modified xsi:type="dcterms:W3CDTF">2022-05-24T09:45:13Z</dcterms:modified>
</cp:coreProperties>
</file>