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3" r:id="rId3"/>
    <p:sldId id="393" r:id="rId4"/>
    <p:sldId id="395" r:id="rId5"/>
    <p:sldId id="396" r:id="rId6"/>
    <p:sldId id="398" r:id="rId7"/>
    <p:sldId id="399" r:id="rId8"/>
    <p:sldId id="307" r:id="rId9"/>
    <p:sldId id="335" r:id="rId10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근민 " initials="이" lastIdx="1" clrIdx="0">
    <p:extLst>
      <p:ext uri="{19B8F6BF-5375-455C-9EA6-DF929625EA0E}">
        <p15:presenceInfo xmlns:p15="http://schemas.microsoft.com/office/powerpoint/2012/main" userId="이근민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228B22"/>
    <a:srgbClr val="000080"/>
    <a:srgbClr val="2F528F"/>
    <a:srgbClr val="FFFFFF"/>
    <a:srgbClr val="00B0F0"/>
    <a:srgbClr val="4F6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76170" autoAdjust="0"/>
  </p:normalViewPr>
  <p:slideViewPr>
    <p:cSldViewPr snapToGrid="0">
      <p:cViewPr varScale="1">
        <p:scale>
          <a:sx n="67" d="100"/>
          <a:sy n="67" d="100"/>
        </p:scale>
        <p:origin x="2208" y="3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5427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5427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B515CDBE-3C3A-4557-ADC6-DC11F6F5CB4F}" type="datetimeFigureOut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5"/>
            <a:ext cx="5438140" cy="3887987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8827"/>
            <a:ext cx="2945659" cy="49542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378827"/>
            <a:ext cx="2945659" cy="49542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0F627D3F-D781-4F1F-A48B-012F8CDE4ED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81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7D3F-D781-4F1F-A48B-012F8CDE4ED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45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6DE5C-C8B8-4CC7-991D-0B043F2B82B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7D3F-D781-4F1F-A48B-012F8CDE4ED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15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7D3F-D781-4F1F-A48B-012F8CDE4ED0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18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2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7D3F-D781-4F1F-A48B-012F8CDE4ED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39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7D3F-D781-4F1F-A48B-012F8CDE4ED0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47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27D3F-D781-4F1F-A48B-012F8CDE4ED0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07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7D3F-D781-4F1F-A48B-012F8CDE4ED0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912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27D3F-D781-4F1F-A48B-012F8CDE4ED0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032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27AD-14BE-4C0B-8243-563DE265971F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46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CB3-7F0D-45BD-BCDC-2CA4E984E21B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2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0FCF-B6EC-49CE-B7AD-0E679A409F79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881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 연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470651"/>
            <a:ext cx="9144000" cy="5016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8" y="6538913"/>
            <a:ext cx="2057400" cy="365125"/>
          </a:xfrm>
        </p:spPr>
        <p:txBody>
          <a:bodyPr/>
          <a:lstStyle/>
          <a:p>
            <a:fld id="{43C6EB3F-9B41-4545-93A6-BC80DBE943CE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8" y="6531851"/>
            <a:ext cx="465265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EAPL, Department of Atmospheric Sciences, Yonsei University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31852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826ABD-0179-4BC8-919D-E04B0AE67F8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628649" y="1014617"/>
            <a:ext cx="773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3268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EF6F-D8D2-4DE5-87DB-32EEBFBC3A4D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20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1660-B2D9-45E2-8289-102E4FE6325A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303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E174-32D2-47DA-8D45-51DA2CD90912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686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7D32-BE4D-4945-B69F-EDD1CAE29CEB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69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86AF-4CFA-4DC8-A2ED-E1A8726C69C5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59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E21B-DECB-4D77-8B1B-69C02A83188F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44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7F66-FE3F-417F-BF11-24305DE935D4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42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F9DA-0711-4686-8493-ECCAC56538E1}" type="datetime1">
              <a:rPr lang="ko-KR" altLang="en-US" smtClean="0"/>
              <a:t>2022-05-24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6ABD-0179-4BC8-919D-E04B0AE67F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16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apl.yonsei.ac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497E31-C21F-4518-8B33-9D4D7DDD1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2518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Effect of nitrogen limitation and </a:t>
            </a:r>
            <a:b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soil biophysics on Holocene greening of the Sahara</a:t>
            </a:r>
            <a:b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E211842D-ECA1-440A-AEF1-CB7ACF74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84501"/>
            <a:ext cx="6858000" cy="2291686"/>
          </a:xfrm>
        </p:spPr>
        <p:txBody>
          <a:bodyPr>
            <a:normAutofit fontScale="77500" lnSpcReduction="20000"/>
          </a:bodyPr>
          <a:lstStyle/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" fontAlgn="base" latinLnBrk="0">
              <a:lnSpc>
                <a:spcPct val="150000"/>
              </a:lnSpc>
              <a:spcBef>
                <a:spcPts val="0"/>
              </a:spcBef>
            </a:pPr>
            <a:r>
              <a:rPr lang="en-US" altLang="ko-KR" sz="2200" b="1" u="sng" kern="100" spc="-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Jooyeop</a:t>
            </a:r>
            <a:r>
              <a:rPr lang="en-US" altLang="ko-KR" sz="2200" b="1" u="sng" kern="1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Lee</a:t>
            </a:r>
            <a:r>
              <a:rPr lang="en-US" altLang="ko-KR" sz="22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altLang="ko-KR" sz="22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altLang="ko-KR" sz="2200" kern="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Jinkyu</a:t>
            </a:r>
            <a:r>
              <a:rPr lang="en-US" altLang="ko-KR" sz="22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Hong</a:t>
            </a:r>
            <a:r>
              <a:rPr lang="en-US" altLang="ko-KR" sz="2200" kern="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r>
              <a:rPr lang="en-US" altLang="ko-KR" sz="22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Martin Claussen</a:t>
            </a:r>
            <a:r>
              <a:rPr lang="en-US" altLang="ko-KR" sz="22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2,3</a:t>
            </a:r>
            <a:r>
              <a:rPr lang="en-US" altLang="ko-KR" sz="22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  <a:br>
              <a:rPr lang="en-US" altLang="ko-KR" sz="22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ko-KR" sz="2200" kern="100" spc="-5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Jeongwon</a:t>
            </a:r>
            <a:r>
              <a:rPr lang="en-US" altLang="ko-KR" sz="2200" kern="100" spc="-5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Kim</a:t>
            </a:r>
            <a:r>
              <a:rPr lang="en-US" altLang="ko-KR" sz="22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altLang="ko-KR" sz="22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Je-Woo Hong</a:t>
            </a:r>
            <a:r>
              <a:rPr lang="en-US" altLang="ko-KR" sz="22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en-US" altLang="ko-KR" sz="22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In-Sun Song</a:t>
            </a:r>
            <a:r>
              <a:rPr lang="en-US" altLang="ko-KR" sz="22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</a:p>
          <a:p>
            <a:pPr marL="0" marR="0" indent="1778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100" baseline="300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indent="1778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altLang="ko-KR" sz="1400" kern="1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Ecosystem–Atmosphere Process Laboratory, Department of Atmospheric Sciences, Yonsei University, Seoul, Korea </a:t>
            </a:r>
            <a:br>
              <a:rPr lang="en-US" altLang="ko-KR" sz="1400" kern="1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ko-KR" sz="14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Max Planck Institute for Meteorology, Hamburg, Germany</a:t>
            </a:r>
          </a:p>
          <a:p>
            <a:pPr indent="17780" fontAlgn="base" latinLnBrk="0">
              <a:lnSpc>
                <a:spcPct val="150000"/>
              </a:lnSpc>
              <a:spcBef>
                <a:spcPts val="0"/>
              </a:spcBef>
            </a:pPr>
            <a:r>
              <a:rPr lang="en-US" altLang="ko-KR" sz="14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Center for Earth System Research and Sustainability (CEN), Universität Hamburg, Germany</a:t>
            </a:r>
            <a:br>
              <a:rPr lang="en-US" altLang="ko-KR" sz="1400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ko-KR" sz="14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en-US" altLang="ko-KR" sz="1400" kern="1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Korea Adaptation Center for Climate Change, Korea Environment Institute, Sejong, Korea</a:t>
            </a:r>
          </a:p>
          <a:p>
            <a:pPr indent="17780" fontAlgn="base" latinLnBrk="0">
              <a:lnSpc>
                <a:spcPct val="150000"/>
              </a:lnSpc>
              <a:spcBef>
                <a:spcPts val="0"/>
              </a:spcBef>
            </a:pPr>
            <a:r>
              <a:rPr lang="en-US" altLang="ko-KR" sz="1400" kern="100" spc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ko-KR" sz="1400" kern="1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Mathematical Atmospheric Physics Lab, Department of Atmospheric Sciences, Yonsei University, Seoul, Korea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indent="17780" fontAlgn="base" latinLnBrk="0">
              <a:lnSpc>
                <a:spcPct val="150000"/>
              </a:lnSpc>
              <a:spcBef>
                <a:spcPts val="0"/>
              </a:spcBef>
            </a:pPr>
            <a:endParaRPr lang="ko-KR" altLang="en-US" sz="14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indent="1778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500" kern="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indent="17780" algn="ctr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AFFFF54-D0BF-45C3-99F2-A0083650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487ACB8-02AD-494E-AD92-32F4E29CF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" y="6003889"/>
            <a:ext cx="2183151" cy="907143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9A45C47C-3767-4C53-A893-1EA38B2AC921}"/>
              </a:ext>
            </a:extLst>
          </p:cNvPr>
          <p:cNvCxnSpPr/>
          <p:nvPr/>
        </p:nvCxnSpPr>
        <p:spPr>
          <a:xfrm>
            <a:off x="720089" y="3096266"/>
            <a:ext cx="773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09C5FB2-72A8-FADE-14BC-73DC4CE54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36" y="5950857"/>
            <a:ext cx="856340" cy="856340"/>
          </a:xfrm>
          <a:prstGeom prst="rect">
            <a:avLst/>
          </a:prstGeom>
        </p:spPr>
      </p:pic>
      <p:pic>
        <p:nvPicPr>
          <p:cNvPr id="1026" name="Picture 2" descr="Download European Geosciences Union (EGU) Vector Logo">
            <a:extLst>
              <a:ext uri="{FF2B5EF4-FFF2-40B4-BE49-F238E27FC236}">
                <a16:creationId xmlns:a16="http://schemas.microsoft.com/office/drawing/2014/main" xmlns="" id="{A7DAD3FC-BAC6-7DD3-5FF9-F844E464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75" y="6003889"/>
            <a:ext cx="1533020" cy="8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D70BE1-E822-8183-60D8-2F7803F0FB06}"/>
              </a:ext>
            </a:extLst>
          </p:cNvPr>
          <p:cNvSpPr txBox="1"/>
          <p:nvPr/>
        </p:nvSpPr>
        <p:spPr>
          <a:xfrm>
            <a:off x="1967587" y="5576187"/>
            <a:ext cx="5243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contact : Jooyeop Lee (jooyeop94@yonsei.ac.kr)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4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EDC5DC8-A1B1-43FE-A51C-CF7DCB5C8F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3302" y="1541580"/>
            <a:ext cx="4335011" cy="4351339"/>
          </a:xfrm>
        </p:spPr>
        <p:txBody>
          <a:bodyPr>
            <a:normAutofit/>
          </a:bodyPr>
          <a:lstStyle/>
          <a:p>
            <a:pPr marL="514338" indent="-514338">
              <a:lnSpc>
                <a:spcPct val="130000"/>
              </a:lnSpc>
              <a:buAutoNum type="arabicPeriod"/>
            </a:pPr>
            <a:r>
              <a:rPr lang="en-US" altLang="ko-KR" dirty="0"/>
              <a:t>Introduction</a:t>
            </a:r>
          </a:p>
          <a:p>
            <a:pPr marL="514338" indent="-514338">
              <a:lnSpc>
                <a:spcPct val="130000"/>
              </a:lnSpc>
              <a:buAutoNum type="arabicPeriod"/>
            </a:pPr>
            <a:r>
              <a:rPr lang="en-US" altLang="ko-KR" dirty="0"/>
              <a:t>Methodology</a:t>
            </a:r>
          </a:p>
          <a:p>
            <a:pPr marL="514338" indent="-514338">
              <a:lnSpc>
                <a:spcPct val="130000"/>
              </a:lnSpc>
              <a:buAutoNum type="arabicPeriod"/>
            </a:pPr>
            <a:r>
              <a:rPr lang="en-US" altLang="ko-KR" dirty="0"/>
              <a:t>Results</a:t>
            </a:r>
          </a:p>
          <a:p>
            <a:pPr marL="514338" indent="-514338">
              <a:lnSpc>
                <a:spcPct val="130000"/>
              </a:lnSpc>
              <a:buAutoNum type="arabicPeriod"/>
            </a:pPr>
            <a:r>
              <a:rPr lang="en-US" altLang="ko-KR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4272CE-6218-4906-9C22-54682E69755E}"/>
              </a:ext>
            </a:extLst>
          </p:cNvPr>
          <p:cNvSpPr txBox="1"/>
          <p:nvPr/>
        </p:nvSpPr>
        <p:spPr>
          <a:xfrm>
            <a:off x="628648" y="402118"/>
            <a:ext cx="27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Contents</a:t>
            </a:r>
            <a:endParaRPr lang="ko-KR" altLang="en-US" sz="2800" b="1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9255D22C-0EBB-4ACF-AA0D-98434CA8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9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628648" y="6531851"/>
            <a:ext cx="4652653" cy="365125"/>
          </a:xfrm>
        </p:spPr>
        <p:txBody>
          <a:bodyPr/>
          <a:lstStyle/>
          <a:p>
            <a:r>
              <a:rPr lang="en-US" altLang="ko-KR"/>
              <a:t>EAPL, Department of Atmospheric Sciences, Yonsei University</a:t>
            </a:r>
            <a:endParaRPr lang="ko-KR" altLang="en-US"/>
          </a:p>
        </p:txBody>
      </p:sp>
      <p:sp>
        <p:nvSpPr>
          <p:cNvPr id="10" name="슬라이드 번호 개체 틀 7">
            <a:extLst>
              <a:ext uri="{FF2B5EF4-FFF2-40B4-BE49-F238E27FC236}">
                <a16:creationId xmlns:a16="http://schemas.microsoft.com/office/drawing/2014/main" xmlns="" id="{E027BA24-2DA1-448B-B6B7-2D1FB68FB38B}"/>
              </a:ext>
            </a:extLst>
          </p:cNvPr>
          <p:cNvSpPr txBox="1">
            <a:spLocks/>
          </p:cNvSpPr>
          <p:nvPr/>
        </p:nvSpPr>
        <p:spPr>
          <a:xfrm>
            <a:off x="6762750" y="65318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/9</a:t>
            </a: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B9DD35B-6024-C5DC-65DA-B4FB96FD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12" y="1646167"/>
            <a:ext cx="1759338" cy="24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24633C3-3E18-9424-A3D0-9426C1C76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490" y="1646166"/>
            <a:ext cx="1848847" cy="24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0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xmlns="" id="{EF16FA97-0AD8-4986-9902-AA4B0B1F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EAPL, Department of Atmospheric Sciences, Yonsei University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EFF7B7AA-30F6-42E4-BAE3-8D5CC289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459D7FFF-78A2-4B0F-8066-A60A491A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19" y="2535975"/>
            <a:ext cx="6179877" cy="3467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0A28BC-F3EC-4634-8682-DCA99142A33C}"/>
              </a:ext>
            </a:extLst>
          </p:cNvPr>
          <p:cNvSpPr txBox="1"/>
          <p:nvPr/>
        </p:nvSpPr>
        <p:spPr>
          <a:xfrm>
            <a:off x="789219" y="6003233"/>
            <a:ext cx="149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Google</a:t>
            </a:r>
            <a:r>
              <a:rPr lang="ko-KR" altLang="en-US" dirty="0"/>
              <a:t> </a:t>
            </a:r>
            <a:r>
              <a:rPr lang="en-US" altLang="ko-KR" dirty="0"/>
              <a:t>Earth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5B7B5C64-A236-42C8-9901-35A51FE59B85}"/>
              </a:ext>
            </a:extLst>
          </p:cNvPr>
          <p:cNvCxnSpPr>
            <a:cxnSpLocks/>
          </p:cNvCxnSpPr>
          <p:nvPr/>
        </p:nvCxnSpPr>
        <p:spPr>
          <a:xfrm flipH="1">
            <a:off x="1402065" y="4060723"/>
            <a:ext cx="609994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CC860E7-0D2C-44BF-B96D-3DE857B5A2B5}"/>
                  </a:ext>
                </a:extLst>
              </p:cNvPr>
              <p:cNvSpPr txBox="1"/>
              <p:nvPr/>
            </p:nvSpPr>
            <p:spPr>
              <a:xfrm>
                <a:off x="7502013" y="3871296"/>
                <a:ext cx="14915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Past (23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 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C860E7-0D2C-44BF-B96D-3DE857B5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13" y="3871296"/>
                <a:ext cx="1491505" cy="338554"/>
              </a:xfrm>
              <a:prstGeom prst="rect">
                <a:avLst/>
              </a:prstGeom>
              <a:blipFill>
                <a:blip r:embed="rId4"/>
                <a:stretch>
                  <a:fillRect l="-2459"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6DAC0901-AD27-424F-BD58-A5428DEA3234}"/>
              </a:ext>
            </a:extLst>
          </p:cNvPr>
          <p:cNvCxnSpPr>
            <a:cxnSpLocks/>
          </p:cNvCxnSpPr>
          <p:nvPr/>
        </p:nvCxnSpPr>
        <p:spPr>
          <a:xfrm flipH="1">
            <a:off x="1402065" y="4872369"/>
            <a:ext cx="609994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2757D1D-1379-4751-95A5-F94DF596150F}"/>
                  </a:ext>
                </a:extLst>
              </p:cNvPr>
              <p:cNvSpPr txBox="1"/>
              <p:nvPr/>
            </p:nvSpPr>
            <p:spPr>
              <a:xfrm>
                <a:off x="7485346" y="4687703"/>
                <a:ext cx="15081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(15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757D1D-1379-4751-95A5-F94DF5961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346" y="4687703"/>
                <a:ext cx="1508172" cy="338554"/>
              </a:xfrm>
              <a:prstGeom prst="rect">
                <a:avLst/>
              </a:prstGeom>
              <a:blipFill>
                <a:blip r:embed="rId5"/>
                <a:stretch>
                  <a:fillRect l="-2429" t="-5357" r="-10121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A44BE3-1D94-44C4-85F4-2F98A488457A}"/>
              </a:ext>
            </a:extLst>
          </p:cNvPr>
          <p:cNvSpPr txBox="1"/>
          <p:nvPr/>
        </p:nvSpPr>
        <p:spPr>
          <a:xfrm>
            <a:off x="628650" y="379430"/>
            <a:ext cx="27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n-ea"/>
              </a:rPr>
              <a:t>Introduction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546A98-3761-462D-A6CB-02ED4C60F2A4}"/>
              </a:ext>
            </a:extLst>
          </p:cNvPr>
          <p:cNvSpPr txBox="1"/>
          <p:nvPr/>
        </p:nvSpPr>
        <p:spPr>
          <a:xfrm>
            <a:off x="628649" y="1349725"/>
            <a:ext cx="7886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Green Sahara ?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wetter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Sahara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existed 8-6 thousand years ago. 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xmlns="" id="{7BCF58B4-A454-4FF6-A9B3-80770C69E241}"/>
              </a:ext>
            </a:extLst>
          </p:cNvPr>
          <p:cNvCxnSpPr>
            <a:cxnSpLocks/>
          </p:cNvCxnSpPr>
          <p:nvPr/>
        </p:nvCxnSpPr>
        <p:spPr>
          <a:xfrm flipV="1">
            <a:off x="7257010" y="4151731"/>
            <a:ext cx="0" cy="604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슬라이드 번호 개체 틀 7">
            <a:extLst>
              <a:ext uri="{FF2B5EF4-FFF2-40B4-BE49-F238E27FC236}">
                <a16:creationId xmlns:a16="http://schemas.microsoft.com/office/drawing/2014/main" xmlns="" id="{0E8A45A2-898C-4FD5-B930-C99C148003FA}"/>
              </a:ext>
            </a:extLst>
          </p:cNvPr>
          <p:cNvSpPr txBox="1">
            <a:spLocks/>
          </p:cNvSpPr>
          <p:nvPr/>
        </p:nvSpPr>
        <p:spPr>
          <a:xfrm>
            <a:off x="6762750" y="65318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/9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018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xmlns="" id="{EF16FA97-0AD8-4986-9902-AA4B0B1F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EAPL, Department of Atmospheric Sciences, Yonsei University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EFF7B7AA-30F6-42E4-BAE3-8D5CC289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A44BE3-1D94-44C4-85F4-2F98A488457A}"/>
              </a:ext>
            </a:extLst>
          </p:cNvPr>
          <p:cNvSpPr txBox="1"/>
          <p:nvPr/>
        </p:nvSpPr>
        <p:spPr>
          <a:xfrm>
            <a:off x="628650" y="379430"/>
            <a:ext cx="27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n-ea"/>
              </a:rPr>
              <a:t>Introduction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DB9C52B-E2AA-4BF6-8369-A9069B3B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34" y="3552663"/>
            <a:ext cx="3414383" cy="28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C99980-DC78-4DB6-9D7F-E6C0E44D5875}"/>
              </a:ext>
            </a:extLst>
          </p:cNvPr>
          <p:cNvSpPr txBox="1"/>
          <p:nvPr/>
        </p:nvSpPr>
        <p:spPr>
          <a:xfrm>
            <a:off x="624075" y="1202584"/>
            <a:ext cx="788670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African monsoon intensity and location are the result of various interactions.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Climate models are not sufficiently simulating the green Saharan monsoon intensity and location.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This study attempts to analyze the effect of nitrogen-carbon interaction </a:t>
            </a: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and soil characteristics in simulating the Green Sahara.</a:t>
            </a:r>
            <a:endParaRPr lang="en-US" altLang="ko-K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EE9796-87C2-49A5-B9A6-F4292DFF5CD1}"/>
              </a:ext>
            </a:extLst>
          </p:cNvPr>
          <p:cNvSpPr txBox="1"/>
          <p:nvPr/>
        </p:nvSpPr>
        <p:spPr>
          <a:xfrm>
            <a:off x="6528000" y="6066351"/>
            <a:ext cx="188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en-US" altLang="ko-KR" sz="1400" dirty="0" err="1"/>
              <a:t>Pausata</a:t>
            </a:r>
            <a:r>
              <a:rPr lang="en-US" altLang="ko-KR" sz="1400" dirty="0"/>
              <a:t> et al., 2020)</a:t>
            </a:r>
            <a:endParaRPr lang="ko-KR" altLang="en-US" sz="14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81E58994-690B-41F1-A20C-12859CFD1DC9}"/>
              </a:ext>
            </a:extLst>
          </p:cNvPr>
          <p:cNvSpPr txBox="1">
            <a:spLocks/>
          </p:cNvSpPr>
          <p:nvPr/>
        </p:nvSpPr>
        <p:spPr>
          <a:xfrm>
            <a:off x="6762750" y="65318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/9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055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69700D7A-5190-4D80-84D5-A6397FEA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8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628648" y="6531851"/>
            <a:ext cx="4652653" cy="365125"/>
          </a:xfrm>
        </p:spPr>
        <p:txBody>
          <a:bodyPr/>
          <a:lstStyle/>
          <a:p>
            <a:r>
              <a:rPr lang="en-US" altLang="ko-KR"/>
              <a:t>EAPL, Department of Atmospheric Sciences, Yonsei University</a:t>
            </a:r>
            <a:endParaRPr lang="ko-KR" altLang="en-US"/>
          </a:p>
        </p:txBody>
      </p:sp>
      <p:sp>
        <p:nvSpPr>
          <p:cNvPr id="15" name="슬라이드 번호 개체 틀 7">
            <a:extLst>
              <a:ext uri="{FF2B5EF4-FFF2-40B4-BE49-F238E27FC236}">
                <a16:creationId xmlns:a16="http://schemas.microsoft.com/office/drawing/2014/main" xmlns="" id="{F21CF712-2189-45FC-AB0B-4DD0337EA226}"/>
              </a:ext>
            </a:extLst>
          </p:cNvPr>
          <p:cNvSpPr txBox="1">
            <a:spLocks/>
          </p:cNvSpPr>
          <p:nvPr/>
        </p:nvSpPr>
        <p:spPr>
          <a:xfrm>
            <a:off x="6762750" y="65318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/9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90926D-FD57-442A-9D9F-314DA682F590}"/>
              </a:ext>
            </a:extLst>
          </p:cNvPr>
          <p:cNvSpPr txBox="1"/>
          <p:nvPr/>
        </p:nvSpPr>
        <p:spPr>
          <a:xfrm>
            <a:off x="628650" y="379430"/>
            <a:ext cx="27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xmlns="" id="{1AC1B01D-61ED-4DEC-92C1-8CF46490D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40471"/>
              </p:ext>
            </p:extLst>
          </p:nvPr>
        </p:nvGraphicFramePr>
        <p:xfrm>
          <a:off x="628649" y="1660194"/>
          <a:ext cx="7886702" cy="269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16">
                  <a:extLst>
                    <a:ext uri="{9D8B030D-6E8A-4147-A177-3AD203B41FA5}">
                      <a16:colId xmlns:a16="http://schemas.microsoft.com/office/drawing/2014/main" xmlns="" val="4266939322"/>
                    </a:ext>
                  </a:extLst>
                </a:gridCol>
                <a:gridCol w="6508486">
                  <a:extLst>
                    <a:ext uri="{9D8B030D-6E8A-4147-A177-3AD203B41FA5}">
                      <a16:colId xmlns:a16="http://schemas.microsoft.com/office/drawing/2014/main" xmlns="" val="3965685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</a:t>
                      </a:r>
                      <a:endParaRPr lang="ko-KR" alt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Description</a:t>
                      </a:r>
                      <a:endParaRPr lang="ko-KR" alt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0520504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0K</a:t>
                      </a:r>
                      <a:endParaRPr lang="ko-KR" alt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GB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years simulation using the </a:t>
                      </a:r>
                      <a:r>
                        <a:rPr lang="en-GB" altLang="ko-KR" sz="15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de-DE" altLang="ko-KR" sz="15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altLang="ko-KR" sz="15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industrial conditions </a:t>
                      </a:r>
                      <a:r>
                        <a:rPr lang="en-GB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orbital forcing and CO</a:t>
                      </a:r>
                      <a:r>
                        <a:rPr lang="en-GB" altLang="ko-KR" sz="1500" kern="1200" baseline="-25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concentration with CESM1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 including</a:t>
                      </a:r>
                      <a:r>
                        <a:rPr lang="ko-KR" alt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CNDV option.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1049358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8K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years simulation using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mid–Holocene conditions for </a:t>
                      </a:r>
                      <a:r>
                        <a:rPr lang="en-US" altLang="ko-KR" sz="15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orbital forcing and CO</a:t>
                      </a:r>
                      <a:r>
                        <a:rPr lang="en-US" altLang="ko-KR" sz="1500" baseline="-25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5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concentration</a:t>
                      </a:r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CESM1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 including</a:t>
                      </a:r>
                      <a:r>
                        <a:rPr lang="ko-KR" alt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CNDV option.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7610965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8KCN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8K except that </a:t>
                      </a:r>
                      <a:r>
                        <a:rPr lang="en-US" altLang="ko-KR" sz="15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carbon and nitrogen</a:t>
                      </a:r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prescribed as the values in the current Sahel region </a:t>
                      </a:r>
                      <a:r>
                        <a:rPr lang="en-GB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CESM1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 including</a:t>
                      </a:r>
                      <a:r>
                        <a:rPr lang="ko-KR" alt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CNDV option.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7964409"/>
                  </a:ext>
                </a:extLst>
              </a:tr>
              <a:tr h="236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8KCNS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8KCN except that the North African </a:t>
                      </a:r>
                      <a:r>
                        <a:rPr lang="en-US" altLang="ko-KR" sz="15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type</a:t>
                      </a:r>
                      <a:r>
                        <a:rPr lang="en-US" altLang="ko-K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prescribed as loam </a:t>
                      </a:r>
                      <a:r>
                        <a:rPr lang="en-GB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CESM1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 including</a:t>
                      </a:r>
                      <a:r>
                        <a:rPr lang="ko-KR" alt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CNDV option.</a:t>
                      </a:r>
                      <a:endParaRPr lang="ko-KR" alt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0" marR="80820" marT="40410" marB="4041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078302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F8B06A8-AD97-49E6-9663-AC38DA8A6B72}"/>
              </a:ext>
            </a:extLst>
          </p:cNvPr>
          <p:cNvSpPr txBox="1"/>
          <p:nvPr/>
        </p:nvSpPr>
        <p:spPr>
          <a:xfrm>
            <a:off x="628650" y="1197323"/>
            <a:ext cx="334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&lt; Experimental Settings &gt;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DE4C0AFB-E457-5767-C958-2A65773FABB3}"/>
              </a:ext>
            </a:extLst>
          </p:cNvPr>
          <p:cNvGrpSpPr/>
          <p:nvPr/>
        </p:nvGrpSpPr>
        <p:grpSpPr>
          <a:xfrm>
            <a:off x="1180284" y="4493896"/>
            <a:ext cx="6783432" cy="1896432"/>
            <a:chOff x="1099033" y="4607242"/>
            <a:chExt cx="6783432" cy="189643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75FFC709-9017-3D0B-F618-2AD8956CECB2}"/>
                </a:ext>
              </a:extLst>
            </p:cNvPr>
            <p:cNvSpPr/>
            <p:nvPr/>
          </p:nvSpPr>
          <p:spPr>
            <a:xfrm>
              <a:off x="1099033" y="5197806"/>
              <a:ext cx="1246233" cy="5992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0K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6DD88041-4332-2787-2AAE-DFE488FE2FA7}"/>
                </a:ext>
              </a:extLst>
            </p:cNvPr>
            <p:cNvSpPr/>
            <p:nvPr/>
          </p:nvSpPr>
          <p:spPr>
            <a:xfrm>
              <a:off x="2944766" y="5197803"/>
              <a:ext cx="1246233" cy="5992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8K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9F72A3A-A564-7800-278D-BDE10C36EB72}"/>
                </a:ext>
              </a:extLst>
            </p:cNvPr>
            <p:cNvSpPr/>
            <p:nvPr/>
          </p:nvSpPr>
          <p:spPr>
            <a:xfrm>
              <a:off x="4790499" y="5197803"/>
              <a:ext cx="1246233" cy="5992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8KCN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4C8B635B-4AA3-6E55-8808-21AB37B5A99F}"/>
                </a:ext>
              </a:extLst>
            </p:cNvPr>
            <p:cNvSpPr/>
            <p:nvPr/>
          </p:nvSpPr>
          <p:spPr>
            <a:xfrm>
              <a:off x="6636232" y="5197803"/>
              <a:ext cx="1246233" cy="5992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8KCNS</a:t>
              </a:r>
            </a:p>
          </p:txBody>
        </p:sp>
        <p:sp>
          <p:nvSpPr>
            <p:cNvPr id="20" name="화살표: 아래쪽 19">
              <a:extLst>
                <a:ext uri="{FF2B5EF4-FFF2-40B4-BE49-F238E27FC236}">
                  <a16:creationId xmlns:a16="http://schemas.microsoft.com/office/drawing/2014/main" xmlns="" id="{193305B9-485C-ECF4-CA14-7BAC8CFB28E5}"/>
                </a:ext>
              </a:extLst>
            </p:cNvPr>
            <p:cNvSpPr/>
            <p:nvPr/>
          </p:nvSpPr>
          <p:spPr>
            <a:xfrm rot="16200000">
              <a:off x="2462453" y="5315387"/>
              <a:ext cx="365126" cy="364067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화살표: 아래쪽 20">
              <a:extLst>
                <a:ext uri="{FF2B5EF4-FFF2-40B4-BE49-F238E27FC236}">
                  <a16:creationId xmlns:a16="http://schemas.microsoft.com/office/drawing/2014/main" xmlns="" id="{0DF0CDF2-0C9F-C008-5504-EE443175E541}"/>
                </a:ext>
              </a:extLst>
            </p:cNvPr>
            <p:cNvSpPr/>
            <p:nvPr/>
          </p:nvSpPr>
          <p:spPr>
            <a:xfrm rot="16200000">
              <a:off x="4308186" y="5313176"/>
              <a:ext cx="365126" cy="364067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화살표: 아래쪽 21">
              <a:extLst>
                <a:ext uri="{FF2B5EF4-FFF2-40B4-BE49-F238E27FC236}">
                  <a16:creationId xmlns:a16="http://schemas.microsoft.com/office/drawing/2014/main" xmlns="" id="{BBF14CC5-7785-AA14-CDE4-F70B97215E69}"/>
                </a:ext>
              </a:extLst>
            </p:cNvPr>
            <p:cNvSpPr/>
            <p:nvPr/>
          </p:nvSpPr>
          <p:spPr>
            <a:xfrm rot="16200000">
              <a:off x="6156926" y="5313176"/>
              <a:ext cx="365126" cy="364067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xmlns="" id="{5F6A2398-8882-4C6B-1ADA-53166A0B2129}"/>
                </a:ext>
              </a:extLst>
            </p:cNvPr>
            <p:cNvCxnSpPr/>
            <p:nvPr/>
          </p:nvCxnSpPr>
          <p:spPr>
            <a:xfrm>
              <a:off x="2634827" y="5797040"/>
              <a:ext cx="0" cy="265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xmlns="" id="{B7FEB417-5755-2A7F-04A2-57EE5C2604A7}"/>
                </a:ext>
              </a:extLst>
            </p:cNvPr>
            <p:cNvCxnSpPr/>
            <p:nvPr/>
          </p:nvCxnSpPr>
          <p:spPr>
            <a:xfrm>
              <a:off x="4477174" y="4892800"/>
              <a:ext cx="0" cy="265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xmlns="" id="{056240D3-20EA-D092-0AB1-C34BA836BB8C}"/>
                </a:ext>
              </a:extLst>
            </p:cNvPr>
            <p:cNvCxnSpPr/>
            <p:nvPr/>
          </p:nvCxnSpPr>
          <p:spPr>
            <a:xfrm>
              <a:off x="6326294" y="5797040"/>
              <a:ext cx="0" cy="265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A465D47-D982-2349-AE57-0C47792E8E0B}"/>
                </a:ext>
              </a:extLst>
            </p:cNvPr>
            <p:cNvSpPr txBox="1"/>
            <p:nvPr/>
          </p:nvSpPr>
          <p:spPr>
            <a:xfrm>
              <a:off x="1894356" y="6042009"/>
              <a:ext cx="1472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Orbital Forcing + CO</a:t>
              </a:r>
              <a:r>
                <a:rPr lang="en-US" altLang="ko-KR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ko-KR" altLang="en-US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4670EA2-090A-7017-B410-33961142C417}"/>
                </a:ext>
              </a:extLst>
            </p:cNvPr>
            <p:cNvSpPr txBox="1"/>
            <p:nvPr/>
          </p:nvSpPr>
          <p:spPr>
            <a:xfrm>
              <a:off x="3740997" y="4607242"/>
              <a:ext cx="1472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Soil C &amp; N</a:t>
              </a:r>
              <a:endParaRPr lang="ko-KR" altLang="en-US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2B2F457-4408-8816-5206-9FD16EA14EF8}"/>
                </a:ext>
              </a:extLst>
            </p:cNvPr>
            <p:cNvSpPr txBox="1"/>
            <p:nvPr/>
          </p:nvSpPr>
          <p:spPr>
            <a:xfrm>
              <a:off x="5590117" y="6040416"/>
              <a:ext cx="1472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Loamier Soil</a:t>
              </a:r>
              <a:endParaRPr lang="ko-KR" altLang="en-US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35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xmlns="" id="{C70B3B26-96A8-4955-8D77-301994E5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EAPL, Department of Atmospheric Sciences, Yonsei University</a:t>
            </a:r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63C35364-5BDF-46B9-A82F-47872F4C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8207F9-D41F-4617-AC62-042B1773E455}"/>
              </a:ext>
            </a:extLst>
          </p:cNvPr>
          <p:cNvSpPr txBox="1"/>
          <p:nvPr/>
        </p:nvSpPr>
        <p:spPr>
          <a:xfrm>
            <a:off x="628648" y="375935"/>
            <a:ext cx="788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n-ea"/>
              </a:rPr>
              <a:t>Results 1 – Green Saharan Climatic results</a:t>
            </a:r>
            <a:endParaRPr lang="ko-KR" altLang="en-US" sz="2800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CEE90FF-DAF2-4C1B-BF4B-009CA4095179}"/>
                  </a:ext>
                </a:extLst>
              </p:cNvPr>
              <p:cNvSpPr txBox="1"/>
              <p:nvPr/>
            </p:nvSpPr>
            <p:spPr>
              <a:xfrm>
                <a:off x="628647" y="6029087"/>
                <a:ext cx="77775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Orbital change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/>
                  <a:t> simulated Radiation/ 2m T/ Rain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EE90FF-DAF2-4C1B-BF4B-009CA4095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6029087"/>
                <a:ext cx="777758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슬라이드 번호 개체 틀 7">
            <a:extLst>
              <a:ext uri="{FF2B5EF4-FFF2-40B4-BE49-F238E27FC236}">
                <a16:creationId xmlns:a16="http://schemas.microsoft.com/office/drawing/2014/main" xmlns="" id="{D9B19D10-DD69-4DE4-A717-8FB2F1D2A901}"/>
              </a:ext>
            </a:extLst>
          </p:cNvPr>
          <p:cNvSpPr txBox="1">
            <a:spLocks/>
          </p:cNvSpPr>
          <p:nvPr/>
        </p:nvSpPr>
        <p:spPr>
          <a:xfrm>
            <a:off x="6762750" y="65318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/9</a:t>
            </a:r>
            <a:endParaRPr lang="ko-KR" alt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76A9887-5DE0-4992-A098-493E9B8C02B4}"/>
              </a:ext>
            </a:extLst>
          </p:cNvPr>
          <p:cNvSpPr txBox="1"/>
          <p:nvPr/>
        </p:nvSpPr>
        <p:spPr>
          <a:xfrm>
            <a:off x="628646" y="1153323"/>
            <a:ext cx="2886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EMH</a:t>
            </a:r>
            <a:r>
              <a:rPr lang="ko-KR" altLang="en-US" sz="1600" dirty="0"/>
              <a:t> </a:t>
            </a:r>
            <a:r>
              <a:rPr lang="en-US" altLang="ko-KR" sz="1600" dirty="0"/>
              <a:t>–</a:t>
            </a:r>
            <a:r>
              <a:rPr lang="ko-KR" altLang="en-US" sz="1600" dirty="0"/>
              <a:t> </a:t>
            </a:r>
            <a:r>
              <a:rPr lang="en-US" altLang="ko-KR" sz="1600" dirty="0"/>
              <a:t>PI (8K-0K)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xmlns="" id="{6C6059DA-84D0-4C50-9D41-C85B58C7B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20" y="1486368"/>
            <a:ext cx="7777588" cy="4458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F3527D-6271-CCA9-8219-A98A07FABBFD}"/>
              </a:ext>
            </a:extLst>
          </p:cNvPr>
          <p:cNvSpPr txBox="1"/>
          <p:nvPr/>
        </p:nvSpPr>
        <p:spPr>
          <a:xfrm>
            <a:off x="7103534" y="1155179"/>
            <a:ext cx="1945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EMH : Early to Mid- Holocene</a:t>
            </a:r>
          </a:p>
          <a:p>
            <a:r>
              <a:rPr lang="en-US" altLang="ko-KR" sz="1100" dirty="0"/>
              <a:t>PI : Pre-Industrial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3066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905FCE54-FD11-9738-D595-D3830620B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8" y="1768863"/>
            <a:ext cx="3935766" cy="20151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C18D65D-F54F-5068-AD7D-44C7247B4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73" y="1753907"/>
            <a:ext cx="3935767" cy="201511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348F8673-6B08-8AC6-DD04-D0438007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14" y="3908578"/>
            <a:ext cx="3935765" cy="20151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7BD4C8C-7D60-2B7D-0312-2ADD5B209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08" y="3919092"/>
            <a:ext cx="3935765" cy="2015112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C99BEE-A5E0-47CE-866B-D696D4F2E8A3}"/>
              </a:ext>
            </a:extLst>
          </p:cNvPr>
          <p:cNvSpPr txBox="1"/>
          <p:nvPr/>
        </p:nvSpPr>
        <p:spPr>
          <a:xfrm>
            <a:off x="628647" y="375935"/>
            <a:ext cx="804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n-ea"/>
              </a:rPr>
              <a:t>Results 2 – Green Saharan Vegetation results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41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628648" y="6531851"/>
            <a:ext cx="4652653" cy="365125"/>
          </a:xfrm>
        </p:spPr>
        <p:txBody>
          <a:bodyPr/>
          <a:lstStyle/>
          <a:p>
            <a:r>
              <a:rPr lang="en-US" altLang="ko-KR" dirty="0"/>
              <a:t>EAPL, Department of Atmospheric Sciences, Yonsei University</a:t>
            </a:r>
            <a:endParaRPr lang="ko-KR" altLang="en-US" dirty="0"/>
          </a:p>
        </p:txBody>
      </p:sp>
      <p:sp>
        <p:nvSpPr>
          <p:cNvPr id="10" name="슬라이드 번호 개체 틀 7">
            <a:extLst>
              <a:ext uri="{FF2B5EF4-FFF2-40B4-BE49-F238E27FC236}">
                <a16:creationId xmlns:a16="http://schemas.microsoft.com/office/drawing/2014/main" xmlns="" id="{E3EED6D4-325E-4B61-B433-8018E496D410}"/>
              </a:ext>
            </a:extLst>
          </p:cNvPr>
          <p:cNvSpPr txBox="1">
            <a:spLocks/>
          </p:cNvSpPr>
          <p:nvPr/>
        </p:nvSpPr>
        <p:spPr>
          <a:xfrm>
            <a:off x="6762750" y="65318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/9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F83D07-28FD-4568-8956-05745245D253}"/>
              </a:ext>
            </a:extLst>
          </p:cNvPr>
          <p:cNvSpPr txBox="1"/>
          <p:nvPr/>
        </p:nvSpPr>
        <p:spPr>
          <a:xfrm>
            <a:off x="628647" y="5924683"/>
            <a:ext cx="7777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Soil</a:t>
            </a:r>
            <a:r>
              <a:rPr lang="ko-KR" altLang="en-US" dirty="0"/>
              <a:t> </a:t>
            </a:r>
            <a:r>
              <a:rPr lang="en-US" altLang="ko-KR" dirty="0"/>
              <a:t>C-N</a:t>
            </a:r>
            <a:r>
              <a:rPr lang="ko-KR" altLang="en-US" dirty="0"/>
              <a:t> </a:t>
            </a:r>
            <a:r>
              <a:rPr lang="en-US" altLang="ko-KR" dirty="0"/>
              <a:t>processes &amp; Soil type plays an important role in GS simulation.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FF6E98-5F07-4E63-BAFB-1DCE89A38A0A}"/>
              </a:ext>
            </a:extLst>
          </p:cNvPr>
          <p:cNvSpPr txBox="1"/>
          <p:nvPr/>
        </p:nvSpPr>
        <p:spPr>
          <a:xfrm>
            <a:off x="628647" y="1153323"/>
            <a:ext cx="2418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Vegetation Fraction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F61A00-3F15-A220-F39B-1ABC368DC477}"/>
              </a:ext>
            </a:extLst>
          </p:cNvPr>
          <p:cNvSpPr txBox="1"/>
          <p:nvPr/>
        </p:nvSpPr>
        <p:spPr>
          <a:xfrm>
            <a:off x="7269353" y="14364596"/>
            <a:ext cx="131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9AC7A6-144C-8816-F433-08476C7ADC24}"/>
              </a:ext>
            </a:extLst>
          </p:cNvPr>
          <p:cNvSpPr txBox="1"/>
          <p:nvPr/>
        </p:nvSpPr>
        <p:spPr>
          <a:xfrm>
            <a:off x="396445" y="14384952"/>
            <a:ext cx="6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D203C4-2652-8D77-3DD0-9EDBCE7259F8}"/>
              </a:ext>
            </a:extLst>
          </p:cNvPr>
          <p:cNvSpPr txBox="1"/>
          <p:nvPr/>
        </p:nvSpPr>
        <p:spPr>
          <a:xfrm>
            <a:off x="5068569" y="1506323"/>
            <a:ext cx="315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Orbital </a:t>
            </a:r>
            <a:r>
              <a:rPr lang="en-US" altLang="ko-KR" sz="1600" smtClean="0">
                <a:latin typeface="Arial" panose="020B0604020202020204" pitchFamily="34" charset="0"/>
                <a:cs typeface="Arial" panose="020B0604020202020204" pitchFamily="34" charset="0"/>
              </a:rPr>
              <a:t>Forcing</a:t>
            </a:r>
            <a:r>
              <a:rPr lang="en-US" altLang="ko-KR" sz="1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+ CO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8K-0K)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4E7862-0754-B93A-BA9B-766967A4381C}"/>
              </a:ext>
            </a:extLst>
          </p:cNvPr>
          <p:cNvSpPr txBox="1"/>
          <p:nvPr/>
        </p:nvSpPr>
        <p:spPr>
          <a:xfrm>
            <a:off x="1226571" y="3661987"/>
            <a:ext cx="372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 – N interaction (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8KCN-8K)</a:t>
            </a:r>
            <a:endParaRPr lang="ko-KR" alt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F65FCA-3DE7-3788-D514-C6AFC40A6EA1}"/>
              </a:ext>
            </a:extLst>
          </p:cNvPr>
          <p:cNvSpPr txBox="1"/>
          <p:nvPr/>
        </p:nvSpPr>
        <p:spPr>
          <a:xfrm>
            <a:off x="5065812" y="3661987"/>
            <a:ext cx="372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Soil type Considered (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8KCNS-8KCN)</a:t>
            </a:r>
            <a:endParaRPr lang="ko-KR" alt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BC04CE6-CC3E-3D62-95A7-B7096F5DD67D}"/>
              </a:ext>
            </a:extLst>
          </p:cNvPr>
          <p:cNvSpPr txBox="1"/>
          <p:nvPr/>
        </p:nvSpPr>
        <p:spPr>
          <a:xfrm>
            <a:off x="1226571" y="1491077"/>
            <a:ext cx="315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PreIndustrial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(0K)</a:t>
            </a:r>
            <a:endParaRPr lang="ko-KR" alt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AAE76EC-A37F-57DF-0CE5-5AE76D0DE836}"/>
                  </a:ext>
                </a:extLst>
              </p:cNvPr>
              <p:cNvSpPr txBox="1"/>
              <p:nvPr/>
            </p:nvSpPr>
            <p:spPr>
              <a:xfrm>
                <a:off x="5063777" y="3955434"/>
                <a:ext cx="923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rgbClr val="00B0F0"/>
                    </a:solidFill>
                  </a:rPr>
                  <a:t>152%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ko-KR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AE76EC-A37F-57DF-0CE5-5AE76D0D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777" y="3955434"/>
                <a:ext cx="923732" cy="369332"/>
              </a:xfrm>
              <a:prstGeom prst="rect">
                <a:avLst/>
              </a:prstGeom>
              <a:blipFill>
                <a:blip r:embed="rId7"/>
                <a:stretch>
                  <a:fillRect l="-5960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598648C-B51E-8A59-B309-124938F80760}"/>
                  </a:ext>
                </a:extLst>
              </p:cNvPr>
              <p:cNvSpPr txBox="1"/>
              <p:nvPr/>
            </p:nvSpPr>
            <p:spPr>
              <a:xfrm>
                <a:off x="1226571" y="3956470"/>
                <a:ext cx="923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rgbClr val="00B0F0"/>
                    </a:solidFill>
                  </a:rPr>
                  <a:t>81%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ko-KR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98648C-B51E-8A59-B309-124938F80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71" y="3956470"/>
                <a:ext cx="923732" cy="369332"/>
              </a:xfrm>
              <a:prstGeom prst="rect">
                <a:avLst/>
              </a:prstGeom>
              <a:blipFill>
                <a:blip r:embed="rId8"/>
                <a:stretch>
                  <a:fillRect l="-5263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404B26-9C10-0473-0751-D4665E7839D0}"/>
              </a:ext>
            </a:extLst>
          </p:cNvPr>
          <p:cNvSpPr txBox="1"/>
          <p:nvPr/>
        </p:nvSpPr>
        <p:spPr>
          <a:xfrm>
            <a:off x="3268980" y="1213542"/>
            <a:ext cx="582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 of the past are not well represented by orbital changes alone!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1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3032EEC-131F-403E-B16C-B5813696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C99BEE-A5E0-47CE-866B-D696D4F2E8A3}"/>
              </a:ext>
            </a:extLst>
          </p:cNvPr>
          <p:cNvSpPr txBox="1"/>
          <p:nvPr/>
        </p:nvSpPr>
        <p:spPr>
          <a:xfrm>
            <a:off x="628649" y="379430"/>
            <a:ext cx="559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n-ea"/>
              </a:rPr>
              <a:t>Summary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7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628648" y="6531851"/>
            <a:ext cx="4652653" cy="365125"/>
          </a:xfrm>
        </p:spPr>
        <p:txBody>
          <a:bodyPr/>
          <a:lstStyle/>
          <a:p>
            <a:r>
              <a:rPr lang="en-US" altLang="ko-KR" dirty="0"/>
              <a:t>EAPL, Department of Atmospheric Sciences, Yonsei University</a:t>
            </a:r>
            <a:endParaRPr lang="ko-KR" altLang="en-US" dirty="0"/>
          </a:p>
        </p:txBody>
      </p:sp>
      <p:sp>
        <p:nvSpPr>
          <p:cNvPr id="15" name="슬라이드 번호 개체 틀 7">
            <a:extLst>
              <a:ext uri="{FF2B5EF4-FFF2-40B4-BE49-F238E27FC236}">
                <a16:creationId xmlns:a16="http://schemas.microsoft.com/office/drawing/2014/main" xmlns="" id="{931E3725-B559-4A36-85E9-6E35D4ED1EAD}"/>
              </a:ext>
            </a:extLst>
          </p:cNvPr>
          <p:cNvSpPr txBox="1">
            <a:spLocks/>
          </p:cNvSpPr>
          <p:nvPr/>
        </p:nvSpPr>
        <p:spPr>
          <a:xfrm>
            <a:off x="6762750" y="65318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/9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20075DB2-9B0A-41AE-9EAD-3C0956D5B6E3}"/>
              </a:ext>
            </a:extLst>
          </p:cNvPr>
          <p:cNvSpPr txBox="1">
            <a:spLocks/>
          </p:cNvSpPr>
          <p:nvPr/>
        </p:nvSpPr>
        <p:spPr>
          <a:xfrm>
            <a:off x="628650" y="165334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</a:pPr>
            <a:endParaRPr lang="en-US" altLang="ko-KR" sz="2400" dirty="0"/>
          </a:p>
          <a:p>
            <a:pPr marL="285750" indent="-285750">
              <a:lnSpc>
                <a:spcPct val="120000"/>
              </a:lnSpc>
            </a:pPr>
            <a:r>
              <a:rPr lang="en-US" altLang="ko-KR" sz="2400" dirty="0"/>
              <a:t>We reproduced the Holocene green Sahara using the CESM model.</a:t>
            </a:r>
          </a:p>
          <a:p>
            <a:pPr marL="285750" indent="-285750">
              <a:lnSpc>
                <a:spcPct val="120000"/>
              </a:lnSpc>
            </a:pPr>
            <a:endParaRPr lang="en-US" altLang="ko-KR" sz="2400" dirty="0"/>
          </a:p>
          <a:p>
            <a:pPr marL="285750" indent="-285750">
              <a:lnSpc>
                <a:spcPct val="120000"/>
              </a:lnSpc>
            </a:pPr>
            <a:r>
              <a:rPr lang="en-US" altLang="ko-KR" sz="2400" dirty="0"/>
              <a:t>Proper </a:t>
            </a:r>
            <a:r>
              <a:rPr lang="en-US" altLang="ko-KR" sz="2400" dirty="0" smtClean="0"/>
              <a:t>representation </a:t>
            </a:r>
            <a:r>
              <a:rPr lang="en-US" altLang="ko-KR" sz="2400" dirty="0"/>
              <a:t>of </a:t>
            </a:r>
            <a:r>
              <a:rPr lang="en-US" altLang="ko-KR" sz="2400" dirty="0">
                <a:solidFill>
                  <a:srgbClr val="00B0F0"/>
                </a:solidFill>
              </a:rPr>
              <a:t>nitrogen-carbon interactions</a:t>
            </a:r>
            <a:r>
              <a:rPr lang="en-US" altLang="ko-KR" sz="2400" dirty="0"/>
              <a:t> and </a:t>
            </a:r>
            <a:r>
              <a:rPr lang="en-US" altLang="ko-KR" sz="2400" dirty="0">
                <a:solidFill>
                  <a:srgbClr val="00B0F0"/>
                </a:solidFill>
              </a:rPr>
              <a:t>soil properties</a:t>
            </a:r>
            <a:r>
              <a:rPr lang="en-US" altLang="ko-KR" sz="2400" dirty="0"/>
              <a:t> in Earth system models</a:t>
            </a:r>
            <a:r>
              <a:rPr lang="ko-KR" altLang="en-US" sz="2400" dirty="0"/>
              <a:t> </a:t>
            </a:r>
            <a:r>
              <a:rPr lang="en-US" altLang="ko-KR" sz="2400" dirty="0"/>
              <a:t>can</a:t>
            </a:r>
            <a:r>
              <a:rPr lang="ko-KR" altLang="en-US" sz="2400" dirty="0"/>
              <a:t> </a:t>
            </a:r>
            <a:r>
              <a:rPr lang="en-US" altLang="ko-KR" sz="2400" dirty="0"/>
              <a:t>make</a:t>
            </a:r>
            <a:r>
              <a:rPr lang="ko-KR" altLang="en-US" sz="2400" dirty="0"/>
              <a:t> </a:t>
            </a:r>
            <a:r>
              <a:rPr lang="en-US" altLang="ko-KR" sz="2400" dirty="0"/>
              <a:t>a</a:t>
            </a:r>
            <a:r>
              <a:rPr lang="ko-KR" altLang="en-US" sz="2400" dirty="0"/>
              <a:t> </a:t>
            </a:r>
            <a:r>
              <a:rPr lang="en-US" altLang="ko-KR" sz="2400" dirty="0"/>
              <a:t>significant contribution to the reproduction of the green Sahara.</a:t>
            </a:r>
          </a:p>
          <a:p>
            <a:pPr marL="285750" indent="-285750">
              <a:lnSpc>
                <a:spcPct val="120000"/>
              </a:lnSpc>
            </a:pPr>
            <a:endParaRPr lang="en-US" altLang="ko-KR" sz="2400" dirty="0"/>
          </a:p>
          <a:p>
            <a:pPr marL="285750" indent="-285750">
              <a:lnSpc>
                <a:spcPct val="120000"/>
              </a:lnSpc>
            </a:pPr>
            <a:r>
              <a:rPr lang="en-US" altLang="ko-KR" sz="2400" dirty="0"/>
              <a:t> Future climate </a:t>
            </a:r>
            <a:r>
              <a:rPr lang="en-US" altLang="ko-KR" sz="2400" dirty="0" smtClean="0"/>
              <a:t>simulation may need to </a:t>
            </a:r>
            <a:r>
              <a:rPr lang="en-US" altLang="ko-KR" sz="2400" dirty="0"/>
              <a:t>consider consequent changes in soil nitrogen and texture with changes in vegetation cover and density.</a:t>
            </a:r>
          </a:p>
        </p:txBody>
      </p:sp>
    </p:spTree>
    <p:extLst>
      <p:ext uri="{BB962C8B-B14F-4D97-AF65-F5344CB8AC3E}">
        <p14:creationId xmlns:p14="http://schemas.microsoft.com/office/powerpoint/2010/main" val="359881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497E31-C21F-4518-8B33-9D4D7DDD1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25181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r>
              <a:rPr lang="ko-KR" altLang="ko-KR" sz="3600" b="1" dirty="0"/>
              <a:t/>
            </a:r>
            <a:br>
              <a:rPr lang="ko-KR" altLang="ko-KR" sz="3600" b="1" dirty="0"/>
            </a:br>
            <a:endParaRPr lang="ko-KR" altLang="en-US" sz="3600" b="1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AFFFF54-D0BF-45C3-99F2-A0083650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6ABD-0179-4BC8-919D-E04B0AE67F86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487ACB8-02AD-494E-AD92-32F4E29CF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" y="6003889"/>
            <a:ext cx="2183151" cy="907143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9A45C47C-3767-4C53-A893-1EA38B2AC921}"/>
              </a:ext>
            </a:extLst>
          </p:cNvPr>
          <p:cNvCxnSpPr/>
          <p:nvPr/>
        </p:nvCxnSpPr>
        <p:spPr>
          <a:xfrm>
            <a:off x="720089" y="3096266"/>
            <a:ext cx="7738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B11E24-C3E9-F444-BCFD-B3F70B2F32C3}"/>
              </a:ext>
            </a:extLst>
          </p:cNvPr>
          <p:cNvSpPr txBox="1"/>
          <p:nvPr/>
        </p:nvSpPr>
        <p:spPr>
          <a:xfrm>
            <a:off x="2963918" y="6272794"/>
            <a:ext cx="38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x-none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visit EAPL (https://eapl.yonsei.ac.</a:t>
            </a:r>
            <a:r>
              <a:rPr kumimoji="1" lang="en-US" altLang="x-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</a:t>
            </a:r>
            <a:r>
              <a:rPr kumimoji="1" lang="en-US" altLang="x-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x-none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9E76FC-C0F5-BDA9-F3DD-6BFF0DCD0750}"/>
              </a:ext>
            </a:extLst>
          </p:cNvPr>
          <p:cNvSpPr txBox="1"/>
          <p:nvPr/>
        </p:nvSpPr>
        <p:spPr>
          <a:xfrm>
            <a:off x="720090" y="3819671"/>
            <a:ext cx="77381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presentation is based on :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Lee, J., Claussen, M., Kim, J., Hong, J. W., Song, I. S., and Hong, J. (2022). Effect of nitrogen limitation and soil biophysics on Holocene greening of the Sahara. </a:t>
            </a:r>
            <a:r>
              <a:rPr lang="en-US" altLang="ko-K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Climate of the Past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altLang="ko-K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(2), 313-326.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*This work was supported by National Research Foundation of Korea (NRF) grants funded by the Korean government (NRF-2018R1A5A1024958).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5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63619</TotalTime>
  <Words>474</Words>
  <Application>Microsoft Office PowerPoint</Application>
  <PresentationFormat>화면 슬라이드 쇼(4:3)</PresentationFormat>
  <Paragraphs>104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Cambria Math</vt:lpstr>
      <vt:lpstr>Office 테마</vt:lpstr>
      <vt:lpstr> Effect of nitrogen limitation and  soil biophysics on Holocene greening of the Sahara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이주엽</dc:creator>
  <cp:lastModifiedBy>이주엽</cp:lastModifiedBy>
  <cp:revision>865</cp:revision>
  <cp:lastPrinted>2019-12-18T02:34:02Z</cp:lastPrinted>
  <dcterms:created xsi:type="dcterms:W3CDTF">2019-10-11T05:38:53Z</dcterms:created>
  <dcterms:modified xsi:type="dcterms:W3CDTF">2022-05-24T05:45:33Z</dcterms:modified>
</cp:coreProperties>
</file>