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129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image" Target="../media/image1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6.jpeg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oleObject" Target="../embeddings/oleObject1.bin"/><Relationship Id="rId10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oleObject" Target="../embeddings/oleObject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082" y="703386"/>
            <a:ext cx="7759211" cy="1039446"/>
          </a:xfrm>
        </p:spPr>
        <p:txBody>
          <a:bodyPr>
            <a:normAutofit fontScale="90000"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700" b="1" dirty="0">
                <a:solidFill>
                  <a:schemeClr val="tx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2700" b="1" dirty="0">
                <a:solidFill>
                  <a:schemeClr val="tx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700" b="1" dirty="0" smtClean="0">
                <a:solidFill>
                  <a:schemeClr val="tx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2700" b="1" dirty="0" smtClean="0">
                <a:solidFill>
                  <a:schemeClr val="tx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700" b="1" dirty="0" smtClean="0">
                <a:solidFill>
                  <a:schemeClr val="tx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2700" b="1" dirty="0" smtClean="0">
                <a:solidFill>
                  <a:schemeClr val="tx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700" b="1" dirty="0" smtClean="0">
                <a:solidFill>
                  <a:schemeClr val="tx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2700" b="1" dirty="0" smtClean="0">
                <a:solidFill>
                  <a:schemeClr val="tx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dirty="0" smtClean="0">
                <a:solidFill>
                  <a:schemeClr val="tx1"/>
                </a:solidFill>
                <a:latin typeface="Calibri"/>
                <a:ea typeface="Times New Roman"/>
                <a:cs typeface="Times New Roman"/>
              </a:rPr>
              <a:t/>
            </a:r>
            <a:br>
              <a:rPr lang="en-US" sz="2000" dirty="0" smtClean="0">
                <a:solidFill>
                  <a:schemeClr val="tx1"/>
                </a:solidFill>
                <a:latin typeface="Calibri"/>
                <a:ea typeface="Times New Roman"/>
                <a:cs typeface="Times New Roman"/>
              </a:rPr>
            </a:br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4400" b="1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IN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IN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N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IN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200" b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br>
              <a:rPr lang="en-US" sz="3200" b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</a:br>
            <a:r>
              <a:rPr lang="en-US" sz="3200" b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en-US" sz="3200" b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</a:br>
            <a:r>
              <a:rPr lang="en-US" sz="3200" b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en-US" sz="3200" b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</a:br>
            <a:r>
              <a:rPr lang="en-US" sz="3200" b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en-US" sz="3200" b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</a:br>
            <a:r>
              <a:rPr lang="en-US" sz="3200" b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en-US" sz="3200" b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</a:b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25F5D69-8F70-4B2D-80DC-47825348A65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234" r="11586"/>
          <a:stretch/>
        </p:blipFill>
        <p:spPr>
          <a:xfrm>
            <a:off x="8077200" y="0"/>
            <a:ext cx="1066800" cy="7773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TextBox 14"/>
          <p:cNvSpPr txBox="1"/>
          <p:nvPr/>
        </p:nvSpPr>
        <p:spPr>
          <a:xfrm>
            <a:off x="0" y="1143000"/>
            <a:ext cx="8915400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Dr. </a:t>
            </a:r>
            <a:r>
              <a:rPr lang="en-US" sz="1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Diganta</a:t>
            </a:r>
            <a:r>
              <a:rPr lang="en-US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Barman, Dr. </a:t>
            </a:r>
            <a:r>
              <a:rPr lang="en-US" sz="1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Anupal</a:t>
            </a:r>
            <a:r>
              <a:rPr lang="en-US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Baruah</a:t>
            </a:r>
            <a:r>
              <a:rPr lang="en-US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, Dr. </a:t>
            </a:r>
            <a:r>
              <a:rPr lang="en-US" sz="1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Arjun</a:t>
            </a:r>
            <a:r>
              <a:rPr lang="en-US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BM , Dr. S P </a:t>
            </a:r>
            <a:r>
              <a:rPr lang="en-US" sz="1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Aggarwal</a:t>
            </a:r>
            <a:r>
              <a:rPr lang="en-US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IN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200000"/>
              </a:lnSpc>
            </a:pPr>
            <a:endParaRPr lang="en-US" sz="14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200000"/>
              </a:lnSpc>
            </a:pPr>
            <a:endParaRPr lang="en-US" sz="14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200000"/>
              </a:lnSpc>
            </a:pPr>
            <a:endParaRPr lang="en-US" sz="14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200000"/>
              </a:lnSpc>
            </a:pPr>
            <a:endParaRPr lang="en-US" sz="14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200000"/>
              </a:lnSpc>
            </a:pPr>
            <a:endParaRPr lang="en-US" sz="14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200000"/>
              </a:lnSpc>
            </a:pPr>
            <a:endParaRPr lang="en-US" sz="14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200000"/>
              </a:lnSpc>
            </a:pPr>
            <a:r>
              <a:rPr lang="en-US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200000"/>
              </a:lnSpc>
            </a:pPr>
            <a:endParaRPr lang="en-IN" sz="12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200000"/>
              </a:lnSpc>
            </a:pPr>
            <a:endParaRPr lang="en-IN" sz="12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200000"/>
              </a:lnSpc>
            </a:pPr>
            <a:r>
              <a:rPr lang="en-IN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IN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pic>
        <p:nvPicPr>
          <p:cNvPr id="13" name="Picture 12" descr="Image result for nesac logo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0"/>
            <a:ext cx="760577" cy="724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931985" y="351693"/>
            <a:ext cx="7104185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Times New Roman"/>
                <a:ea typeface="Times New Roman"/>
                <a:cs typeface="Times New Roman"/>
              </a:rPr>
              <a:t>A fuzzy multi-criteria decision tree model for flood hazard assessment </a:t>
            </a:r>
            <a:br>
              <a:rPr lang="en-US" b="1" dirty="0" smtClean="0">
                <a:latin typeface="Times New Roman"/>
                <a:ea typeface="Times New Roman"/>
                <a:cs typeface="Times New Roman"/>
              </a:rPr>
            </a:br>
            <a:r>
              <a:rPr lang="en-US" b="1" dirty="0" smtClean="0">
                <a:latin typeface="Times New Roman"/>
                <a:ea typeface="Times New Roman"/>
                <a:cs typeface="Times New Roman"/>
              </a:rPr>
              <a:t>in the </a:t>
            </a:r>
            <a:r>
              <a:rPr lang="en-US" b="1" dirty="0" err="1" smtClean="0">
                <a:latin typeface="Times New Roman"/>
                <a:ea typeface="Times New Roman"/>
                <a:cs typeface="Times New Roman"/>
              </a:rPr>
              <a:t>Dhemaji</a:t>
            </a:r>
            <a:r>
              <a:rPr lang="en-US" b="1" dirty="0" smtClean="0">
                <a:latin typeface="Times New Roman"/>
                <a:ea typeface="Times New Roman"/>
                <a:cs typeface="Times New Roman"/>
              </a:rPr>
              <a:t> district of the state of Assam in India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0" y="1752600"/>
            <a:ext cx="2057400" cy="498598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Introduction</a:t>
            </a:r>
          </a:p>
          <a:p>
            <a:pPr algn="ctr"/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n-US" sz="1200" smtClean="0">
                <a:latin typeface="Arial" pitchFamily="34" charset="0"/>
                <a:cs typeface="Arial" pitchFamily="34" charset="0"/>
              </a:rPr>
              <a:t> Assam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, the North Eastern State of India is prone to natural disasters like flood and erosion with its vast network of rivers .</a:t>
            </a:r>
          </a:p>
          <a:p>
            <a:pPr algn="just"/>
            <a:endParaRPr lang="en-US" sz="12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200" dirty="0" smtClean="0">
                <a:latin typeface="Arial" pitchFamily="34" charset="0"/>
                <a:cs typeface="Arial" pitchFamily="34" charset="0"/>
              </a:rPr>
              <a:t>Out of the 33 districts, the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Dhemaji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district, bordering the Arunachal Pradesh is </a:t>
            </a:r>
          </a:p>
          <a:p>
            <a:pPr algn="just">
              <a:lnSpc>
                <a:spcPct val="150000"/>
              </a:lnSpc>
            </a:pPr>
            <a:r>
              <a:rPr lang="en-US" sz="1200" dirty="0" smtClean="0">
                <a:latin typeface="Arial" pitchFamily="34" charset="0"/>
                <a:cs typeface="Arial" pitchFamily="34" charset="0"/>
              </a:rPr>
              <a:t>highly vulnerable and affected by the monsoon flood each year.</a:t>
            </a:r>
          </a:p>
          <a:p>
            <a:pPr algn="just"/>
            <a:endParaRPr lang="en-US" sz="12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en-US" sz="12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n-US" sz="1200" dirty="0" smtClean="0">
                <a:latin typeface="Arial" pitchFamily="34" charset="0"/>
                <a:cs typeface="Arial" pitchFamily="34" charset="0"/>
              </a:rPr>
              <a:t> A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fuzzy AHP framework is developed here for flood hazard assessment of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Dhemaji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District, Assam, India</a:t>
            </a:r>
          </a:p>
          <a:p>
            <a:endParaRPr lang="en-US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2514600" y="2133600"/>
          <a:ext cx="2046189" cy="1447800"/>
        </p:xfrm>
        <a:graphic>
          <a:graphicData uri="http://schemas.openxmlformats.org/presentationml/2006/ole">
            <p:oleObj spid="_x0000_s1026" name="Acrobat Document" r:id="rId5" imgW="8019888" imgH="5676900" progId="AcroExch.Document.11">
              <p:embed/>
            </p:oleObj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3505200" y="5181600"/>
          <a:ext cx="2057400" cy="1456786"/>
        </p:xfrm>
        <a:graphic>
          <a:graphicData uri="http://schemas.openxmlformats.org/presentationml/2006/ole">
            <p:oleObj spid="_x0000_s1027" name="Acrobat Document" r:id="rId6" imgW="8019888" imgH="5676900" progId="AcroExch.Document.11">
              <p:embed/>
            </p:oleObj>
          </a:graphicData>
        </a:graphic>
      </p:graphicFrame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2438400" y="3657600"/>
          <a:ext cx="2018867" cy="1429127"/>
        </p:xfrm>
        <a:graphic>
          <a:graphicData uri="http://schemas.openxmlformats.org/presentationml/2006/ole">
            <p:oleObj spid="_x0000_s1028" name="Acrobat Document" r:id="rId7" imgW="8019888" imgH="5676900" progId="AcroExch.Document.11">
              <p:embed/>
            </p:oleObj>
          </a:graphicData>
        </a:graphic>
      </p:graphicFrame>
      <p:graphicFrame>
        <p:nvGraphicFramePr>
          <p:cNvPr id="1029" name="Object 5"/>
          <p:cNvGraphicFramePr>
            <a:graphicFrameLocks noChangeAspect="1"/>
          </p:cNvGraphicFramePr>
          <p:nvPr/>
        </p:nvGraphicFramePr>
        <p:xfrm>
          <a:off x="4648200" y="2133600"/>
          <a:ext cx="1910604" cy="1352383"/>
        </p:xfrm>
        <a:graphic>
          <a:graphicData uri="http://schemas.openxmlformats.org/presentationml/2006/ole">
            <p:oleObj spid="_x0000_s1029" name="Acrobat Document" r:id="rId8" imgW="8019888" imgH="5676900" progId="AcroExch.Document.11">
              <p:embed/>
            </p:oleObj>
          </a:graphicData>
        </a:graphic>
      </p:graphicFrame>
      <p:graphicFrame>
        <p:nvGraphicFramePr>
          <p:cNvPr id="1030" name="Object 6"/>
          <p:cNvGraphicFramePr>
            <a:graphicFrameLocks noChangeAspect="1"/>
          </p:cNvGraphicFramePr>
          <p:nvPr/>
        </p:nvGraphicFramePr>
        <p:xfrm>
          <a:off x="4648200" y="3733800"/>
          <a:ext cx="1937091" cy="1371600"/>
        </p:xfrm>
        <a:graphic>
          <a:graphicData uri="http://schemas.openxmlformats.org/presentationml/2006/ole">
            <p:oleObj spid="_x0000_s1030" name="Acrobat Document" r:id="rId9" imgW="8019888" imgH="5676900" progId="AcroExch.Document.11">
              <p:embed/>
            </p:oleObj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7391400" y="2438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6" name="Picture 8" descr="D:\Anupal\FLOODHAZARDMAP\fuzzyAHP\FZ6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553200" y="1905000"/>
            <a:ext cx="2590800" cy="4038600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6858000" y="16764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Flood hazard map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276600" y="1676400"/>
            <a:ext cx="2743200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Different Geo-spatial layers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553200" y="5867400"/>
            <a:ext cx="2514600" cy="73866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Revenue circles adjacent to the Brahmaputra river shows high to very high flood hazard</a:t>
            </a:r>
            <a:endParaRPr lang="en-US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6553200" y="1676400"/>
            <a:ext cx="2514600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Flood hazard map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8707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125</Words>
  <Application>Microsoft Office PowerPoint</Application>
  <PresentationFormat>On-screen Show (4:3)</PresentationFormat>
  <Paragraphs>26</Paragraphs>
  <Slides>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Office Theme</vt:lpstr>
      <vt:lpstr>Acrobat Document</vt:lpstr>
      <vt:lpstr>              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</dc:title>
  <dc:creator>NESAC</dc:creator>
  <cp:lastModifiedBy>NESAC</cp:lastModifiedBy>
  <cp:revision>5</cp:revision>
  <dcterms:created xsi:type="dcterms:W3CDTF">2006-08-16T00:00:00Z</dcterms:created>
  <dcterms:modified xsi:type="dcterms:W3CDTF">2022-05-26T05:24:04Z</dcterms:modified>
</cp:coreProperties>
</file>