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86/506163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752600"/>
            <a:ext cx="7772400" cy="1470025"/>
          </a:xfrm>
        </p:spPr>
        <p:txBody>
          <a:bodyPr>
            <a:noAutofit/>
          </a:bodyPr>
          <a:lstStyle/>
          <a:p>
            <a:r>
              <a:rPr lang="en-IN" sz="3200" b="1" dirty="0" smtClean="0"/>
              <a:t>Improving the precision of garnet </a:t>
            </a:r>
            <a:r>
              <a:rPr lang="en-IN" sz="3200" b="1" dirty="0" err="1" smtClean="0"/>
              <a:t>Sm-Nd</a:t>
            </a:r>
            <a:r>
              <a:rPr lang="en-IN" sz="3200" b="1" dirty="0" smtClean="0"/>
              <a:t> </a:t>
            </a:r>
            <a:r>
              <a:rPr lang="en-IN" sz="3200" b="1" dirty="0" err="1" smtClean="0"/>
              <a:t>isochron</a:t>
            </a:r>
            <a:r>
              <a:rPr lang="en-IN" sz="3200" b="1" dirty="0" smtClean="0"/>
              <a:t> ages using aqua </a:t>
            </a:r>
            <a:r>
              <a:rPr lang="en-IN" sz="3200" b="1" dirty="0" err="1" smtClean="0"/>
              <a:t>regia</a:t>
            </a:r>
            <a:r>
              <a:rPr lang="en-IN" sz="3200" b="1" dirty="0" smtClean="0"/>
              <a:t/>
            </a:r>
            <a:br>
              <a:rPr lang="en-IN" sz="3200" b="1" dirty="0" smtClean="0"/>
            </a:br>
            <a:r>
              <a:rPr lang="en-IN" sz="3200" b="1" dirty="0" err="1" smtClean="0"/>
              <a:t>leachate</a:t>
            </a:r>
            <a:r>
              <a:rPr lang="en-IN" sz="3200" b="1" dirty="0" smtClean="0"/>
              <a:t> analyses</a:t>
            </a:r>
            <a:endParaRPr lang="en-IN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581400"/>
            <a:ext cx="7772400" cy="1752600"/>
          </a:xfrm>
        </p:spPr>
        <p:txBody>
          <a:bodyPr>
            <a:normAutofit/>
          </a:bodyPr>
          <a:lstStyle/>
          <a:p>
            <a:r>
              <a:rPr lang="en-IN" sz="1800" dirty="0" err="1" smtClean="0">
                <a:solidFill>
                  <a:schemeClr val="tx1"/>
                </a:solidFill>
              </a:rPr>
              <a:t>Shreya</a:t>
            </a:r>
            <a:r>
              <a:rPr lang="en-IN" sz="1800" dirty="0" smtClean="0">
                <a:solidFill>
                  <a:schemeClr val="tx1"/>
                </a:solidFill>
              </a:rPr>
              <a:t> </a:t>
            </a:r>
            <a:r>
              <a:rPr lang="en-IN" sz="1800" dirty="0" err="1" smtClean="0">
                <a:solidFill>
                  <a:schemeClr val="tx1"/>
                </a:solidFill>
              </a:rPr>
              <a:t>Mukherjee</a:t>
            </a:r>
            <a:r>
              <a:rPr lang="en-IN" sz="1800" dirty="0" smtClean="0">
                <a:solidFill>
                  <a:schemeClr val="tx1"/>
                </a:solidFill>
              </a:rPr>
              <a:t>, </a:t>
            </a:r>
            <a:r>
              <a:rPr lang="en-IN" sz="1800" dirty="0" err="1" smtClean="0">
                <a:solidFill>
                  <a:schemeClr val="tx1"/>
                </a:solidFill>
              </a:rPr>
              <a:t>Ankita</a:t>
            </a:r>
            <a:r>
              <a:rPr lang="en-IN" sz="1800" dirty="0" smtClean="0">
                <a:solidFill>
                  <a:schemeClr val="tx1"/>
                </a:solidFill>
              </a:rPr>
              <a:t> Nandi, </a:t>
            </a:r>
            <a:r>
              <a:rPr lang="en-IN" sz="1800" dirty="0" err="1" smtClean="0">
                <a:solidFill>
                  <a:schemeClr val="tx1"/>
                </a:solidFill>
              </a:rPr>
              <a:t>Avishek</a:t>
            </a:r>
            <a:r>
              <a:rPr lang="en-IN" sz="1800" dirty="0" smtClean="0">
                <a:solidFill>
                  <a:schemeClr val="tx1"/>
                </a:solidFill>
              </a:rPr>
              <a:t> </a:t>
            </a:r>
            <a:r>
              <a:rPr lang="en-IN" sz="1800" dirty="0" err="1" smtClean="0">
                <a:solidFill>
                  <a:schemeClr val="tx1"/>
                </a:solidFill>
              </a:rPr>
              <a:t>Adhikari</a:t>
            </a:r>
            <a:r>
              <a:rPr lang="en-IN" sz="1800" dirty="0" smtClean="0">
                <a:solidFill>
                  <a:schemeClr val="tx1"/>
                </a:solidFill>
              </a:rPr>
              <a:t>, and </a:t>
            </a:r>
            <a:r>
              <a:rPr lang="en-IN" sz="1800" dirty="0" err="1" smtClean="0">
                <a:solidFill>
                  <a:schemeClr val="tx1"/>
                </a:solidFill>
              </a:rPr>
              <a:t>Ravikant</a:t>
            </a:r>
            <a:r>
              <a:rPr lang="en-IN" sz="1800" dirty="0" smtClean="0">
                <a:solidFill>
                  <a:schemeClr val="tx1"/>
                </a:solidFill>
              </a:rPr>
              <a:t> </a:t>
            </a:r>
            <a:r>
              <a:rPr lang="en-IN" sz="1800" dirty="0" err="1" smtClean="0">
                <a:solidFill>
                  <a:schemeClr val="tx1"/>
                </a:solidFill>
              </a:rPr>
              <a:t>Vadlamani</a:t>
            </a:r>
            <a:endParaRPr lang="en-IN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INDIAN INSTITUTE OF TECHNOLOGY KHARAGPUR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DEPARTMENT OF GEOLOGY AND GEOPHYSICS</a:t>
            </a:r>
            <a:endParaRPr lang="en-IN" sz="1800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C:\Users\HP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3025" y="0"/>
            <a:ext cx="3990975" cy="1143000"/>
          </a:xfrm>
          <a:prstGeom prst="rect">
            <a:avLst/>
          </a:prstGeom>
          <a:noFill/>
        </p:spPr>
      </p:pic>
      <p:pic>
        <p:nvPicPr>
          <p:cNvPr id="4099" name="Picture 3" descr="C:\Users\HP\Desktop\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57300" cy="125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00" i="1" dirty="0" smtClean="0"/>
              <a:t>References</a:t>
            </a:r>
          </a:p>
          <a:p>
            <a:pPr algn="just"/>
            <a:r>
              <a:rPr lang="en-IN" sz="1300" dirty="0" smtClean="0"/>
              <a:t>Amato, J. M., Johnson, C. M., Baumgartner, L. P., &amp; Beard, B. L. 1999. Rapid exhumation of the Zermatt-</a:t>
            </a:r>
            <a:r>
              <a:rPr lang="en-IN" sz="1300" dirty="0" err="1" smtClean="0"/>
              <a:t>Saas</a:t>
            </a:r>
            <a:r>
              <a:rPr lang="en-IN" sz="1300" dirty="0" smtClean="0"/>
              <a:t> </a:t>
            </a:r>
            <a:r>
              <a:rPr lang="en-IN" sz="1300" dirty="0" err="1" smtClean="0"/>
              <a:t>ophiolite</a:t>
            </a:r>
            <a:r>
              <a:rPr lang="en-IN" sz="1300" dirty="0" smtClean="0"/>
              <a:t> deduced from high-precision </a:t>
            </a:r>
            <a:r>
              <a:rPr lang="en-IN" sz="1300" dirty="0" err="1" smtClean="0"/>
              <a:t>SmNd</a:t>
            </a:r>
            <a:r>
              <a:rPr lang="en-IN" sz="1300" dirty="0" smtClean="0"/>
              <a:t> and </a:t>
            </a:r>
            <a:r>
              <a:rPr lang="en-IN" sz="1300" dirty="0" err="1" smtClean="0"/>
              <a:t>RbSr</a:t>
            </a:r>
            <a:r>
              <a:rPr lang="en-IN" sz="1300" dirty="0" smtClean="0"/>
              <a:t> geochronology. Earth and Planetary Science Letters, 171(3), 425-438.</a:t>
            </a:r>
          </a:p>
          <a:p>
            <a:pPr algn="just"/>
            <a:r>
              <a:rPr lang="en-IN" sz="1300" dirty="0" err="1" smtClean="0"/>
              <a:t>Anczkiewicz</a:t>
            </a:r>
            <a:r>
              <a:rPr lang="en-IN" sz="1300" dirty="0" smtClean="0"/>
              <a:t>, R., &amp; </a:t>
            </a:r>
            <a:r>
              <a:rPr lang="en-IN" sz="1300" dirty="0" err="1" smtClean="0"/>
              <a:t>Thirlwall</a:t>
            </a:r>
            <a:r>
              <a:rPr lang="en-IN" sz="1300" dirty="0" smtClean="0"/>
              <a:t>, M. F. 2003. Improving precision of </a:t>
            </a:r>
            <a:r>
              <a:rPr lang="en-IN" sz="1300" dirty="0" err="1" smtClean="0"/>
              <a:t>Sm-Nd</a:t>
            </a:r>
            <a:r>
              <a:rPr lang="en-IN" sz="1300" dirty="0" smtClean="0"/>
              <a:t> garnet dating by H2SO4 leaching: a simple solution to the phosphate inclusion problem. Geological Society, London, Special Publications, 220(1), 83-91.</a:t>
            </a:r>
          </a:p>
          <a:p>
            <a:pPr algn="just"/>
            <a:r>
              <a:rPr lang="en-IN" sz="1300" dirty="0" smtClean="0"/>
              <a:t>Baxter EF, Ague JJ, </a:t>
            </a:r>
            <a:r>
              <a:rPr lang="en-IN" sz="1300" dirty="0" err="1" smtClean="0"/>
              <a:t>Depaolo</a:t>
            </a:r>
            <a:r>
              <a:rPr lang="en-IN" sz="1300" dirty="0" smtClean="0"/>
              <a:t> DJ 2002 </a:t>
            </a:r>
            <a:r>
              <a:rPr lang="en-IN" sz="1300" dirty="0" err="1" smtClean="0"/>
              <a:t>Prograde</a:t>
            </a:r>
            <a:r>
              <a:rPr lang="en-IN" sz="1300" dirty="0" smtClean="0"/>
              <a:t> temperature–time evolution in the </a:t>
            </a:r>
            <a:r>
              <a:rPr lang="en-IN" sz="1300" dirty="0" err="1" smtClean="0"/>
              <a:t>Barrovian</a:t>
            </a:r>
            <a:r>
              <a:rPr lang="en-IN" sz="1300" dirty="0" smtClean="0"/>
              <a:t> type-locality constrained by </a:t>
            </a:r>
            <a:r>
              <a:rPr lang="en-IN" sz="1300" dirty="0" err="1" smtClean="0"/>
              <a:t>Sm</a:t>
            </a:r>
            <a:r>
              <a:rPr lang="en-IN" sz="1300" dirty="0" smtClean="0"/>
              <a:t>/</a:t>
            </a:r>
            <a:r>
              <a:rPr lang="en-IN" sz="1300" dirty="0" err="1" smtClean="0"/>
              <a:t>Nd</a:t>
            </a:r>
            <a:r>
              <a:rPr lang="en-IN" sz="1300" dirty="0" smtClean="0"/>
              <a:t> garnet ages from Glen </a:t>
            </a:r>
            <a:r>
              <a:rPr lang="en-IN" sz="1300" dirty="0" err="1" smtClean="0"/>
              <a:t>Clova</a:t>
            </a:r>
            <a:r>
              <a:rPr lang="en-IN" sz="1300" dirty="0" smtClean="0"/>
              <a:t>, Scotland. J Geol Soc London 159:71–82</a:t>
            </a:r>
          </a:p>
          <a:p>
            <a:pPr algn="just"/>
            <a:r>
              <a:rPr lang="en-IN" sz="1300" dirty="0" smtClean="0"/>
              <a:t>Baxter, E. F., &amp; Scherer, E. E. 2013. Garnet geochronology: timekeeper of </a:t>
            </a:r>
            <a:r>
              <a:rPr lang="en-IN" sz="1300" dirty="0" err="1" smtClean="0"/>
              <a:t>Tectonometamorphic</a:t>
            </a:r>
            <a:r>
              <a:rPr lang="en-IN" sz="1300" dirty="0" smtClean="0"/>
              <a:t> processes. Elements, 9, 433–438.</a:t>
            </a:r>
          </a:p>
          <a:p>
            <a:pPr algn="just"/>
            <a:r>
              <a:rPr lang="en-IN" sz="1300" dirty="0" smtClean="0"/>
              <a:t>Baxter, E. F., </a:t>
            </a:r>
            <a:r>
              <a:rPr lang="en-IN" sz="1300" dirty="0" err="1" smtClean="0"/>
              <a:t>Caddick</a:t>
            </a:r>
            <a:r>
              <a:rPr lang="en-IN" sz="1300" dirty="0" smtClean="0"/>
              <a:t>, M. J., &amp; </a:t>
            </a:r>
            <a:r>
              <a:rPr lang="en-IN" sz="1300" dirty="0" err="1" smtClean="0"/>
              <a:t>Dragovic</a:t>
            </a:r>
            <a:r>
              <a:rPr lang="en-IN" sz="1300" dirty="0" smtClean="0"/>
              <a:t>, B. 2017. Garnet: A rock-forming mineral </a:t>
            </a:r>
            <a:r>
              <a:rPr lang="en-IN" sz="1300" dirty="0" err="1" smtClean="0"/>
              <a:t>petrochronometer</a:t>
            </a:r>
            <a:r>
              <a:rPr lang="en-IN" sz="1300" dirty="0" smtClean="0"/>
              <a:t>. Reviews in Mineralogy and Geochemistry, 83(1), 469-533.</a:t>
            </a:r>
          </a:p>
          <a:p>
            <a:pPr algn="just"/>
            <a:r>
              <a:rPr lang="en-IN" sz="1300" dirty="0" smtClean="0"/>
              <a:t>Brown, D. A., Simpson, A., Hand, M., Morrissey, L. J., Gilbert, S., &amp; </a:t>
            </a:r>
            <a:r>
              <a:rPr lang="en-IN" sz="1300" dirty="0" err="1" smtClean="0"/>
              <a:t>Tamblyn</a:t>
            </a:r>
            <a:r>
              <a:rPr lang="en-IN" sz="1300" dirty="0" smtClean="0"/>
              <a:t>, R. 2022. Laser-ablation Lu-</a:t>
            </a:r>
            <a:r>
              <a:rPr lang="en-IN" sz="1300" dirty="0" err="1" smtClean="0"/>
              <a:t>Hf</a:t>
            </a:r>
            <a:r>
              <a:rPr lang="en-IN" sz="1300" dirty="0" smtClean="0"/>
              <a:t> dating reveals Laurentian garnet in </a:t>
            </a:r>
            <a:r>
              <a:rPr lang="en-IN" sz="1300" dirty="0" err="1" smtClean="0"/>
              <a:t>subducted</a:t>
            </a:r>
            <a:r>
              <a:rPr lang="en-IN" sz="1300" dirty="0" smtClean="0"/>
              <a:t> rocks from southern Australia. Geology.</a:t>
            </a:r>
          </a:p>
          <a:p>
            <a:pPr algn="just"/>
            <a:r>
              <a:rPr lang="en-IN" sz="1300" dirty="0" smtClean="0"/>
              <a:t>Kohn, M. J., &amp; </a:t>
            </a:r>
            <a:r>
              <a:rPr lang="en-IN" sz="1300" dirty="0" err="1" smtClean="0"/>
              <a:t>Penniston</a:t>
            </a:r>
            <a:r>
              <a:rPr lang="en-IN" sz="1300" dirty="0" smtClean="0"/>
              <a:t>-Dorland, S. C. 2017. Diffusion: Obstacles and opportunities in </a:t>
            </a:r>
            <a:r>
              <a:rPr lang="en-IN" sz="1300" dirty="0" err="1" smtClean="0"/>
              <a:t>petrochronology</a:t>
            </a:r>
            <a:r>
              <a:rPr lang="en-IN" sz="1300" dirty="0" smtClean="0"/>
              <a:t>. Reviews in Mineralogy and Geochemistry, 83(1), 103-152.</a:t>
            </a:r>
          </a:p>
          <a:p>
            <a:pPr algn="just"/>
            <a:r>
              <a:rPr lang="en-IN" sz="1300" dirty="0" err="1" smtClean="0"/>
              <a:t>Mukherjee</a:t>
            </a:r>
            <a:r>
              <a:rPr lang="en-IN" sz="1300" dirty="0" smtClean="0"/>
              <a:t>, S., </a:t>
            </a:r>
            <a:r>
              <a:rPr lang="en-IN" sz="1300" dirty="0" err="1" smtClean="0"/>
              <a:t>Adhikari</a:t>
            </a:r>
            <a:r>
              <a:rPr lang="en-IN" sz="1300" dirty="0" smtClean="0"/>
              <a:t>, A., </a:t>
            </a:r>
            <a:r>
              <a:rPr lang="en-IN" sz="1300" dirty="0" err="1" smtClean="0"/>
              <a:t>Vadlamani</a:t>
            </a:r>
            <a:r>
              <a:rPr lang="en-IN" sz="1300" dirty="0" smtClean="0"/>
              <a:t>, R., 2019. Constraining </a:t>
            </a:r>
            <a:r>
              <a:rPr lang="en-IN" sz="1300" dirty="0" err="1" smtClean="0"/>
              <a:t>Paleoproterozoic</a:t>
            </a:r>
            <a:r>
              <a:rPr lang="en-IN" sz="1300" dirty="0" smtClean="0"/>
              <a:t> (~1.7 </a:t>
            </a:r>
            <a:r>
              <a:rPr lang="en-IN" sz="1300" dirty="0" err="1" smtClean="0"/>
              <a:t>Ga</a:t>
            </a:r>
            <a:r>
              <a:rPr lang="en-IN" sz="1300" dirty="0" smtClean="0"/>
              <a:t>) </a:t>
            </a:r>
            <a:r>
              <a:rPr lang="en-IN" sz="1300" dirty="0" err="1" smtClean="0"/>
              <a:t>collisional</a:t>
            </a:r>
            <a:r>
              <a:rPr lang="en-IN" sz="1300" dirty="0" smtClean="0"/>
              <a:t> </a:t>
            </a:r>
            <a:r>
              <a:rPr lang="en-IN" sz="1300" dirty="0" err="1" smtClean="0"/>
              <a:t>orogenesis</a:t>
            </a:r>
            <a:r>
              <a:rPr lang="en-IN" sz="1300" dirty="0" smtClean="0"/>
              <a:t> between the Eastern </a:t>
            </a:r>
            <a:r>
              <a:rPr lang="en-IN" sz="1300" dirty="0" err="1" smtClean="0"/>
              <a:t>Dharwar</a:t>
            </a:r>
            <a:r>
              <a:rPr lang="en-IN" sz="1300" dirty="0" smtClean="0"/>
              <a:t> and </a:t>
            </a:r>
            <a:r>
              <a:rPr lang="en-IN" sz="1300" dirty="0" err="1" smtClean="0"/>
              <a:t>Bastar</a:t>
            </a:r>
            <a:r>
              <a:rPr lang="en-IN" sz="1300" dirty="0" smtClean="0"/>
              <a:t> </a:t>
            </a:r>
            <a:r>
              <a:rPr lang="en-IN" sz="1300" dirty="0" err="1" smtClean="0"/>
              <a:t>cratons</a:t>
            </a:r>
            <a:r>
              <a:rPr lang="en-IN" sz="1300" dirty="0" smtClean="0"/>
              <a:t>: New </a:t>
            </a:r>
            <a:r>
              <a:rPr lang="en-IN" sz="1300" dirty="0" err="1" smtClean="0"/>
              <a:t>Sm–Nd</a:t>
            </a:r>
            <a:r>
              <a:rPr lang="en-IN" sz="1300" dirty="0" smtClean="0"/>
              <a:t> garnet </a:t>
            </a:r>
            <a:r>
              <a:rPr lang="en-IN" sz="1300" dirty="0" err="1" smtClean="0"/>
              <a:t>isochron</a:t>
            </a:r>
            <a:r>
              <a:rPr lang="en-IN" sz="1300" dirty="0" smtClean="0"/>
              <a:t> and </a:t>
            </a:r>
            <a:r>
              <a:rPr lang="en-IN" sz="1300" dirty="0" err="1" smtClean="0"/>
              <a:t>Th</a:t>
            </a:r>
            <a:r>
              <a:rPr lang="en-IN" sz="1300" dirty="0" smtClean="0"/>
              <a:t>–U-total </a:t>
            </a:r>
            <a:r>
              <a:rPr lang="en-IN" sz="1300" dirty="0" err="1" smtClean="0"/>
              <a:t>Pb</a:t>
            </a:r>
            <a:r>
              <a:rPr lang="en-IN" sz="1300" dirty="0" smtClean="0"/>
              <a:t> monazite chemical ages from the </a:t>
            </a:r>
            <a:r>
              <a:rPr lang="en-IN" sz="1300" dirty="0" err="1" smtClean="0"/>
              <a:t>Bhopalpatnam</a:t>
            </a:r>
            <a:r>
              <a:rPr lang="en-IN" sz="1300" dirty="0" smtClean="0"/>
              <a:t> </a:t>
            </a:r>
            <a:r>
              <a:rPr lang="en-IN" sz="1300" dirty="0" err="1" smtClean="0"/>
              <a:t>orogen</a:t>
            </a:r>
            <a:r>
              <a:rPr lang="en-IN" sz="1300" dirty="0" smtClean="0"/>
              <a:t>, central India. </a:t>
            </a:r>
            <a:r>
              <a:rPr lang="en-IN" sz="1300" dirty="0" err="1" smtClean="0"/>
              <a:t>Lithos</a:t>
            </a:r>
            <a:r>
              <a:rPr lang="en-IN" sz="1300" dirty="0" smtClean="0"/>
              <a:t> 350-351, 105247.</a:t>
            </a:r>
          </a:p>
          <a:p>
            <a:pPr algn="just"/>
            <a:r>
              <a:rPr lang="en-IN" sz="1300" dirty="0" err="1" smtClean="0"/>
              <a:t>Mukherjee</a:t>
            </a:r>
            <a:r>
              <a:rPr lang="en-IN" sz="1300" dirty="0" smtClean="0"/>
              <a:t>, S., </a:t>
            </a:r>
            <a:r>
              <a:rPr lang="en-IN" sz="1300" dirty="0" err="1" smtClean="0"/>
              <a:t>Adhikari</a:t>
            </a:r>
            <a:r>
              <a:rPr lang="en-IN" sz="1300" dirty="0" smtClean="0"/>
              <a:t>, A., </a:t>
            </a:r>
            <a:r>
              <a:rPr lang="en-IN" sz="1300" dirty="0" err="1" smtClean="0"/>
              <a:t>Nicoli</a:t>
            </a:r>
            <a:r>
              <a:rPr lang="en-IN" sz="1300" dirty="0" smtClean="0"/>
              <a:t>, G., &amp; </a:t>
            </a:r>
            <a:r>
              <a:rPr lang="en-IN" sz="1300" dirty="0" err="1" smtClean="0"/>
              <a:t>Vadlamani</a:t>
            </a:r>
            <a:r>
              <a:rPr lang="en-IN" sz="1300" dirty="0" smtClean="0"/>
              <a:t>, R. 2022) </a:t>
            </a:r>
            <a:r>
              <a:rPr lang="en-IN" sz="1300" dirty="0" err="1" smtClean="0"/>
              <a:t>Neoarchean</a:t>
            </a:r>
            <a:r>
              <a:rPr lang="en-IN" sz="1300" dirty="0" smtClean="0"/>
              <a:t> (∼ 2.73–2.70 </a:t>
            </a:r>
            <a:r>
              <a:rPr lang="en-IN" sz="1300" dirty="0" err="1" smtClean="0"/>
              <a:t>Ga</a:t>
            </a:r>
            <a:r>
              <a:rPr lang="en-IN" sz="1300" dirty="0" smtClean="0"/>
              <a:t>) </a:t>
            </a:r>
            <a:r>
              <a:rPr lang="en-IN" sz="1300" dirty="0" err="1" smtClean="0"/>
              <a:t>accretionary</a:t>
            </a:r>
            <a:r>
              <a:rPr lang="en-IN" sz="1300" dirty="0" smtClean="0"/>
              <a:t> history of the eastern </a:t>
            </a:r>
            <a:r>
              <a:rPr lang="en-IN" sz="1300" dirty="0" err="1" smtClean="0"/>
              <a:t>Dharwar</a:t>
            </a:r>
            <a:r>
              <a:rPr lang="en-IN" sz="1300" dirty="0" smtClean="0"/>
              <a:t> </a:t>
            </a:r>
            <a:r>
              <a:rPr lang="en-IN" sz="1300" dirty="0" err="1" smtClean="0"/>
              <a:t>Craton</a:t>
            </a:r>
            <a:r>
              <a:rPr lang="en-IN" sz="1300" dirty="0" smtClean="0"/>
              <a:t>, India: Lu-</a:t>
            </a:r>
            <a:r>
              <a:rPr lang="en-IN" sz="1300" dirty="0" err="1" smtClean="0"/>
              <a:t>Hf</a:t>
            </a:r>
            <a:r>
              <a:rPr lang="en-IN" sz="1300" dirty="0" smtClean="0"/>
              <a:t> and </a:t>
            </a:r>
            <a:r>
              <a:rPr lang="en-IN" sz="1300" dirty="0" err="1" smtClean="0"/>
              <a:t>Sm-Nd</a:t>
            </a:r>
            <a:r>
              <a:rPr lang="en-IN" sz="1300" dirty="0" smtClean="0"/>
              <a:t> garnet </a:t>
            </a:r>
            <a:r>
              <a:rPr lang="en-IN" sz="1300" dirty="0" err="1" smtClean="0"/>
              <a:t>geochronologic</a:t>
            </a:r>
            <a:r>
              <a:rPr lang="en-IN" sz="1300" dirty="0" smtClean="0"/>
              <a:t> constraints from the </a:t>
            </a:r>
            <a:r>
              <a:rPr lang="en-IN" sz="1300" dirty="0" err="1" smtClean="0"/>
              <a:t>Karimnagar</a:t>
            </a:r>
            <a:r>
              <a:rPr lang="en-IN" sz="1300" dirty="0" smtClean="0"/>
              <a:t> </a:t>
            </a:r>
            <a:r>
              <a:rPr lang="en-IN" sz="1300" dirty="0" err="1" smtClean="0"/>
              <a:t>granulite-facies</a:t>
            </a:r>
            <a:r>
              <a:rPr lang="en-IN" sz="1300" dirty="0" smtClean="0"/>
              <a:t> </a:t>
            </a:r>
            <a:r>
              <a:rPr lang="en-IN" sz="1300" dirty="0" err="1" smtClean="0"/>
              <a:t>supracrustal</a:t>
            </a:r>
            <a:r>
              <a:rPr lang="en-IN" sz="1300" dirty="0" smtClean="0"/>
              <a:t> enclaves. Precambrian Research, 375, 106657.</a:t>
            </a:r>
          </a:p>
          <a:p>
            <a:pPr algn="just"/>
            <a:r>
              <a:rPr lang="en-IN" sz="1300" dirty="0" err="1" smtClean="0"/>
              <a:t>Pollington</a:t>
            </a:r>
            <a:r>
              <a:rPr lang="en-IN" sz="1300" dirty="0" smtClean="0"/>
              <a:t> AD, Baxter EF 2011 High precision </a:t>
            </a:r>
            <a:r>
              <a:rPr lang="en-IN" sz="1300" dirty="0" err="1" smtClean="0"/>
              <a:t>microsampling</a:t>
            </a:r>
            <a:r>
              <a:rPr lang="en-IN" sz="1300" dirty="0" smtClean="0"/>
              <a:t> and preparation of zoned garnet </a:t>
            </a:r>
            <a:r>
              <a:rPr lang="en-IN" sz="1300" dirty="0" err="1" smtClean="0"/>
              <a:t>porphyroblasts</a:t>
            </a:r>
            <a:r>
              <a:rPr lang="en-IN" sz="1300" dirty="0" smtClean="0"/>
              <a:t> for </a:t>
            </a:r>
            <a:r>
              <a:rPr lang="en-IN" sz="1300" dirty="0" err="1" smtClean="0"/>
              <a:t>Sm–Nd</a:t>
            </a:r>
            <a:r>
              <a:rPr lang="en-IN" sz="1300" dirty="0" smtClean="0"/>
              <a:t> geochronology. </a:t>
            </a:r>
            <a:r>
              <a:rPr lang="en-IN" sz="1300" dirty="0" err="1" smtClean="0"/>
              <a:t>Chem</a:t>
            </a:r>
            <a:r>
              <a:rPr lang="en-IN" sz="1300" dirty="0" smtClean="0"/>
              <a:t> Geol 281:270–282</a:t>
            </a:r>
          </a:p>
          <a:p>
            <a:pPr algn="just"/>
            <a:r>
              <a:rPr lang="en-IN" sz="1300" dirty="0" err="1" smtClean="0"/>
              <a:t>Ravikant</a:t>
            </a:r>
            <a:r>
              <a:rPr lang="en-IN" sz="1300" dirty="0" smtClean="0"/>
              <a:t>, V., 2006. </a:t>
            </a:r>
            <a:r>
              <a:rPr lang="en-IN" sz="1300" dirty="0" err="1" smtClean="0"/>
              <a:t>Sm-Nd</a:t>
            </a:r>
            <a:r>
              <a:rPr lang="en-IN" sz="1300" dirty="0" smtClean="0"/>
              <a:t> isotopic evidence for late </a:t>
            </a:r>
            <a:r>
              <a:rPr lang="en-IN" sz="1300" dirty="0" err="1" smtClean="0"/>
              <a:t>mesoproterozoic</a:t>
            </a:r>
            <a:r>
              <a:rPr lang="en-IN" sz="1300" dirty="0" smtClean="0"/>
              <a:t> metamorphic relics in the east </a:t>
            </a:r>
            <a:r>
              <a:rPr lang="en-IN" sz="1300" dirty="0" err="1" smtClean="0"/>
              <a:t>african</a:t>
            </a:r>
            <a:r>
              <a:rPr lang="en-IN" sz="1300" dirty="0" smtClean="0"/>
              <a:t> </a:t>
            </a:r>
            <a:r>
              <a:rPr lang="en-IN" sz="1300" dirty="0" err="1" smtClean="0"/>
              <a:t>orogen</a:t>
            </a:r>
            <a:r>
              <a:rPr lang="en-IN" sz="1300" dirty="0" smtClean="0"/>
              <a:t> from the </a:t>
            </a:r>
            <a:r>
              <a:rPr lang="en-IN" sz="1300" dirty="0" err="1" smtClean="0"/>
              <a:t>schirmacher</a:t>
            </a:r>
            <a:r>
              <a:rPr lang="en-IN" sz="1300" dirty="0" smtClean="0"/>
              <a:t> oasis, east Antarctica. J. Geol. 114 (5), 615-625. </a:t>
            </a:r>
            <a:r>
              <a:rPr lang="en-IN" sz="1300" dirty="0" smtClean="0">
                <a:hlinkClick r:id="rId2"/>
              </a:rPr>
              <a:t>https://doi.org/10.1086/506163</a:t>
            </a:r>
            <a:r>
              <a:rPr lang="en-IN" sz="1300" dirty="0" smtClean="0"/>
              <a:t>.</a:t>
            </a:r>
          </a:p>
          <a:p>
            <a:pPr algn="just"/>
            <a:r>
              <a:rPr lang="en-IN" sz="1300" dirty="0" smtClean="0"/>
              <a:t>Scherer EE, Cameron KL, </a:t>
            </a:r>
            <a:r>
              <a:rPr lang="en-IN" sz="1300" dirty="0" err="1" smtClean="0"/>
              <a:t>Blichert</a:t>
            </a:r>
            <a:r>
              <a:rPr lang="en-IN" sz="1300" dirty="0" smtClean="0"/>
              <a:t>-Toft J 2000 Lu–</a:t>
            </a:r>
            <a:r>
              <a:rPr lang="en-IN" sz="1300" dirty="0" err="1" smtClean="0"/>
              <a:t>Hf</a:t>
            </a:r>
            <a:r>
              <a:rPr lang="en-IN" sz="1300" dirty="0" smtClean="0"/>
              <a:t> garnet geochronology: Closure temperature relative to the </a:t>
            </a:r>
            <a:r>
              <a:rPr lang="en-IN" sz="1300" dirty="0" err="1" smtClean="0"/>
              <a:t>Sm–Nd</a:t>
            </a:r>
            <a:r>
              <a:rPr lang="en-IN" sz="1300" dirty="0" smtClean="0"/>
              <a:t> system and the effects of trace mineral inclusions. </a:t>
            </a:r>
            <a:r>
              <a:rPr lang="en-IN" sz="1300" dirty="0" err="1" smtClean="0"/>
              <a:t>Geochim</a:t>
            </a:r>
            <a:r>
              <a:rPr lang="en-IN" sz="1300" dirty="0" smtClean="0"/>
              <a:t> </a:t>
            </a:r>
            <a:r>
              <a:rPr lang="en-IN" sz="1300" dirty="0" err="1" smtClean="0"/>
              <a:t>Cosmochim</a:t>
            </a:r>
            <a:r>
              <a:rPr lang="en-IN" sz="1300" dirty="0" smtClean="0"/>
              <a:t> </a:t>
            </a:r>
            <a:r>
              <a:rPr lang="en-IN" sz="1300" dirty="0" err="1" smtClean="0"/>
              <a:t>Acta</a:t>
            </a:r>
            <a:r>
              <a:rPr lang="en-IN" sz="1300" dirty="0" smtClean="0"/>
              <a:t> 64:3413–3432</a:t>
            </a:r>
          </a:p>
          <a:p>
            <a:pPr algn="just"/>
            <a:r>
              <a:rPr lang="en-IN" sz="1300" dirty="0" err="1" smtClean="0"/>
              <a:t>Thöni</a:t>
            </a:r>
            <a:r>
              <a:rPr lang="en-IN" sz="1300" dirty="0" smtClean="0"/>
              <a:t>, M. 2003. </a:t>
            </a:r>
            <a:r>
              <a:rPr lang="en-IN" sz="1300" dirty="0" err="1" smtClean="0"/>
              <a:t>Sm–Nd</a:t>
            </a:r>
            <a:r>
              <a:rPr lang="en-IN" sz="1300" dirty="0" smtClean="0"/>
              <a:t> isotope </a:t>
            </a:r>
            <a:r>
              <a:rPr lang="en-IN" sz="1300" dirty="0" err="1" smtClean="0"/>
              <a:t>systematics</a:t>
            </a:r>
            <a:r>
              <a:rPr lang="en-IN" sz="1300" dirty="0" smtClean="0"/>
              <a:t> in garnet from different </a:t>
            </a:r>
            <a:r>
              <a:rPr lang="en-IN" sz="1300" dirty="0" err="1" smtClean="0"/>
              <a:t>lithologies</a:t>
            </a:r>
            <a:r>
              <a:rPr lang="en-IN" sz="1300" dirty="0" smtClean="0"/>
              <a:t> (Eastern Alps): age results, and an evaluation of potential problems for garnet </a:t>
            </a:r>
            <a:r>
              <a:rPr lang="en-IN" sz="1300" dirty="0" err="1" smtClean="0"/>
              <a:t>Sm–Nd</a:t>
            </a:r>
            <a:r>
              <a:rPr lang="en-IN" sz="1300" dirty="0" smtClean="0"/>
              <a:t> chronometry [Chem. Geol. 185 2002 255–281]. Chemical Geology, 194(4), 353-379.</a:t>
            </a:r>
          </a:p>
          <a:p>
            <a:pPr algn="just"/>
            <a:r>
              <a:rPr lang="en-IN" sz="1300" dirty="0" err="1" smtClean="0"/>
              <a:t>Vadlamani</a:t>
            </a:r>
            <a:r>
              <a:rPr lang="en-IN" sz="1300" dirty="0" smtClean="0"/>
              <a:t>, R. 2019) Cambrian garnet </a:t>
            </a:r>
            <a:r>
              <a:rPr lang="en-IN" sz="1300" dirty="0" err="1" smtClean="0"/>
              <a:t>Sm-Nd</a:t>
            </a:r>
            <a:r>
              <a:rPr lang="en-IN" sz="1300" dirty="0" smtClean="0"/>
              <a:t> isotopic ages from the </a:t>
            </a:r>
            <a:r>
              <a:rPr lang="en-IN" sz="1300" dirty="0" err="1" smtClean="0"/>
              <a:t>polydeformed</a:t>
            </a:r>
            <a:r>
              <a:rPr lang="en-IN" sz="1300" dirty="0" smtClean="0"/>
              <a:t> </a:t>
            </a:r>
            <a:r>
              <a:rPr lang="en-IN" sz="1300" dirty="0" err="1" smtClean="0"/>
              <a:t>Bolangir</a:t>
            </a:r>
            <a:r>
              <a:rPr lang="en-IN" sz="1300" dirty="0" smtClean="0"/>
              <a:t> </a:t>
            </a:r>
            <a:r>
              <a:rPr lang="en-IN" sz="1300" dirty="0" err="1" smtClean="0"/>
              <a:t>anorthosite</a:t>
            </a:r>
            <a:r>
              <a:rPr lang="en-IN" sz="1300" dirty="0" smtClean="0"/>
              <a:t> complex, Eastern Ghats Belt, India: implications for </a:t>
            </a:r>
            <a:r>
              <a:rPr lang="en-IN" sz="1300" dirty="0" err="1" smtClean="0"/>
              <a:t>intraplate</a:t>
            </a:r>
            <a:r>
              <a:rPr lang="en-IN" sz="1300" dirty="0" smtClean="0"/>
              <a:t> </a:t>
            </a:r>
            <a:r>
              <a:rPr lang="en-IN" sz="1300" dirty="0" err="1" smtClean="0"/>
              <a:t>orogeny</a:t>
            </a:r>
            <a:r>
              <a:rPr lang="en-IN" sz="1300" dirty="0" smtClean="0"/>
              <a:t> coeval with </a:t>
            </a:r>
            <a:r>
              <a:rPr lang="en-IN" sz="1300" dirty="0" err="1" smtClean="0"/>
              <a:t>Kuunga</a:t>
            </a:r>
            <a:r>
              <a:rPr lang="en-IN" sz="1300" dirty="0" smtClean="0"/>
              <a:t> </a:t>
            </a:r>
            <a:r>
              <a:rPr lang="en-IN" sz="1300" dirty="0" err="1" smtClean="0"/>
              <a:t>orogeny</a:t>
            </a:r>
            <a:r>
              <a:rPr lang="en-IN" sz="1300" dirty="0" smtClean="0"/>
              <a:t> during </a:t>
            </a:r>
            <a:r>
              <a:rPr lang="en-IN" sz="1300" dirty="0" err="1" smtClean="0"/>
              <a:t>Gondwana</a:t>
            </a:r>
            <a:r>
              <a:rPr lang="en-IN" sz="1300" dirty="0" smtClean="0"/>
              <a:t> assembly. The Journal of Geology, 127(4), 437-456.</a:t>
            </a:r>
          </a:p>
          <a:p>
            <a:pPr algn="just"/>
            <a:r>
              <a:rPr lang="en-IN" sz="1300" dirty="0" smtClean="0"/>
              <a:t>Zhou, B., &amp; </a:t>
            </a:r>
            <a:r>
              <a:rPr lang="en-IN" sz="1300" dirty="0" err="1" smtClean="0"/>
              <a:t>Hensen</a:t>
            </a:r>
            <a:r>
              <a:rPr lang="en-IN" sz="1300" dirty="0" smtClean="0"/>
              <a:t>, B. J. 1995. Inherited </a:t>
            </a:r>
            <a:r>
              <a:rPr lang="en-IN" sz="1300" dirty="0" err="1" smtClean="0"/>
              <a:t>SmNd</a:t>
            </a:r>
            <a:r>
              <a:rPr lang="en-IN" sz="1300" dirty="0" smtClean="0"/>
              <a:t> isotope components preserved in monazite inclusions within garnets in </a:t>
            </a:r>
            <a:r>
              <a:rPr lang="en-IN" sz="1300" dirty="0" err="1" smtClean="0"/>
              <a:t>leucogneiss</a:t>
            </a:r>
            <a:r>
              <a:rPr lang="en-IN" sz="1300" dirty="0" smtClean="0"/>
              <a:t> from East Antarctica and implications for closure temperature studies. Chemical Geology, 121(1-4), 317-326.</a:t>
            </a:r>
          </a:p>
          <a:p>
            <a:pPr algn="just"/>
            <a:endParaRPr lang="en-IN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676400"/>
            <a:ext cx="419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Thank you</a:t>
            </a:r>
          </a:p>
          <a:p>
            <a:pPr algn="ctr"/>
            <a:endParaRPr lang="en-IN" sz="4000" dirty="0"/>
          </a:p>
        </p:txBody>
      </p:sp>
      <p:pic>
        <p:nvPicPr>
          <p:cNvPr id="5122" name="Picture 2" descr="C:\Users\HP\Desktop\istock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971800"/>
            <a:ext cx="3087413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85801"/>
            <a:ext cx="2438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Garnet- X</a:t>
            </a:r>
            <a:r>
              <a:rPr lang="en-US" sz="1400" dirty="0" smtClean="0"/>
              <a:t>3</a:t>
            </a:r>
            <a:r>
              <a:rPr lang="en-US" sz="2000" dirty="0" smtClean="0"/>
              <a:t>Y</a:t>
            </a:r>
            <a:r>
              <a:rPr lang="en-US" sz="1400" dirty="0" smtClean="0"/>
              <a:t>2</a:t>
            </a:r>
            <a:r>
              <a:rPr lang="en-US" sz="2000" dirty="0" smtClean="0"/>
              <a:t>Si</a:t>
            </a:r>
            <a:r>
              <a:rPr lang="en-US" sz="1400" dirty="0" smtClean="0"/>
              <a:t>3</a:t>
            </a:r>
            <a:r>
              <a:rPr lang="en-US" sz="2000" dirty="0" smtClean="0"/>
              <a:t>O</a:t>
            </a:r>
            <a:r>
              <a:rPr lang="en-US" sz="1400" dirty="0" smtClean="0"/>
              <a:t>12</a:t>
            </a:r>
            <a:endParaRPr lang="en-IN" sz="2000" dirty="0" smtClean="0"/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2590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err="1" smtClean="0"/>
              <a:t>Xsite</a:t>
            </a:r>
            <a:r>
              <a:rPr lang="en-IN" sz="2000" dirty="0" smtClean="0"/>
              <a:t> =8-fold coordination occupied by divalent Fe, Mg, Ca, </a:t>
            </a:r>
            <a:r>
              <a:rPr lang="en-IN" sz="2000" dirty="0" err="1" smtClean="0"/>
              <a:t>Mn</a:t>
            </a:r>
            <a:endParaRPr lang="en-IN" sz="2000" dirty="0" smtClean="0"/>
          </a:p>
          <a:p>
            <a:r>
              <a:rPr lang="en-IN" sz="2000" dirty="0" err="1" smtClean="0"/>
              <a:t>Ysite</a:t>
            </a:r>
            <a:r>
              <a:rPr lang="en-IN" sz="2000" dirty="0" smtClean="0"/>
              <a:t>=6-fold coordination occupied by trivalent Al, Fe, Cr</a:t>
            </a:r>
          </a:p>
          <a:p>
            <a:endParaRPr lang="en-IN" sz="2000" dirty="0" smtClean="0"/>
          </a:p>
          <a:p>
            <a:pPr algn="just"/>
            <a:r>
              <a:rPr lang="en-IN" sz="2000" dirty="0" smtClean="0"/>
              <a:t>Garnet growth is a fundamental result of metamorphism (</a:t>
            </a:r>
            <a:r>
              <a:rPr lang="en-IN" sz="2000" dirty="0" smtClean="0">
                <a:solidFill>
                  <a:srgbClr val="0000FF"/>
                </a:solidFill>
              </a:rPr>
              <a:t>Brown et al., 2022</a:t>
            </a:r>
            <a:r>
              <a:rPr lang="en-IN" sz="2000" dirty="0" smtClean="0"/>
              <a:t>) which can be utilized to constrain metamorphic and mantle processes.</a:t>
            </a:r>
          </a:p>
          <a:p>
            <a:pPr algn="just"/>
            <a:endParaRPr lang="en-IN" dirty="0"/>
          </a:p>
        </p:txBody>
      </p:sp>
      <p:pic>
        <p:nvPicPr>
          <p:cNvPr id="6" name="Picture 2" descr="G:\work in lockdown\19112020 recent work\work in lockdown (G)\EGU 2022\IMG_20220519_163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97073"/>
            <a:ext cx="6206647" cy="6179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52774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2321" y="3276600"/>
            <a:ext cx="5741679" cy="336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953000" y="228600"/>
            <a:ext cx="396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 smtClean="0"/>
              <a:t>Garnet chronology, can yield precise dates of metamorphic and tectonic events which can be directly linked to specific pressure-temperature conditions during its growth.</a:t>
            </a:r>
            <a:endParaRPr lang="en-I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>
                <a:solidFill>
                  <a:srgbClr val="0000FF"/>
                </a:solidFill>
              </a:rPr>
              <a:t>Mukherjee</a:t>
            </a:r>
            <a:r>
              <a:rPr lang="en-US" dirty="0" smtClean="0">
                <a:solidFill>
                  <a:srgbClr val="0000FF"/>
                </a:solidFill>
              </a:rPr>
              <a:t> et al., 2019</a:t>
            </a:r>
            <a:r>
              <a:rPr lang="en-US" dirty="0" smtClean="0"/>
              <a:t>; </a:t>
            </a:r>
            <a:r>
              <a:rPr lang="en-US" dirty="0" err="1" smtClean="0">
                <a:solidFill>
                  <a:srgbClr val="0000FF"/>
                </a:solidFill>
              </a:rPr>
              <a:t>Mukherjee</a:t>
            </a:r>
            <a:r>
              <a:rPr lang="en-US" dirty="0" smtClean="0">
                <a:solidFill>
                  <a:srgbClr val="0000FF"/>
                </a:solidFill>
              </a:rPr>
              <a:t> et al., 2022</a:t>
            </a:r>
            <a:r>
              <a:rPr lang="en-US" dirty="0" smtClean="0"/>
              <a:t>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Methodology</a:t>
            </a:r>
            <a:endParaRPr lang="en-IN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8382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Inclusions and leaching protocol</a:t>
            </a:r>
            <a:endParaRPr lang="en-IN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1219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424" y="0"/>
            <a:ext cx="5269576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44196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 err="1" smtClean="0"/>
              <a:t>Sm-Nd</a:t>
            </a:r>
            <a:r>
              <a:rPr lang="en-IN" sz="2000" dirty="0" smtClean="0"/>
              <a:t> ages can be severely affected by the presence of monazite, apatite and phosphate micro inclusions</a:t>
            </a:r>
            <a:endParaRPr lang="en-I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371600"/>
            <a:ext cx="342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 smtClean="0"/>
              <a:t>Leaching and partial dissolution protocols can be used to remove micro-inclusions from garnet </a:t>
            </a:r>
            <a:r>
              <a:rPr lang="en-IN" dirty="0" err="1" smtClean="0"/>
              <a:t>porphyroblasts</a:t>
            </a:r>
            <a:r>
              <a:rPr lang="en-IN" dirty="0" smtClean="0"/>
              <a:t> (</a:t>
            </a:r>
            <a:r>
              <a:rPr lang="en-IN" dirty="0" smtClean="0">
                <a:solidFill>
                  <a:srgbClr val="0000FF"/>
                </a:solidFill>
              </a:rPr>
              <a:t>Zhou and </a:t>
            </a:r>
            <a:r>
              <a:rPr lang="en-IN" dirty="0" err="1" smtClean="0">
                <a:solidFill>
                  <a:srgbClr val="0000FF"/>
                </a:solidFill>
              </a:rPr>
              <a:t>Hensen</a:t>
            </a:r>
            <a:r>
              <a:rPr lang="en-IN" dirty="0" smtClean="0">
                <a:solidFill>
                  <a:srgbClr val="0000FF"/>
                </a:solidFill>
              </a:rPr>
              <a:t> 1995;</a:t>
            </a:r>
            <a:r>
              <a:rPr lang="en-IN" dirty="0" smtClean="0"/>
              <a:t> </a:t>
            </a:r>
            <a:r>
              <a:rPr lang="en-IN" dirty="0" smtClean="0">
                <a:solidFill>
                  <a:srgbClr val="0000FF"/>
                </a:solidFill>
              </a:rPr>
              <a:t>Amato et al. 1999</a:t>
            </a:r>
            <a:r>
              <a:rPr lang="en-IN" dirty="0" smtClean="0"/>
              <a:t>; </a:t>
            </a:r>
            <a:r>
              <a:rPr lang="en-IN" dirty="0" smtClean="0">
                <a:solidFill>
                  <a:srgbClr val="0000FF"/>
                </a:solidFill>
              </a:rPr>
              <a:t>Scherer et al. 2000; Baxter et al. 2002</a:t>
            </a:r>
            <a:r>
              <a:rPr lang="en-IN" dirty="0" smtClean="0"/>
              <a:t>; </a:t>
            </a:r>
            <a:r>
              <a:rPr lang="en-IN" dirty="0" err="1" smtClean="0">
                <a:solidFill>
                  <a:srgbClr val="0000FF"/>
                </a:solidFill>
              </a:rPr>
              <a:t>Thoni</a:t>
            </a:r>
            <a:r>
              <a:rPr lang="en-IN" dirty="0" smtClean="0">
                <a:solidFill>
                  <a:srgbClr val="0000FF"/>
                </a:solidFill>
              </a:rPr>
              <a:t> 2003</a:t>
            </a:r>
            <a:r>
              <a:rPr lang="en-IN" dirty="0" smtClean="0"/>
              <a:t>; </a:t>
            </a:r>
            <a:r>
              <a:rPr lang="en-IN" dirty="0" err="1" smtClean="0">
                <a:solidFill>
                  <a:srgbClr val="0000FF"/>
                </a:solidFill>
              </a:rPr>
              <a:t>Anczkiewicz</a:t>
            </a:r>
            <a:r>
              <a:rPr lang="en-IN" dirty="0" smtClean="0">
                <a:solidFill>
                  <a:srgbClr val="0000FF"/>
                </a:solidFill>
              </a:rPr>
              <a:t> and </a:t>
            </a:r>
            <a:r>
              <a:rPr lang="en-IN" dirty="0" err="1" smtClean="0">
                <a:solidFill>
                  <a:srgbClr val="0000FF"/>
                </a:solidFill>
              </a:rPr>
              <a:t>Thirlwall</a:t>
            </a:r>
            <a:r>
              <a:rPr lang="en-IN" dirty="0" smtClean="0">
                <a:solidFill>
                  <a:srgbClr val="0000FF"/>
                </a:solidFill>
              </a:rPr>
              <a:t> 2003</a:t>
            </a:r>
            <a:r>
              <a:rPr lang="en-IN" dirty="0" smtClean="0"/>
              <a:t>; </a:t>
            </a:r>
            <a:r>
              <a:rPr lang="en-IN" dirty="0" err="1" smtClean="0">
                <a:solidFill>
                  <a:srgbClr val="0000FF"/>
                </a:solidFill>
              </a:rPr>
              <a:t>Ravikant</a:t>
            </a:r>
            <a:r>
              <a:rPr lang="en-IN" dirty="0" smtClean="0">
                <a:solidFill>
                  <a:srgbClr val="0000FF"/>
                </a:solidFill>
              </a:rPr>
              <a:t> 2006</a:t>
            </a:r>
            <a:r>
              <a:rPr lang="en-IN" dirty="0" smtClean="0"/>
              <a:t>; </a:t>
            </a:r>
            <a:r>
              <a:rPr lang="en-IN" dirty="0" err="1" smtClean="0">
                <a:solidFill>
                  <a:srgbClr val="0000FF"/>
                </a:solidFill>
              </a:rPr>
              <a:t>Pollington</a:t>
            </a:r>
            <a:r>
              <a:rPr lang="en-IN" dirty="0" smtClean="0">
                <a:solidFill>
                  <a:srgbClr val="0000FF"/>
                </a:solidFill>
              </a:rPr>
              <a:t> and Baxter 2011, Baxter et al. 2017</a:t>
            </a:r>
            <a:r>
              <a:rPr lang="en-IN" dirty="0" smtClean="0"/>
              <a:t>, </a:t>
            </a:r>
            <a:r>
              <a:rPr lang="en-IN" dirty="0" err="1" smtClean="0">
                <a:solidFill>
                  <a:srgbClr val="0000FF"/>
                </a:solidFill>
              </a:rPr>
              <a:t>Vadlamani</a:t>
            </a:r>
            <a:r>
              <a:rPr lang="en-IN" dirty="0" smtClean="0">
                <a:solidFill>
                  <a:srgbClr val="0000FF"/>
                </a:solidFill>
              </a:rPr>
              <a:t> 2019</a:t>
            </a:r>
            <a:r>
              <a:rPr lang="en-IN" dirty="0" smtClean="0"/>
              <a:t>; </a:t>
            </a:r>
            <a:r>
              <a:rPr lang="en-IN" dirty="0" err="1" smtClean="0">
                <a:solidFill>
                  <a:srgbClr val="0000FF"/>
                </a:solidFill>
              </a:rPr>
              <a:t>Mukherjee</a:t>
            </a:r>
            <a:r>
              <a:rPr lang="en-IN" dirty="0" smtClean="0">
                <a:solidFill>
                  <a:srgbClr val="0000FF"/>
                </a:solidFill>
              </a:rPr>
              <a:t> et al. 2019</a:t>
            </a:r>
            <a:r>
              <a:rPr lang="en-IN" dirty="0" smtClean="0"/>
              <a:t>).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7244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 smtClean="0"/>
              <a:t>Inspired from previous studies, we carried out sequential H</a:t>
            </a:r>
            <a:r>
              <a:rPr lang="en-IN" sz="1200" dirty="0" smtClean="0"/>
              <a:t>2</a:t>
            </a:r>
            <a:r>
              <a:rPr lang="en-IN" dirty="0" smtClean="0"/>
              <a:t>SO</a:t>
            </a:r>
            <a:r>
              <a:rPr lang="en-IN" sz="1200" dirty="0" smtClean="0"/>
              <a:t>4</a:t>
            </a:r>
            <a:r>
              <a:rPr lang="en-IN" dirty="0" smtClean="0"/>
              <a:t> (discarded) followed by aqua </a:t>
            </a:r>
            <a:r>
              <a:rPr lang="en-IN" dirty="0" err="1" smtClean="0"/>
              <a:t>regia</a:t>
            </a:r>
            <a:r>
              <a:rPr lang="en-IN" dirty="0" smtClean="0"/>
              <a:t> leaching (collected).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953" y="6324600"/>
            <a:ext cx="3307047" cy="26600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6619875"/>
            <a:ext cx="1447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Results</a:t>
            </a:r>
            <a:endParaRPr lang="en-IN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048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Experiments were performed on garnet </a:t>
            </a:r>
            <a:r>
              <a:rPr lang="en-US" dirty="0" err="1" smtClean="0"/>
              <a:t>porphyroblasts</a:t>
            </a:r>
            <a:r>
              <a:rPr lang="en-US" dirty="0" smtClean="0"/>
              <a:t> separated from two samples of garnet-</a:t>
            </a:r>
            <a:r>
              <a:rPr lang="en-US" dirty="0" err="1" smtClean="0"/>
              <a:t>orthopyroxene</a:t>
            </a:r>
            <a:r>
              <a:rPr lang="en-US" dirty="0" smtClean="0"/>
              <a:t>-cordierite </a:t>
            </a:r>
            <a:r>
              <a:rPr lang="en-US" dirty="0" err="1" smtClean="0"/>
              <a:t>granulite</a:t>
            </a:r>
            <a:r>
              <a:rPr lang="en-US" dirty="0" smtClean="0"/>
              <a:t> enclaves from around </a:t>
            </a:r>
            <a:r>
              <a:rPr lang="en-US" dirty="0" err="1" smtClean="0"/>
              <a:t>Karimnagar</a:t>
            </a:r>
            <a:r>
              <a:rPr lang="en-US" dirty="0" smtClean="0"/>
              <a:t>, Eastern </a:t>
            </a:r>
            <a:r>
              <a:rPr lang="en-US" dirty="0" err="1" smtClean="0"/>
              <a:t>Dharwar</a:t>
            </a:r>
            <a:r>
              <a:rPr lang="en-US" dirty="0" smtClean="0"/>
              <a:t> </a:t>
            </a:r>
            <a:r>
              <a:rPr lang="en-US" dirty="0" err="1" smtClean="0"/>
              <a:t>craton</a:t>
            </a:r>
            <a:r>
              <a:rPr lang="en-US" dirty="0" smtClean="0"/>
              <a:t>, India.</a:t>
            </a:r>
          </a:p>
          <a:p>
            <a:pPr algn="just"/>
            <a:r>
              <a:rPr lang="en-US" dirty="0" smtClean="0"/>
              <a:t>Regressing the leached residual garnet fractions along with their whole-rock yielded ages (at 2SD) of 2696±10 Ma and 2683±15 Ma (</a:t>
            </a:r>
            <a:r>
              <a:rPr lang="en-US" dirty="0" err="1" smtClean="0">
                <a:solidFill>
                  <a:srgbClr val="0000FF"/>
                </a:solidFill>
              </a:rPr>
              <a:t>Mukherjee</a:t>
            </a:r>
            <a:r>
              <a:rPr lang="en-US" dirty="0" smtClean="0">
                <a:solidFill>
                  <a:srgbClr val="0000FF"/>
                </a:solidFill>
              </a:rPr>
              <a:t> et al., 2022</a:t>
            </a:r>
            <a:r>
              <a:rPr lang="en-US" dirty="0" smtClean="0"/>
              <a:t>). The residual garnet fractions yielded higher </a:t>
            </a:r>
            <a:r>
              <a:rPr lang="en-US" baseline="30000" dirty="0" smtClean="0"/>
              <a:t>147</a:t>
            </a:r>
            <a:r>
              <a:rPr lang="en-US" dirty="0" smtClean="0"/>
              <a:t>Sm/</a:t>
            </a:r>
            <a:r>
              <a:rPr lang="en-US" baseline="30000" dirty="0" smtClean="0"/>
              <a:t>144</a:t>
            </a:r>
            <a:r>
              <a:rPr lang="en-US" dirty="0" smtClean="0"/>
              <a:t>Nd ratios, indicating cleaner garnet fractions.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057401"/>
            <a:ext cx="374547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" y="2438400"/>
            <a:ext cx="5105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/>
              <a:t>An even greater improvement on the precision of the </a:t>
            </a:r>
            <a:r>
              <a:rPr lang="en-US" sz="2000" i="1" dirty="0" err="1" smtClean="0"/>
              <a:t>Sm-Nd</a:t>
            </a:r>
            <a:r>
              <a:rPr lang="en-US" sz="2000" i="1" dirty="0" smtClean="0"/>
              <a:t> ages was observed when the aqua </a:t>
            </a:r>
            <a:r>
              <a:rPr lang="en-US" sz="2000" i="1" dirty="0" err="1" smtClean="0"/>
              <a:t>regia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leachates</a:t>
            </a:r>
            <a:r>
              <a:rPr lang="en-US" sz="2000" i="1" dirty="0" smtClean="0"/>
              <a:t> were analyzed and regressed along with the whole-rock and leached garnet fractions, with higher </a:t>
            </a:r>
            <a:r>
              <a:rPr lang="en-US" sz="2000" i="1" baseline="30000" dirty="0" smtClean="0"/>
              <a:t>147</a:t>
            </a:r>
            <a:r>
              <a:rPr lang="en-US" sz="2000" i="1" dirty="0" smtClean="0"/>
              <a:t>Sm/</a:t>
            </a:r>
            <a:r>
              <a:rPr lang="en-US" sz="2000" i="1" baseline="30000" dirty="0" smtClean="0"/>
              <a:t>144</a:t>
            </a:r>
            <a:r>
              <a:rPr lang="en-US" sz="2000" i="1" dirty="0" smtClean="0"/>
              <a:t>Nd ratios than the analyzed garnets yielded ages with improved precisions of </a:t>
            </a:r>
            <a:r>
              <a:rPr lang="en-US" sz="2000" b="1" i="1" dirty="0" smtClean="0"/>
              <a:t>2695±8Ma</a:t>
            </a:r>
            <a:r>
              <a:rPr lang="en-US" sz="2000" i="1" dirty="0" smtClean="0"/>
              <a:t> and </a:t>
            </a:r>
            <a:r>
              <a:rPr lang="en-US" sz="2000" b="1" i="1" dirty="0" smtClean="0"/>
              <a:t>2682±9 Ma</a:t>
            </a:r>
            <a:r>
              <a:rPr lang="en-US" sz="2000" i="1" dirty="0" smtClean="0"/>
              <a:t>, thereby improving the precision of the fitted </a:t>
            </a:r>
            <a:r>
              <a:rPr lang="en-US" sz="2000" i="1" dirty="0" err="1" smtClean="0"/>
              <a:t>isochron</a:t>
            </a:r>
            <a:r>
              <a:rPr lang="en-US" sz="2000" i="1" dirty="0" smtClean="0"/>
              <a:t>.</a:t>
            </a:r>
            <a:endParaRPr lang="en-IN" sz="2000" i="1" dirty="0" smtClean="0"/>
          </a:p>
          <a:p>
            <a:endParaRPr lang="en-IN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2004" y="4495800"/>
            <a:ext cx="252199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410200" y="2057400"/>
            <a:ext cx="304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endParaRPr lang="en-I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4495800"/>
            <a:ext cx="304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14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2050" name="Picture 2" descr="G:\work in lockdown\19112020 recent work\work in lockdown (G)\EGU 2022\isochron 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-1"/>
            <a:ext cx="8534400" cy="679089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620000" y="533400"/>
            <a:ext cx="7620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543800" y="4114800"/>
            <a:ext cx="7620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" y="5334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</a:t>
            </a:r>
            <a:r>
              <a:rPr lang="en-US" i="1" baseline="30000" dirty="0" smtClean="0"/>
              <a:t>147</a:t>
            </a:r>
            <a:r>
              <a:rPr lang="en-US" i="1" dirty="0" smtClean="0"/>
              <a:t>Sm/</a:t>
            </a:r>
            <a:r>
              <a:rPr lang="en-US" i="1" baseline="30000" dirty="0" smtClean="0"/>
              <a:t>144</a:t>
            </a:r>
            <a:r>
              <a:rPr lang="en-US" i="1" dirty="0" smtClean="0"/>
              <a:t>Nd ratios in the aqua </a:t>
            </a:r>
            <a:r>
              <a:rPr lang="en-US" i="1" dirty="0" err="1" smtClean="0"/>
              <a:t>regia</a:t>
            </a:r>
            <a:r>
              <a:rPr lang="en-US" i="1" dirty="0" smtClean="0"/>
              <a:t> </a:t>
            </a:r>
            <a:r>
              <a:rPr lang="en-US" i="1" dirty="0" err="1" smtClean="0"/>
              <a:t>leachate</a:t>
            </a:r>
            <a:r>
              <a:rPr lang="en-US" i="1" dirty="0" smtClean="0"/>
              <a:t> fractions range ~ 1.955-2.934, which improves the precision on the age.</a:t>
            </a:r>
            <a:endParaRPr lang="en-IN" i="1" dirty="0"/>
          </a:p>
        </p:txBody>
      </p:sp>
      <p:pic>
        <p:nvPicPr>
          <p:cNvPr id="2" name="Picture 2" descr="G:\work in lockdown\19112020 recent work\work in lockdown (G)\EGU 2022\table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63944" cy="5334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47800" y="3429000"/>
            <a:ext cx="1905000" cy="152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 smtClean="0"/>
              <a:t>This can be linked to the structure of the garnet crystals and the effect of aqua </a:t>
            </a:r>
            <a:r>
              <a:rPr lang="en-IN" dirty="0" err="1" smtClean="0"/>
              <a:t>regia</a:t>
            </a:r>
            <a:r>
              <a:rPr lang="en-IN" dirty="0" smtClean="0"/>
              <a:t> on its different lattice sites. Garnet is a </a:t>
            </a:r>
            <a:r>
              <a:rPr lang="en-IN" dirty="0" err="1" smtClean="0"/>
              <a:t>nesosilicate</a:t>
            </a:r>
            <a:r>
              <a:rPr lang="en-IN" dirty="0" smtClean="0"/>
              <a:t>, X</a:t>
            </a:r>
            <a:r>
              <a:rPr lang="en-IN" baseline="-25000" dirty="0" smtClean="0"/>
              <a:t>3</a:t>
            </a:r>
            <a:r>
              <a:rPr lang="en-IN" dirty="0" smtClean="0"/>
              <a:t>Y</a:t>
            </a:r>
            <a:r>
              <a:rPr lang="en-IN" baseline="-25000" dirty="0" smtClean="0"/>
              <a:t>2</a:t>
            </a:r>
            <a:r>
              <a:rPr lang="en-IN" dirty="0" smtClean="0"/>
              <a:t>(ZO</a:t>
            </a:r>
            <a:r>
              <a:rPr lang="en-IN" baseline="-25000" dirty="0" smtClean="0"/>
              <a:t>4</a:t>
            </a:r>
            <a:r>
              <a:rPr lang="en-IN" dirty="0" smtClean="0"/>
              <a:t>)</a:t>
            </a:r>
            <a:r>
              <a:rPr lang="en-IN" baseline="-25000" dirty="0" smtClean="0"/>
              <a:t>3</a:t>
            </a:r>
            <a:r>
              <a:rPr lang="en-IN" dirty="0" smtClean="0"/>
              <a:t>, </a:t>
            </a:r>
            <a:r>
              <a:rPr lang="en-IN" dirty="0" smtClean="0">
                <a:solidFill>
                  <a:schemeClr val="tx2">
                    <a:lumMod val="75000"/>
                  </a:schemeClr>
                </a:solidFill>
              </a:rPr>
              <a:t>with </a:t>
            </a:r>
            <a:r>
              <a:rPr lang="en-IN" i="1" dirty="0" smtClean="0">
                <a:solidFill>
                  <a:schemeClr val="tx2">
                    <a:lumMod val="75000"/>
                  </a:schemeClr>
                </a:solidFill>
              </a:rPr>
              <a:t>ZO</a:t>
            </a:r>
            <a:r>
              <a:rPr lang="en-IN" i="1" baseline="-250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n-IN" i="1" dirty="0" smtClean="0">
                <a:solidFill>
                  <a:schemeClr val="tx2">
                    <a:lumMod val="75000"/>
                  </a:schemeClr>
                </a:solidFill>
              </a:rPr>
              <a:t> in the tetrahedral site (Si and Al), Y in the octahedral site (Al, Fe</a:t>
            </a:r>
            <a:r>
              <a:rPr lang="en-IN" i="1" baseline="30000" dirty="0" smtClean="0">
                <a:solidFill>
                  <a:schemeClr val="tx2">
                    <a:lumMod val="75000"/>
                  </a:schemeClr>
                </a:solidFill>
              </a:rPr>
              <a:t>3+,</a:t>
            </a:r>
            <a:r>
              <a:rPr lang="en-IN" i="1" dirty="0" smtClean="0">
                <a:solidFill>
                  <a:schemeClr val="tx2">
                    <a:lumMod val="75000"/>
                  </a:schemeClr>
                </a:solidFill>
              </a:rPr>
              <a:t> Mg) with coordination number 6, X (Mg, Fe</a:t>
            </a:r>
            <a:r>
              <a:rPr lang="en-IN" i="1" baseline="30000" dirty="0" smtClean="0">
                <a:solidFill>
                  <a:schemeClr val="tx2">
                    <a:lumMod val="75000"/>
                  </a:schemeClr>
                </a:solidFill>
              </a:rPr>
              <a:t>2+,</a:t>
            </a:r>
            <a:r>
              <a:rPr lang="en-IN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N" i="1" dirty="0" err="1" smtClean="0">
                <a:solidFill>
                  <a:schemeClr val="tx2">
                    <a:lumMod val="75000"/>
                  </a:schemeClr>
                </a:solidFill>
              </a:rPr>
              <a:t>Mn</a:t>
            </a:r>
            <a:r>
              <a:rPr lang="en-IN" i="1" dirty="0" smtClean="0">
                <a:solidFill>
                  <a:schemeClr val="tx2">
                    <a:lumMod val="75000"/>
                  </a:schemeClr>
                </a:solidFill>
              </a:rPr>
              <a:t>, Ca, Na, REE) in the polyhedral site with coordination number 8</a:t>
            </a:r>
            <a:r>
              <a:rPr lang="en-IN" i="1" dirty="0" smtClean="0">
                <a:solidFill>
                  <a:srgbClr val="0000FF"/>
                </a:solidFill>
              </a:rPr>
              <a:t> </a:t>
            </a:r>
            <a:r>
              <a:rPr lang="en-IN" dirty="0" smtClean="0"/>
              <a:t>(</a:t>
            </a:r>
            <a:r>
              <a:rPr lang="en-IN" dirty="0" smtClean="0">
                <a:solidFill>
                  <a:srgbClr val="0000FF"/>
                </a:solidFill>
              </a:rPr>
              <a:t>Kohn and </a:t>
            </a:r>
            <a:r>
              <a:rPr lang="en-IN" dirty="0" err="1" smtClean="0">
                <a:solidFill>
                  <a:srgbClr val="0000FF"/>
                </a:solidFill>
              </a:rPr>
              <a:t>Penniston</a:t>
            </a:r>
            <a:r>
              <a:rPr lang="en-IN" dirty="0" smtClean="0">
                <a:solidFill>
                  <a:srgbClr val="0000FF"/>
                </a:solidFill>
              </a:rPr>
              <a:t>-Dorland 2017</a:t>
            </a:r>
            <a:r>
              <a:rPr lang="en-IN" dirty="0" smtClean="0"/>
              <a:t>). Since the polyhedral site consist of </a:t>
            </a:r>
            <a:r>
              <a:rPr lang="en-IN" dirty="0" err="1" smtClean="0"/>
              <a:t>FeO</a:t>
            </a:r>
            <a:r>
              <a:rPr lang="en-IN" dirty="0" smtClean="0"/>
              <a:t>, </a:t>
            </a:r>
            <a:r>
              <a:rPr lang="en-IN" dirty="0" err="1" smtClean="0"/>
              <a:t>MgO</a:t>
            </a:r>
            <a:r>
              <a:rPr lang="en-IN" dirty="0" smtClean="0"/>
              <a:t>, </a:t>
            </a:r>
            <a:r>
              <a:rPr lang="en-IN" dirty="0" err="1" smtClean="0"/>
              <a:t>CaO</a:t>
            </a:r>
            <a:r>
              <a:rPr lang="en-IN" dirty="0" smtClean="0"/>
              <a:t> and </a:t>
            </a:r>
            <a:r>
              <a:rPr lang="en-IN" dirty="0" err="1" smtClean="0"/>
              <a:t>MnO</a:t>
            </a:r>
            <a:r>
              <a:rPr lang="en-IN" dirty="0" smtClean="0"/>
              <a:t>, it is evident that these oxide bonds are easily broken with aqua </a:t>
            </a:r>
            <a:r>
              <a:rPr lang="en-IN" dirty="0" err="1" smtClean="0"/>
              <a:t>regia</a:t>
            </a:r>
            <a:r>
              <a:rPr lang="en-IN" dirty="0" smtClean="0"/>
              <a:t> than the silicate bonds prior to digestion. Furthermore, the preferential dissolution of </a:t>
            </a:r>
            <a:r>
              <a:rPr lang="en-IN" dirty="0" err="1" smtClean="0"/>
              <a:t>Sm</a:t>
            </a:r>
            <a:r>
              <a:rPr lang="en-IN" dirty="0" smtClean="0"/>
              <a:t> over </a:t>
            </a:r>
            <a:r>
              <a:rPr lang="en-IN" dirty="0" err="1" smtClean="0"/>
              <a:t>Nd</a:t>
            </a:r>
            <a:r>
              <a:rPr lang="en-IN" dirty="0" smtClean="0"/>
              <a:t> in aqua </a:t>
            </a:r>
            <a:r>
              <a:rPr lang="en-IN" dirty="0" err="1" smtClean="0"/>
              <a:t>regia</a:t>
            </a:r>
            <a:r>
              <a:rPr lang="en-IN" dirty="0" smtClean="0"/>
              <a:t> can be attributed to </a:t>
            </a:r>
          </a:p>
          <a:p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70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Discussion</a:t>
            </a:r>
            <a:endParaRPr lang="en-IN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8437" y="2362200"/>
            <a:ext cx="52655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2362200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buAutoNum type="romanLcParenR"/>
            </a:pPr>
            <a:r>
              <a:rPr lang="en-IN" dirty="0" smtClean="0"/>
              <a:t>concentration of </a:t>
            </a:r>
            <a:r>
              <a:rPr lang="en-IN" dirty="0" err="1" smtClean="0"/>
              <a:t>Sm</a:t>
            </a:r>
            <a:r>
              <a:rPr lang="en-IN" dirty="0" smtClean="0"/>
              <a:t> is higher than the concentration of </a:t>
            </a:r>
            <a:r>
              <a:rPr lang="en-IN" dirty="0" err="1" smtClean="0"/>
              <a:t>Nd</a:t>
            </a:r>
            <a:r>
              <a:rPr lang="en-IN" dirty="0" smtClean="0"/>
              <a:t> within garnet </a:t>
            </a:r>
            <a:r>
              <a:rPr lang="en-IN" dirty="0" err="1" smtClean="0"/>
              <a:t>porphyroblasts</a:t>
            </a:r>
            <a:r>
              <a:rPr lang="en-IN" dirty="0" smtClean="0"/>
              <a:t>, due to the fractionation of </a:t>
            </a:r>
            <a:r>
              <a:rPr lang="en-IN" dirty="0" err="1" smtClean="0"/>
              <a:t>Sm</a:t>
            </a:r>
            <a:r>
              <a:rPr lang="en-IN" dirty="0" smtClean="0"/>
              <a:t> over </a:t>
            </a:r>
            <a:r>
              <a:rPr lang="en-IN" dirty="0" err="1" smtClean="0"/>
              <a:t>Nd</a:t>
            </a:r>
            <a:r>
              <a:rPr lang="en-IN" dirty="0" smtClean="0"/>
              <a:t> during garnet growth. </a:t>
            </a:r>
          </a:p>
          <a:p>
            <a:pPr marL="400050" indent="-400050" algn="just">
              <a:buAutoNum type="romanLcParenR"/>
            </a:pPr>
            <a:r>
              <a:rPr lang="en-IN" dirty="0" smtClean="0"/>
              <a:t>ii) the ionic radius of Sm</a:t>
            </a:r>
            <a:r>
              <a:rPr lang="en-IN" baseline="30000" dirty="0" smtClean="0"/>
              <a:t>3+ </a:t>
            </a:r>
            <a:r>
              <a:rPr lang="en-IN" dirty="0" smtClean="0"/>
              <a:t>with coordination number 8 is smaller (1.08 Å) than the ionic radius of Nd</a:t>
            </a:r>
            <a:r>
              <a:rPr lang="en-IN" baseline="30000" dirty="0" smtClean="0"/>
              <a:t>3+</a:t>
            </a:r>
            <a:r>
              <a:rPr lang="en-IN" dirty="0" smtClean="0"/>
              <a:t> with coordination number 8 (1.12 Å), which influences higher dissolution of Sm</a:t>
            </a:r>
            <a:r>
              <a:rPr lang="en-IN" baseline="30000" dirty="0" smtClean="0"/>
              <a:t>3+</a:t>
            </a:r>
            <a:r>
              <a:rPr lang="en-IN" dirty="0" smtClean="0"/>
              <a:t> over Nd</a:t>
            </a:r>
            <a:r>
              <a:rPr lang="en-IN" baseline="30000" dirty="0" smtClean="0"/>
              <a:t>3+</a:t>
            </a:r>
            <a:r>
              <a:rPr lang="en-IN" dirty="0" smtClean="0"/>
              <a:t>.</a:t>
            </a:r>
          </a:p>
          <a:p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(</a:t>
            </a:r>
            <a:r>
              <a:rPr lang="en-IN" dirty="0" smtClean="0">
                <a:solidFill>
                  <a:srgbClr val="0000FF"/>
                </a:solidFill>
              </a:rPr>
              <a:t>Kohn and </a:t>
            </a:r>
            <a:r>
              <a:rPr lang="en-IN" dirty="0" err="1" smtClean="0">
                <a:solidFill>
                  <a:srgbClr val="0000FF"/>
                </a:solidFill>
              </a:rPr>
              <a:t>Penniston</a:t>
            </a:r>
            <a:r>
              <a:rPr lang="en-IN" dirty="0" smtClean="0">
                <a:solidFill>
                  <a:srgbClr val="0000FF"/>
                </a:solidFill>
              </a:rPr>
              <a:t>-Dorland 2017</a:t>
            </a:r>
            <a:r>
              <a:rPr lang="en-IN" dirty="0" smtClean="0"/>
              <a:t>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Conclusion</a:t>
            </a:r>
            <a:endParaRPr lang="en-IN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838200"/>
            <a:ext cx="769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 smtClean="0"/>
              <a:t>The aqua </a:t>
            </a:r>
            <a:r>
              <a:rPr lang="en-IN" sz="2000" dirty="0" err="1" smtClean="0"/>
              <a:t>regia</a:t>
            </a:r>
            <a:r>
              <a:rPr lang="en-IN" sz="2000" dirty="0" smtClean="0"/>
              <a:t> </a:t>
            </a:r>
            <a:r>
              <a:rPr lang="en-IN" sz="2000" dirty="0" err="1" smtClean="0"/>
              <a:t>leachate</a:t>
            </a:r>
            <a:r>
              <a:rPr lang="en-IN" sz="2000" dirty="0" smtClean="0"/>
              <a:t> fractions lie on the same </a:t>
            </a:r>
            <a:r>
              <a:rPr lang="en-IN" sz="2000" dirty="0" err="1" smtClean="0"/>
              <a:t>isochron</a:t>
            </a:r>
            <a:r>
              <a:rPr lang="en-IN" sz="2000" dirty="0" smtClean="0"/>
              <a:t> with the whole-rock and residual (leached) garnet fractions, we consider that the </a:t>
            </a:r>
            <a:r>
              <a:rPr lang="en-IN" sz="2000" dirty="0" err="1" smtClean="0"/>
              <a:t>leachates</a:t>
            </a:r>
            <a:r>
              <a:rPr lang="en-IN" sz="2000" dirty="0" smtClean="0"/>
              <a:t> do not involve elemental partitioning. </a:t>
            </a:r>
          </a:p>
          <a:p>
            <a:pPr algn="just"/>
            <a:r>
              <a:rPr lang="en-US" sz="2000" dirty="0" smtClean="0"/>
              <a:t>We conclude that aqua </a:t>
            </a:r>
            <a:r>
              <a:rPr lang="en-US" sz="2000" dirty="0" err="1" smtClean="0"/>
              <a:t>regia</a:t>
            </a:r>
            <a:r>
              <a:rPr lang="en-US" sz="2000" dirty="0" smtClean="0"/>
              <a:t> </a:t>
            </a:r>
            <a:r>
              <a:rPr lang="en-US" sz="2000" dirty="0" err="1" smtClean="0"/>
              <a:t>leachate</a:t>
            </a:r>
            <a:r>
              <a:rPr lang="en-US" sz="2000" dirty="0" smtClean="0"/>
              <a:t> fractions can be effectively used to improve the precision on </a:t>
            </a:r>
            <a:r>
              <a:rPr lang="en-US" sz="2000" dirty="0" err="1" smtClean="0"/>
              <a:t>Sm-Nd</a:t>
            </a:r>
            <a:r>
              <a:rPr lang="en-US" sz="2000" dirty="0" smtClean="0"/>
              <a:t> whole rock garnet </a:t>
            </a:r>
            <a:r>
              <a:rPr lang="en-US" sz="2000" dirty="0" err="1" smtClean="0"/>
              <a:t>isochron</a:t>
            </a:r>
            <a:r>
              <a:rPr lang="en-US" sz="2000" dirty="0" smtClean="0"/>
              <a:t> ages.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699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Improving the precision of garnet Sm-Nd isochron ages using aqua regia leachate analyses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43</cp:revision>
  <dcterms:created xsi:type="dcterms:W3CDTF">2006-08-16T00:00:00Z</dcterms:created>
  <dcterms:modified xsi:type="dcterms:W3CDTF">2022-05-23T11:55:57Z</dcterms:modified>
</cp:coreProperties>
</file>