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96" r:id="rId4"/>
    <p:sldId id="295" r:id="rId5"/>
    <p:sldId id="297" r:id="rId6"/>
    <p:sldId id="298" r:id="rId7"/>
    <p:sldId id="299" r:id="rId8"/>
    <p:sldId id="258" r:id="rId9"/>
  </p:sldIdLst>
  <p:sldSz cx="9144000" cy="5143500" type="screen16x9"/>
  <p:notesSz cx="6858000" cy="9144000"/>
  <p:embeddedFontLst>
    <p:embeddedFont>
      <p:font typeface="Montserrat Light" panose="00000400000000000000" pitchFamily="2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Quire Sans Light" panose="020B0302040400020003" pitchFamily="34" charset="0"/>
      <p:regular r:id="rId19"/>
      <p:italic r:id="rId20"/>
    </p:embeddedFont>
    <p:embeddedFont>
      <p:font typeface="Univers Condensed Light" panose="020B030602020204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6AB89D-F5EC-4B56-A308-303C344C77D1}">
  <a:tblStyle styleId="{336AB89D-F5EC-4B56-A308-303C344C77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7E30E5-1DB3-4595-BE70-43D435B196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*lknezev@irb.hr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D283F8A-673E-6074-DF92-89AA1E397759}"/>
              </a:ext>
            </a:extLst>
          </p:cNvPr>
          <p:cNvSpPr txBox="1">
            <a:spLocks/>
          </p:cNvSpPr>
          <p:nvPr/>
        </p:nvSpPr>
        <p:spPr>
          <a:xfrm>
            <a:off x="1102023" y="41327"/>
            <a:ext cx="3366158" cy="522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Preliminary studies on V(III) determination in the form of picnolate complex using hr icp-ms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nivers Condensed Light" panose="020B0306020202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487D8-D548-D203-BB99-7D8EF1D2904E}"/>
              </a:ext>
            </a:extLst>
          </p:cNvPr>
          <p:cNvCxnSpPr/>
          <p:nvPr/>
        </p:nvCxnSpPr>
        <p:spPr>
          <a:xfrm>
            <a:off x="4572000" y="848019"/>
            <a:ext cx="0" cy="35260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630CAB3-AA6F-2F9E-DEF3-CE24B758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1541" cy="801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86D3B-85C6-4F63-9ACF-670D8C1DB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842" y="4247996"/>
            <a:ext cx="3118158" cy="8955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30EADE-5806-FC6A-7997-E55C3988093C}"/>
              </a:ext>
            </a:extLst>
          </p:cNvPr>
          <p:cNvSpPr txBox="1">
            <a:spLocks/>
          </p:cNvSpPr>
          <p:nvPr/>
        </p:nvSpPr>
        <p:spPr>
          <a:xfrm>
            <a:off x="4468181" y="0"/>
            <a:ext cx="4529420" cy="522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Quire Sans Light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4A8F6-6C08-D651-4EC0-1237EA8D49B9}"/>
              </a:ext>
            </a:extLst>
          </p:cNvPr>
          <p:cNvSpPr txBox="1"/>
          <p:nvPr/>
        </p:nvSpPr>
        <p:spPr>
          <a:xfrm>
            <a:off x="4675820" y="1407328"/>
            <a:ext cx="3018971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Lucija KNEŽEVIĆ </a:t>
            </a:r>
            <a:r>
              <a:rPr lang="hr-HR" b="1" u="sng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1*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, Jelena MANDIĆ</a:t>
            </a:r>
            <a:r>
              <a:rPr lang="hr-HR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2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, Igor ŽIVKOVIĆ</a:t>
            </a:r>
            <a:r>
              <a:rPr lang="hr-HR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1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, Dario OMANOVIĆ</a:t>
            </a:r>
            <a:r>
              <a:rPr lang="hr-HR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1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, Elvira BURA-NAKIĆ</a:t>
            </a:r>
            <a:r>
              <a:rPr lang="hr-HR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1</a:t>
            </a:r>
          </a:p>
          <a:p>
            <a:endParaRPr lang="hr-HR" dirty="0">
              <a:solidFill>
                <a:schemeClr val="tx2">
                  <a:lumMod val="10000"/>
                </a:schemeClr>
              </a:solidFill>
              <a:latin typeface="Univers Condensed Light" panose="020B0306020202040204" pitchFamily="34" charset="0"/>
            </a:endParaRPr>
          </a:p>
          <a:p>
            <a:r>
              <a:rPr lang="hr-HR" sz="1100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1</a:t>
            </a:r>
            <a:r>
              <a:rPr lang="hr-HR" sz="11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Division for Marine and Environmental Research, „Ruđer Bošković” Institute, Zagreb, Croatia</a:t>
            </a:r>
          </a:p>
          <a:p>
            <a:r>
              <a:rPr lang="hr-HR" sz="1100" baseline="30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2</a:t>
            </a:r>
            <a:r>
              <a:rPr lang="hr-HR" sz="11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Laboratory for Chemichal Oceanography and Sedimentology of the Sea, Institute of Oceanography and Fisheries, Split, Croatia</a:t>
            </a:r>
          </a:p>
          <a:p>
            <a:endParaRPr lang="hr-HR" sz="1100" dirty="0">
              <a:solidFill>
                <a:schemeClr val="tx2">
                  <a:lumMod val="10000"/>
                </a:schemeClr>
              </a:solidFill>
              <a:latin typeface="Univers Condensed Light" panose="020B0306020202040204" pitchFamily="34" charset="0"/>
            </a:endParaRPr>
          </a:p>
          <a:p>
            <a:r>
              <a:rPr lang="hr-HR" b="1" baseline="30000" dirty="0">
                <a:solidFill>
                  <a:schemeClr val="tx2">
                    <a:lumMod val="10000"/>
                  </a:schemeClr>
                </a:solidFill>
                <a:latin typeface="Univers Condensed Light" panose="020B0306020202040204" pitchFamily="34" charset="0"/>
                <a:hlinkClick r:id="rId6"/>
              </a:rPr>
              <a:t>*</a:t>
            </a:r>
            <a:r>
              <a:rPr lang="hr-HR" b="1" dirty="0">
                <a:solidFill>
                  <a:schemeClr val="tx2">
                    <a:lumMod val="10000"/>
                  </a:schemeClr>
                </a:solidFill>
                <a:latin typeface="Univers Condensed Light" panose="020B0306020202040204" pitchFamily="34" charset="0"/>
                <a:hlinkClick r:id="rId6"/>
              </a:rPr>
              <a:t>lknezev@irb.hr</a:t>
            </a:r>
            <a:r>
              <a:rPr lang="hr-HR" b="1" dirty="0">
                <a:solidFill>
                  <a:schemeClr val="tx2">
                    <a:lumMod val="10000"/>
                  </a:schemeClr>
                </a:solidFill>
                <a:latin typeface="Univers Condensed Light" panose="020B0306020202040204" pitchFamily="34" charset="0"/>
              </a:rPr>
              <a:t> </a:t>
            </a:r>
            <a:endParaRPr lang="en-US" b="1" baseline="30000" dirty="0">
              <a:solidFill>
                <a:schemeClr val="tx2">
                  <a:lumMod val="10000"/>
                </a:schemeClr>
              </a:solidFill>
              <a:latin typeface="Univers Condensed Light" panose="020B0306020202040204" pitchFamily="34" charset="0"/>
            </a:endParaRPr>
          </a:p>
          <a:p>
            <a:endParaRPr lang="en-US" baseline="30000" dirty="0">
              <a:solidFill>
                <a:schemeClr val="tx2">
                  <a:lumMod val="10000"/>
                </a:schemeClr>
              </a:solidFill>
              <a:latin typeface="Univers Condensed Light" panose="020B0306020202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FB5E76-16E1-4925-868A-A4778A07F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44" y="-1"/>
            <a:ext cx="683700" cy="791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5E4FBA-F912-9E36-8CC0-A9E5707003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2968037" y="3257180"/>
            <a:ext cx="3484027" cy="18450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" name="Google Shape;738;p51">
            <a:extLst>
              <a:ext uri="{FF2B5EF4-FFF2-40B4-BE49-F238E27FC236}">
                <a16:creationId xmlns:a16="http://schemas.microsoft.com/office/drawing/2014/main" id="{8F771D73-37E1-843D-3290-EC25BDD77CCF}"/>
              </a:ext>
            </a:extLst>
          </p:cNvPr>
          <p:cNvSpPr/>
          <p:nvPr/>
        </p:nvSpPr>
        <p:spPr>
          <a:xfrm>
            <a:off x="7438570" y="3135086"/>
            <a:ext cx="1290829" cy="180373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tx1">
              <a:lumMod val="95000"/>
              <a:alpha val="0"/>
            </a:schemeClr>
          </a:solidFill>
          <a:ln>
            <a:solidFill>
              <a:schemeClr val="tx2">
                <a:lumMod val="10000"/>
                <a:alpha val="31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3E4AE07-AA4E-A219-BADB-22927BFC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105710"/>
            <a:ext cx="5735538" cy="38589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Vanadium aqueous chemistry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71EC5F-A33C-7EB4-E6B0-42FD3D57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18" y="669629"/>
            <a:ext cx="3484027" cy="262884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F537AD-D73B-6C86-CFE5-035801EACF26}"/>
              </a:ext>
            </a:extLst>
          </p:cNvPr>
          <p:cNvSpPr/>
          <p:nvPr/>
        </p:nvSpPr>
        <p:spPr>
          <a:xfrm>
            <a:off x="252618" y="2169376"/>
            <a:ext cx="3484027" cy="108780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89779-30AF-1C6D-F433-D675416C5EDE}"/>
              </a:ext>
            </a:extLst>
          </p:cNvPr>
          <p:cNvSpPr txBox="1"/>
          <p:nvPr/>
        </p:nvSpPr>
        <p:spPr>
          <a:xfrm>
            <a:off x="4184678" y="1156308"/>
            <a:ext cx="453477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Stability of V(III) under strong „anoxic” or „euxinic” conditions</a:t>
            </a:r>
          </a:p>
          <a:p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Fast hydrolysis followed by rapid precpitation</a:t>
            </a:r>
          </a:p>
          <a:p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Possible strong complexation with organic ligands and stabilisation in natural sediments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pPr algn="ctr"/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BD43C7-2A2C-CBC3-E090-A1BF9C0486A2}"/>
              </a:ext>
            </a:extLst>
          </p:cNvPr>
          <p:cNvCxnSpPr/>
          <p:nvPr/>
        </p:nvCxnSpPr>
        <p:spPr>
          <a:xfrm>
            <a:off x="595086" y="491602"/>
            <a:ext cx="41148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5C5BCE5-2AF6-5F9C-D250-E4D9CFFF0DD0}"/>
              </a:ext>
            </a:extLst>
          </p:cNvPr>
          <p:cNvSpPr txBox="1"/>
          <p:nvPr/>
        </p:nvSpPr>
        <p:spPr>
          <a:xfrm>
            <a:off x="3477322" y="3452179"/>
            <a:ext cx="329487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Rapid oxidation</a:t>
            </a:r>
          </a:p>
          <a:p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Instability even with strong ligands (EDTA)</a:t>
            </a:r>
          </a:p>
          <a:p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Complex matrix of natural samples</a:t>
            </a:r>
          </a:p>
        </p:txBody>
      </p:sp>
      <p:grpSp>
        <p:nvGrpSpPr>
          <p:cNvPr id="40" name="Google Shape;1015;p47">
            <a:extLst>
              <a:ext uri="{FF2B5EF4-FFF2-40B4-BE49-F238E27FC236}">
                <a16:creationId xmlns:a16="http://schemas.microsoft.com/office/drawing/2014/main" id="{79DE1F80-A021-8D32-BC6B-EA35ED48AE4B}"/>
              </a:ext>
            </a:extLst>
          </p:cNvPr>
          <p:cNvGrpSpPr/>
          <p:nvPr/>
        </p:nvGrpSpPr>
        <p:grpSpPr>
          <a:xfrm rot="10800000">
            <a:off x="3206248" y="3561910"/>
            <a:ext cx="232806" cy="238454"/>
            <a:chOff x="5975075" y="2327500"/>
            <a:chExt cx="420100" cy="388350"/>
          </a:xfrm>
        </p:grpSpPr>
        <p:sp>
          <p:nvSpPr>
            <p:cNvPr id="41" name="Google Shape;1016;p47">
              <a:extLst>
                <a:ext uri="{FF2B5EF4-FFF2-40B4-BE49-F238E27FC236}">
                  <a16:creationId xmlns:a16="http://schemas.microsoft.com/office/drawing/2014/main" id="{75D1669F-C13B-FB7B-8101-2AEDB4DBB470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7;p47">
              <a:extLst>
                <a:ext uri="{FF2B5EF4-FFF2-40B4-BE49-F238E27FC236}">
                  <a16:creationId xmlns:a16="http://schemas.microsoft.com/office/drawing/2014/main" id="{7F8A5D17-FE84-C629-8A40-E26BF41E908E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15;p47">
            <a:extLst>
              <a:ext uri="{FF2B5EF4-FFF2-40B4-BE49-F238E27FC236}">
                <a16:creationId xmlns:a16="http://schemas.microsoft.com/office/drawing/2014/main" id="{BA418917-ACB7-879E-1CA4-5B41CFE8417D}"/>
              </a:ext>
            </a:extLst>
          </p:cNvPr>
          <p:cNvGrpSpPr/>
          <p:nvPr/>
        </p:nvGrpSpPr>
        <p:grpSpPr>
          <a:xfrm rot="10800000">
            <a:off x="3225382" y="3951883"/>
            <a:ext cx="232806" cy="238454"/>
            <a:chOff x="5975075" y="2327500"/>
            <a:chExt cx="420100" cy="388350"/>
          </a:xfrm>
        </p:grpSpPr>
        <p:sp>
          <p:nvSpPr>
            <p:cNvPr id="46" name="Google Shape;1016;p47">
              <a:extLst>
                <a:ext uri="{FF2B5EF4-FFF2-40B4-BE49-F238E27FC236}">
                  <a16:creationId xmlns:a16="http://schemas.microsoft.com/office/drawing/2014/main" id="{6D862DAE-A7CD-C34B-25DA-49FEBA018786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7;p47">
              <a:extLst>
                <a:ext uri="{FF2B5EF4-FFF2-40B4-BE49-F238E27FC236}">
                  <a16:creationId xmlns:a16="http://schemas.microsoft.com/office/drawing/2014/main" id="{52723BC1-E5E4-1719-E9D2-4840676CED26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015;p47">
            <a:extLst>
              <a:ext uri="{FF2B5EF4-FFF2-40B4-BE49-F238E27FC236}">
                <a16:creationId xmlns:a16="http://schemas.microsoft.com/office/drawing/2014/main" id="{0BEA90CB-655E-4DAF-0E46-53A18747FC3F}"/>
              </a:ext>
            </a:extLst>
          </p:cNvPr>
          <p:cNvGrpSpPr/>
          <p:nvPr/>
        </p:nvGrpSpPr>
        <p:grpSpPr>
          <a:xfrm rot="10800000">
            <a:off x="3225381" y="4352764"/>
            <a:ext cx="232806" cy="238454"/>
            <a:chOff x="5975075" y="2327500"/>
            <a:chExt cx="420100" cy="388350"/>
          </a:xfrm>
        </p:grpSpPr>
        <p:sp>
          <p:nvSpPr>
            <p:cNvPr id="49" name="Google Shape;1016;p47">
              <a:extLst>
                <a:ext uri="{FF2B5EF4-FFF2-40B4-BE49-F238E27FC236}">
                  <a16:creationId xmlns:a16="http://schemas.microsoft.com/office/drawing/2014/main" id="{B00DCEF5-2C68-F38C-389A-2BEC86A6A02C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7;p47">
              <a:extLst>
                <a:ext uri="{FF2B5EF4-FFF2-40B4-BE49-F238E27FC236}">
                  <a16:creationId xmlns:a16="http://schemas.microsoft.com/office/drawing/2014/main" id="{16A1AFB3-B277-7A2D-F0C7-D3FDDF33821A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2EDA1-7A13-7707-2677-0702C212C2E2}"/>
              </a:ext>
            </a:extLst>
          </p:cNvPr>
          <p:cNvSpPr/>
          <p:nvPr/>
        </p:nvSpPr>
        <p:spPr>
          <a:xfrm>
            <a:off x="2968037" y="3257180"/>
            <a:ext cx="3484027" cy="184503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55567E-3563-8BAA-CE59-1106243C137F}"/>
              </a:ext>
            </a:extLst>
          </p:cNvPr>
          <p:cNvCxnSpPr/>
          <p:nvPr/>
        </p:nvCxnSpPr>
        <p:spPr>
          <a:xfrm>
            <a:off x="4184678" y="1041067"/>
            <a:ext cx="0" cy="188596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3FACC1-6885-A0DD-CFD0-0D1B6D174B03}"/>
              </a:ext>
            </a:extLst>
          </p:cNvPr>
          <p:cNvSpPr txBox="1"/>
          <p:nvPr/>
        </p:nvSpPr>
        <p:spPr>
          <a:xfrm>
            <a:off x="556665" y="3205728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>
                <a:latin typeface="Univers Condensed Light" panose="020B0306020202040204" pitchFamily="34" charset="0"/>
              </a:rPr>
              <a:t>Gustafsson et al. 2019</a:t>
            </a:r>
            <a:endParaRPr lang="en-US" sz="900" i="1" dirty="0">
              <a:latin typeface="Univers Condensed Light" panose="020B0306020202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8DC40-5AF4-7C0A-78A7-BBA161622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83E84-D770-E712-AE96-03BC965D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0" y="665773"/>
            <a:ext cx="4340272" cy="27886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BDB0A0-B311-E6E5-7014-0AF84CF1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105710"/>
            <a:ext cx="5735538" cy="38589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V(III) – picnolate complex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E68D67-50D1-06E7-67CF-3102D6E46AF8}"/>
              </a:ext>
            </a:extLst>
          </p:cNvPr>
          <p:cNvCxnSpPr/>
          <p:nvPr/>
        </p:nvCxnSpPr>
        <p:spPr>
          <a:xfrm>
            <a:off x="595086" y="491602"/>
            <a:ext cx="41148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738;p51">
            <a:extLst>
              <a:ext uri="{FF2B5EF4-FFF2-40B4-BE49-F238E27FC236}">
                <a16:creationId xmlns:a16="http://schemas.microsoft.com/office/drawing/2014/main" id="{7DB933B0-D61C-7514-C088-09E93333482A}"/>
              </a:ext>
            </a:extLst>
          </p:cNvPr>
          <p:cNvSpPr/>
          <p:nvPr/>
        </p:nvSpPr>
        <p:spPr>
          <a:xfrm>
            <a:off x="7438570" y="3135086"/>
            <a:ext cx="1290829" cy="180373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tx1">
              <a:alpha val="0"/>
            </a:schemeClr>
          </a:solidFill>
          <a:ln>
            <a:solidFill>
              <a:schemeClr val="tx1">
                <a:alpha val="31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9BE8C-A8B3-CA5C-811B-C8A61290D4B9}"/>
              </a:ext>
            </a:extLst>
          </p:cNvPr>
          <p:cNvSpPr txBox="1"/>
          <p:nvPr/>
        </p:nvSpPr>
        <p:spPr>
          <a:xfrm>
            <a:off x="4401929" y="1315916"/>
            <a:ext cx="453477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Highly stable properties of V(III)-picnolate complex</a:t>
            </a:r>
          </a:p>
          <a:p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Coordiantion through the pyridine ring nitrogen and the carboxylate oxygen to V(III) cation</a:t>
            </a:r>
          </a:p>
          <a:p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Generation of highly distorted octahedral geometry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4C32-3B81-8111-7032-A777631CF53D}"/>
              </a:ext>
            </a:extLst>
          </p:cNvPr>
          <p:cNvCxnSpPr/>
          <p:nvPr/>
        </p:nvCxnSpPr>
        <p:spPr>
          <a:xfrm>
            <a:off x="4322653" y="1148372"/>
            <a:ext cx="0" cy="182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3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784A9F5-6ED9-2C2F-3B91-BB616960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5" y="2972721"/>
            <a:ext cx="4027397" cy="17674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8FE9F-7EC8-2CE8-A4ED-093DBC0E98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0D044B-9FE1-9A54-0A49-53D6A414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105710"/>
            <a:ext cx="5735538" cy="38589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r-HR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V(III) – picnolate complex</a:t>
            </a:r>
            <a:endParaRPr lang="en-US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sp>
        <p:nvSpPr>
          <p:cNvPr id="7" name="Google Shape;738;p51">
            <a:extLst>
              <a:ext uri="{FF2B5EF4-FFF2-40B4-BE49-F238E27FC236}">
                <a16:creationId xmlns:a16="http://schemas.microsoft.com/office/drawing/2014/main" id="{B9D9ED05-B2AB-3B09-3A7F-D2F6430A40A1}"/>
              </a:ext>
            </a:extLst>
          </p:cNvPr>
          <p:cNvSpPr/>
          <p:nvPr/>
        </p:nvSpPr>
        <p:spPr>
          <a:xfrm>
            <a:off x="7438570" y="3135086"/>
            <a:ext cx="1290829" cy="1803739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tx1">
              <a:lumMod val="95000"/>
              <a:alpha val="0"/>
            </a:schemeClr>
          </a:solidFill>
          <a:ln>
            <a:solidFill>
              <a:schemeClr val="tx2">
                <a:lumMod val="10000"/>
                <a:alpha val="31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DCE30F-904F-799D-6C4C-80A0D43D384D}"/>
              </a:ext>
            </a:extLst>
          </p:cNvPr>
          <p:cNvCxnSpPr/>
          <p:nvPr/>
        </p:nvCxnSpPr>
        <p:spPr>
          <a:xfrm>
            <a:off x="595086" y="491602"/>
            <a:ext cx="41148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29D98CD-6A62-A1A8-7215-143F7549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06" y="719014"/>
            <a:ext cx="4027397" cy="2139373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13" name="Google Shape;939;p47">
            <a:extLst>
              <a:ext uri="{FF2B5EF4-FFF2-40B4-BE49-F238E27FC236}">
                <a16:creationId xmlns:a16="http://schemas.microsoft.com/office/drawing/2014/main" id="{BF0045EE-5CCF-748C-1C03-3AD06A51B069}"/>
              </a:ext>
            </a:extLst>
          </p:cNvPr>
          <p:cNvGrpSpPr/>
          <p:nvPr/>
        </p:nvGrpSpPr>
        <p:grpSpPr>
          <a:xfrm>
            <a:off x="54531" y="580165"/>
            <a:ext cx="358351" cy="298118"/>
            <a:chOff x="1926350" y="995225"/>
            <a:chExt cx="428650" cy="356600"/>
          </a:xfrm>
        </p:grpSpPr>
        <p:sp>
          <p:nvSpPr>
            <p:cNvPr id="14" name="Google Shape;940;p47">
              <a:extLst>
                <a:ext uri="{FF2B5EF4-FFF2-40B4-BE49-F238E27FC236}">
                  <a16:creationId xmlns:a16="http://schemas.microsoft.com/office/drawing/2014/main" id="{1AA48466-D79E-EEB7-F837-CA2307227474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41;p47">
              <a:extLst>
                <a:ext uri="{FF2B5EF4-FFF2-40B4-BE49-F238E27FC236}">
                  <a16:creationId xmlns:a16="http://schemas.microsoft.com/office/drawing/2014/main" id="{7FAB2F96-DCDE-7F5B-5F75-625CE4595305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42;p47">
              <a:extLst>
                <a:ext uri="{FF2B5EF4-FFF2-40B4-BE49-F238E27FC236}">
                  <a16:creationId xmlns:a16="http://schemas.microsoft.com/office/drawing/2014/main" id="{1AEDF1E5-0179-68CC-08CD-6067E9C7FFC4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43;p47">
              <a:extLst>
                <a:ext uri="{FF2B5EF4-FFF2-40B4-BE49-F238E27FC236}">
                  <a16:creationId xmlns:a16="http://schemas.microsoft.com/office/drawing/2014/main" id="{AF2438C4-8DAF-E505-DA8A-E3763AA97E3F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39;p47">
            <a:extLst>
              <a:ext uri="{FF2B5EF4-FFF2-40B4-BE49-F238E27FC236}">
                <a16:creationId xmlns:a16="http://schemas.microsoft.com/office/drawing/2014/main" id="{36F23507-83AF-63D4-1B73-15A8001591AA}"/>
              </a:ext>
            </a:extLst>
          </p:cNvPr>
          <p:cNvGrpSpPr/>
          <p:nvPr/>
        </p:nvGrpSpPr>
        <p:grpSpPr>
          <a:xfrm>
            <a:off x="49431" y="2880546"/>
            <a:ext cx="358351" cy="298118"/>
            <a:chOff x="1926350" y="995225"/>
            <a:chExt cx="428650" cy="356600"/>
          </a:xfrm>
        </p:grpSpPr>
        <p:sp>
          <p:nvSpPr>
            <p:cNvPr id="19" name="Google Shape;940;p47">
              <a:extLst>
                <a:ext uri="{FF2B5EF4-FFF2-40B4-BE49-F238E27FC236}">
                  <a16:creationId xmlns:a16="http://schemas.microsoft.com/office/drawing/2014/main" id="{9534F711-9165-62DE-53B7-1FEF991AAE04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1;p47">
              <a:extLst>
                <a:ext uri="{FF2B5EF4-FFF2-40B4-BE49-F238E27FC236}">
                  <a16:creationId xmlns:a16="http://schemas.microsoft.com/office/drawing/2014/main" id="{ADC6956F-0ED0-E171-B0D8-DC3B374BE156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2;p47">
              <a:extLst>
                <a:ext uri="{FF2B5EF4-FFF2-40B4-BE49-F238E27FC236}">
                  <a16:creationId xmlns:a16="http://schemas.microsoft.com/office/drawing/2014/main" id="{BEAF079F-9D41-CD52-362E-C97A0ABEA204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3;p47">
              <a:extLst>
                <a:ext uri="{FF2B5EF4-FFF2-40B4-BE49-F238E27FC236}">
                  <a16:creationId xmlns:a16="http://schemas.microsoft.com/office/drawing/2014/main" id="{91499DA6-45E4-8B62-6771-624E2D1AF3AE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AB4C7E6-EC88-144D-EEED-8E8DDC340245}"/>
              </a:ext>
            </a:extLst>
          </p:cNvPr>
          <p:cNvSpPr/>
          <p:nvPr/>
        </p:nvSpPr>
        <p:spPr>
          <a:xfrm>
            <a:off x="223507" y="3166318"/>
            <a:ext cx="191094" cy="126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3301DF-482F-DAE3-3513-E92AEC5068E7}"/>
              </a:ext>
            </a:extLst>
          </p:cNvPr>
          <p:cNvSpPr/>
          <p:nvPr/>
        </p:nvSpPr>
        <p:spPr>
          <a:xfrm>
            <a:off x="2286000" y="3292998"/>
            <a:ext cx="645886" cy="40814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F2D9823-6E57-E864-20B8-79B9751D6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597" y="719013"/>
            <a:ext cx="3456832" cy="2808229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33" name="Google Shape;939;p47">
            <a:extLst>
              <a:ext uri="{FF2B5EF4-FFF2-40B4-BE49-F238E27FC236}">
                <a16:creationId xmlns:a16="http://schemas.microsoft.com/office/drawing/2014/main" id="{8B0E2B46-907B-1712-1756-7491F8CA8839}"/>
              </a:ext>
            </a:extLst>
          </p:cNvPr>
          <p:cNvGrpSpPr/>
          <p:nvPr/>
        </p:nvGrpSpPr>
        <p:grpSpPr>
          <a:xfrm>
            <a:off x="4496716" y="613875"/>
            <a:ext cx="358351" cy="298118"/>
            <a:chOff x="1926350" y="995225"/>
            <a:chExt cx="428650" cy="356600"/>
          </a:xfrm>
        </p:grpSpPr>
        <p:sp>
          <p:nvSpPr>
            <p:cNvPr id="34" name="Google Shape;940;p47">
              <a:extLst>
                <a:ext uri="{FF2B5EF4-FFF2-40B4-BE49-F238E27FC236}">
                  <a16:creationId xmlns:a16="http://schemas.microsoft.com/office/drawing/2014/main" id="{819C8621-9BE8-C2DA-75F6-B033EC1F681F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1;p47">
              <a:extLst>
                <a:ext uri="{FF2B5EF4-FFF2-40B4-BE49-F238E27FC236}">
                  <a16:creationId xmlns:a16="http://schemas.microsoft.com/office/drawing/2014/main" id="{BD48786C-6FD6-80E7-11F0-020784C3002B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2;p47">
              <a:extLst>
                <a:ext uri="{FF2B5EF4-FFF2-40B4-BE49-F238E27FC236}">
                  <a16:creationId xmlns:a16="http://schemas.microsoft.com/office/drawing/2014/main" id="{1E869076-5608-D39F-0E66-5DCEFC750959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3;p47">
              <a:extLst>
                <a:ext uri="{FF2B5EF4-FFF2-40B4-BE49-F238E27FC236}">
                  <a16:creationId xmlns:a16="http://schemas.microsoft.com/office/drawing/2014/main" id="{FC1C1675-D2FA-8CFB-5BC3-B052062BE9EC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102F4F-AE98-D509-96AF-99E005415C12}"/>
              </a:ext>
            </a:extLst>
          </p:cNvPr>
          <p:cNvCxnSpPr/>
          <p:nvPr/>
        </p:nvCxnSpPr>
        <p:spPr>
          <a:xfrm>
            <a:off x="6406841" y="833348"/>
            <a:ext cx="0" cy="105469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1CB0F22-79C3-EE4F-449F-1C6C2A34B08A}"/>
              </a:ext>
            </a:extLst>
          </p:cNvPr>
          <p:cNvSpPr txBox="1"/>
          <p:nvPr/>
        </p:nvSpPr>
        <p:spPr>
          <a:xfrm>
            <a:off x="6406841" y="1052917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VL</a:t>
            </a:r>
            <a:r>
              <a:rPr lang="hr-HR" sz="1800" b="1" baseline="-25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3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98EDF-ABA0-2D2F-534E-3CF6B946BA1F}"/>
              </a:ext>
            </a:extLst>
          </p:cNvPr>
          <p:cNvSpPr txBox="1"/>
          <p:nvPr/>
        </p:nvSpPr>
        <p:spPr>
          <a:xfrm>
            <a:off x="1219200" y="4707993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>
                <a:latin typeface="Univers Condensed Light" panose="020B0306020202040204" pitchFamily="34" charset="0"/>
              </a:rPr>
              <a:t>Lubes et al. 2005</a:t>
            </a:r>
            <a:endParaRPr lang="en-US" sz="900" i="1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7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8FE9F-7EC8-2CE8-A4ED-093DBC0E98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0D044B-9FE1-9A54-0A49-53D6A414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105710"/>
            <a:ext cx="5735538" cy="38589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r-HR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V(III) – picnolate complex</a:t>
            </a:r>
            <a:endParaRPr lang="en-US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DCE30F-904F-799D-6C4C-80A0D43D384D}"/>
              </a:ext>
            </a:extLst>
          </p:cNvPr>
          <p:cNvCxnSpPr/>
          <p:nvPr/>
        </p:nvCxnSpPr>
        <p:spPr>
          <a:xfrm>
            <a:off x="595086" y="491602"/>
            <a:ext cx="41148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oogle Shape;997;p47">
            <a:extLst>
              <a:ext uri="{FF2B5EF4-FFF2-40B4-BE49-F238E27FC236}">
                <a16:creationId xmlns:a16="http://schemas.microsoft.com/office/drawing/2014/main" id="{1CD4FC76-049D-1221-0242-B680546D5CC4}"/>
              </a:ext>
            </a:extLst>
          </p:cNvPr>
          <p:cNvGrpSpPr/>
          <p:nvPr/>
        </p:nvGrpSpPr>
        <p:grpSpPr>
          <a:xfrm>
            <a:off x="7003143" y="2996857"/>
            <a:ext cx="1805578" cy="1887200"/>
            <a:chOff x="611175" y="2326900"/>
            <a:chExt cx="362700" cy="389575"/>
          </a:xfrm>
        </p:grpSpPr>
        <p:sp>
          <p:nvSpPr>
            <p:cNvPr id="29" name="Google Shape;998;p47">
              <a:extLst>
                <a:ext uri="{FF2B5EF4-FFF2-40B4-BE49-F238E27FC236}">
                  <a16:creationId xmlns:a16="http://schemas.microsoft.com/office/drawing/2014/main" id="{78D2E944-B39A-D5AF-F64A-601567BA4E98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>
                <a:alpha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999;p47">
              <a:extLst>
                <a:ext uri="{FF2B5EF4-FFF2-40B4-BE49-F238E27FC236}">
                  <a16:creationId xmlns:a16="http://schemas.microsoft.com/office/drawing/2014/main" id="{0855AB9F-86A3-493A-7E1C-6610544BB4D2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>
                <a:alpha val="23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;p47">
              <a:extLst>
                <a:ext uri="{FF2B5EF4-FFF2-40B4-BE49-F238E27FC236}">
                  <a16:creationId xmlns:a16="http://schemas.microsoft.com/office/drawing/2014/main" id="{C7D6D6C8-71DD-4AE4-DC02-298A1CBD723A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>
                <a:alpha val="52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1;p47">
              <a:extLst>
                <a:ext uri="{FF2B5EF4-FFF2-40B4-BE49-F238E27FC236}">
                  <a16:creationId xmlns:a16="http://schemas.microsoft.com/office/drawing/2014/main" id="{1AC803DD-5FDF-C0B2-A20A-8847E4957CA7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>
                <a:alpha val="5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40" descr="EXTRACTION.png">
            <a:extLst>
              <a:ext uri="{FF2B5EF4-FFF2-40B4-BE49-F238E27FC236}">
                <a16:creationId xmlns:a16="http://schemas.microsoft.com/office/drawing/2014/main" id="{E9B7859E-B21E-55DE-C43B-286B023C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8" y="936863"/>
            <a:ext cx="3980680" cy="181779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0336B9-B96F-C48C-B65A-CCFEB0C4337F}"/>
              </a:ext>
            </a:extLst>
          </p:cNvPr>
          <p:cNvSpPr/>
          <p:nvPr/>
        </p:nvSpPr>
        <p:spPr>
          <a:xfrm>
            <a:off x="1168036" y="1672199"/>
            <a:ext cx="829866" cy="39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1338D3-FFCB-03C3-AB6F-B1F9CA472988}"/>
              </a:ext>
            </a:extLst>
          </p:cNvPr>
          <p:cNvSpPr/>
          <p:nvPr/>
        </p:nvSpPr>
        <p:spPr>
          <a:xfrm>
            <a:off x="2830660" y="1653109"/>
            <a:ext cx="576901" cy="382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92C4B8-E8C1-5F31-C78F-D000E0F39359}"/>
              </a:ext>
            </a:extLst>
          </p:cNvPr>
          <p:cNvSpPr txBox="1"/>
          <p:nvPr/>
        </p:nvSpPr>
        <p:spPr>
          <a:xfrm>
            <a:off x="5245722" y="777428"/>
            <a:ext cx="3563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           0.08 M borate buffer + 1.8% Picnolic acid + </a:t>
            </a: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           V(III)/sample</a:t>
            </a: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           </a:t>
            </a: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           Chloroform</a:t>
            </a:r>
          </a:p>
          <a:p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           Extracted V(III)-picnolate complex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D30BA-6618-9639-3F7B-6630351D149A}"/>
              </a:ext>
            </a:extLst>
          </p:cNvPr>
          <p:cNvSpPr/>
          <p:nvPr/>
        </p:nvSpPr>
        <p:spPr>
          <a:xfrm>
            <a:off x="5272957" y="863594"/>
            <a:ext cx="449723" cy="210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CF9A1C-DE08-BAD6-7F99-D26B96589F33}"/>
              </a:ext>
            </a:extLst>
          </p:cNvPr>
          <p:cNvSpPr/>
          <p:nvPr/>
        </p:nvSpPr>
        <p:spPr>
          <a:xfrm>
            <a:off x="5369198" y="8880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C1DDA5C-A479-2647-3146-B0E1B58C8634}"/>
              </a:ext>
            </a:extLst>
          </p:cNvPr>
          <p:cNvSpPr/>
          <p:nvPr/>
        </p:nvSpPr>
        <p:spPr>
          <a:xfrm>
            <a:off x="5452101" y="93380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981AC7-5728-7C69-F7B6-85F757516A59}"/>
              </a:ext>
            </a:extLst>
          </p:cNvPr>
          <p:cNvSpPr/>
          <p:nvPr/>
        </p:nvSpPr>
        <p:spPr>
          <a:xfrm>
            <a:off x="5529331" y="8880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BCCF6B-1BD0-602A-B7B3-3B5DD0FE036F}"/>
              </a:ext>
            </a:extLst>
          </p:cNvPr>
          <p:cNvSpPr/>
          <p:nvPr/>
        </p:nvSpPr>
        <p:spPr>
          <a:xfrm>
            <a:off x="5597910" y="95666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7B1C6E-89AB-EDF6-DA9C-44A726DCA876}"/>
              </a:ext>
            </a:extLst>
          </p:cNvPr>
          <p:cNvSpPr/>
          <p:nvPr/>
        </p:nvSpPr>
        <p:spPr>
          <a:xfrm>
            <a:off x="5285383" y="1461741"/>
            <a:ext cx="449723" cy="2104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D26E52-63C7-FD2D-B451-8760E0B8E977}"/>
              </a:ext>
            </a:extLst>
          </p:cNvPr>
          <p:cNvSpPr/>
          <p:nvPr/>
        </p:nvSpPr>
        <p:spPr>
          <a:xfrm>
            <a:off x="5286293" y="1907078"/>
            <a:ext cx="449723" cy="21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2AA23E1-2F6C-CAE0-A073-DC1BFCCC2BBA}"/>
              </a:ext>
            </a:extLst>
          </p:cNvPr>
          <p:cNvSpPr/>
          <p:nvPr/>
        </p:nvSpPr>
        <p:spPr>
          <a:xfrm>
            <a:off x="5353261" y="197978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A9FA25-B06B-1BAE-4EF1-F562EF06C075}"/>
              </a:ext>
            </a:extLst>
          </p:cNvPr>
          <p:cNvSpPr/>
          <p:nvPr/>
        </p:nvSpPr>
        <p:spPr>
          <a:xfrm>
            <a:off x="5423551" y="19437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F66DEA8-7834-D0AB-4799-1268A11A7B32}"/>
              </a:ext>
            </a:extLst>
          </p:cNvPr>
          <p:cNvSpPr/>
          <p:nvPr/>
        </p:nvSpPr>
        <p:spPr>
          <a:xfrm>
            <a:off x="5452100" y="20123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60AF1D8-55D9-01EE-7C62-639D894CFBA1}"/>
              </a:ext>
            </a:extLst>
          </p:cNvPr>
          <p:cNvSpPr/>
          <p:nvPr/>
        </p:nvSpPr>
        <p:spPr>
          <a:xfrm>
            <a:off x="5564787" y="20255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161A809-8F65-3B99-AD6A-48BB08696909}"/>
              </a:ext>
            </a:extLst>
          </p:cNvPr>
          <p:cNvSpPr/>
          <p:nvPr/>
        </p:nvSpPr>
        <p:spPr>
          <a:xfrm>
            <a:off x="5506472" y="193406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C1BD653-254C-CCBB-B49F-FA2552A430D2}"/>
              </a:ext>
            </a:extLst>
          </p:cNvPr>
          <p:cNvCxnSpPr/>
          <p:nvPr/>
        </p:nvCxnSpPr>
        <p:spPr>
          <a:xfrm>
            <a:off x="5091830" y="570571"/>
            <a:ext cx="0" cy="19642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2A9DFBF-3BB2-8823-A773-AF3D055FDEDC}"/>
              </a:ext>
            </a:extLst>
          </p:cNvPr>
          <p:cNvCxnSpPr>
            <a:cxnSpLocks/>
          </p:cNvCxnSpPr>
          <p:nvPr/>
        </p:nvCxnSpPr>
        <p:spPr>
          <a:xfrm>
            <a:off x="3732756" y="2760659"/>
            <a:ext cx="0" cy="21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65D014-DA02-E5FA-B6D3-B8861C5A3955}"/>
              </a:ext>
            </a:extLst>
          </p:cNvPr>
          <p:cNvCxnSpPr>
            <a:cxnSpLocks/>
          </p:cNvCxnSpPr>
          <p:nvPr/>
        </p:nvCxnSpPr>
        <p:spPr>
          <a:xfrm flipH="1">
            <a:off x="3732756" y="2980136"/>
            <a:ext cx="242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DB4AE38-676A-DFE1-A71D-4167E8E0984F}"/>
              </a:ext>
            </a:extLst>
          </p:cNvPr>
          <p:cNvCxnSpPr>
            <a:cxnSpLocks/>
          </p:cNvCxnSpPr>
          <p:nvPr/>
        </p:nvCxnSpPr>
        <p:spPr>
          <a:xfrm>
            <a:off x="3974926" y="2760930"/>
            <a:ext cx="0" cy="21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B7057B6-8E3D-7FB0-3BE5-C94B08D84C2C}"/>
              </a:ext>
            </a:extLst>
          </p:cNvPr>
          <p:cNvSpPr/>
          <p:nvPr/>
        </p:nvSpPr>
        <p:spPr>
          <a:xfrm>
            <a:off x="3732756" y="2848711"/>
            <a:ext cx="242170" cy="124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C351EB0-D2F9-53D4-A789-34BE18D96FFB}"/>
              </a:ext>
            </a:extLst>
          </p:cNvPr>
          <p:cNvSpPr/>
          <p:nvPr/>
        </p:nvSpPr>
        <p:spPr>
          <a:xfrm>
            <a:off x="3785263" y="28660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45FDABD-362F-8D7F-4EE6-EA486C63BF15}"/>
              </a:ext>
            </a:extLst>
          </p:cNvPr>
          <p:cNvSpPr/>
          <p:nvPr/>
        </p:nvSpPr>
        <p:spPr>
          <a:xfrm>
            <a:off x="2301418" y="1238381"/>
            <a:ext cx="225726" cy="820455"/>
          </a:xfrm>
          <a:custGeom>
            <a:avLst/>
            <a:gdLst>
              <a:gd name="connsiteX0" fmla="*/ 125408 w 225726"/>
              <a:gd name="connsiteY0" fmla="*/ 0 h 820455"/>
              <a:gd name="connsiteX1" fmla="*/ 175513 w 225726"/>
              <a:gd name="connsiteY1" fmla="*/ 137786 h 820455"/>
              <a:gd name="connsiteX2" fmla="*/ 148 w 225726"/>
              <a:gd name="connsiteY2" fmla="*/ 294362 h 820455"/>
              <a:gd name="connsiteX3" fmla="*/ 188039 w 225726"/>
              <a:gd name="connsiteY3" fmla="*/ 356992 h 820455"/>
              <a:gd name="connsiteX4" fmla="*/ 148 w 225726"/>
              <a:gd name="connsiteY4" fmla="*/ 519830 h 820455"/>
              <a:gd name="connsiteX5" fmla="*/ 225617 w 225726"/>
              <a:gd name="connsiteY5" fmla="*/ 632564 h 820455"/>
              <a:gd name="connsiteX6" fmla="*/ 31463 w 225726"/>
              <a:gd name="connsiteY6" fmla="*/ 726510 h 820455"/>
              <a:gd name="connsiteX7" fmla="*/ 131671 w 225726"/>
              <a:gd name="connsiteY7" fmla="*/ 820455 h 8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726" h="820455">
                <a:moveTo>
                  <a:pt x="125408" y="0"/>
                </a:moveTo>
                <a:cubicBezTo>
                  <a:pt x="160899" y="44363"/>
                  <a:pt x="196390" y="88726"/>
                  <a:pt x="175513" y="137786"/>
                </a:cubicBezTo>
                <a:cubicBezTo>
                  <a:pt x="154636" y="186846"/>
                  <a:pt x="-1940" y="257828"/>
                  <a:pt x="148" y="294362"/>
                </a:cubicBezTo>
                <a:cubicBezTo>
                  <a:pt x="2236" y="330896"/>
                  <a:pt x="188039" y="319414"/>
                  <a:pt x="188039" y="356992"/>
                </a:cubicBezTo>
                <a:cubicBezTo>
                  <a:pt x="188039" y="394570"/>
                  <a:pt x="-6115" y="473901"/>
                  <a:pt x="148" y="519830"/>
                </a:cubicBezTo>
                <a:cubicBezTo>
                  <a:pt x="6411" y="565759"/>
                  <a:pt x="220398" y="598117"/>
                  <a:pt x="225617" y="632564"/>
                </a:cubicBezTo>
                <a:cubicBezTo>
                  <a:pt x="230836" y="667011"/>
                  <a:pt x="47121" y="695195"/>
                  <a:pt x="31463" y="726510"/>
                </a:cubicBezTo>
                <a:cubicBezTo>
                  <a:pt x="15805" y="757825"/>
                  <a:pt x="73738" y="789140"/>
                  <a:pt x="131671" y="82045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DF9D92D-F25E-FEB4-8491-365C7FBDE5E6}"/>
              </a:ext>
            </a:extLst>
          </p:cNvPr>
          <p:cNvSpPr/>
          <p:nvPr/>
        </p:nvSpPr>
        <p:spPr>
          <a:xfrm>
            <a:off x="3737891" y="1260942"/>
            <a:ext cx="225726" cy="820455"/>
          </a:xfrm>
          <a:custGeom>
            <a:avLst/>
            <a:gdLst>
              <a:gd name="connsiteX0" fmla="*/ 125408 w 225726"/>
              <a:gd name="connsiteY0" fmla="*/ 0 h 820455"/>
              <a:gd name="connsiteX1" fmla="*/ 175513 w 225726"/>
              <a:gd name="connsiteY1" fmla="*/ 137786 h 820455"/>
              <a:gd name="connsiteX2" fmla="*/ 148 w 225726"/>
              <a:gd name="connsiteY2" fmla="*/ 294362 h 820455"/>
              <a:gd name="connsiteX3" fmla="*/ 188039 w 225726"/>
              <a:gd name="connsiteY3" fmla="*/ 356992 h 820455"/>
              <a:gd name="connsiteX4" fmla="*/ 148 w 225726"/>
              <a:gd name="connsiteY4" fmla="*/ 519830 h 820455"/>
              <a:gd name="connsiteX5" fmla="*/ 225617 w 225726"/>
              <a:gd name="connsiteY5" fmla="*/ 632564 h 820455"/>
              <a:gd name="connsiteX6" fmla="*/ 31463 w 225726"/>
              <a:gd name="connsiteY6" fmla="*/ 726510 h 820455"/>
              <a:gd name="connsiteX7" fmla="*/ 131671 w 225726"/>
              <a:gd name="connsiteY7" fmla="*/ 820455 h 8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726" h="820455">
                <a:moveTo>
                  <a:pt x="125408" y="0"/>
                </a:moveTo>
                <a:cubicBezTo>
                  <a:pt x="160899" y="44363"/>
                  <a:pt x="196390" y="88726"/>
                  <a:pt x="175513" y="137786"/>
                </a:cubicBezTo>
                <a:cubicBezTo>
                  <a:pt x="154636" y="186846"/>
                  <a:pt x="-1940" y="257828"/>
                  <a:pt x="148" y="294362"/>
                </a:cubicBezTo>
                <a:cubicBezTo>
                  <a:pt x="2236" y="330896"/>
                  <a:pt x="188039" y="319414"/>
                  <a:pt x="188039" y="356992"/>
                </a:cubicBezTo>
                <a:cubicBezTo>
                  <a:pt x="188039" y="394570"/>
                  <a:pt x="-6115" y="473901"/>
                  <a:pt x="148" y="519830"/>
                </a:cubicBezTo>
                <a:cubicBezTo>
                  <a:pt x="6411" y="565759"/>
                  <a:pt x="220398" y="598117"/>
                  <a:pt x="225617" y="632564"/>
                </a:cubicBezTo>
                <a:cubicBezTo>
                  <a:pt x="230836" y="667011"/>
                  <a:pt x="47121" y="695195"/>
                  <a:pt x="31463" y="726510"/>
                </a:cubicBezTo>
                <a:cubicBezTo>
                  <a:pt x="15805" y="757825"/>
                  <a:pt x="73738" y="789140"/>
                  <a:pt x="131671" y="82045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AF45E27-D5C0-D4FA-DF94-A483F5090F6F}"/>
              </a:ext>
            </a:extLst>
          </p:cNvPr>
          <p:cNvSpPr/>
          <p:nvPr/>
        </p:nvSpPr>
        <p:spPr>
          <a:xfrm>
            <a:off x="3860628" y="28699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430247D-065A-35EC-D3BB-07AF336402BF}"/>
              </a:ext>
            </a:extLst>
          </p:cNvPr>
          <p:cNvSpPr/>
          <p:nvPr/>
        </p:nvSpPr>
        <p:spPr>
          <a:xfrm>
            <a:off x="3812670" y="29199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BB1D51-7C2C-4864-FB7A-10965EF7ABAD}"/>
              </a:ext>
            </a:extLst>
          </p:cNvPr>
          <p:cNvCxnSpPr>
            <a:cxnSpLocks/>
          </p:cNvCxnSpPr>
          <p:nvPr/>
        </p:nvCxnSpPr>
        <p:spPr>
          <a:xfrm>
            <a:off x="4158663" y="2996857"/>
            <a:ext cx="0" cy="810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FC02BE84-A56C-1D89-35A6-824F95B9D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3" t="17266" r="6180" b="9558"/>
          <a:stretch/>
        </p:blipFill>
        <p:spPr>
          <a:xfrm>
            <a:off x="4272183" y="3687526"/>
            <a:ext cx="1639294" cy="1172255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81CC4234-74C4-98C5-5764-572FE36B85E6}"/>
              </a:ext>
            </a:extLst>
          </p:cNvPr>
          <p:cNvSpPr txBox="1"/>
          <p:nvPr/>
        </p:nvSpPr>
        <p:spPr>
          <a:xfrm>
            <a:off x="4158663" y="3097371"/>
            <a:ext cx="77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latin typeface="Univers Condensed Light" panose="020B0306020202040204" pitchFamily="34" charset="0"/>
              </a:rPr>
              <a:t>direct</a:t>
            </a:r>
          </a:p>
          <a:p>
            <a:r>
              <a:rPr lang="el-GR" sz="1200" b="0" i="0" dirty="0">
                <a:solidFill>
                  <a:srgbClr val="202122"/>
                </a:solidFill>
                <a:effectLst/>
                <a:latin typeface="Univers Condensed Light" panose="020B0306020202040204" pitchFamily="34" charset="0"/>
              </a:rPr>
              <a:t>Λ</a:t>
            </a:r>
            <a:r>
              <a:rPr lang="hr-HR" sz="1200" b="0" i="0" dirty="0">
                <a:solidFill>
                  <a:srgbClr val="202122"/>
                </a:solidFill>
                <a:effectLst/>
                <a:latin typeface="Univers Condensed Light" panose="020B0306020202040204" pitchFamily="34" charset="0"/>
              </a:rPr>
              <a:t>= 385 nm</a:t>
            </a:r>
            <a:endParaRPr lang="en-US" sz="1200" dirty="0"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8DC40-5AF4-7C0A-78A7-BBA161622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BDB0A0-B311-E6E5-7014-0AF84CF1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105710"/>
            <a:ext cx="5735538" cy="38589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r-HR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V(III) – picnolate complex</a:t>
            </a:r>
            <a:endParaRPr lang="en-US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E68D67-50D1-06E7-67CF-3102D6E46AF8}"/>
              </a:ext>
            </a:extLst>
          </p:cNvPr>
          <p:cNvCxnSpPr/>
          <p:nvPr/>
        </p:nvCxnSpPr>
        <p:spPr>
          <a:xfrm>
            <a:off x="595086" y="491602"/>
            <a:ext cx="41148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987;p48">
            <a:extLst>
              <a:ext uri="{FF2B5EF4-FFF2-40B4-BE49-F238E27FC236}">
                <a16:creationId xmlns:a16="http://schemas.microsoft.com/office/drawing/2014/main" id="{C710474C-31F1-2FFC-7535-CC606CB7C49B}"/>
              </a:ext>
            </a:extLst>
          </p:cNvPr>
          <p:cNvGrpSpPr/>
          <p:nvPr/>
        </p:nvGrpSpPr>
        <p:grpSpPr>
          <a:xfrm>
            <a:off x="6064160" y="2474976"/>
            <a:ext cx="2665240" cy="2339340"/>
            <a:chOff x="5241175" y="4959100"/>
            <a:chExt cx="539775" cy="517775"/>
          </a:xfrm>
          <a:solidFill>
            <a:schemeClr val="tx1">
              <a:lumMod val="95000"/>
              <a:alpha val="11000"/>
            </a:schemeClr>
          </a:solidFill>
        </p:grpSpPr>
        <p:sp>
          <p:nvSpPr>
            <p:cNvPr id="13" name="Google Shape;988;p48">
              <a:extLst>
                <a:ext uri="{FF2B5EF4-FFF2-40B4-BE49-F238E27FC236}">
                  <a16:creationId xmlns:a16="http://schemas.microsoft.com/office/drawing/2014/main" id="{DF25DFBF-9761-6F42-1385-E6EBDF958255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alpha val="37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9;p48">
              <a:extLst>
                <a:ext uri="{FF2B5EF4-FFF2-40B4-BE49-F238E27FC236}">
                  <a16:creationId xmlns:a16="http://schemas.microsoft.com/office/drawing/2014/main" id="{71E99B5C-6D37-5C34-85BF-2B413DFA4450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alpha val="37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1;p48">
              <a:extLst>
                <a:ext uri="{FF2B5EF4-FFF2-40B4-BE49-F238E27FC236}">
                  <a16:creationId xmlns:a16="http://schemas.microsoft.com/office/drawing/2014/main" id="{A8372074-56C7-14B7-2218-9793594038A2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alpha val="37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992;p48">
              <a:extLst>
                <a:ext uri="{FF2B5EF4-FFF2-40B4-BE49-F238E27FC236}">
                  <a16:creationId xmlns:a16="http://schemas.microsoft.com/office/drawing/2014/main" id="{80CB6C23-6577-430C-52BD-9F3235708B9B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alpha val="37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3;p48">
              <a:extLst>
                <a:ext uri="{FF2B5EF4-FFF2-40B4-BE49-F238E27FC236}">
                  <a16:creationId xmlns:a16="http://schemas.microsoft.com/office/drawing/2014/main" id="{AA1D4C23-BF36-3CEC-4D20-B0117367473C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alpha val="37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0;p48">
              <a:extLst>
                <a:ext uri="{FF2B5EF4-FFF2-40B4-BE49-F238E27FC236}">
                  <a16:creationId xmlns:a16="http://schemas.microsoft.com/office/drawing/2014/main" id="{CB27A809-2916-D56F-2E11-EF1542646B0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alpha val="37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4AAA565-D1F2-91D7-42F5-7506787A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0" y="373926"/>
            <a:ext cx="3483429" cy="24525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2C4899-4E24-3035-B880-01C17684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2437020"/>
            <a:ext cx="3538082" cy="270648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C94C-B9E0-E0E3-633A-C741991933D7}"/>
              </a:ext>
            </a:extLst>
          </p:cNvPr>
          <p:cNvCxnSpPr>
            <a:cxnSpLocks/>
          </p:cNvCxnSpPr>
          <p:nvPr/>
        </p:nvCxnSpPr>
        <p:spPr>
          <a:xfrm flipH="1">
            <a:off x="4471142" y="970178"/>
            <a:ext cx="1" cy="2271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788D85F-8ACB-9C16-D581-BFDC2F8549BE}"/>
              </a:ext>
            </a:extLst>
          </p:cNvPr>
          <p:cNvSpPr txBox="1"/>
          <p:nvPr/>
        </p:nvSpPr>
        <p:spPr>
          <a:xfrm>
            <a:off x="4519162" y="1019759"/>
            <a:ext cx="331021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Results so far...</a:t>
            </a:r>
          </a:p>
          <a:p>
            <a:endParaRPr lang="hr-HR" b="1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Majority of V(III) extracted in the 1</a:t>
            </a:r>
            <a:r>
              <a:rPr lang="hr-HR" baseline="30000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st</a:t>
            </a:r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 extract</a:t>
            </a:r>
          </a:p>
          <a:p>
            <a:endParaRPr lang="hr-HR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In mixture with other V species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Univers Condensed Light" panose="020B0306020202040204" pitchFamily="34" charset="0"/>
              </a:rPr>
              <a:t>comproportionation</a:t>
            </a:r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 is taking place!</a:t>
            </a:r>
          </a:p>
          <a:p>
            <a:endParaRPr lang="hr-HR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Environmental imapct of comproportionation reaction??</a:t>
            </a:r>
            <a:endParaRPr lang="en-US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2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8DC40-5AF4-7C0A-78A7-BBA161622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BDB0A0-B311-E6E5-7014-0AF84CF1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105710"/>
            <a:ext cx="5735538" cy="38589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r-HR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V(III) – picnolate complex</a:t>
            </a:r>
            <a:endParaRPr lang="en-US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E68D67-50D1-06E7-67CF-3102D6E46AF8}"/>
              </a:ext>
            </a:extLst>
          </p:cNvPr>
          <p:cNvCxnSpPr/>
          <p:nvPr/>
        </p:nvCxnSpPr>
        <p:spPr>
          <a:xfrm>
            <a:off x="595086" y="491602"/>
            <a:ext cx="41148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E61C76A-541D-2A03-4012-359ED074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12" y="491602"/>
            <a:ext cx="3700998" cy="26056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E8DE8E-1276-EB2C-E560-9092E4292ECE}"/>
              </a:ext>
            </a:extLst>
          </p:cNvPr>
          <p:cNvSpPr txBox="1"/>
          <p:nvPr/>
        </p:nvSpPr>
        <p:spPr>
          <a:xfrm>
            <a:off x="3652185" y="1196041"/>
            <a:ext cx="331021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Spectrum of environmental samples...</a:t>
            </a:r>
          </a:p>
          <a:p>
            <a:endParaRPr lang="hr-HR" b="1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Big interferences (probably Fe or pigments)</a:t>
            </a:r>
          </a:p>
          <a:p>
            <a:endParaRPr lang="hr-HR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Strongly needed usage of HR ICP 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C1E52F-B464-A25C-EF66-C876949E7ADE}"/>
              </a:ext>
            </a:extLst>
          </p:cNvPr>
          <p:cNvCxnSpPr>
            <a:cxnSpLocks/>
          </p:cNvCxnSpPr>
          <p:nvPr/>
        </p:nvCxnSpPr>
        <p:spPr>
          <a:xfrm>
            <a:off x="3531624" y="1155323"/>
            <a:ext cx="0" cy="123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3" descr="meb6.jpg">
            <a:extLst>
              <a:ext uri="{FF2B5EF4-FFF2-40B4-BE49-F238E27FC236}">
                <a16:creationId xmlns:a16="http://schemas.microsoft.com/office/drawing/2014/main" id="{94CEE727-60E7-D04B-CD83-2E473DBB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37" y="3183860"/>
            <a:ext cx="2770313" cy="1661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C54727-2217-D530-6AF9-969856DEFF4A}"/>
              </a:ext>
            </a:extLst>
          </p:cNvPr>
          <p:cNvSpPr txBox="1"/>
          <p:nvPr/>
        </p:nvSpPr>
        <p:spPr>
          <a:xfrm>
            <a:off x="319314" y="3088436"/>
            <a:ext cx="309282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r-HR" b="1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Future plans...</a:t>
            </a:r>
          </a:p>
          <a:p>
            <a:pPr algn="r"/>
            <a:endParaRPr lang="hr-HR" b="1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Evaporate extracts to dryness / redissolve in 2% HNO</a:t>
            </a:r>
            <a:r>
              <a:rPr lang="hr-HR" baseline="-25000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3</a:t>
            </a:r>
            <a:endParaRPr lang="hr-HR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Determine presence of V(III) in anoxic sediments</a:t>
            </a:r>
          </a:p>
          <a:p>
            <a:pPr algn="r"/>
            <a:endParaRPr lang="hr-HR" dirty="0">
              <a:solidFill>
                <a:schemeClr val="tx1"/>
              </a:solidFill>
              <a:latin typeface="Univers Condensed Light" panose="020B0306020202040204" pitchFamily="34" charset="0"/>
            </a:endParaRPr>
          </a:p>
          <a:p>
            <a:pPr algn="r"/>
            <a:r>
              <a:rPr lang="hr-HR" dirty="0">
                <a:solidFill>
                  <a:schemeClr val="tx1"/>
                </a:solidFill>
                <a:latin typeface="Univers Condensed Light" panose="020B0306020202040204" pitchFamily="34" charset="0"/>
              </a:rPr>
              <a:t>Examine possible effect of comproportionation reaction and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8FD3BB-8214-6EAC-6DBF-E4004AA856E0}"/>
              </a:ext>
            </a:extLst>
          </p:cNvPr>
          <p:cNvCxnSpPr>
            <a:cxnSpLocks/>
          </p:cNvCxnSpPr>
          <p:nvPr/>
        </p:nvCxnSpPr>
        <p:spPr>
          <a:xfrm>
            <a:off x="3525046" y="3183860"/>
            <a:ext cx="6578" cy="180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820;p48">
            <a:extLst>
              <a:ext uri="{FF2B5EF4-FFF2-40B4-BE49-F238E27FC236}">
                <a16:creationId xmlns:a16="http://schemas.microsoft.com/office/drawing/2014/main" id="{45162166-301D-E38E-7DB5-87AC0018B81F}"/>
              </a:ext>
            </a:extLst>
          </p:cNvPr>
          <p:cNvSpPr/>
          <p:nvPr/>
        </p:nvSpPr>
        <p:spPr>
          <a:xfrm rot="16799065">
            <a:off x="7214512" y="2331692"/>
            <a:ext cx="1627390" cy="1752112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2">
              <a:alpha val="8000"/>
            </a:schemeClr>
          </a:solidFill>
          <a:ln>
            <a:solidFill>
              <a:schemeClr val="tx1">
                <a:lumMod val="95000"/>
                <a:alpha val="44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820;p48">
            <a:extLst>
              <a:ext uri="{FF2B5EF4-FFF2-40B4-BE49-F238E27FC236}">
                <a16:creationId xmlns:a16="http://schemas.microsoft.com/office/drawing/2014/main" id="{5418CB1F-AA63-3EF6-A794-017096E7EE82}"/>
              </a:ext>
            </a:extLst>
          </p:cNvPr>
          <p:cNvSpPr/>
          <p:nvPr/>
        </p:nvSpPr>
        <p:spPr>
          <a:xfrm rot="411735">
            <a:off x="6118769" y="1317434"/>
            <a:ext cx="2137438" cy="1759252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2">
              <a:alpha val="8000"/>
            </a:schemeClr>
          </a:solidFill>
          <a:ln>
            <a:solidFill>
              <a:schemeClr val="tx1">
                <a:lumMod val="95000"/>
                <a:alpha val="21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37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07C778-868E-F35C-CB3D-661B42FAB056}"/>
              </a:ext>
            </a:extLst>
          </p:cNvPr>
          <p:cNvSpPr txBox="1">
            <a:spLocks/>
          </p:cNvSpPr>
          <p:nvPr/>
        </p:nvSpPr>
        <p:spPr>
          <a:xfrm>
            <a:off x="4240623" y="1077829"/>
            <a:ext cx="4903377" cy="6108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Thank you</a:t>
            </a:r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 Light" panose="020B0306020202040204" pitchFamily="34" charset="0"/>
              </a:rPr>
              <a:t>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ndensed Light" panose="020B0306020202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6C97D-7DAA-6EEB-D765-E26FA129CB3D}"/>
              </a:ext>
            </a:extLst>
          </p:cNvPr>
          <p:cNvSpPr txBox="1"/>
          <p:nvPr/>
        </p:nvSpPr>
        <p:spPr>
          <a:xfrm>
            <a:off x="4240623" y="1914175"/>
            <a:ext cx="238034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Univers Condensed Light" panose="020B0306020202040204" pitchFamily="34" charset="0"/>
              </a:rPr>
              <a:t>Research within this work was funded by Croatian Science Foundation , Project “REDOX” IP-2018-01-7813, “REDOX”.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8D36B0-0E9E-B630-24C3-C4E4D681A8DB}"/>
              </a:ext>
            </a:extLst>
          </p:cNvPr>
          <p:cNvCxnSpPr/>
          <p:nvPr/>
        </p:nvCxnSpPr>
        <p:spPr>
          <a:xfrm>
            <a:off x="4143829" y="902091"/>
            <a:ext cx="0" cy="2046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rzz.png">
            <a:extLst>
              <a:ext uri="{FF2B5EF4-FFF2-40B4-BE49-F238E27FC236}">
                <a16:creationId xmlns:a16="http://schemas.microsoft.com/office/drawing/2014/main" id="{F2BD6624-4FB1-EF9D-22A8-BE5263E891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655" y="4473329"/>
            <a:ext cx="1654802" cy="67017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1C27627-8BE5-B3A2-7638-073CE7875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8088" r="17133"/>
          <a:stretch/>
        </p:blipFill>
        <p:spPr>
          <a:xfrm>
            <a:off x="7194457" y="4473329"/>
            <a:ext cx="974997" cy="691534"/>
          </a:xfrm>
          <a:prstGeom prst="rect">
            <a:avLst/>
          </a:prstGeom>
        </p:spPr>
      </p:pic>
      <p:grpSp>
        <p:nvGrpSpPr>
          <p:cNvPr id="15" name="Google Shape;931;p47">
            <a:extLst>
              <a:ext uri="{FF2B5EF4-FFF2-40B4-BE49-F238E27FC236}">
                <a16:creationId xmlns:a16="http://schemas.microsoft.com/office/drawing/2014/main" id="{7ECBD7AA-4AE4-ACAA-C1D8-054A626F87A1}"/>
              </a:ext>
            </a:extLst>
          </p:cNvPr>
          <p:cNvGrpSpPr/>
          <p:nvPr/>
        </p:nvGrpSpPr>
        <p:grpSpPr>
          <a:xfrm>
            <a:off x="609599" y="404097"/>
            <a:ext cx="2431143" cy="3122874"/>
            <a:chOff x="584925" y="922575"/>
            <a:chExt cx="415200" cy="502525"/>
          </a:xfrm>
        </p:grpSpPr>
        <p:sp>
          <p:nvSpPr>
            <p:cNvPr id="16" name="Google Shape;932;p47">
              <a:extLst>
                <a:ext uri="{FF2B5EF4-FFF2-40B4-BE49-F238E27FC236}">
                  <a16:creationId xmlns:a16="http://schemas.microsoft.com/office/drawing/2014/main" id="{25D395E5-4D05-13F5-A528-44CC05130F0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>
                <a:alpha val="3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3;p47">
              <a:extLst>
                <a:ext uri="{FF2B5EF4-FFF2-40B4-BE49-F238E27FC236}">
                  <a16:creationId xmlns:a16="http://schemas.microsoft.com/office/drawing/2014/main" id="{46B94318-8947-56E4-DA13-78042FBB1452}"/>
                </a:ext>
              </a:extLst>
            </p:cNvPr>
            <p:cNvSpPr/>
            <p:nvPr/>
          </p:nvSpPr>
          <p:spPr>
            <a:xfrm>
              <a:off x="614260" y="933548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>
                <a:alpha val="1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hr-HR" b="1" i="1" dirty="0">
                <a:latin typeface="Univers Condensed Light" panose="020B0306020202040204" pitchFamily="34" charset="0"/>
              </a:endParaRPr>
            </a:p>
          </p:txBody>
        </p:sp>
        <p:sp>
          <p:nvSpPr>
            <p:cNvPr id="18" name="Google Shape;934;p47">
              <a:extLst>
                <a:ext uri="{FF2B5EF4-FFF2-40B4-BE49-F238E27FC236}">
                  <a16:creationId xmlns:a16="http://schemas.microsoft.com/office/drawing/2014/main" id="{1E0C6679-2C26-3A9B-EB21-F9DDDC3E3E9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34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A0A30F-4D9A-4C15-B51A-CACB884005F3}"/>
              </a:ext>
            </a:extLst>
          </p:cNvPr>
          <p:cNvSpPr txBox="1"/>
          <p:nvPr/>
        </p:nvSpPr>
        <p:spPr>
          <a:xfrm>
            <a:off x="1375166" y="109856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i="1" dirty="0">
                <a:latin typeface="Univers Condensed Light" panose="020B0306020202040204" pitchFamily="34" charset="0"/>
              </a:rPr>
              <a:t>Questions...</a:t>
            </a:r>
            <a:endParaRPr lang="en-US" sz="1800" i="1" dirty="0">
              <a:latin typeface="Univers Condensed Light" panose="020B0306020202040204" pitchFamily="34" charset="0"/>
            </a:endParaRPr>
          </a:p>
        </p:txBody>
      </p:sp>
      <p:sp>
        <p:nvSpPr>
          <p:cNvPr id="20" name="Google Shape;1028;p48">
            <a:extLst>
              <a:ext uri="{FF2B5EF4-FFF2-40B4-BE49-F238E27FC236}">
                <a16:creationId xmlns:a16="http://schemas.microsoft.com/office/drawing/2014/main" id="{382EA581-B065-51AC-EE40-0814A5B98094}"/>
              </a:ext>
            </a:extLst>
          </p:cNvPr>
          <p:cNvSpPr/>
          <p:nvPr/>
        </p:nvSpPr>
        <p:spPr>
          <a:xfrm rot="21420344">
            <a:off x="2364944" y="877469"/>
            <a:ext cx="519066" cy="492570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solidFill>
              <a:schemeClr val="tx1">
                <a:alpha val="37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349</Words>
  <Application>Microsoft Office PowerPoint</Application>
  <PresentationFormat>On-screen Show (16:9)</PresentationFormat>
  <Paragraphs>68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Univers Condensed Light</vt:lpstr>
      <vt:lpstr>Wingdings</vt:lpstr>
      <vt:lpstr>Montserrat Light</vt:lpstr>
      <vt:lpstr>Arial</vt:lpstr>
      <vt:lpstr>Quire Sans Light</vt:lpstr>
      <vt:lpstr>Poppins</vt:lpstr>
      <vt:lpstr>Volsce template</vt:lpstr>
      <vt:lpstr>PowerPoint Presentation</vt:lpstr>
      <vt:lpstr>Vanadium aqueous chemistry</vt:lpstr>
      <vt:lpstr>V(III) – picnolate complex</vt:lpstr>
      <vt:lpstr>V(III) – picnolate complex</vt:lpstr>
      <vt:lpstr>V(III) – picnolate complex</vt:lpstr>
      <vt:lpstr>V(III) – picnolate complex</vt:lpstr>
      <vt:lpstr>V(III) – picnolate complex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lucija knezevich</cp:lastModifiedBy>
  <cp:revision>6</cp:revision>
  <dcterms:modified xsi:type="dcterms:W3CDTF">2022-05-21T17:24:07Z</dcterms:modified>
</cp:coreProperties>
</file>