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70" r:id="rId2"/>
    <p:sldId id="329" r:id="rId3"/>
    <p:sldId id="318" r:id="rId4"/>
    <p:sldId id="324" r:id="rId5"/>
    <p:sldId id="327" r:id="rId6"/>
    <p:sldId id="328" r:id="rId7"/>
    <p:sldId id="332" r:id="rId8"/>
    <p:sldId id="313" r:id="rId9"/>
    <p:sldId id="333" r:id="rId10"/>
    <p:sldId id="321" r:id="rId11"/>
    <p:sldId id="322" r:id="rId12"/>
    <p:sldId id="317" r:id="rId13"/>
    <p:sldId id="316" r:id="rId14"/>
  </p:sldIdLst>
  <p:sldSz cx="10691813" cy="7556500"/>
  <p:notesSz cx="6858000" cy="9144000"/>
  <p:defaultTextStyle>
    <a:defPPr>
      <a:defRPr lang="en-US"/>
    </a:defPPr>
    <a:lvl1pPr marL="0" algn="l" defTabSz="521345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1pPr>
    <a:lvl2pPr marL="521345" algn="l" defTabSz="521345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2pPr>
    <a:lvl3pPr marL="1042690" algn="l" defTabSz="521345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3pPr>
    <a:lvl4pPr marL="1564035" algn="l" defTabSz="521345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4pPr>
    <a:lvl5pPr marL="2085381" algn="l" defTabSz="521345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5pPr>
    <a:lvl6pPr marL="2606726" algn="l" defTabSz="521345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6pPr>
    <a:lvl7pPr marL="3128071" algn="l" defTabSz="521345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7pPr>
    <a:lvl8pPr marL="3649416" algn="l" defTabSz="521345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8pPr>
    <a:lvl9pPr marL="4170761" algn="l" defTabSz="521345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1" userDrawn="1">
          <p15:clr>
            <a:srgbClr val="A4A3A4"/>
          </p15:clr>
        </p15:guide>
        <p15:guide id="2" pos="2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jina Bajracharya" initials="R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61" autoAdjust="0"/>
    <p:restoredTop sz="95652" autoAdjust="0"/>
  </p:normalViewPr>
  <p:slideViewPr>
    <p:cSldViewPr showGuides="1">
      <p:cViewPr>
        <p:scale>
          <a:sx n="100" d="100"/>
          <a:sy n="100" d="100"/>
        </p:scale>
        <p:origin x="1248" y="-152"/>
      </p:cViewPr>
      <p:guideLst>
        <p:guide orient="horz" pos="1131"/>
        <p:guide pos="2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56"/>
    </p:cViewPr>
  </p:sorterViewPr>
  <p:notesViewPr>
    <p:cSldViewPr showGuides="1">
      <p:cViewPr varScale="1">
        <p:scale>
          <a:sx n="121" d="100"/>
          <a:sy n="121" d="100"/>
        </p:scale>
        <p:origin x="4938" y="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23.05.22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23.05.22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95504" indent="-195504" algn="l" defTabSz="1042690" rtl="0" eaLnBrk="1" latinLnBrk="0" hangingPunct="1">
      <a:buFont typeface="Arial" panose="020B0604020202020204" pitchFamily="34" charset="0"/>
      <a:buChar char="•"/>
      <a:defRPr sz="1368" kern="1200">
        <a:solidFill>
          <a:schemeClr val="tx1"/>
        </a:solidFill>
        <a:latin typeface="+mn-lt"/>
        <a:ea typeface="+mn-ea"/>
        <a:cs typeface="+mn-cs"/>
      </a:defRPr>
    </a:lvl1pPr>
    <a:lvl2pPr marL="716850" indent="-195504" algn="l" defTabSz="1042690" rtl="0" eaLnBrk="1" latinLnBrk="0" hangingPunct="1">
      <a:buFont typeface="Arial" panose="020B0604020202020204" pitchFamily="34" charset="0"/>
      <a:buChar char="•"/>
      <a:defRPr sz="1368" kern="1200">
        <a:solidFill>
          <a:schemeClr val="tx1"/>
        </a:solidFill>
        <a:latin typeface="+mn-lt"/>
        <a:ea typeface="+mn-ea"/>
        <a:cs typeface="+mn-cs"/>
      </a:defRPr>
    </a:lvl2pPr>
    <a:lvl3pPr marL="1238195" indent="-195504" algn="l" defTabSz="1042690" rtl="0" eaLnBrk="1" latinLnBrk="0" hangingPunct="1">
      <a:buFont typeface="Arial" panose="020B0604020202020204" pitchFamily="34" charset="0"/>
      <a:buChar char="•"/>
      <a:defRPr sz="1368" kern="1200">
        <a:solidFill>
          <a:schemeClr val="tx1"/>
        </a:solidFill>
        <a:latin typeface="+mn-lt"/>
        <a:ea typeface="+mn-ea"/>
        <a:cs typeface="+mn-cs"/>
      </a:defRPr>
    </a:lvl3pPr>
    <a:lvl4pPr marL="1759540" indent="-195504" algn="l" defTabSz="1042690" rtl="0" eaLnBrk="1" latinLnBrk="0" hangingPunct="1">
      <a:buFont typeface="Arial" panose="020B0604020202020204" pitchFamily="34" charset="0"/>
      <a:buChar char="•"/>
      <a:defRPr sz="1368" kern="1200">
        <a:solidFill>
          <a:schemeClr val="tx1"/>
        </a:solidFill>
        <a:latin typeface="+mn-lt"/>
        <a:ea typeface="+mn-ea"/>
        <a:cs typeface="+mn-cs"/>
      </a:defRPr>
    </a:lvl4pPr>
    <a:lvl5pPr marL="2280885" indent="-195504" algn="l" defTabSz="1042690" rtl="0" eaLnBrk="1" latinLnBrk="0" hangingPunct="1">
      <a:buFont typeface="Arial" panose="020B0604020202020204" pitchFamily="34" charset="0"/>
      <a:buChar char="•"/>
      <a:defRPr sz="1368" kern="1200">
        <a:solidFill>
          <a:schemeClr val="tx1"/>
        </a:solidFill>
        <a:latin typeface="+mn-lt"/>
        <a:ea typeface="+mn-ea"/>
        <a:cs typeface="+mn-cs"/>
      </a:defRPr>
    </a:lvl5pPr>
    <a:lvl6pPr marL="2606726" algn="l" defTabSz="1042690" rtl="0" eaLnBrk="1" latinLnBrk="0" hangingPunct="1">
      <a:defRPr sz="1368" kern="1200">
        <a:solidFill>
          <a:schemeClr val="tx1"/>
        </a:solidFill>
        <a:latin typeface="+mn-lt"/>
        <a:ea typeface="+mn-ea"/>
        <a:cs typeface="+mn-cs"/>
      </a:defRPr>
    </a:lvl6pPr>
    <a:lvl7pPr marL="3128071" algn="l" defTabSz="1042690" rtl="0" eaLnBrk="1" latinLnBrk="0" hangingPunct="1">
      <a:defRPr sz="1368" kern="1200">
        <a:solidFill>
          <a:schemeClr val="tx1"/>
        </a:solidFill>
        <a:latin typeface="+mn-lt"/>
        <a:ea typeface="+mn-ea"/>
        <a:cs typeface="+mn-cs"/>
      </a:defRPr>
    </a:lvl7pPr>
    <a:lvl8pPr marL="3649416" algn="l" defTabSz="1042690" rtl="0" eaLnBrk="1" latinLnBrk="0" hangingPunct="1">
      <a:defRPr sz="1368" kern="1200">
        <a:solidFill>
          <a:schemeClr val="tx1"/>
        </a:solidFill>
        <a:latin typeface="+mn-lt"/>
        <a:ea typeface="+mn-ea"/>
        <a:cs typeface="+mn-cs"/>
      </a:defRPr>
    </a:lvl8pPr>
    <a:lvl9pPr marL="4170761" algn="l" defTabSz="1042690" rtl="0" eaLnBrk="1" latinLnBrk="0" hangingPunct="1">
      <a:defRPr sz="136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5504" marR="0" lvl="0" indent="-195504" algn="l" defTabSz="1042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 processes are driven by the environmental variables of temperature, solar radiation, soil moisture, and atmospheric CO2 concentration.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5107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36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Incorporated organic carbon is assumed to consist of two components, labile-C and resistant-C. The reaction rate of decomposition depends on the soil parameters of temperature, moisture, texture, and </a:t>
            </a:r>
            <a:r>
              <a:rPr lang="en-GB" sz="1368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pH.</a:t>
            </a:r>
            <a:endParaRPr lang="en-GB" sz="1368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3975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5504" marR="0" lvl="0" indent="-195504" algn="l" defTabSz="1042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The soil C pools, clay content, soil temperature are predefined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6495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5504" marR="0" lvl="0" indent="-195504" algn="l" defTabSz="1042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Investigating the use of LiDAR for Biomass estimations using Gap Fraction (GF), height, and intensity.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101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5504" marR="0" lvl="0" indent="-195504" algn="l" defTabSz="1042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368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favourable weather conditions enhance N release from fertilizers as well as from old organic matter (humus), which might overrule the lower N fertilization rates.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4777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79825"/>
            <a:ext cx="10691813" cy="55833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62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40867" y="592073"/>
            <a:ext cx="9010080" cy="686899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526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40867" y="2693137"/>
            <a:ext cx="9010080" cy="569389"/>
          </a:xfrm>
        </p:spPr>
        <p:txBody>
          <a:bodyPr/>
          <a:lstStyle>
            <a:lvl1pPr marL="0" indent="0" algn="l">
              <a:buNone/>
              <a:defRPr sz="1763" cap="all" spc="66" baseline="0">
                <a:solidFill>
                  <a:schemeClr val="bg1"/>
                </a:solidFill>
              </a:defRPr>
            </a:lvl1pPr>
            <a:lvl2pPr marL="503789" indent="0" algn="ctr">
              <a:buNone/>
              <a:defRPr sz="2204"/>
            </a:lvl2pPr>
            <a:lvl3pPr marL="1007577" indent="0" algn="ctr">
              <a:buNone/>
              <a:defRPr sz="1983"/>
            </a:lvl3pPr>
            <a:lvl4pPr marL="1511366" indent="0" algn="ctr">
              <a:buNone/>
              <a:defRPr sz="1763"/>
            </a:lvl4pPr>
            <a:lvl5pPr marL="2015155" indent="0" algn="ctr">
              <a:buNone/>
              <a:defRPr sz="1763"/>
            </a:lvl5pPr>
            <a:lvl6pPr marL="2518943" indent="0" algn="ctr">
              <a:buNone/>
              <a:defRPr sz="1763"/>
            </a:lvl6pPr>
            <a:lvl7pPr marL="3022732" indent="0" algn="ctr">
              <a:buNone/>
              <a:defRPr sz="1763"/>
            </a:lvl7pPr>
            <a:lvl8pPr marL="3526521" indent="0" algn="ctr">
              <a:buNone/>
              <a:defRPr sz="1763"/>
            </a:lvl8pPr>
            <a:lvl9pPr marL="4030309" indent="0" algn="ctr">
              <a:buNone/>
              <a:defRPr sz="1763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0867" y="1199630"/>
            <a:ext cx="9010080" cy="801225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526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DC15E2CB-FE35-41B2-9C4C-4679F54755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0390" y="7077508"/>
            <a:ext cx="2694000" cy="9916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2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  <p:pic>
        <p:nvPicPr>
          <p:cNvPr id="11" name="Bild 10" descr="Slogan_engl_FZ_Jülich_grasgruen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04" y="6317199"/>
            <a:ext cx="2218245" cy="94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0" userDrawn="1">
          <p15:clr>
            <a:srgbClr val="FBAE40"/>
          </p15:clr>
        </p15:guide>
        <p15:guide id="2" pos="620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76833"/>
            <a:ext cx="10691813" cy="55833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62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40867" y="592073"/>
            <a:ext cx="9010079" cy="686899"/>
          </a:xfrm>
        </p:spPr>
        <p:txBody>
          <a:bodyPr anchor="t"/>
          <a:lstStyle>
            <a:lvl1pPr algn="l">
              <a:lnSpc>
                <a:spcPct val="114000"/>
              </a:lnSpc>
              <a:defRPr sz="3526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40867" y="2931164"/>
            <a:ext cx="9010080" cy="569389"/>
          </a:xfrm>
        </p:spPr>
        <p:txBody>
          <a:bodyPr/>
          <a:lstStyle>
            <a:lvl1pPr marL="0" indent="0" algn="l">
              <a:buNone/>
              <a:defRPr sz="1763" cap="all" spc="66" baseline="0">
                <a:solidFill>
                  <a:schemeClr val="bg1"/>
                </a:solidFill>
              </a:defRPr>
            </a:lvl1pPr>
            <a:lvl2pPr marL="503789" indent="0" algn="ctr">
              <a:buNone/>
              <a:defRPr sz="2204"/>
            </a:lvl2pPr>
            <a:lvl3pPr marL="1007577" indent="0" algn="ctr">
              <a:buNone/>
              <a:defRPr sz="1983"/>
            </a:lvl3pPr>
            <a:lvl4pPr marL="1511366" indent="0" algn="ctr">
              <a:buNone/>
              <a:defRPr sz="1763"/>
            </a:lvl4pPr>
            <a:lvl5pPr marL="2015155" indent="0" algn="ctr">
              <a:buNone/>
              <a:defRPr sz="1763"/>
            </a:lvl5pPr>
            <a:lvl6pPr marL="2518943" indent="0" algn="ctr">
              <a:buNone/>
              <a:defRPr sz="1763"/>
            </a:lvl6pPr>
            <a:lvl7pPr marL="3022732" indent="0" algn="ctr">
              <a:buNone/>
              <a:defRPr sz="1763"/>
            </a:lvl7pPr>
            <a:lvl8pPr marL="3526521" indent="0" algn="ctr">
              <a:buNone/>
              <a:defRPr sz="1763"/>
            </a:lvl8pPr>
            <a:lvl9pPr marL="4030309" indent="0" algn="ctr">
              <a:buNone/>
              <a:defRPr sz="1763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0866" y="1278972"/>
            <a:ext cx="9010081" cy="1500504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defRPr sz="1983" b="1" cap="none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8F8EE7F0-8372-4AD2-9D64-4F3514C26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0390" y="7077508"/>
            <a:ext cx="2694000" cy="99167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2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  <p:pic>
        <p:nvPicPr>
          <p:cNvPr id="8" name="Bild 7" descr="Slogan_engl_FZ_Jülich_grasgruen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04" y="6317199"/>
            <a:ext cx="2218245" cy="94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0" userDrawn="1">
          <p15:clr>
            <a:srgbClr val="FBAE40"/>
          </p15:clr>
        </p15:guide>
        <p15:guide id="2" pos="620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9505" y="376076"/>
            <a:ext cx="9852803" cy="3402174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763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778250"/>
            <a:ext cx="10691813" cy="2181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62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40867" y="4003786"/>
            <a:ext cx="9010080" cy="686899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526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40867" y="5477109"/>
            <a:ext cx="9010080" cy="396667"/>
          </a:xfrm>
        </p:spPr>
        <p:txBody>
          <a:bodyPr/>
          <a:lstStyle>
            <a:lvl1pPr marL="0" indent="0" algn="l">
              <a:buNone/>
              <a:defRPr sz="1763" cap="all" spc="66" baseline="0">
                <a:solidFill>
                  <a:schemeClr val="bg1"/>
                </a:solidFill>
              </a:defRPr>
            </a:lvl1pPr>
            <a:lvl2pPr marL="503789" indent="0" algn="ctr">
              <a:buNone/>
              <a:defRPr sz="2204"/>
            </a:lvl2pPr>
            <a:lvl3pPr marL="1007577" indent="0" algn="ctr">
              <a:buNone/>
              <a:defRPr sz="1983"/>
            </a:lvl3pPr>
            <a:lvl4pPr marL="1511366" indent="0" algn="ctr">
              <a:buNone/>
              <a:defRPr sz="1763"/>
            </a:lvl4pPr>
            <a:lvl5pPr marL="2015155" indent="0" algn="ctr">
              <a:buNone/>
              <a:defRPr sz="1763"/>
            </a:lvl5pPr>
            <a:lvl6pPr marL="2518943" indent="0" algn="ctr">
              <a:buNone/>
              <a:defRPr sz="1763"/>
            </a:lvl6pPr>
            <a:lvl7pPr marL="3022732" indent="0" algn="ctr">
              <a:buNone/>
              <a:defRPr sz="1763"/>
            </a:lvl7pPr>
            <a:lvl8pPr marL="3526521" indent="0" algn="ctr">
              <a:buNone/>
              <a:defRPr sz="1763"/>
            </a:lvl8pPr>
            <a:lvl9pPr marL="4030309" indent="0" algn="ctr">
              <a:buNone/>
              <a:defRPr sz="1763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0867" y="4611342"/>
            <a:ext cx="9010080" cy="801225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526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D9A45DC4-1F08-4D94-9B1D-CF530DF4BB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0390" y="7077508"/>
            <a:ext cx="2694000" cy="99167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2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  <p:pic>
        <p:nvPicPr>
          <p:cNvPr id="9" name="Bild 8" descr="Slogan_engl_FZ_Jülich_grasgruen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04" y="6317199"/>
            <a:ext cx="2218245" cy="94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0" userDrawn="1">
          <p15:clr>
            <a:srgbClr val="FBAE40"/>
          </p15:clr>
        </p15:guide>
        <p15:guide id="2" pos="620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778250"/>
            <a:ext cx="10691813" cy="2181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62" noProof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9505" y="376076"/>
            <a:ext cx="9852803" cy="3402174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763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40867" y="4003786"/>
            <a:ext cx="9010079" cy="686899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526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40867" y="5411761"/>
            <a:ext cx="9010080" cy="396667"/>
          </a:xfrm>
        </p:spPr>
        <p:txBody>
          <a:bodyPr/>
          <a:lstStyle>
            <a:lvl1pPr marL="0" indent="0" algn="l">
              <a:buNone/>
              <a:defRPr sz="1763" cap="all" spc="66" baseline="0">
                <a:solidFill>
                  <a:schemeClr val="bg1"/>
                </a:solidFill>
              </a:defRPr>
            </a:lvl1pPr>
            <a:lvl2pPr marL="503789" indent="0" algn="ctr">
              <a:buNone/>
              <a:defRPr sz="2204"/>
            </a:lvl2pPr>
            <a:lvl3pPr marL="1007577" indent="0" algn="ctr">
              <a:buNone/>
              <a:defRPr sz="1983"/>
            </a:lvl3pPr>
            <a:lvl4pPr marL="1511366" indent="0" algn="ctr">
              <a:buNone/>
              <a:defRPr sz="1763"/>
            </a:lvl4pPr>
            <a:lvl5pPr marL="2015155" indent="0" algn="ctr">
              <a:buNone/>
              <a:defRPr sz="1763"/>
            </a:lvl5pPr>
            <a:lvl6pPr marL="2518943" indent="0" algn="ctr">
              <a:buNone/>
              <a:defRPr sz="1763"/>
            </a:lvl6pPr>
            <a:lvl7pPr marL="3022732" indent="0" algn="ctr">
              <a:buNone/>
              <a:defRPr sz="1763"/>
            </a:lvl7pPr>
            <a:lvl8pPr marL="3526521" indent="0" algn="ctr">
              <a:buNone/>
              <a:defRPr sz="1763"/>
            </a:lvl8pPr>
            <a:lvl9pPr marL="4030309" indent="0" algn="ctr">
              <a:buNone/>
              <a:defRPr sz="1763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0867" y="4682882"/>
            <a:ext cx="9010080" cy="602869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983" b="1" cap="none" spc="0" baseline="0" dirty="0">
                <a:solidFill>
                  <a:schemeClr val="accent1"/>
                </a:solidFill>
              </a:defRPr>
            </a:lvl1pPr>
          </a:lstStyle>
          <a:p>
            <a:pPr marL="251894" lvl="0" indent="-251894">
              <a:lnSpc>
                <a:spcPct val="100000"/>
              </a:lnSpc>
              <a:spcBef>
                <a:spcPts val="0"/>
              </a:spcBef>
            </a:pPr>
            <a:r>
              <a:rPr lang="en-US" noProof="0" dirty="0"/>
              <a:t>Subline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6C0541F1-A415-46B8-A4AB-03EBF2975C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0390" y="7077508"/>
            <a:ext cx="2694000" cy="99167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2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  <p:pic>
        <p:nvPicPr>
          <p:cNvPr id="9" name="Bild 8" descr="Slogan_engl_FZ_Jülich_grasgruen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04" y="6317199"/>
            <a:ext cx="2218245" cy="94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0" userDrawn="1">
          <p15:clr>
            <a:srgbClr val="FBAE40"/>
          </p15:clr>
        </p15:guide>
        <p15:guide id="2" pos="620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 noProof="0"/>
              <a:t>Titelmasterformat durch Klicken bearbeiten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657B79E-8199-4451-A0F9-E82023AB3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505" y="1034403"/>
            <a:ext cx="9850724" cy="561938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983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noProof="0"/>
              <a:t>00 Month 2018</a:t>
            </a:r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0D015E3-1500-4467-838A-D43DFB39937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505" y="1739064"/>
            <a:ext cx="9852803" cy="4617493"/>
          </a:xfrm>
        </p:spPr>
        <p:txBody>
          <a:bodyPr/>
          <a:lstStyle>
            <a:lvl1pPr marL="195918" indent="-195918">
              <a:defRPr sz="1983"/>
            </a:lvl1pPr>
            <a:lvl2pPr marL="398833" indent="-202915">
              <a:defRPr sz="1983"/>
            </a:lvl2pPr>
            <a:lvl3pPr marL="594751" indent="-195918">
              <a:defRPr sz="1983"/>
            </a:lvl3pPr>
            <a:lvl4pPr marL="790668" indent="-195918">
              <a:defRPr sz="1983"/>
            </a:lvl4pPr>
            <a:lvl5pPr marL="986586" indent="-195918">
              <a:defRPr sz="1983"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noProof="0"/>
              <a:t>00 Month 2018</a:t>
            </a:r>
            <a:endParaRPr lang="en-US" noProof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86E38AD-6ACC-4BA6-A4EE-B3E932DD2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505" y="1034403"/>
            <a:ext cx="9850724" cy="561938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983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875563-0529-42C2-9984-E5F23A7465D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00 Month 2018</a:t>
            </a:r>
            <a:endParaRPr lang="en-US" noProof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9505" y="1794668"/>
            <a:ext cx="4590427" cy="3491082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763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505" y="5399354"/>
            <a:ext cx="4590427" cy="957203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983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79802" y="1794668"/>
            <a:ext cx="4592506" cy="3491082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763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79802" y="5399354"/>
            <a:ext cx="4592506" cy="957203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983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4DDBDFEF-0700-4FD7-BDE1-FAD27F1C03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505" y="1034403"/>
            <a:ext cx="9850724" cy="561938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983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28A205A-812B-4C2C-A158-F2D3E2D1557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00 Month 2018</a:t>
            </a:r>
            <a:endParaRPr lang="en-US" noProof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69A04336-9297-4D3E-8FB4-C1D6EA074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505" y="1034403"/>
            <a:ext cx="9850724" cy="561938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983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897E41C-A88B-47B0-B79C-28D81C4A9E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00 Month 2018</a:t>
            </a:r>
            <a:endParaRPr lang="en-US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5B6F71C-5F68-4765-9167-2DF971FD58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505" y="1722351"/>
            <a:ext cx="9850724" cy="46434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35544" y="7031279"/>
            <a:ext cx="1812365" cy="2436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322">
                <a:solidFill>
                  <a:schemeClr val="tx2"/>
                </a:solidFill>
              </a:defRPr>
            </a:lvl1pPr>
          </a:lstStyle>
          <a:p>
            <a:r>
              <a:rPr lang="de-DE"/>
              <a:t>00 Month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14170" y="7031279"/>
            <a:ext cx="1176923" cy="2436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322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0544" y="354821"/>
            <a:ext cx="9851764" cy="12415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 err="1"/>
              <a:t>Mastertitelformat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F2B40BD-2E84-45F1-85D7-C908895E91A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878" y="6617008"/>
            <a:ext cx="2200544" cy="60475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B6CB968-4FF1-45BC-BA3C-E1CAF26A678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91" y="7079137"/>
            <a:ext cx="2693477" cy="10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</p:sldLayoutIdLst>
  <p:hf hdr="0" ftr="0"/>
  <p:txStyles>
    <p:titleStyle>
      <a:lvl1pPr algn="l" defTabSz="1007577" rtl="0" eaLnBrk="1" latinLnBrk="0" hangingPunct="1">
        <a:lnSpc>
          <a:spcPct val="114000"/>
        </a:lnSpc>
        <a:spcBef>
          <a:spcPct val="0"/>
        </a:spcBef>
        <a:buNone/>
        <a:defRPr sz="3526" b="1" kern="1200" cap="all" spc="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1894" indent="-251894" algn="l" defTabSz="1007577" rtl="0" eaLnBrk="1" latinLnBrk="0" hangingPunct="1">
        <a:lnSpc>
          <a:spcPct val="113000"/>
        </a:lnSpc>
        <a:spcBef>
          <a:spcPts val="0"/>
        </a:spcBef>
        <a:spcAft>
          <a:spcPts val="661"/>
        </a:spcAft>
        <a:buFont typeface="Calibri" panose="020F0502020204030204" pitchFamily="34" charset="0"/>
        <a:buChar char="•"/>
        <a:defRPr sz="2424" kern="1200">
          <a:solidFill>
            <a:schemeClr val="tx1"/>
          </a:solidFill>
          <a:latin typeface="+mn-lt"/>
          <a:ea typeface="+mn-ea"/>
          <a:cs typeface="+mn-cs"/>
        </a:defRPr>
      </a:lvl1pPr>
      <a:lvl2pPr marL="496792" indent="-258891" algn="l" defTabSz="1007577" rtl="0" eaLnBrk="1" latinLnBrk="0" hangingPunct="1">
        <a:lnSpc>
          <a:spcPct val="113000"/>
        </a:lnSpc>
        <a:spcBef>
          <a:spcPts val="0"/>
        </a:spcBef>
        <a:spcAft>
          <a:spcPts val="661"/>
        </a:spcAft>
        <a:buFont typeface="Calibri" panose="020F0502020204030204" pitchFamily="34" charset="0"/>
        <a:buChar char="•"/>
        <a:defRPr sz="2424" kern="1200">
          <a:solidFill>
            <a:schemeClr val="tx1"/>
          </a:solidFill>
          <a:latin typeface="+mn-lt"/>
          <a:ea typeface="+mn-ea"/>
          <a:cs typeface="+mn-cs"/>
        </a:defRPr>
      </a:lvl2pPr>
      <a:lvl3pPr marL="734692" indent="-237900" algn="l" defTabSz="1007577" rtl="0" eaLnBrk="1" latinLnBrk="0" hangingPunct="1">
        <a:lnSpc>
          <a:spcPct val="113000"/>
        </a:lnSpc>
        <a:spcBef>
          <a:spcPts val="0"/>
        </a:spcBef>
        <a:spcAft>
          <a:spcPts val="661"/>
        </a:spcAft>
        <a:buFont typeface="Calibri" panose="020F0502020204030204" pitchFamily="34" charset="0"/>
        <a:buChar char="•"/>
        <a:defRPr sz="2424" kern="1200">
          <a:solidFill>
            <a:schemeClr val="tx1"/>
          </a:solidFill>
          <a:latin typeface="+mn-lt"/>
          <a:ea typeface="+mn-ea"/>
          <a:cs typeface="+mn-cs"/>
        </a:defRPr>
      </a:lvl3pPr>
      <a:lvl4pPr marL="986586" indent="-237900" algn="l" defTabSz="1007577" rtl="0" eaLnBrk="1" latinLnBrk="0" hangingPunct="1">
        <a:lnSpc>
          <a:spcPct val="113000"/>
        </a:lnSpc>
        <a:spcBef>
          <a:spcPts val="0"/>
        </a:spcBef>
        <a:spcAft>
          <a:spcPts val="661"/>
        </a:spcAft>
        <a:buFont typeface="Calibri" panose="020F0502020204030204" pitchFamily="34" charset="0"/>
        <a:buChar char="•"/>
        <a:defRPr sz="2424" kern="1200">
          <a:solidFill>
            <a:schemeClr val="tx1"/>
          </a:solidFill>
          <a:latin typeface="+mn-lt"/>
          <a:ea typeface="+mn-ea"/>
          <a:cs typeface="+mn-cs"/>
        </a:defRPr>
      </a:lvl4pPr>
      <a:lvl5pPr marL="1231483" indent="-237900" algn="l" defTabSz="1007577" rtl="0" eaLnBrk="1" latinLnBrk="0" hangingPunct="1">
        <a:lnSpc>
          <a:spcPct val="113000"/>
        </a:lnSpc>
        <a:spcBef>
          <a:spcPts val="0"/>
        </a:spcBef>
        <a:spcAft>
          <a:spcPts val="661"/>
        </a:spcAft>
        <a:buFont typeface="Calibri" panose="020F0502020204030204" pitchFamily="34" charset="0"/>
        <a:buChar char="•"/>
        <a:defRPr sz="2424" kern="1200">
          <a:solidFill>
            <a:schemeClr val="tx1"/>
          </a:solidFill>
          <a:latin typeface="+mn-lt"/>
          <a:ea typeface="+mn-ea"/>
          <a:cs typeface="+mn-cs"/>
        </a:defRPr>
      </a:lvl5pPr>
      <a:lvl6pPr marL="2770838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274626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778415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282204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1pPr>
      <a:lvl2pPr marL="503789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1007577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3pPr>
      <a:lvl4pPr marL="1511366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015155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518943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022732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526521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030309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1" userDrawn="1">
          <p15:clr>
            <a:srgbClr val="F26B43"/>
          </p15:clr>
        </p15:guide>
        <p15:guide id="2" pos="264" userDrawn="1">
          <p15:clr>
            <a:srgbClr val="F26B43"/>
          </p15:clr>
        </p15:guide>
        <p15:guide id="3" pos="6471" userDrawn="1">
          <p15:clr>
            <a:srgbClr val="F26B43"/>
          </p15:clr>
        </p15:guide>
        <p15:guide id="4" orient="horz" pos="306" userDrawn="1">
          <p15:clr>
            <a:srgbClr val="F26B43"/>
          </p15:clr>
        </p15:guide>
        <p15:guide id="6" pos="3156" userDrawn="1">
          <p15:clr>
            <a:srgbClr val="F26B43"/>
          </p15:clr>
        </p15:guide>
        <p15:guide id="7" pos="3579" userDrawn="1">
          <p15:clr>
            <a:srgbClr val="F26B43"/>
          </p15:clr>
        </p15:guide>
        <p15:guide id="8" orient="horz" pos="40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icture containing sky, outdoor, ground, dirt&#10;&#10;Description automatically generated">
            <a:extLst>
              <a:ext uri="{FF2B5EF4-FFF2-40B4-BE49-F238E27FC236}">
                <a16:creationId xmlns:a16="http://schemas.microsoft.com/office/drawing/2014/main" id="{6CD8037C-CEFD-9D47-8917-D994B411E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4" r="1" b="18575"/>
          <a:stretch/>
        </p:blipFill>
        <p:spPr>
          <a:xfrm>
            <a:off x="277411" y="1103740"/>
            <a:ext cx="10136990" cy="4778426"/>
          </a:xfr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82" y="1381683"/>
            <a:ext cx="9433048" cy="1584176"/>
          </a:xfrm>
        </p:spPr>
        <p:txBody>
          <a:bodyPr anchor="t">
            <a:normAutofit/>
            <a:scene3d>
              <a:camera prst="orthographicFront"/>
              <a:lightRig rig="threePt" dir="t"/>
            </a:scene3d>
            <a:sp3d>
              <a:bevelB w="38100" h="38100" prst="slope"/>
            </a:sp3d>
          </a:bodyPr>
          <a:lstStyle/>
          <a:p>
            <a:pPr algn="ctr"/>
            <a:r>
              <a:rPr lang="en-GB" sz="3200" cap="none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AgroC model for carbon and nitrogen cycling in soils and plant organs across different fertilization levels</a:t>
            </a:r>
            <a:endParaRPr lang="en-DE" sz="3200" cap="none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93119F-69DD-4BF5-B78E-98C0144F5F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4537" y="6036317"/>
            <a:ext cx="4040976" cy="56193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noProof="0" dirty="0"/>
              <a:t>Rajina Bajracharya (PhD)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375758C-215F-6C46-97E1-7D9A7EB87A97}"/>
              </a:ext>
            </a:extLst>
          </p:cNvPr>
          <p:cNvSpPr txBox="1">
            <a:spLocks/>
          </p:cNvSpPr>
          <p:nvPr/>
        </p:nvSpPr>
        <p:spPr>
          <a:xfrm>
            <a:off x="419802" y="6317286"/>
            <a:ext cx="7374673" cy="349443"/>
          </a:xfrm>
          <a:prstGeom prst="rect">
            <a:avLst/>
          </a:prstGeom>
        </p:spPr>
        <p:txBody>
          <a:bodyPr/>
          <a:lstStyle>
            <a:lvl1pPr marL="251894" indent="-251894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6792" indent="-258891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4692" indent="-237900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6586" indent="-237900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1483" indent="-237900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0838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4626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8415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2204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Prof. Harry Vereecken, </a:t>
            </a:r>
            <a:r>
              <a:rPr lang="en-GB" sz="1800" dirty="0" err="1"/>
              <a:t>Dr.</a:t>
            </a:r>
            <a:r>
              <a:rPr lang="en-GB" sz="1800" dirty="0"/>
              <a:t> Michael Herbst and </a:t>
            </a:r>
            <a:r>
              <a:rPr lang="en-GB" sz="1800" dirty="0" err="1"/>
              <a:t>Dr.</a:t>
            </a:r>
            <a:r>
              <a:rPr lang="en-GB" sz="1800" dirty="0"/>
              <a:t> Lutz Weihermüller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B427A6-20B7-234C-A6ED-B1F7FA976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43" y="183975"/>
            <a:ext cx="3012381" cy="79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454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9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159F6-C3D0-B04D-AEE3-13656BFD4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778" y="321866"/>
            <a:ext cx="6334982" cy="124152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  <a:bevelB w="57150" h="38100" prst="hardEdge"/>
            </a:sp3d>
          </a:bodyPr>
          <a:lstStyle/>
          <a:p>
            <a:r>
              <a:rPr lang="en-GB" sz="8000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Thank you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6F6348F4-5060-3445-8314-DBECAB64F7A3}"/>
              </a:ext>
            </a:extLst>
          </p:cNvPr>
          <p:cNvSpPr txBox="1"/>
          <p:nvPr/>
        </p:nvSpPr>
        <p:spPr>
          <a:xfrm>
            <a:off x="4738" y="6082506"/>
            <a:ext cx="4536504" cy="724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  <a:scene3d>
              <a:camera prst="orthographicFront"/>
              <a:lightRig rig="threePt" dir="t"/>
            </a:scene3d>
            <a:sp3d>
              <a:bevelB w="38100" h="38100" prst="convex"/>
            </a:sp3d>
          </a:bodyPr>
          <a:lstStyle>
            <a:lvl1pPr algn="ctr"/>
          </a:lstStyle>
          <a:p>
            <a:r>
              <a:rPr b="1" dirty="0">
                <a:solidFill>
                  <a:schemeClr val="tx2">
                    <a:lumMod val="75000"/>
                  </a:schemeClr>
                </a:solidFill>
              </a:rPr>
              <a:t>Contact: Rajina Bajracharya </a:t>
            </a:r>
            <a:r>
              <a:rPr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dirty="0" err="1">
                <a:solidFill>
                  <a:schemeClr val="tx2">
                    <a:lumMod val="75000"/>
                  </a:schemeClr>
                </a:solidFill>
              </a:rPr>
              <a:t>r.bajracharya@fz-juelich.de</a:t>
            </a:r>
            <a:r>
              <a:rPr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80152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C2F7E-A46D-654B-8DEC-80685EEBE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E5BD18-F095-FE45-B3D1-37B8F245F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00 Month 2018</a:t>
            </a:r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DC86A-3517-9647-9DE6-B43BD8A62F8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11</a:t>
            </a:fld>
            <a:endParaRPr lang="en-US" noProof="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1FC309C-264B-8C45-9E09-E501D351108A}"/>
              </a:ext>
            </a:extLst>
          </p:cNvPr>
          <p:cNvSpPr txBox="1">
            <a:spLocks/>
          </p:cNvSpPr>
          <p:nvPr/>
        </p:nvSpPr>
        <p:spPr>
          <a:xfrm>
            <a:off x="316364" y="1185962"/>
            <a:ext cx="9850724" cy="5440749"/>
          </a:xfrm>
          <a:prstGeom prst="rect">
            <a:avLst/>
          </a:prstGeom>
        </p:spPr>
        <p:txBody>
          <a:bodyPr/>
          <a:lstStyle>
            <a:lvl1pPr marL="251894" indent="-251894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6792" indent="-258891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4692" indent="-237900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6586" indent="-237900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1483" indent="-237900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0838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4626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8415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2204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Coleman, K., Jenkinson, D.S., 2008. RothC-26.3. A model for the turnover of carbon in soil. Model description and windows users guide. IACR-</a:t>
            </a:r>
            <a:r>
              <a:rPr lang="en-US" sz="1400" dirty="0" err="1"/>
              <a:t>Rothamsted</a:t>
            </a:r>
            <a:r>
              <a:rPr lang="en-US" sz="1400" dirty="0"/>
              <a:t>, </a:t>
            </a:r>
            <a:r>
              <a:rPr lang="en-US" sz="1400" dirty="0" err="1"/>
              <a:t>Harpenden</a:t>
            </a:r>
            <a:r>
              <a:rPr lang="en-US" sz="1400" dirty="0"/>
              <a:t>. 47 pp.</a:t>
            </a:r>
          </a:p>
          <a:p>
            <a:r>
              <a:rPr lang="en-US" sz="1400" dirty="0"/>
              <a:t>Herbst, M., </a:t>
            </a:r>
            <a:r>
              <a:rPr lang="en-US" sz="1400" dirty="0" err="1"/>
              <a:t>Hellebrand</a:t>
            </a:r>
            <a:r>
              <a:rPr lang="en-US" sz="1400" dirty="0"/>
              <a:t>, H.J., Bauer, J., Huisman, J.A., </a:t>
            </a:r>
            <a:r>
              <a:rPr lang="en-US" sz="1400" dirty="0" err="1"/>
              <a:t>Šimůnek</a:t>
            </a:r>
            <a:r>
              <a:rPr lang="en-US" sz="1400" dirty="0"/>
              <a:t>, J., </a:t>
            </a:r>
            <a:r>
              <a:rPr lang="en-US" sz="1400" dirty="0" err="1"/>
              <a:t>Weihermüller</a:t>
            </a:r>
            <a:r>
              <a:rPr lang="en-US" sz="1400" dirty="0"/>
              <a:t>, L., Graf, A., </a:t>
            </a:r>
            <a:r>
              <a:rPr lang="en-US" sz="1400" dirty="0" err="1"/>
              <a:t>Vanderborght</a:t>
            </a:r>
            <a:r>
              <a:rPr lang="en-US" sz="1400" dirty="0"/>
              <a:t>, J., </a:t>
            </a:r>
            <a:r>
              <a:rPr lang="en-US" sz="1400" dirty="0" err="1"/>
              <a:t>Vereecken</a:t>
            </a:r>
            <a:r>
              <a:rPr lang="en-US" sz="1400" dirty="0"/>
              <a:t>, H., 2008. Multiyear heterotrophic soil respiration: Evaluation of a coupled CO2 transport and carbon turnover model. </a:t>
            </a:r>
            <a:r>
              <a:rPr lang="en-US" sz="1400" dirty="0" err="1"/>
              <a:t>Ecol</a:t>
            </a:r>
            <a:r>
              <a:rPr lang="en-US" sz="1400" dirty="0"/>
              <a:t> Model 214 (2-4), 271-283. DOI 10.1016/j.ecolmodel.2008.02.007.</a:t>
            </a:r>
          </a:p>
          <a:p>
            <a:r>
              <a:rPr lang="en-US" sz="1400" dirty="0" err="1"/>
              <a:t>Klosterhalfen</a:t>
            </a:r>
            <a:r>
              <a:rPr lang="en-US" sz="1400" dirty="0"/>
              <a:t>, A., Herbst, M., Weihermüller, L., Graf, A., Schmidt, M., and Stadler, A. et al. 2017. Multi‐site calibration and validation of a net ecosystem carbon exchange model for croplands. Ecol. Modell. 363: 137– 156. https://</a:t>
            </a:r>
            <a:r>
              <a:rPr lang="en-US" sz="1400" dirty="0" err="1"/>
              <a:t>doi.org</a:t>
            </a:r>
            <a:r>
              <a:rPr lang="en-US" sz="1400" dirty="0"/>
              <a:t>/10.1016/j.ecolmodel.2017.07.028.</a:t>
            </a:r>
          </a:p>
          <a:p>
            <a:r>
              <a:rPr lang="en-US" sz="1400" dirty="0" err="1"/>
              <a:t>Simunek</a:t>
            </a:r>
            <a:r>
              <a:rPr lang="en-US" sz="1400" dirty="0"/>
              <a:t>, Jiri, </a:t>
            </a:r>
            <a:r>
              <a:rPr lang="en-US" sz="1400" dirty="0" err="1"/>
              <a:t>Jirka</a:t>
            </a:r>
            <a:r>
              <a:rPr lang="en-US" sz="1400" dirty="0"/>
              <a:t> &amp; Suarez, Donald. (1993). Modeling of Carbon Dioxide Transport and Production in Soil 1. Model Development. Water Resources Research - WATER RESOUR RES. 29. 487-497. 10.1029/92WR02225. </a:t>
            </a:r>
          </a:p>
          <a:p>
            <a:r>
              <a:rPr lang="en-US" sz="1400" dirty="0"/>
              <a:t>Spitters, C.J.T., van </a:t>
            </a:r>
            <a:r>
              <a:rPr lang="en-US" sz="1400" dirty="0" err="1"/>
              <a:t>Keulen</a:t>
            </a:r>
            <a:r>
              <a:rPr lang="en-US" sz="1400" dirty="0"/>
              <a:t>, H., van </a:t>
            </a:r>
            <a:r>
              <a:rPr lang="en-US" sz="1400" dirty="0" err="1"/>
              <a:t>Kraalingen</a:t>
            </a:r>
            <a:r>
              <a:rPr lang="en-US" sz="1400" dirty="0"/>
              <a:t>., D.W.G., 1989. A simple and universal crop growth simulator, SUCROS87, in: </a:t>
            </a:r>
            <a:r>
              <a:rPr lang="en-US" sz="1400" dirty="0" err="1"/>
              <a:t>Rabbinge</a:t>
            </a:r>
            <a:r>
              <a:rPr lang="en-US" sz="1400" dirty="0"/>
              <a:t>, R., Ward, S.A., van </a:t>
            </a:r>
            <a:r>
              <a:rPr lang="en-US" sz="1400" dirty="0" err="1"/>
              <a:t>Laar</a:t>
            </a:r>
            <a:r>
              <a:rPr lang="en-US" sz="1400" dirty="0"/>
              <a:t>, H.H., (Eds.), Simulation and systems management in crop protection. Simulation Monographs 32, PUDOC, Wageningen, pp. 147-181.</a:t>
            </a:r>
          </a:p>
          <a:p>
            <a:r>
              <a:rPr lang="en-US" sz="1400" dirty="0" err="1"/>
              <a:t>Vanclooster</a:t>
            </a:r>
            <a:r>
              <a:rPr lang="en-US" sz="1400" dirty="0"/>
              <a:t> M, </a:t>
            </a:r>
            <a:r>
              <a:rPr lang="en-US" sz="1400" dirty="0" err="1"/>
              <a:t>Viaene</a:t>
            </a:r>
            <a:r>
              <a:rPr lang="en-US" sz="1400" dirty="0"/>
              <a:t> P, Diels J and </a:t>
            </a:r>
            <a:r>
              <a:rPr lang="en-US" sz="1400" dirty="0" err="1"/>
              <a:t>Christiaens</a:t>
            </a:r>
            <a:r>
              <a:rPr lang="en-US" sz="1400" dirty="0"/>
              <a:t> K 1994 WAVE: a mathematical model for simulating water and agrochemicals in the vadose environment. Reference and user’s manual, release 1.0, Institute for Land and Water Management, </a:t>
            </a:r>
            <a:r>
              <a:rPr lang="en-US" sz="1400" dirty="0" err="1"/>
              <a:t>Katholieke</a:t>
            </a:r>
            <a:r>
              <a:rPr lang="en-US" sz="1400" dirty="0"/>
              <a:t> Universiteit Leuven, Leuven, Belgium. 147 p.</a:t>
            </a:r>
          </a:p>
          <a:p>
            <a:r>
              <a:rPr lang="en-US" sz="1400" dirty="0" err="1"/>
              <a:t>Vereecken</a:t>
            </a:r>
            <a:r>
              <a:rPr lang="en-US" sz="1400" dirty="0"/>
              <a:t> H, </a:t>
            </a:r>
            <a:r>
              <a:rPr lang="en-US" sz="1400" dirty="0" err="1"/>
              <a:t>Vanclooster</a:t>
            </a:r>
            <a:r>
              <a:rPr lang="en-US" sz="1400" dirty="0"/>
              <a:t> M and </a:t>
            </a:r>
            <a:r>
              <a:rPr lang="en-US" sz="1400" dirty="0" err="1"/>
              <a:t>Swerts</a:t>
            </a:r>
            <a:r>
              <a:rPr lang="en-US" sz="1400" dirty="0"/>
              <a:t> M 1990 A model for the estimation of nitrogen leaching with regional applicability. In Fertilizer and the Environment. Eds. R Merckx, H </a:t>
            </a:r>
            <a:r>
              <a:rPr lang="en-US" sz="1400" dirty="0" err="1"/>
              <a:t>Vereecken</a:t>
            </a:r>
            <a:r>
              <a:rPr lang="en-US" sz="1400" dirty="0"/>
              <a:t> and K </a:t>
            </a:r>
            <a:r>
              <a:rPr lang="en-US" sz="1400" dirty="0" err="1"/>
              <a:t>Vlassak</a:t>
            </a:r>
            <a:r>
              <a:rPr lang="en-US" sz="1400" dirty="0"/>
              <a:t>. pp 250–263. Leuven Academic Press, Leuven. Belgium.</a:t>
            </a:r>
          </a:p>
          <a:p>
            <a:pPr marL="0" indent="0">
              <a:buNone/>
            </a:pPr>
            <a:endParaRPr lang="en-US" sz="1400" dirty="0" err="1"/>
          </a:p>
        </p:txBody>
      </p:sp>
    </p:spTree>
    <p:extLst>
      <p:ext uri="{BB962C8B-B14F-4D97-AF65-F5344CB8AC3E}">
        <p14:creationId xmlns:p14="http://schemas.microsoft.com/office/powerpoint/2010/main" val="2950331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CKA2021: N </a:t>
            </a:r>
            <a:r>
              <a:rPr lang="de-DE" dirty="0" err="1"/>
              <a:t>solutes</a:t>
            </a:r>
            <a:endParaRPr lang="en-US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A284059-56FF-475C-930F-95CA83696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25 May 2022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79AAE2-8035-4901-B0DD-CF0A19A37A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12</a:t>
            </a:fld>
            <a:endParaRPr lang="en-US" noProof="0" dirty="0"/>
          </a:p>
        </p:txBody>
      </p:sp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918EC133-27CE-EF47-982B-7079DEC17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15" y="975581"/>
            <a:ext cx="7231679" cy="6026400"/>
          </a:xfrm>
          <a:prstGeom prst="rect">
            <a:avLst/>
          </a:prstGeom>
        </p:spPr>
      </p:pic>
      <p:sp>
        <p:nvSpPr>
          <p:cNvPr id="8" name="Textplatzhalter 5">
            <a:extLst>
              <a:ext uri="{FF2B5EF4-FFF2-40B4-BE49-F238E27FC236}">
                <a16:creationId xmlns:a16="http://schemas.microsoft.com/office/drawing/2014/main" id="{F1A70771-0072-2042-8D00-67452E7A692F}"/>
              </a:ext>
            </a:extLst>
          </p:cNvPr>
          <p:cNvSpPr txBox="1">
            <a:spLocks/>
          </p:cNvSpPr>
          <p:nvPr/>
        </p:nvSpPr>
        <p:spPr>
          <a:xfrm>
            <a:off x="7950872" y="1846158"/>
            <a:ext cx="2321436" cy="2292132"/>
          </a:xfrm>
          <a:prstGeom prst="rect">
            <a:avLst/>
          </a:prstGeom>
        </p:spPr>
        <p:txBody>
          <a:bodyPr/>
          <a:lstStyle>
            <a:lvl1pPr marL="242499" indent="-242499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262" indent="-249235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7288" indent="-229027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49787" indent="-229027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5550" indent="-229027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488" indent="-242499" algn="l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2485" indent="-242499" algn="l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37483" indent="-242499" algn="l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22481" indent="-242499" algn="l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983" dirty="0" err="1"/>
              <a:t>Continuous</a:t>
            </a:r>
            <a:r>
              <a:rPr lang="de-DE" sz="1983" dirty="0"/>
              <a:t> Flow Analysis (CFA); </a:t>
            </a:r>
            <a:r>
              <a:rPr lang="de-DE" sz="1983" dirty="0" err="1"/>
              <a:t>Metrohm</a:t>
            </a:r>
            <a:r>
              <a:rPr lang="de-DE" sz="1983" dirty="0"/>
              <a:t> IC 930</a:t>
            </a:r>
          </a:p>
        </p:txBody>
      </p:sp>
    </p:spTree>
    <p:extLst>
      <p:ext uri="{BB962C8B-B14F-4D97-AF65-F5344CB8AC3E}">
        <p14:creationId xmlns:p14="http://schemas.microsoft.com/office/powerpoint/2010/main" val="2745252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CKA2021: C&amp;N in Plant </a:t>
            </a:r>
            <a:r>
              <a:rPr lang="de-DE" dirty="0" err="1"/>
              <a:t>organs</a:t>
            </a:r>
            <a:endParaRPr lang="en-US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A284059-56FF-475C-930F-95CA83696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25 May 2022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79AAE2-8035-4901-B0DD-CF0A19A37A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13</a:t>
            </a:fld>
            <a:endParaRPr lang="en-US" noProof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D90A50-1617-734F-A1A1-7716DA78F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05446" y="2516990"/>
            <a:ext cx="3247080" cy="4329440"/>
          </a:xfrm>
          <a:prstGeom prst="rect">
            <a:avLst/>
          </a:prstGeom>
        </p:spPr>
      </p:pic>
      <p:pic>
        <p:nvPicPr>
          <p:cNvPr id="15" name="Picture 14" descr="A picture containing indoor, kitchen appliance&#10;&#10;Description automatically generated">
            <a:extLst>
              <a:ext uri="{FF2B5EF4-FFF2-40B4-BE49-F238E27FC236}">
                <a16:creationId xmlns:a16="http://schemas.microsoft.com/office/drawing/2014/main" id="{C2F2AE63-EC19-1A4C-AA33-8AE0E6037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502" y="468205"/>
            <a:ext cx="1692204" cy="2256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6D60EF-A95F-7546-8469-9C989A31A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718" y="1274740"/>
            <a:ext cx="6780550" cy="56504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303E33-3604-1D46-92AA-2D19F40FE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718" y="1251250"/>
            <a:ext cx="6780550" cy="5650458"/>
          </a:xfrm>
          <a:prstGeom prst="rect">
            <a:avLst/>
          </a:prstGeom>
        </p:spPr>
      </p:pic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30CE38E0-876A-4505-BFC2-5EB12FEF6907}"/>
              </a:ext>
            </a:extLst>
          </p:cNvPr>
          <p:cNvSpPr txBox="1">
            <a:spLocks/>
          </p:cNvSpPr>
          <p:nvPr/>
        </p:nvSpPr>
        <p:spPr>
          <a:xfrm>
            <a:off x="6257859" y="1038973"/>
            <a:ext cx="2466467" cy="1656182"/>
          </a:xfrm>
          <a:prstGeom prst="rect">
            <a:avLst/>
          </a:prstGeom>
        </p:spPr>
        <p:txBody>
          <a:bodyPr/>
          <a:lstStyle>
            <a:lvl1pPr marL="242499" indent="-242499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262" indent="-249235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7288" indent="-229027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49787" indent="-229027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5550" indent="-229027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488" indent="-242499" algn="l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2485" indent="-242499" algn="l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37483" indent="-242499" algn="l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22481" indent="-242499" algn="l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983" dirty="0"/>
              <a:t>Gas </a:t>
            </a:r>
            <a:r>
              <a:rPr lang="de-DE" sz="1983" dirty="0" err="1"/>
              <a:t>preconcentration</a:t>
            </a:r>
            <a:r>
              <a:rPr lang="de-DE" sz="1983" dirty="0"/>
              <a:t> </a:t>
            </a:r>
            <a:r>
              <a:rPr lang="de-DE" sz="1983" dirty="0" err="1"/>
              <a:t>technology</a:t>
            </a:r>
            <a:endParaRPr lang="de-DE" sz="1983" dirty="0"/>
          </a:p>
        </p:txBody>
      </p:sp>
    </p:spTree>
    <p:extLst>
      <p:ext uri="{BB962C8B-B14F-4D97-AF65-F5344CB8AC3E}">
        <p14:creationId xmlns:p14="http://schemas.microsoft.com/office/powerpoint/2010/main" val="403521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B2AFC-AB06-2945-9A24-E1012DB46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NItrogen</a:t>
            </a:r>
            <a:r>
              <a:rPr lang="en-GB" dirty="0"/>
              <a:t> cycle and Leaching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4FF3C-21B8-174D-87D4-FE293928C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544" y="1722351"/>
            <a:ext cx="3407633" cy="5146402"/>
          </a:xfrm>
        </p:spPr>
        <p:txBody>
          <a:bodyPr/>
          <a:lstStyle/>
          <a:p>
            <a:r>
              <a:rPr lang="en-GB" sz="2400" dirty="0"/>
              <a:t>N availability determined by mineralization of the soil N pool and synthetic N application</a:t>
            </a:r>
          </a:p>
          <a:p>
            <a:r>
              <a:rPr lang="en-US" sz="2400" dirty="0"/>
              <a:t>N leaching when residual and newly mineralized nitrate is </a:t>
            </a:r>
            <a:r>
              <a:rPr lang="de-DE" sz="2400" dirty="0" err="1"/>
              <a:t>washed</a:t>
            </a:r>
            <a:r>
              <a:rPr lang="de-DE" sz="2400" dirty="0"/>
              <a:t> out </a:t>
            </a:r>
            <a:r>
              <a:rPr lang="de-DE" sz="2400" dirty="0" err="1"/>
              <a:t>of</a:t>
            </a:r>
            <a:r>
              <a:rPr lang="de-DE" sz="2400" dirty="0"/>
              <a:t> root </a:t>
            </a:r>
            <a:r>
              <a:rPr lang="de-DE" sz="2400" dirty="0" err="1"/>
              <a:t>zone</a:t>
            </a:r>
            <a:r>
              <a:rPr lang="de-DE" sz="2400" dirty="0"/>
              <a:t> </a:t>
            </a:r>
            <a:r>
              <a:rPr lang="de-DE" sz="2400" dirty="0" err="1"/>
              <a:t>by</a:t>
            </a:r>
            <a:r>
              <a:rPr lang="de-DE" sz="2400" dirty="0"/>
              <a:t> rain</a:t>
            </a:r>
            <a:endParaRPr lang="en-GB" sz="24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50CA50-CA00-1A40-A912-7798DB09B3E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25 May </a:t>
            </a:r>
            <a:r>
              <a:rPr lang="de-DE" noProof="0" dirty="0"/>
              <a:t>2022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02C86-B1D6-B84F-A84F-11CCDCB5958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</a:t>
            </a:fld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BD8C1E-CA14-0E45-A09E-6F693B48C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490" y="1227542"/>
            <a:ext cx="5771505" cy="514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08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AgroC</a:t>
            </a:r>
            <a:r>
              <a:rPr lang="de-DE" dirty="0"/>
              <a:t> </a:t>
            </a:r>
            <a:r>
              <a:rPr lang="de-DE" dirty="0" err="1"/>
              <a:t>nitrogen</a:t>
            </a:r>
            <a:r>
              <a:rPr lang="de-DE" dirty="0"/>
              <a:t> </a:t>
            </a:r>
            <a:r>
              <a:rPr lang="de-DE" dirty="0" err="1"/>
              <a:t>cycle</a:t>
            </a:r>
            <a:endParaRPr lang="en-US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A284059-56FF-475C-930F-95CA83696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25 May 2022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79AAE2-8035-4901-B0DD-CF0A19A37A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3</a:t>
            </a:fld>
            <a:endParaRPr lang="en-US" noProof="0" dirty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F1A70771-0072-2042-8D00-67452E7A692F}"/>
              </a:ext>
            </a:extLst>
          </p:cNvPr>
          <p:cNvSpPr txBox="1">
            <a:spLocks/>
          </p:cNvSpPr>
          <p:nvPr/>
        </p:nvSpPr>
        <p:spPr>
          <a:xfrm>
            <a:off x="419505" y="1127641"/>
            <a:ext cx="7814621" cy="744867"/>
          </a:xfrm>
          <a:prstGeom prst="rect">
            <a:avLst/>
          </a:prstGeom>
        </p:spPr>
        <p:txBody>
          <a:bodyPr/>
          <a:lstStyle>
            <a:lvl1pPr marL="242499" indent="-242499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262" indent="-249235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7288" indent="-229027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49787" indent="-229027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5550" indent="-229027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488" indent="-242499" algn="l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2485" indent="-242499" algn="l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37483" indent="-242499" algn="l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22481" indent="-242499" algn="l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 err="1"/>
              <a:t>Combination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RothC</a:t>
            </a:r>
            <a:r>
              <a:rPr lang="de-DE" sz="1800" dirty="0"/>
              <a:t> (Coleman &amp; </a:t>
            </a:r>
            <a:r>
              <a:rPr lang="de-DE" sz="1800" dirty="0" err="1"/>
              <a:t>Jenkinson</a:t>
            </a:r>
            <a:r>
              <a:rPr lang="de-DE" sz="1800" dirty="0"/>
              <a:t>, 2014) </a:t>
            </a:r>
            <a:r>
              <a:rPr lang="de-DE" sz="1800" dirty="0" err="1"/>
              <a:t>and</a:t>
            </a:r>
            <a:r>
              <a:rPr lang="de-DE" sz="1800" dirty="0"/>
              <a:t> SWATNIT (</a:t>
            </a:r>
            <a:r>
              <a:rPr lang="de-DE" sz="1800" dirty="0" err="1"/>
              <a:t>Vereecken</a:t>
            </a:r>
            <a:r>
              <a:rPr lang="de-DE" sz="1800" dirty="0"/>
              <a:t> et al., 1991)</a:t>
            </a:r>
          </a:p>
          <a:p>
            <a:pPr marL="0" indent="0">
              <a:buNone/>
            </a:pPr>
            <a:endParaRPr lang="de-DE" sz="1983" dirty="0"/>
          </a:p>
          <a:p>
            <a:pPr marL="0" indent="0">
              <a:buNone/>
            </a:pPr>
            <a:endParaRPr lang="de-DE" sz="1983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53BAC18A-3C84-234D-8C04-B9DFAE1EE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85" y="1834034"/>
            <a:ext cx="9523841" cy="432048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EB6258E-4912-AA4A-B565-EE4BE8FF9159}"/>
              </a:ext>
            </a:extLst>
          </p:cNvPr>
          <p:cNvSpPr/>
          <p:nvPr/>
        </p:nvSpPr>
        <p:spPr>
          <a:xfrm>
            <a:off x="600043" y="2280841"/>
            <a:ext cx="3011004" cy="4138794"/>
          </a:xfrm>
          <a:prstGeom prst="ellipse">
            <a:avLst/>
          </a:prstGeom>
          <a:solidFill>
            <a:schemeClr val="tx2">
              <a:lumMod val="20000"/>
              <a:lumOff val="80000"/>
              <a:alpha val="27479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GB" sz="2400" dirty="0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E83DB2-A971-644D-A919-F06E3545968D}"/>
              </a:ext>
            </a:extLst>
          </p:cNvPr>
          <p:cNvSpPr txBox="1"/>
          <p:nvPr/>
        </p:nvSpPr>
        <p:spPr>
          <a:xfrm>
            <a:off x="1444263" y="2749273"/>
            <a:ext cx="1322565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8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organic N</a:t>
            </a:r>
          </a:p>
        </p:txBody>
      </p:sp>
    </p:spTree>
    <p:extLst>
      <p:ext uri="{BB962C8B-B14F-4D97-AF65-F5344CB8AC3E}">
        <p14:creationId xmlns:p14="http://schemas.microsoft.com/office/powerpoint/2010/main" val="936421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APTER 2 - SOIL AND WATER">
            <a:extLst>
              <a:ext uri="{FF2B5EF4-FFF2-40B4-BE49-F238E27FC236}">
                <a16:creationId xmlns:a16="http://schemas.microsoft.com/office/drawing/2014/main" id="{C9AD472E-BF1B-BB46-9933-8AF091786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78" y="2986162"/>
            <a:ext cx="3978271" cy="430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B2EC31-F1B6-B646-8399-895E3C00E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Parameterization: Inverse estimation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3BF373-5928-674C-A11E-B4B658379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dirty="0"/>
              <a:t>25 May 2022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49ED2F-8F78-A740-9B5C-0504838CC04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4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EBA461-B9E4-3549-B3DE-207EB86E97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-1" r="27051" b="77848"/>
          <a:stretch/>
        </p:blipFill>
        <p:spPr>
          <a:xfrm>
            <a:off x="398763" y="1009083"/>
            <a:ext cx="9627663" cy="176105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6A4A9F0-2579-FC4F-8B0C-80C009D0382E}"/>
              </a:ext>
            </a:extLst>
          </p:cNvPr>
          <p:cNvSpPr txBox="1">
            <a:spLocks/>
          </p:cNvSpPr>
          <p:nvPr/>
        </p:nvSpPr>
        <p:spPr>
          <a:xfrm>
            <a:off x="5519312" y="3700133"/>
            <a:ext cx="4557493" cy="2122676"/>
          </a:xfrm>
          <a:prstGeom prst="rect">
            <a:avLst/>
          </a:prstGeom>
        </p:spPr>
        <p:txBody>
          <a:bodyPr/>
          <a:lstStyle>
            <a:lvl1pPr marL="251894" indent="-251894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6792" indent="-258891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4692" indent="-237900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6586" indent="-237900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1483" indent="-237900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0838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4626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8415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2204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/>
              <a:t>Inverse estimation based on measured soil water content (SWC), drainage and evapotranspiration</a:t>
            </a:r>
          </a:p>
        </p:txBody>
      </p:sp>
    </p:spTree>
    <p:extLst>
      <p:ext uri="{BB962C8B-B14F-4D97-AF65-F5344CB8AC3E}">
        <p14:creationId xmlns:p14="http://schemas.microsoft.com/office/powerpoint/2010/main" val="3450260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2EC31-F1B6-B646-8399-895E3C00E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Stage 2: Plant parameterization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3BF373-5928-674C-A11E-B4B658379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dirty="0"/>
              <a:t>25 May 2022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49ED2F-8F78-A740-9B5C-0504838CC04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5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EBA461-B9E4-3549-B3DE-207EB86E97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31" r="27145" b="24978"/>
          <a:stretch/>
        </p:blipFill>
        <p:spPr>
          <a:xfrm>
            <a:off x="186350" y="1083289"/>
            <a:ext cx="9264012" cy="40970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AFC7327-A151-0541-B871-A73379577F6D}"/>
              </a:ext>
            </a:extLst>
          </p:cNvPr>
          <p:cNvSpPr txBox="1">
            <a:spLocks/>
          </p:cNvSpPr>
          <p:nvPr/>
        </p:nvSpPr>
        <p:spPr>
          <a:xfrm>
            <a:off x="4912390" y="5419934"/>
            <a:ext cx="4557493" cy="1905861"/>
          </a:xfrm>
          <a:prstGeom prst="rect">
            <a:avLst/>
          </a:prstGeom>
        </p:spPr>
        <p:txBody>
          <a:bodyPr/>
          <a:lstStyle>
            <a:lvl1pPr marL="251894" indent="-251894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6792" indent="-258891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4692" indent="-237900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6586" indent="-237900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1483" indent="-237900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0838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4626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8415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2204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/>
              <a:t>Hand-tuning based on plant outputs like LAI, yield, biomass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E07098-E914-6546-B286-6A2FE5D26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41" y="4710163"/>
            <a:ext cx="2399137" cy="232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44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2EC31-F1B6-B646-8399-895E3C00E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Stage 4: Nitrogen parameterization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3BF373-5928-674C-A11E-B4B658379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dirty="0"/>
              <a:t>25 May 2022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49ED2F-8F78-A740-9B5C-0504838CC04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6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EBA461-B9E4-3549-B3DE-207EB86E97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7" t="81654" r="27206" b="2846"/>
          <a:stretch/>
        </p:blipFill>
        <p:spPr>
          <a:xfrm>
            <a:off x="480637" y="1596341"/>
            <a:ext cx="9522176" cy="124152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AFC7327-A151-0541-B871-A73379577F6D}"/>
              </a:ext>
            </a:extLst>
          </p:cNvPr>
          <p:cNvSpPr txBox="1">
            <a:spLocks/>
          </p:cNvSpPr>
          <p:nvPr/>
        </p:nvSpPr>
        <p:spPr>
          <a:xfrm>
            <a:off x="5489922" y="5385263"/>
            <a:ext cx="4557493" cy="1905861"/>
          </a:xfrm>
          <a:prstGeom prst="rect">
            <a:avLst/>
          </a:prstGeom>
        </p:spPr>
        <p:txBody>
          <a:bodyPr/>
          <a:lstStyle>
            <a:lvl1pPr marL="251894" indent="-251894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6792" indent="-258891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4692" indent="-237900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6586" indent="-237900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1483" indent="-237900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0838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4626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8415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2204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/>
              <a:t>Hand-tuning based on nitrogen flux outputs like leaching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AC92D1-213B-9244-869E-8472D19FE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63" y="3274107"/>
            <a:ext cx="9965923" cy="183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26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 POOL </a:t>
            </a:r>
            <a:r>
              <a:rPr lang="de-DE" dirty="0" err="1"/>
              <a:t>Initialization</a:t>
            </a:r>
            <a:r>
              <a:rPr lang="de-DE" dirty="0"/>
              <a:t>: 20 YEARS SPINUP</a:t>
            </a:r>
            <a:endParaRPr lang="en-US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A284059-56FF-475C-930F-95CA83696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25 May 2022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79AAE2-8035-4901-B0DD-CF0A19A37A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7</a:t>
            </a:fld>
            <a:endParaRPr lang="en-US" noProof="0" dirty="0"/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28FFB35B-CEEE-5A47-A509-6D32A486D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730" y="2850522"/>
            <a:ext cx="6696744" cy="4687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9BA985-4D3B-9B44-B29E-5A4B0F9A49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1385" r="929" b="29384"/>
          <a:stretch/>
        </p:blipFill>
        <p:spPr>
          <a:xfrm>
            <a:off x="434462" y="1113954"/>
            <a:ext cx="5574473" cy="194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55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203C5A-3769-4D08-BF69-128C79B5C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Field measurements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C16F9E85-60C6-4287-B5E7-A24536087690}"/>
              </a:ext>
            </a:extLst>
          </p:cNvPr>
          <p:cNvSpPr/>
          <p:nvPr/>
        </p:nvSpPr>
        <p:spPr>
          <a:xfrm>
            <a:off x="717550" y="1794697"/>
            <a:ext cx="2994723" cy="45618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8667" tIns="158667" rIns="158667" bIns="158667" rtlCol="0" anchor="t"/>
          <a:lstStyle/>
          <a:p>
            <a:pPr>
              <a:lnSpc>
                <a:spcPct val="110000"/>
              </a:lnSpc>
              <a:spcAft>
                <a:spcPts val="1322"/>
              </a:spcAft>
            </a:pPr>
            <a:r>
              <a:rPr lang="pt-BR" sz="2000" b="1" dirty="0" err="1">
                <a:solidFill>
                  <a:schemeClr val="tx1"/>
                </a:solidFill>
              </a:rPr>
              <a:t>Soil</a:t>
            </a:r>
            <a:r>
              <a:rPr lang="pt-BR" sz="2000" b="1" dirty="0">
                <a:solidFill>
                  <a:schemeClr val="tx1"/>
                </a:solidFill>
              </a:rPr>
              <a:t> </a:t>
            </a:r>
            <a:r>
              <a:rPr lang="pt-BR" sz="2000" b="1" dirty="0" err="1">
                <a:solidFill>
                  <a:schemeClr val="tx1"/>
                </a:solidFill>
              </a:rPr>
              <a:t>Solution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DCAA60E9-0CE8-4B7C-9193-923F935476FE}"/>
              </a:ext>
            </a:extLst>
          </p:cNvPr>
          <p:cNvSpPr/>
          <p:nvPr/>
        </p:nvSpPr>
        <p:spPr>
          <a:xfrm>
            <a:off x="3861558" y="1767982"/>
            <a:ext cx="2994723" cy="45618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8667" tIns="158667" rIns="158667" bIns="158667" rtlCol="0" anchor="t"/>
          <a:lstStyle/>
          <a:p>
            <a:pPr>
              <a:lnSpc>
                <a:spcPct val="110000"/>
              </a:lnSpc>
              <a:spcAft>
                <a:spcPts val="1322"/>
              </a:spcAft>
            </a:pPr>
            <a:r>
              <a:rPr lang="pt-BR" sz="2000" b="1" dirty="0" err="1">
                <a:solidFill>
                  <a:schemeClr val="tx1"/>
                </a:solidFill>
              </a:rPr>
              <a:t>Plant</a:t>
            </a:r>
            <a:r>
              <a:rPr lang="pt-BR" sz="2000" b="1" dirty="0">
                <a:solidFill>
                  <a:schemeClr val="tx1"/>
                </a:solidFill>
              </a:rPr>
              <a:t> </a:t>
            </a:r>
            <a:r>
              <a:rPr lang="pt-BR" sz="2000" b="1" dirty="0" err="1">
                <a:solidFill>
                  <a:schemeClr val="tx1"/>
                </a:solidFill>
              </a:rPr>
              <a:t>Organs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F01DDB59-2931-4748-900F-2D7678E113A7}"/>
              </a:ext>
            </a:extLst>
          </p:cNvPr>
          <p:cNvSpPr/>
          <p:nvPr/>
        </p:nvSpPr>
        <p:spPr>
          <a:xfrm>
            <a:off x="7005567" y="1794697"/>
            <a:ext cx="2994723" cy="45618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8667" tIns="158667" rIns="158667" bIns="158667" rtlCol="0" anchor="t"/>
          <a:lstStyle/>
          <a:p>
            <a:pPr>
              <a:lnSpc>
                <a:spcPct val="110000"/>
              </a:lnSpc>
              <a:spcAft>
                <a:spcPts val="1322"/>
              </a:spcAft>
            </a:pPr>
            <a:r>
              <a:rPr lang="pt-BR" sz="2000" b="1" dirty="0">
                <a:solidFill>
                  <a:schemeClr val="tx1"/>
                </a:solidFill>
              </a:rPr>
              <a:t>SoilNet </a:t>
            </a:r>
            <a:r>
              <a:rPr lang="pt-BR" sz="2000" b="1" dirty="0" err="1">
                <a:solidFill>
                  <a:schemeClr val="tx1"/>
                </a:solidFill>
              </a:rPr>
              <a:t>Sensors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8A4DD163-36D0-490F-B79B-796E870D2570}"/>
              </a:ext>
            </a:extLst>
          </p:cNvPr>
          <p:cNvSpPr/>
          <p:nvPr/>
        </p:nvSpPr>
        <p:spPr>
          <a:xfrm>
            <a:off x="717550" y="4194772"/>
            <a:ext cx="2994723" cy="2161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8667" tIns="158667" rIns="158667" bIns="158667" rtlCol="0" anchor="t"/>
          <a:lstStyle/>
          <a:p>
            <a:pPr>
              <a:lnSpc>
                <a:spcPct val="110000"/>
              </a:lnSpc>
              <a:spcAft>
                <a:spcPts val="1322"/>
              </a:spcAft>
            </a:pPr>
            <a:r>
              <a:rPr lang="pt-BR" sz="2000" dirty="0" err="1">
                <a:solidFill>
                  <a:schemeClr val="tx1"/>
                </a:solidFill>
              </a:rPr>
              <a:t>Weekly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soil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solution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sampling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from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suction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cups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evaluated</a:t>
            </a:r>
            <a:r>
              <a:rPr lang="pt-BR" sz="2000" dirty="0">
                <a:solidFill>
                  <a:schemeClr val="tx1"/>
                </a:solidFill>
              </a:rPr>
              <a:t> for total N, NH</a:t>
            </a:r>
            <a:r>
              <a:rPr lang="pt-BR" sz="2000" baseline="-25000" dirty="0">
                <a:solidFill>
                  <a:schemeClr val="tx1"/>
                </a:solidFill>
              </a:rPr>
              <a:t>4</a:t>
            </a:r>
            <a:r>
              <a:rPr lang="pt-BR" sz="2000" baseline="30000" dirty="0">
                <a:solidFill>
                  <a:schemeClr val="tx1"/>
                </a:solidFill>
              </a:rPr>
              <a:t>+</a:t>
            </a:r>
            <a:r>
              <a:rPr lang="pt-BR" sz="2000" dirty="0">
                <a:solidFill>
                  <a:schemeClr val="tx1"/>
                </a:solidFill>
              </a:rPr>
              <a:t>, NO</a:t>
            </a:r>
            <a:r>
              <a:rPr lang="pt-BR" sz="2000" baseline="-25000" dirty="0">
                <a:solidFill>
                  <a:schemeClr val="tx1"/>
                </a:solidFill>
              </a:rPr>
              <a:t>3</a:t>
            </a:r>
            <a:r>
              <a:rPr lang="pt-BR" sz="2000" baseline="30000" dirty="0">
                <a:solidFill>
                  <a:schemeClr val="tx1"/>
                </a:solidFill>
              </a:rPr>
              <a:t>-</a:t>
            </a:r>
            <a:r>
              <a:rPr lang="pt-BR" sz="2000" dirty="0">
                <a:solidFill>
                  <a:schemeClr val="tx1"/>
                </a:solidFill>
              </a:rPr>
              <a:t>  </a:t>
            </a:r>
            <a:r>
              <a:rPr lang="pt-BR" sz="2000" dirty="0" err="1">
                <a:solidFill>
                  <a:schemeClr val="tx1"/>
                </a:solidFill>
              </a:rPr>
              <a:t>at</a:t>
            </a:r>
            <a:r>
              <a:rPr lang="pt-BR" sz="2000" dirty="0">
                <a:solidFill>
                  <a:schemeClr val="tx1"/>
                </a:solidFill>
              </a:rPr>
              <a:t> 30 </a:t>
            </a:r>
            <a:r>
              <a:rPr lang="pt-BR" sz="2000" dirty="0" err="1">
                <a:solidFill>
                  <a:schemeClr val="tx1"/>
                </a:solidFill>
              </a:rPr>
              <a:t>and</a:t>
            </a:r>
            <a:r>
              <a:rPr lang="pt-BR" sz="2000" dirty="0">
                <a:solidFill>
                  <a:schemeClr val="tx1"/>
                </a:solidFill>
              </a:rPr>
              <a:t> 90 cm.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20ED273F-F58B-4F81-8E21-5DE9A08B3CB2}"/>
              </a:ext>
            </a:extLst>
          </p:cNvPr>
          <p:cNvSpPr/>
          <p:nvPr/>
        </p:nvSpPr>
        <p:spPr>
          <a:xfrm>
            <a:off x="3861558" y="4194772"/>
            <a:ext cx="2994723" cy="2161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8667" tIns="158667" rIns="158667" bIns="158667" rtlCol="0" anchor="t"/>
          <a:lstStyle/>
          <a:p>
            <a:pPr>
              <a:lnSpc>
                <a:spcPct val="110000"/>
              </a:lnSpc>
              <a:spcAft>
                <a:spcPts val="1322"/>
              </a:spcAft>
            </a:pPr>
            <a:r>
              <a:rPr lang="pt-BR" sz="2000" dirty="0" err="1">
                <a:solidFill>
                  <a:schemeClr val="tx1"/>
                </a:solidFill>
              </a:rPr>
              <a:t>Bi-weekly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harvest</a:t>
            </a:r>
            <a:r>
              <a:rPr lang="pt-BR" sz="2000" dirty="0">
                <a:solidFill>
                  <a:schemeClr val="tx1"/>
                </a:solidFill>
              </a:rPr>
              <a:t> for Biomass (</a:t>
            </a:r>
            <a:r>
              <a:rPr lang="pt-BR" sz="2000" dirty="0" err="1">
                <a:solidFill>
                  <a:schemeClr val="tx1"/>
                </a:solidFill>
              </a:rPr>
              <a:t>stem</a:t>
            </a:r>
            <a:r>
              <a:rPr lang="pt-BR" sz="2000" dirty="0">
                <a:solidFill>
                  <a:schemeClr val="tx1"/>
                </a:solidFill>
              </a:rPr>
              <a:t>, </a:t>
            </a:r>
            <a:r>
              <a:rPr lang="pt-BR" sz="2000" dirty="0" err="1">
                <a:solidFill>
                  <a:schemeClr val="tx1"/>
                </a:solidFill>
              </a:rPr>
              <a:t>ear</a:t>
            </a:r>
            <a:r>
              <a:rPr lang="pt-BR" sz="2000" dirty="0">
                <a:solidFill>
                  <a:schemeClr val="tx1"/>
                </a:solidFill>
              </a:rPr>
              <a:t>, </a:t>
            </a:r>
            <a:r>
              <a:rPr lang="pt-BR" sz="2000" dirty="0" err="1">
                <a:solidFill>
                  <a:schemeClr val="tx1"/>
                </a:solidFill>
              </a:rPr>
              <a:t>green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and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brown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leaves</a:t>
            </a:r>
            <a:r>
              <a:rPr lang="pt-BR" sz="2000" dirty="0">
                <a:solidFill>
                  <a:schemeClr val="tx1"/>
                </a:solidFill>
              </a:rPr>
              <a:t>), C </a:t>
            </a:r>
            <a:r>
              <a:rPr lang="pt-BR" sz="2000" dirty="0" err="1">
                <a:solidFill>
                  <a:schemeClr val="tx1"/>
                </a:solidFill>
              </a:rPr>
              <a:t>and</a:t>
            </a:r>
            <a:r>
              <a:rPr lang="pt-BR" sz="2000" dirty="0">
                <a:solidFill>
                  <a:schemeClr val="tx1"/>
                </a:solidFill>
              </a:rPr>
              <a:t> N </a:t>
            </a:r>
            <a:r>
              <a:rPr lang="pt-BR" sz="2000" dirty="0" err="1">
                <a:solidFill>
                  <a:schemeClr val="tx1"/>
                </a:solidFill>
              </a:rPr>
              <a:t>content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of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each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organ</a:t>
            </a:r>
            <a:r>
              <a:rPr lang="pt-BR" sz="2000" dirty="0">
                <a:solidFill>
                  <a:schemeClr val="tx1"/>
                </a:solidFill>
              </a:rPr>
              <a:t>, LAI, </a:t>
            </a:r>
            <a:r>
              <a:rPr lang="pt-BR" sz="2000" dirty="0" err="1">
                <a:solidFill>
                  <a:schemeClr val="tx1"/>
                </a:solidFill>
              </a:rPr>
              <a:t>plant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height</a:t>
            </a:r>
            <a:r>
              <a:rPr lang="pt-BR" sz="200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10000"/>
              </a:lnSpc>
              <a:spcAft>
                <a:spcPts val="1322"/>
              </a:spcAft>
            </a:pP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5F10AE08-8D9D-4668-9623-1DB0B78B8EC1}"/>
              </a:ext>
            </a:extLst>
          </p:cNvPr>
          <p:cNvSpPr/>
          <p:nvPr/>
        </p:nvSpPr>
        <p:spPr>
          <a:xfrm>
            <a:off x="7005567" y="4194772"/>
            <a:ext cx="2994723" cy="2161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8667" tIns="158667" rIns="158667" bIns="158667" rtlCol="0" anchor="t"/>
          <a:lstStyle/>
          <a:p>
            <a:pPr>
              <a:lnSpc>
                <a:spcPct val="110000"/>
              </a:lnSpc>
              <a:spcAft>
                <a:spcPts val="1322"/>
              </a:spcAft>
            </a:pPr>
            <a:r>
              <a:rPr lang="pt-BR" sz="2000" dirty="0">
                <a:solidFill>
                  <a:schemeClr val="tx1"/>
                </a:solidFill>
              </a:rPr>
              <a:t>Real-time data </a:t>
            </a:r>
            <a:r>
              <a:rPr lang="pt-BR" sz="2000" dirty="0" err="1">
                <a:solidFill>
                  <a:schemeClr val="tx1"/>
                </a:solidFill>
              </a:rPr>
              <a:t>on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soil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temperature</a:t>
            </a:r>
            <a:r>
              <a:rPr lang="pt-BR" sz="2000" dirty="0">
                <a:solidFill>
                  <a:schemeClr val="tx1"/>
                </a:solidFill>
              </a:rPr>
              <a:t>, </a:t>
            </a:r>
            <a:r>
              <a:rPr lang="pt-BR" sz="2000" dirty="0" err="1">
                <a:solidFill>
                  <a:schemeClr val="tx1"/>
                </a:solidFill>
              </a:rPr>
              <a:t>matric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potential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and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soil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water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content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at</a:t>
            </a:r>
            <a:r>
              <a:rPr lang="pt-BR" sz="2000" dirty="0">
                <a:solidFill>
                  <a:schemeClr val="tx1"/>
                </a:solidFill>
              </a:rPr>
              <a:t> 10, 20 </a:t>
            </a:r>
            <a:r>
              <a:rPr lang="pt-BR" sz="2000" dirty="0" err="1">
                <a:solidFill>
                  <a:schemeClr val="tx1"/>
                </a:solidFill>
              </a:rPr>
              <a:t>and</a:t>
            </a:r>
            <a:r>
              <a:rPr lang="pt-BR" sz="2000" dirty="0">
                <a:solidFill>
                  <a:schemeClr val="tx1"/>
                </a:solidFill>
              </a:rPr>
              <a:t> 50 cm </a:t>
            </a:r>
            <a:r>
              <a:rPr lang="pt-BR" sz="2000" dirty="0" err="1">
                <a:solidFill>
                  <a:schemeClr val="tx1"/>
                </a:solidFill>
              </a:rPr>
              <a:t>from</a:t>
            </a:r>
            <a:r>
              <a:rPr lang="pt-BR" sz="2000" dirty="0">
                <a:solidFill>
                  <a:schemeClr val="tx1"/>
                </a:solidFill>
              </a:rPr>
              <a:t> SoilNet </a:t>
            </a:r>
            <a:r>
              <a:rPr lang="pt-BR" sz="2000" dirty="0" err="1">
                <a:solidFill>
                  <a:schemeClr val="tx1"/>
                </a:solidFill>
              </a:rPr>
              <a:t>sensors</a:t>
            </a:r>
            <a:r>
              <a:rPr lang="pt-BR" sz="200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10000"/>
              </a:lnSpc>
              <a:spcAft>
                <a:spcPts val="1322"/>
              </a:spcAft>
            </a:pP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DF9544E1-215F-4492-B3F8-BCFE96EF7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25 May 2022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1A6C03D-6CA8-48B6-B381-BBC28056C7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8</a:t>
            </a:fld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4A22F0-CAEB-7A49-9C5D-DA7C0EE2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5922" y="2114138"/>
            <a:ext cx="1862965" cy="2483954"/>
          </a:xfrm>
          <a:prstGeom prst="rect">
            <a:avLst/>
          </a:prstGeom>
        </p:spPr>
      </p:pic>
      <p:pic>
        <p:nvPicPr>
          <p:cNvPr id="1026" name="Picture 2" descr="Forschungszentrum Jülich - SoilNet - Technology - V3 ZigBee Network Units">
            <a:extLst>
              <a:ext uri="{FF2B5EF4-FFF2-40B4-BE49-F238E27FC236}">
                <a16:creationId xmlns:a16="http://schemas.microsoft.com/office/drawing/2014/main" id="{28CF4F60-728C-6D4C-A2D9-63C9A22B6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10" y="2328591"/>
            <a:ext cx="2610435" cy="195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x">
            <a:extLst>
              <a:ext uri="{FF2B5EF4-FFF2-40B4-BE49-F238E27FC236}">
                <a16:creationId xmlns:a16="http://schemas.microsoft.com/office/drawing/2014/main" id="{6C81D86E-1AF2-734F-B03B-3800E067FC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785" y="2424632"/>
            <a:ext cx="2617322" cy="196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7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B2AFC-AB06-2945-9A24-E1012DB46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4FF3C-21B8-174D-87D4-FE293928C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5157" y="1329978"/>
            <a:ext cx="3627851" cy="1366882"/>
          </a:xfrm>
        </p:spPr>
        <p:txBody>
          <a:bodyPr/>
          <a:lstStyle/>
          <a:p>
            <a:r>
              <a:rPr lang="en-US" sz="2400" dirty="0"/>
              <a:t>Gas measurements</a:t>
            </a:r>
          </a:p>
          <a:p>
            <a:pPr lvl="1"/>
            <a:r>
              <a:rPr lang="en-US" sz="2000" dirty="0"/>
              <a:t>NH</a:t>
            </a:r>
            <a:r>
              <a:rPr lang="en-US" sz="2000" baseline="-25000" dirty="0"/>
              <a:t>3</a:t>
            </a:r>
            <a:r>
              <a:rPr lang="en-US" sz="2000" dirty="0"/>
              <a:t>, NO, NO</a:t>
            </a:r>
            <a:r>
              <a:rPr lang="en-US" sz="2000" baseline="-25000" dirty="0"/>
              <a:t>2</a:t>
            </a:r>
            <a:r>
              <a:rPr lang="en-US" sz="2000" dirty="0"/>
              <a:t>, HONO, N</a:t>
            </a:r>
            <a:r>
              <a:rPr lang="en-US" sz="2000" baseline="-25000" dirty="0"/>
              <a:t>2</a:t>
            </a:r>
            <a:r>
              <a:rPr lang="en-US" sz="2000" dirty="0"/>
              <a:t>O, CO</a:t>
            </a:r>
            <a:r>
              <a:rPr lang="en-US" sz="2000" baseline="-25000" dirty="0"/>
              <a:t>2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50CA50-CA00-1A40-A912-7798DB09B3E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25 May </a:t>
            </a:r>
            <a:r>
              <a:rPr lang="de-DE" noProof="0" dirty="0"/>
              <a:t>2022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02C86-B1D6-B84F-A84F-11CCDCB5958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9</a:t>
            </a:fld>
            <a:endParaRPr lang="en-US" noProof="0" dirty="0"/>
          </a:p>
        </p:txBody>
      </p:sp>
      <p:pic>
        <p:nvPicPr>
          <p:cNvPr id="9" name="Grafik 2">
            <a:extLst>
              <a:ext uri="{FF2B5EF4-FFF2-40B4-BE49-F238E27FC236}">
                <a16:creationId xmlns:a16="http://schemas.microsoft.com/office/drawing/2014/main" id="{C00DF981-9E33-9A42-839C-0FA363309C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8" y="1012200"/>
            <a:ext cx="3434523" cy="1931920"/>
          </a:xfrm>
          <a:prstGeom prst="rect">
            <a:avLst/>
          </a:prstGeom>
        </p:spPr>
      </p:pic>
      <p:pic>
        <p:nvPicPr>
          <p:cNvPr id="7" name="Grafik 8">
            <a:extLst>
              <a:ext uri="{FF2B5EF4-FFF2-40B4-BE49-F238E27FC236}">
                <a16:creationId xmlns:a16="http://schemas.microsoft.com/office/drawing/2014/main" id="{FA091383-2B85-A54E-861F-590C68B9B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693" y="2151240"/>
            <a:ext cx="3329437" cy="13668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BCBCE9-7DA4-0C40-833A-BDB13F5B6E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33" t="30162" r="3141" b="17038"/>
          <a:stretch/>
        </p:blipFill>
        <p:spPr>
          <a:xfrm>
            <a:off x="376867" y="3603131"/>
            <a:ext cx="4362018" cy="1671121"/>
          </a:xfrm>
          <a:prstGeom prst="rect">
            <a:avLst/>
          </a:prstGeom>
          <a:ln w="38100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C1A9A2-1F98-A942-A420-991FF7D824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250" t="24575" r="2039" b="17333"/>
          <a:stretch/>
        </p:blipFill>
        <p:spPr>
          <a:xfrm>
            <a:off x="2154535" y="5130320"/>
            <a:ext cx="4362018" cy="1776337"/>
          </a:xfrm>
          <a:prstGeom prst="rect">
            <a:avLst/>
          </a:prstGeom>
          <a:ln w="38100">
            <a:noFill/>
          </a:ln>
        </p:spPr>
      </p:pic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BAA0BCF7-4B5B-5447-80D7-2E920BBEAC72}"/>
              </a:ext>
            </a:extLst>
          </p:cNvPr>
          <p:cNvSpPr txBox="1">
            <a:spLocks/>
          </p:cNvSpPr>
          <p:nvPr/>
        </p:nvSpPr>
        <p:spPr>
          <a:xfrm>
            <a:off x="408368" y="2944120"/>
            <a:ext cx="1997736" cy="622626"/>
          </a:xfrm>
          <a:prstGeom prst="rect">
            <a:avLst/>
          </a:prstGeom>
        </p:spPr>
        <p:txBody>
          <a:bodyPr/>
          <a:lstStyle>
            <a:lvl1pPr marL="242499" indent="-242499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262" indent="-249235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7288" indent="-229027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49787" indent="-229027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5550" indent="-229027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488" indent="-242499" algn="l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2485" indent="-242499" algn="l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37483" indent="-242499" algn="l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22481" indent="-242499" algn="l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/>
              <a:t>@Matthias Class</a:t>
            </a:r>
          </a:p>
          <a:p>
            <a:pPr marL="0" indent="0">
              <a:buNone/>
            </a:pPr>
            <a:endParaRPr lang="de-DE" sz="1983" dirty="0"/>
          </a:p>
          <a:p>
            <a:pPr marL="0" indent="0">
              <a:buNone/>
            </a:pPr>
            <a:endParaRPr lang="de-DE" sz="1983" dirty="0"/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DF761CC0-1C38-8847-9493-F87641B412F9}"/>
              </a:ext>
            </a:extLst>
          </p:cNvPr>
          <p:cNvSpPr txBox="1">
            <a:spLocks/>
          </p:cNvSpPr>
          <p:nvPr/>
        </p:nvSpPr>
        <p:spPr>
          <a:xfrm>
            <a:off x="406078" y="5359261"/>
            <a:ext cx="1997736" cy="622626"/>
          </a:xfrm>
          <a:prstGeom prst="rect">
            <a:avLst/>
          </a:prstGeom>
        </p:spPr>
        <p:txBody>
          <a:bodyPr/>
          <a:lstStyle>
            <a:lvl1pPr marL="242499" indent="-242499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262" indent="-249235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7288" indent="-229027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49787" indent="-229027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5550" indent="-229027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488" indent="-242499" algn="l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2485" indent="-242499" algn="l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37483" indent="-242499" algn="l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22481" indent="-242499" algn="l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/>
              <a:t>@Jordan Bates</a:t>
            </a:r>
          </a:p>
          <a:p>
            <a:pPr marL="0" indent="0">
              <a:buNone/>
            </a:pPr>
            <a:endParaRPr lang="de-DE" sz="1983" dirty="0"/>
          </a:p>
          <a:p>
            <a:pPr marL="0" indent="0">
              <a:buNone/>
            </a:pPr>
            <a:endParaRPr lang="de-DE" sz="1983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F4554E9-E003-F449-9CB5-B93EEA7671FC}"/>
              </a:ext>
            </a:extLst>
          </p:cNvPr>
          <p:cNvSpPr txBox="1">
            <a:spLocks/>
          </p:cNvSpPr>
          <p:nvPr/>
        </p:nvSpPr>
        <p:spPr>
          <a:xfrm>
            <a:off x="6916925" y="2749851"/>
            <a:ext cx="3627851" cy="9221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51894" indent="-251894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6792" indent="-258891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4692" indent="-237900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6586" indent="-237900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1483" indent="-237900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0838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4626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8415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2204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UAV </a:t>
            </a:r>
            <a:r>
              <a:rPr lang="de-DE" dirty="0" err="1"/>
              <a:t>LiDAR</a:t>
            </a:r>
            <a:endParaRPr lang="de-DE" dirty="0"/>
          </a:p>
          <a:p>
            <a:pPr lvl="1"/>
            <a:r>
              <a:rPr lang="de-DE" sz="2000" dirty="0"/>
              <a:t>LAI, </a:t>
            </a:r>
            <a:r>
              <a:rPr lang="de-DE" sz="2000" dirty="0" err="1"/>
              <a:t>crop</a:t>
            </a:r>
            <a:r>
              <a:rPr lang="de-DE" sz="2000" dirty="0"/>
              <a:t> </a:t>
            </a:r>
            <a:r>
              <a:rPr lang="de-DE" sz="2000" dirty="0" err="1"/>
              <a:t>height</a:t>
            </a:r>
            <a:endParaRPr lang="en-US" sz="20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0891029-A654-024F-8B4A-DFE89DF82A15}"/>
              </a:ext>
            </a:extLst>
          </p:cNvPr>
          <p:cNvSpPr txBox="1">
            <a:spLocks/>
          </p:cNvSpPr>
          <p:nvPr/>
        </p:nvSpPr>
        <p:spPr>
          <a:xfrm>
            <a:off x="6915157" y="3910256"/>
            <a:ext cx="3627851" cy="26797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51894" indent="-251894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6792" indent="-258891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4692" indent="-237900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6586" indent="-237900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1483" indent="-237900" algn="l" defTabSz="10075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61"/>
              </a:spcAft>
              <a:buFont typeface="Calibri" panose="020F0502020204030204" pitchFamily="34" charset="0"/>
              <a:buChar char="•"/>
              <a:defRPr sz="2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0838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4626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8415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2204" indent="-251894" algn="l" defTabSz="1007577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Real-time autonomous system to measure the current N status in soil and model to predict N emissions or leaching </a:t>
            </a:r>
          </a:p>
        </p:txBody>
      </p:sp>
    </p:spTree>
    <p:extLst>
      <p:ext uri="{BB962C8B-B14F-4D97-AF65-F5344CB8AC3E}">
        <p14:creationId xmlns:p14="http://schemas.microsoft.com/office/powerpoint/2010/main" val="210288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Juelich_PowerPoint_4x3_E">
  <a:themeElements>
    <a:clrScheme name="CD-Farben Forschungszentrum Jülich">
      <a:dk1>
        <a:srgbClr val="000000"/>
      </a:dk1>
      <a:lt1>
        <a:srgbClr val="FFFFFF"/>
      </a:lt1>
      <a:dk2>
        <a:srgbClr val="023D6B"/>
      </a:dk2>
      <a:lt2>
        <a:srgbClr val="EBEBEB"/>
      </a:lt2>
      <a:accent1>
        <a:srgbClr val="ADBDE3"/>
      </a:accent1>
      <a:accent2>
        <a:srgbClr val="EB5F73"/>
      </a:accent2>
      <a:accent3>
        <a:srgbClr val="AF82B9"/>
      </a:accent3>
      <a:accent4>
        <a:srgbClr val="FAB45A"/>
      </a:accent4>
      <a:accent5>
        <a:srgbClr val="FAEB5A"/>
      </a:accent5>
      <a:accent6>
        <a:srgbClr val="B9D25F"/>
      </a:accent6>
      <a:hlink>
        <a:srgbClr val="ADBDE3"/>
      </a:hlink>
      <a:folHlink>
        <a:srgbClr val="023D6B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uelich_PowerPoint_4x3_en.potx" id="{94F3CE95-886E-4500-85C6-66D41CAFA932}" vid="{1C733800-F81F-4A99-B170-E0BCA8082695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Juelich_PowerPoint_A4_Claim_E_2021-07-17</Template>
  <TotalTime>4957</TotalTime>
  <Words>892</Words>
  <Application>Microsoft Macintosh PowerPoint</Application>
  <PresentationFormat>Custom</PresentationFormat>
  <Paragraphs>77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Juelich_PowerPoint_4x3_E</vt:lpstr>
      <vt:lpstr>AgroC model for carbon and nitrogen cycling in soils and plant organs across different fertilization levels</vt:lpstr>
      <vt:lpstr>NItrogen cycle and Leaching</vt:lpstr>
      <vt:lpstr>AgroC nitrogen cycle</vt:lpstr>
      <vt:lpstr>Parameterization: Inverse estimation</vt:lpstr>
      <vt:lpstr>Stage 2: Plant parameterization</vt:lpstr>
      <vt:lpstr>Stage 4: Nitrogen parameterization</vt:lpstr>
      <vt:lpstr>N POOL Initialization: 20 YEARS SPINUP</vt:lpstr>
      <vt:lpstr>Field measurements</vt:lpstr>
      <vt:lpstr>Conclusion and outlook</vt:lpstr>
      <vt:lpstr>Thank you</vt:lpstr>
      <vt:lpstr>References</vt:lpstr>
      <vt:lpstr>CKA2021: N solutes</vt:lpstr>
      <vt:lpstr>CKA2021: C&amp;N in Plant organs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of presentation</dc:title>
  <dc:creator>fzj\c.reisen</dc:creator>
  <cp:lastModifiedBy>Bajracharya, Rajina</cp:lastModifiedBy>
  <cp:revision>21</cp:revision>
  <dcterms:created xsi:type="dcterms:W3CDTF">2021-03-12T08:21:14Z</dcterms:created>
  <dcterms:modified xsi:type="dcterms:W3CDTF">2022-05-23T13:49:30Z</dcterms:modified>
</cp:coreProperties>
</file>