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3" r:id="rId2"/>
  </p:sldMasterIdLst>
  <p:notesMasterIdLst>
    <p:notesMasterId r:id="rId14"/>
  </p:notesMasterIdLst>
  <p:sldIdLst>
    <p:sldId id="270" r:id="rId3"/>
    <p:sldId id="281" r:id="rId4"/>
    <p:sldId id="284" r:id="rId5"/>
    <p:sldId id="278" r:id="rId6"/>
    <p:sldId id="275" r:id="rId7"/>
    <p:sldId id="282" r:id="rId8"/>
    <p:sldId id="286" r:id="rId9"/>
    <p:sldId id="271" r:id="rId10"/>
    <p:sldId id="276" r:id="rId11"/>
    <p:sldId id="285" r:id="rId12"/>
    <p:sldId id="283" r:id="rId13"/>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2" clrIdx="0">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9E8FF"/>
    <a:srgbClr val="0000FF"/>
    <a:srgbClr val="E7F5FF"/>
    <a:srgbClr val="ABDBFF"/>
    <a:srgbClr val="0086EA"/>
    <a:srgbClr val="E1F2FF"/>
    <a:srgbClr val="2B9F2B"/>
    <a:srgbClr val="FF7F0E"/>
    <a:srgbClr val="0072BC"/>
    <a:srgbClr val="FFDE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p:restoredTop sz="94682"/>
  </p:normalViewPr>
  <p:slideViewPr>
    <p:cSldViewPr snapToGrid="0" snapToObjects="1">
      <p:cViewPr varScale="1">
        <p:scale>
          <a:sx n="110" d="100"/>
          <a:sy n="110" d="100"/>
        </p:scale>
        <p:origin x="208" y="90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2FF158-8AE5-F44D-A922-17119373C85B}" type="datetimeFigureOut">
              <a:rPr lang="en-GB" smtClean="0"/>
              <a:t>13/05/2022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F12973-2D84-E54D-BA09-27FDB7B0A3D9}" type="slidenum">
              <a:rPr lang="en-GB" smtClean="0"/>
              <a:t>‹#›</a:t>
            </a:fld>
            <a:endParaRPr lang="en-GB"/>
          </a:p>
        </p:txBody>
      </p:sp>
    </p:spTree>
    <p:extLst>
      <p:ext uri="{BB962C8B-B14F-4D97-AF65-F5344CB8AC3E}">
        <p14:creationId xmlns:p14="http://schemas.microsoft.com/office/powerpoint/2010/main" val="2647876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a:spLocks noGrp="1" noRot="1" noChangeAspect="1"/>
          </p:cNvSpPr>
          <p:nvPr>
            <p:ph type="sldImg"/>
          </p:nvPr>
        </p:nvSpPr>
        <p:spPr>
          <a:xfrm>
            <a:off x="381000" y="685800"/>
            <a:ext cx="6096000" cy="3429000"/>
          </a:xfrm>
          <a:prstGeom prst="rect">
            <a:avLst/>
          </a:prstGeom>
        </p:spPr>
        <p:txBody>
          <a:bodyPr/>
          <a:lstStyle/>
          <a:p>
            <a:endParaRPr/>
          </a:p>
        </p:txBody>
      </p:sp>
      <p:sp>
        <p:nvSpPr>
          <p:cNvPr id="91" name="Shape 91"/>
          <p:cNvSpPr>
            <a:spLocks noGrp="1"/>
          </p:cNvSpPr>
          <p:nvPr>
            <p:ph type="body" sz="quarter" idx="1"/>
          </p:nvPr>
        </p:nvSpPr>
        <p:spPr>
          <a:prstGeom prst="rect">
            <a:avLst/>
          </a:prstGeom>
        </p:spPr>
        <p:txBody>
          <a:bodyPr/>
          <a:lstStyle/>
          <a:p>
            <a:endParaRPr dirty="0"/>
          </a:p>
        </p:txBody>
      </p:sp>
    </p:spTree>
    <p:extLst>
      <p:ext uri="{BB962C8B-B14F-4D97-AF65-F5344CB8AC3E}">
        <p14:creationId xmlns:p14="http://schemas.microsoft.com/office/powerpoint/2010/main" val="2691169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a:spLocks noGrp="1" noRot="1" noChangeAspect="1"/>
          </p:cNvSpPr>
          <p:nvPr>
            <p:ph type="sldImg"/>
          </p:nvPr>
        </p:nvSpPr>
        <p:spPr>
          <a:xfrm>
            <a:off x="381000" y="685800"/>
            <a:ext cx="6096000" cy="3429000"/>
          </a:xfrm>
          <a:prstGeom prst="rect">
            <a:avLst/>
          </a:prstGeom>
        </p:spPr>
        <p:txBody>
          <a:bodyPr/>
          <a:lstStyle/>
          <a:p>
            <a:endParaRPr/>
          </a:p>
        </p:txBody>
      </p:sp>
      <p:sp>
        <p:nvSpPr>
          <p:cNvPr id="91" name="Shape 91"/>
          <p:cNvSpPr>
            <a:spLocks noGrp="1"/>
          </p:cNvSpPr>
          <p:nvPr>
            <p:ph type="body" sz="quarter" idx="1"/>
          </p:nvPr>
        </p:nvSpPr>
        <p:spPr>
          <a:prstGeom prst="rect">
            <a:avLst/>
          </a:prstGeom>
        </p:spPr>
        <p:txBody>
          <a:bodyPr/>
          <a:lstStyle/>
          <a:p>
            <a:endParaRPr dirty="0"/>
          </a:p>
        </p:txBody>
      </p:sp>
    </p:spTree>
    <p:extLst>
      <p:ext uri="{BB962C8B-B14F-4D97-AF65-F5344CB8AC3E}">
        <p14:creationId xmlns:p14="http://schemas.microsoft.com/office/powerpoint/2010/main" val="3217304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a:spLocks noGrp="1" noRot="1" noChangeAspect="1"/>
          </p:cNvSpPr>
          <p:nvPr>
            <p:ph type="sldImg"/>
          </p:nvPr>
        </p:nvSpPr>
        <p:spPr>
          <a:xfrm>
            <a:off x="381000" y="685800"/>
            <a:ext cx="6096000" cy="3429000"/>
          </a:xfrm>
          <a:prstGeom prst="rect">
            <a:avLst/>
          </a:prstGeom>
        </p:spPr>
        <p:txBody>
          <a:bodyPr/>
          <a:lstStyle/>
          <a:p>
            <a:endParaRPr/>
          </a:p>
        </p:txBody>
      </p:sp>
      <p:sp>
        <p:nvSpPr>
          <p:cNvPr id="91" name="Shape 91"/>
          <p:cNvSpPr>
            <a:spLocks noGrp="1"/>
          </p:cNvSpPr>
          <p:nvPr>
            <p:ph type="body" sz="quarter" idx="1"/>
          </p:nvPr>
        </p:nvSpPr>
        <p:spPr>
          <a:prstGeom prst="rect">
            <a:avLst/>
          </a:prstGeom>
        </p:spPr>
        <p:txBody>
          <a:bodyPr/>
          <a:lstStyle/>
          <a:p>
            <a:endParaRPr dirty="0"/>
          </a:p>
        </p:txBody>
      </p:sp>
    </p:spTree>
    <p:extLst>
      <p:ext uri="{BB962C8B-B14F-4D97-AF65-F5344CB8AC3E}">
        <p14:creationId xmlns:p14="http://schemas.microsoft.com/office/powerpoint/2010/main" val="4125232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a:spLocks noGrp="1" noRot="1" noChangeAspect="1"/>
          </p:cNvSpPr>
          <p:nvPr>
            <p:ph type="sldImg"/>
          </p:nvPr>
        </p:nvSpPr>
        <p:spPr>
          <a:xfrm>
            <a:off x="381000" y="685800"/>
            <a:ext cx="6096000" cy="3429000"/>
          </a:xfrm>
          <a:prstGeom prst="rect">
            <a:avLst/>
          </a:prstGeom>
        </p:spPr>
        <p:txBody>
          <a:bodyPr/>
          <a:lstStyle/>
          <a:p>
            <a:endParaRPr/>
          </a:p>
        </p:txBody>
      </p:sp>
      <p:sp>
        <p:nvSpPr>
          <p:cNvPr id="91" name="Shape 91"/>
          <p:cNvSpPr>
            <a:spLocks noGrp="1"/>
          </p:cNvSpPr>
          <p:nvPr>
            <p:ph type="body" sz="quarter" idx="1"/>
          </p:nvPr>
        </p:nvSpPr>
        <p:spPr>
          <a:prstGeom prst="rect">
            <a:avLst/>
          </a:prstGeom>
        </p:spPr>
        <p:txBody>
          <a:bodyPr/>
          <a:lstStyle/>
          <a:p>
            <a:endParaRPr dirty="0"/>
          </a:p>
        </p:txBody>
      </p:sp>
    </p:spTree>
    <p:extLst>
      <p:ext uri="{BB962C8B-B14F-4D97-AF65-F5344CB8AC3E}">
        <p14:creationId xmlns:p14="http://schemas.microsoft.com/office/powerpoint/2010/main" val="18771183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a:spLocks noGrp="1" noRot="1" noChangeAspect="1"/>
          </p:cNvSpPr>
          <p:nvPr>
            <p:ph type="sldImg"/>
          </p:nvPr>
        </p:nvSpPr>
        <p:spPr>
          <a:xfrm>
            <a:off x="381000" y="685800"/>
            <a:ext cx="6096000" cy="3429000"/>
          </a:xfrm>
          <a:prstGeom prst="rect">
            <a:avLst/>
          </a:prstGeom>
        </p:spPr>
        <p:txBody>
          <a:bodyPr/>
          <a:lstStyle/>
          <a:p>
            <a:endParaRPr/>
          </a:p>
        </p:txBody>
      </p:sp>
      <p:sp>
        <p:nvSpPr>
          <p:cNvPr id="91" name="Shape 91"/>
          <p:cNvSpPr>
            <a:spLocks noGrp="1"/>
          </p:cNvSpPr>
          <p:nvPr>
            <p:ph type="body" sz="quarter" idx="1"/>
          </p:nvPr>
        </p:nvSpPr>
        <p:spPr>
          <a:prstGeom prst="rect">
            <a:avLst/>
          </a:prstGeom>
        </p:spPr>
        <p:txBody>
          <a:bodyPr/>
          <a:lstStyle/>
          <a:p>
            <a:endParaRPr dirty="0"/>
          </a:p>
        </p:txBody>
      </p:sp>
    </p:spTree>
    <p:extLst>
      <p:ext uri="{BB962C8B-B14F-4D97-AF65-F5344CB8AC3E}">
        <p14:creationId xmlns:p14="http://schemas.microsoft.com/office/powerpoint/2010/main" val="1931263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11999244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Default 0">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028291459"/>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a:extLst>
              <a:ext uri="{FF2B5EF4-FFF2-40B4-BE49-F238E27FC236}">
                <a16:creationId xmlns:a16="http://schemas.microsoft.com/office/drawing/2014/main" id="{FE2B27BE-7A88-8945-B384-89D59C62761E}"/>
              </a:ext>
            </a:extLst>
          </p:cNvPr>
          <p:cNvSpPr/>
          <p:nvPr/>
        </p:nvSpPr>
        <p:spPr>
          <a:xfrm>
            <a:off x="-16035" y="-19527"/>
            <a:ext cx="12224069" cy="6897054"/>
          </a:xfrm>
          <a:prstGeom prst="rect">
            <a:avLst/>
          </a:prstGeom>
          <a:gradFill>
            <a:gsLst>
              <a:gs pos="0">
                <a:srgbClr val="FFFFFF"/>
              </a:gs>
              <a:gs pos="100000">
                <a:srgbClr val="F5F5F5"/>
              </a:gs>
            </a:gsLst>
            <a:path path="circle">
              <a:fillToRect l="37721" t="-19636" r="62278" b="119636"/>
            </a:path>
          </a:gradFill>
          <a:ln w="12700">
            <a:miter lim="400000"/>
          </a:ln>
        </p:spPr>
        <p:txBody>
          <a:bodyPr lIns="0" tIns="0" rIns="0" bIns="0"/>
          <a:lstStyle>
            <a:lvl1pPr eaLnBrk="0" hangingPunct="0">
              <a:defRPr sz="2400">
                <a:solidFill>
                  <a:schemeClr val="tx1"/>
                </a:solidFill>
                <a:latin typeface="Arial" panose="020B0604020202020204" pitchFamily="34" charset="0"/>
                <a:cs typeface="Arial" panose="020B0604020202020204" pitchFamily="34" charset="0"/>
                <a:sym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sym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sym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sym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sym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sym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sym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sym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sym typeface="Arial" panose="020B0604020202020204" pitchFamily="34" charset="0"/>
              </a:defRPr>
            </a:lvl9pPr>
          </a:lstStyle>
          <a:p>
            <a:pPr eaLnBrk="1" hangingPunct="1">
              <a:defRPr/>
            </a:pPr>
            <a:endParaRPr lang="nb-NO" altLang="nb-NO" sz="1350">
              <a:solidFill>
                <a:srgbClr val="000000"/>
              </a:solidFill>
              <a:ea typeface="+mn-ea"/>
            </a:endParaRPr>
          </a:p>
        </p:txBody>
      </p:sp>
      <p:pic>
        <p:nvPicPr>
          <p:cNvPr id="1029" name="pasted-image.pdf">
            <a:extLst>
              <a:ext uri="{FF2B5EF4-FFF2-40B4-BE49-F238E27FC236}">
                <a16:creationId xmlns:a16="http://schemas.microsoft.com/office/drawing/2014/main" id="{AEE83B0B-9ADE-2547-8290-FF56030702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2435" y="311150"/>
            <a:ext cx="11609917" cy="68976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Lst>
        </p:spPr>
      </p:pic>
      <p:sp>
        <p:nvSpPr>
          <p:cNvPr id="1030" name="Shape 4">
            <a:extLst>
              <a:ext uri="{FF2B5EF4-FFF2-40B4-BE49-F238E27FC236}">
                <a16:creationId xmlns:a16="http://schemas.microsoft.com/office/drawing/2014/main" id="{3DC0B165-6AD0-484D-9526-3397629F60FF}"/>
              </a:ext>
            </a:extLst>
          </p:cNvPr>
          <p:cNvSpPr>
            <a:spLocks noChangeArrowheads="1"/>
          </p:cNvSpPr>
          <p:nvPr/>
        </p:nvSpPr>
        <p:spPr bwMode="auto">
          <a:xfrm>
            <a:off x="4235" y="6680200"/>
            <a:ext cx="12223751" cy="196850"/>
          </a:xfrm>
          <a:prstGeom prst="rect">
            <a:avLst/>
          </a:prstGeom>
          <a:solidFill>
            <a:srgbClr val="FFDC22"/>
          </a:solidFill>
          <a:ln w="12700">
            <a:noFill/>
            <a:miter lim="400000"/>
            <a:headEnd/>
            <a:tailEnd/>
          </a:ln>
        </p:spPr>
        <p:txBody>
          <a:bodyPr lIns="0" tIns="0" rIns="0" bIns="0" anchor="ctr"/>
          <a:lstStyle>
            <a:lvl1pPr eaLnBrk="0" hangingPunct="0">
              <a:defRPr sz="2400">
                <a:solidFill>
                  <a:schemeClr val="tx1"/>
                </a:solidFill>
                <a:latin typeface="Arial" panose="020B0604020202020204" pitchFamily="34" charset="0"/>
                <a:cs typeface="Arial" panose="020B0604020202020204" pitchFamily="34" charset="0"/>
                <a:sym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sym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sym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sym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sym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sym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sym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sym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sym typeface="Arial" panose="020B0604020202020204" pitchFamily="34" charset="0"/>
              </a:defRPr>
            </a:lvl9pPr>
          </a:lstStyle>
          <a:p>
            <a:pPr algn="ctr" eaLnBrk="1" hangingPunct="1">
              <a:defRPr/>
            </a:pPr>
            <a:endParaRPr lang="nb-NO" altLang="nb-NO" sz="1275">
              <a:solidFill>
                <a:srgbClr val="29297A"/>
              </a:solidFill>
              <a:ea typeface="+mn-ea"/>
            </a:endParaRPr>
          </a:p>
        </p:txBody>
      </p:sp>
      <p:pic>
        <p:nvPicPr>
          <p:cNvPr id="1031" name="pasted-image.pdf">
            <a:extLst>
              <a:ext uri="{FF2B5EF4-FFF2-40B4-BE49-F238E27FC236}">
                <a16:creationId xmlns:a16="http://schemas.microsoft.com/office/drawing/2014/main" id="{87D79E1C-AC5A-2845-A4AB-3FFB22AA89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368" y="303216"/>
            <a:ext cx="2328333" cy="7635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Lst>
        </p:spPr>
      </p:pic>
    </p:spTree>
    <p:extLst>
      <p:ext uri="{BB962C8B-B14F-4D97-AF65-F5344CB8AC3E}">
        <p14:creationId xmlns:p14="http://schemas.microsoft.com/office/powerpoint/2010/main" val="323601553"/>
      </p:ext>
    </p:extLst>
  </p:cSld>
  <p:clrMap bg1="lt1" tx1="dk1" bg2="lt2" tx2="dk2" accent1="accent1" accent2="accent2" accent3="accent3" accent4="accent4" accent5="accent5" accent6="accent6" hlink="hlink" folHlink="folHlink"/>
  <p:transition spd="med"/>
  <p:txStyles>
    <p:titleStyle>
      <a:lvl1pPr algn="ctr" rtl="0" eaLnBrk="0" fontAlgn="base" hangingPunct="0">
        <a:spcBef>
          <a:spcPct val="0"/>
        </a:spcBef>
        <a:spcAft>
          <a:spcPct val="0"/>
        </a:spcAft>
        <a:defRPr sz="3300">
          <a:solidFill>
            <a:schemeClr val="tx2"/>
          </a:solidFill>
          <a:latin typeface="Arial"/>
          <a:ea typeface="Arial"/>
          <a:cs typeface="Arial"/>
          <a:sym typeface="Arial" panose="020B0604020202020204" pitchFamily="34" charset="0"/>
        </a:defRPr>
      </a:lvl1pPr>
      <a:lvl2pPr algn="ctr" rtl="0" eaLnBrk="0" fontAlgn="base" hangingPunct="0">
        <a:spcBef>
          <a:spcPct val="0"/>
        </a:spcBef>
        <a:spcAft>
          <a:spcPct val="0"/>
        </a:spcAft>
        <a:defRPr sz="3300">
          <a:solidFill>
            <a:schemeClr val="tx2"/>
          </a:solidFill>
          <a:latin typeface="Arial"/>
          <a:ea typeface="Arial"/>
          <a:cs typeface="Arial"/>
          <a:sym typeface="Arial" panose="020B0604020202020204" pitchFamily="34" charset="0"/>
        </a:defRPr>
      </a:lvl2pPr>
      <a:lvl3pPr algn="ctr" rtl="0" eaLnBrk="0" fontAlgn="base" hangingPunct="0">
        <a:spcBef>
          <a:spcPct val="0"/>
        </a:spcBef>
        <a:spcAft>
          <a:spcPct val="0"/>
        </a:spcAft>
        <a:defRPr sz="3300">
          <a:solidFill>
            <a:schemeClr val="tx2"/>
          </a:solidFill>
          <a:latin typeface="Arial"/>
          <a:ea typeface="Arial"/>
          <a:cs typeface="Arial"/>
          <a:sym typeface="Arial" panose="020B0604020202020204" pitchFamily="34" charset="0"/>
        </a:defRPr>
      </a:lvl3pPr>
      <a:lvl4pPr algn="ctr" rtl="0" eaLnBrk="0" fontAlgn="base" hangingPunct="0">
        <a:spcBef>
          <a:spcPct val="0"/>
        </a:spcBef>
        <a:spcAft>
          <a:spcPct val="0"/>
        </a:spcAft>
        <a:defRPr sz="3300">
          <a:solidFill>
            <a:schemeClr val="tx2"/>
          </a:solidFill>
          <a:latin typeface="Arial"/>
          <a:ea typeface="Arial"/>
          <a:cs typeface="Arial"/>
          <a:sym typeface="Arial" panose="020B0604020202020204" pitchFamily="34" charset="0"/>
        </a:defRPr>
      </a:lvl4pPr>
      <a:lvl5pPr algn="ctr" rtl="0" eaLnBrk="0" fontAlgn="base" hangingPunct="0">
        <a:spcBef>
          <a:spcPct val="0"/>
        </a:spcBef>
        <a:spcAft>
          <a:spcPct val="0"/>
        </a:spcAft>
        <a:defRPr sz="3300">
          <a:solidFill>
            <a:schemeClr val="tx2"/>
          </a:solidFill>
          <a:latin typeface="Arial"/>
          <a:ea typeface="Arial"/>
          <a:cs typeface="Arial"/>
          <a:sym typeface="Arial" panose="020B0604020202020204" pitchFamily="34" charset="0"/>
        </a:defRPr>
      </a:lvl5pPr>
      <a:lvl6pPr indent="342900" algn="ctr">
        <a:defRPr sz="3300">
          <a:latin typeface="Arial"/>
          <a:ea typeface="Arial"/>
          <a:cs typeface="Arial"/>
          <a:sym typeface="Arial"/>
        </a:defRPr>
      </a:lvl6pPr>
      <a:lvl7pPr indent="685800" algn="ctr">
        <a:defRPr sz="3300">
          <a:latin typeface="Arial"/>
          <a:ea typeface="Arial"/>
          <a:cs typeface="Arial"/>
          <a:sym typeface="Arial"/>
        </a:defRPr>
      </a:lvl7pPr>
      <a:lvl8pPr indent="1028700" algn="ctr">
        <a:defRPr sz="3300">
          <a:latin typeface="Arial"/>
          <a:ea typeface="Arial"/>
          <a:cs typeface="Arial"/>
          <a:sym typeface="Arial"/>
        </a:defRPr>
      </a:lvl8pPr>
      <a:lvl9pPr indent="1371600" algn="ctr">
        <a:defRPr sz="3300">
          <a:latin typeface="Arial"/>
          <a:ea typeface="Arial"/>
          <a:cs typeface="Arial"/>
          <a:sym typeface="Arial"/>
        </a:defRPr>
      </a:lvl9pPr>
    </p:titleStyle>
    <p:bodyStyle>
      <a:lvl1pPr marL="257175" indent="-257175" algn="l" rtl="0" eaLnBrk="0" fontAlgn="base" hangingPunct="0">
        <a:spcBef>
          <a:spcPts val="525"/>
        </a:spcBef>
        <a:spcAft>
          <a:spcPct val="0"/>
        </a:spcAft>
        <a:buSzPct val="100000"/>
        <a:buChar char="»"/>
        <a:defRPr sz="2400">
          <a:solidFill>
            <a:schemeClr val="tx1"/>
          </a:solidFill>
          <a:latin typeface="Arial"/>
          <a:ea typeface="Arial"/>
          <a:cs typeface="Arial"/>
          <a:sym typeface="Arial" panose="020B0604020202020204" pitchFamily="34" charset="0"/>
        </a:defRPr>
      </a:lvl1pPr>
      <a:lvl2pPr marL="586979" indent="-244079" algn="l" rtl="0" eaLnBrk="0" fontAlgn="base" hangingPunct="0">
        <a:spcBef>
          <a:spcPts val="525"/>
        </a:spcBef>
        <a:spcAft>
          <a:spcPct val="0"/>
        </a:spcAft>
        <a:buSzPct val="100000"/>
        <a:buChar char="–"/>
        <a:defRPr sz="2400">
          <a:solidFill>
            <a:schemeClr val="tx1"/>
          </a:solidFill>
          <a:latin typeface="Arial"/>
          <a:ea typeface="Arial"/>
          <a:cs typeface="Arial"/>
          <a:sym typeface="Arial" panose="020B0604020202020204" pitchFamily="34" charset="0"/>
        </a:defRPr>
      </a:lvl2pPr>
      <a:lvl3pPr marL="914400" indent="-228600" algn="l" rtl="0" eaLnBrk="0" fontAlgn="base" hangingPunct="0">
        <a:spcBef>
          <a:spcPts val="525"/>
        </a:spcBef>
        <a:spcAft>
          <a:spcPct val="0"/>
        </a:spcAft>
        <a:buSzPct val="100000"/>
        <a:buChar char="•"/>
        <a:defRPr sz="2400">
          <a:solidFill>
            <a:schemeClr val="tx1"/>
          </a:solidFill>
          <a:latin typeface="Arial"/>
          <a:ea typeface="Arial"/>
          <a:cs typeface="Arial"/>
          <a:sym typeface="Arial" panose="020B0604020202020204" pitchFamily="34" charset="0"/>
        </a:defRPr>
      </a:lvl3pPr>
      <a:lvl4pPr marL="1302544" indent="-273844" algn="l" rtl="0" eaLnBrk="0" fontAlgn="base" hangingPunct="0">
        <a:spcBef>
          <a:spcPts val="525"/>
        </a:spcBef>
        <a:spcAft>
          <a:spcPct val="0"/>
        </a:spcAft>
        <a:buSzPct val="100000"/>
        <a:buChar char="–"/>
        <a:defRPr sz="2400">
          <a:solidFill>
            <a:schemeClr val="tx1"/>
          </a:solidFill>
          <a:latin typeface="Arial"/>
          <a:ea typeface="Arial"/>
          <a:cs typeface="Arial"/>
          <a:sym typeface="Arial" panose="020B0604020202020204" pitchFamily="34" charset="0"/>
        </a:defRPr>
      </a:lvl4pPr>
      <a:lvl5pPr marL="1676400" indent="-304800" algn="l" rtl="0" eaLnBrk="0" fontAlgn="base" hangingPunct="0">
        <a:spcBef>
          <a:spcPts val="525"/>
        </a:spcBef>
        <a:spcAft>
          <a:spcPct val="0"/>
        </a:spcAft>
        <a:buSzPct val="100000"/>
        <a:buChar char="»"/>
        <a:defRPr sz="2400">
          <a:solidFill>
            <a:schemeClr val="tx1"/>
          </a:solidFill>
          <a:latin typeface="Arial"/>
          <a:ea typeface="Arial"/>
          <a:cs typeface="Arial"/>
          <a:sym typeface="Arial" panose="020B0604020202020204" pitchFamily="34" charset="0"/>
        </a:defRPr>
      </a:lvl5pPr>
      <a:lvl6pPr marL="2019300" indent="-304800">
        <a:spcBef>
          <a:spcPts val="525"/>
        </a:spcBef>
        <a:buSzPct val="100000"/>
        <a:buChar char="•"/>
        <a:defRPr sz="2400">
          <a:latin typeface="Arial"/>
          <a:ea typeface="Arial"/>
          <a:cs typeface="Arial"/>
          <a:sym typeface="Arial"/>
        </a:defRPr>
      </a:lvl6pPr>
      <a:lvl7pPr marL="2362200" indent="-304800">
        <a:spcBef>
          <a:spcPts val="525"/>
        </a:spcBef>
        <a:buSzPct val="100000"/>
        <a:buChar char="•"/>
        <a:defRPr sz="2400">
          <a:latin typeface="Arial"/>
          <a:ea typeface="Arial"/>
          <a:cs typeface="Arial"/>
          <a:sym typeface="Arial"/>
        </a:defRPr>
      </a:lvl7pPr>
      <a:lvl8pPr marL="2705100" indent="-304800">
        <a:spcBef>
          <a:spcPts val="525"/>
        </a:spcBef>
        <a:buSzPct val="100000"/>
        <a:buChar char="•"/>
        <a:defRPr sz="2400">
          <a:latin typeface="Arial"/>
          <a:ea typeface="Arial"/>
          <a:cs typeface="Arial"/>
          <a:sym typeface="Arial"/>
        </a:defRPr>
      </a:lvl8pPr>
      <a:lvl9pPr marL="3048000" indent="-304800">
        <a:spcBef>
          <a:spcPts val="525"/>
        </a:spcBef>
        <a:buSzPct val="100000"/>
        <a:buChar char="•"/>
        <a:defRPr sz="2400">
          <a:latin typeface="Arial"/>
          <a:ea typeface="Arial"/>
          <a:cs typeface="Arial"/>
          <a:sym typeface="Arial"/>
        </a:defRPr>
      </a:lvl9pPr>
    </p:bodyStyle>
    <p:otherStyle>
      <a:lvl1pPr algn="r">
        <a:defRPr sz="900">
          <a:solidFill>
            <a:schemeClr val="tx1"/>
          </a:solidFill>
          <a:latin typeface="+mn-lt"/>
          <a:ea typeface="+mn-ea"/>
          <a:cs typeface="+mn-cs"/>
          <a:sym typeface="Arial"/>
        </a:defRPr>
      </a:lvl1pPr>
      <a:lvl2pPr indent="342900" algn="r">
        <a:defRPr sz="900">
          <a:solidFill>
            <a:schemeClr val="tx1"/>
          </a:solidFill>
          <a:latin typeface="+mn-lt"/>
          <a:ea typeface="+mn-ea"/>
          <a:cs typeface="+mn-cs"/>
          <a:sym typeface="Arial"/>
        </a:defRPr>
      </a:lvl2pPr>
      <a:lvl3pPr indent="685800" algn="r">
        <a:defRPr sz="900">
          <a:solidFill>
            <a:schemeClr val="tx1"/>
          </a:solidFill>
          <a:latin typeface="+mn-lt"/>
          <a:ea typeface="+mn-ea"/>
          <a:cs typeface="+mn-cs"/>
          <a:sym typeface="Arial"/>
        </a:defRPr>
      </a:lvl3pPr>
      <a:lvl4pPr indent="1028700" algn="r">
        <a:defRPr sz="900">
          <a:solidFill>
            <a:schemeClr val="tx1"/>
          </a:solidFill>
          <a:latin typeface="+mn-lt"/>
          <a:ea typeface="+mn-ea"/>
          <a:cs typeface="+mn-cs"/>
          <a:sym typeface="Arial"/>
        </a:defRPr>
      </a:lvl4pPr>
      <a:lvl5pPr indent="1371600" algn="r">
        <a:defRPr sz="900">
          <a:solidFill>
            <a:schemeClr val="tx1"/>
          </a:solidFill>
          <a:latin typeface="+mn-lt"/>
          <a:ea typeface="+mn-ea"/>
          <a:cs typeface="+mn-cs"/>
          <a:sym typeface="Arial"/>
        </a:defRPr>
      </a:lvl5pPr>
      <a:lvl6pPr algn="r">
        <a:defRPr sz="900">
          <a:solidFill>
            <a:schemeClr val="tx1"/>
          </a:solidFill>
          <a:latin typeface="+mn-lt"/>
          <a:ea typeface="+mn-ea"/>
          <a:cs typeface="+mn-cs"/>
          <a:sym typeface="Arial"/>
        </a:defRPr>
      </a:lvl6pPr>
      <a:lvl7pPr algn="r">
        <a:defRPr sz="900">
          <a:solidFill>
            <a:schemeClr val="tx1"/>
          </a:solidFill>
          <a:latin typeface="+mn-lt"/>
          <a:ea typeface="+mn-ea"/>
          <a:cs typeface="+mn-cs"/>
          <a:sym typeface="Arial"/>
        </a:defRPr>
      </a:lvl7pPr>
      <a:lvl8pPr algn="r">
        <a:defRPr sz="900">
          <a:solidFill>
            <a:schemeClr val="tx1"/>
          </a:solidFill>
          <a:latin typeface="+mn-lt"/>
          <a:ea typeface="+mn-ea"/>
          <a:cs typeface="+mn-cs"/>
          <a:sym typeface="Arial"/>
        </a:defRPr>
      </a:lvl8pPr>
      <a:lvl9pPr algn="r">
        <a:defRPr sz="900">
          <a:solidFill>
            <a:schemeClr val="tx1"/>
          </a:solidFill>
          <a:latin typeface="+mn-lt"/>
          <a:ea typeface="+mn-ea"/>
          <a:cs typeface="+mn-cs"/>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12730" y="-20677"/>
            <a:ext cx="12217460" cy="6899353"/>
          </a:xfrm>
          <a:prstGeom prst="rect">
            <a:avLst/>
          </a:prstGeom>
          <a:gradFill>
            <a:gsLst>
              <a:gs pos="0">
                <a:srgbClr val="FFFFFF"/>
              </a:gs>
              <a:gs pos="100000">
                <a:srgbClr val="F5F5F5"/>
              </a:gs>
            </a:gsLst>
            <a:path path="circle">
              <a:fillToRect l="37721" t="-19636" r="62278" b="119636"/>
            </a:path>
          </a:gradFill>
          <a:ln w="12700">
            <a:miter lim="400000"/>
          </a:ln>
        </p:spPr>
        <p:txBody>
          <a:bodyPr lIns="48390" tIns="48390" rIns="48390" bIns="48390"/>
          <a:lstStyle/>
          <a:p>
            <a:pPr>
              <a:defRPr>
                <a:latin typeface="Arial"/>
                <a:ea typeface="Arial"/>
                <a:cs typeface="Arial"/>
                <a:sym typeface="Arial"/>
              </a:defRPr>
            </a:pPr>
            <a:endParaRPr sz="1905"/>
          </a:p>
        </p:txBody>
      </p:sp>
      <p:pic>
        <p:nvPicPr>
          <p:cNvPr id="3" name="pasted-image.pdf" descr="pasted-image.pdf"/>
          <p:cNvPicPr>
            <a:picLocks noChangeAspect="1"/>
          </p:cNvPicPr>
          <p:nvPr/>
        </p:nvPicPr>
        <p:blipFill>
          <a:blip r:embed="rId4"/>
          <a:stretch>
            <a:fillRect/>
          </a:stretch>
        </p:blipFill>
        <p:spPr>
          <a:xfrm>
            <a:off x="1513119" y="168058"/>
            <a:ext cx="9999174" cy="7922392"/>
          </a:xfrm>
          <a:prstGeom prst="rect">
            <a:avLst/>
          </a:prstGeom>
          <a:ln w="12700">
            <a:miter lim="400000"/>
          </a:ln>
        </p:spPr>
      </p:pic>
      <p:sp>
        <p:nvSpPr>
          <p:cNvPr id="4" name="Shape 4"/>
          <p:cNvSpPr/>
          <p:nvPr/>
        </p:nvSpPr>
        <p:spPr>
          <a:xfrm>
            <a:off x="-2" y="6688966"/>
            <a:ext cx="12192004" cy="203514"/>
          </a:xfrm>
          <a:prstGeom prst="rect">
            <a:avLst/>
          </a:prstGeom>
          <a:solidFill>
            <a:srgbClr val="FFDC22"/>
          </a:solidFill>
          <a:ln w="12700">
            <a:miter lim="400000"/>
          </a:ln>
        </p:spPr>
        <p:txBody>
          <a:bodyPr lIns="48390" tIns="48390" rIns="48390" bIns="48390" anchor="ctr"/>
          <a:lstStyle/>
          <a:p>
            <a:pPr>
              <a:defRPr sz="1700">
                <a:solidFill>
                  <a:schemeClr val="accent2">
                    <a:lumOff val="-8000"/>
                  </a:schemeClr>
                </a:solidFill>
                <a:latin typeface="Arial"/>
                <a:ea typeface="Arial"/>
                <a:cs typeface="Arial"/>
                <a:sym typeface="Arial"/>
              </a:defRPr>
            </a:pPr>
            <a:endParaRPr sz="1799"/>
          </a:p>
        </p:txBody>
      </p:sp>
      <p:pic>
        <p:nvPicPr>
          <p:cNvPr id="5" name="pasted-image.pdf" descr="pasted-image.pdf"/>
          <p:cNvPicPr>
            <a:picLocks noChangeAspect="1"/>
          </p:cNvPicPr>
          <p:nvPr/>
        </p:nvPicPr>
        <p:blipFill>
          <a:blip r:embed="rId5"/>
          <a:stretch>
            <a:fillRect/>
          </a:stretch>
        </p:blipFill>
        <p:spPr>
          <a:xfrm>
            <a:off x="379980" y="320968"/>
            <a:ext cx="2100073" cy="919934"/>
          </a:xfrm>
          <a:prstGeom prst="rect">
            <a:avLst/>
          </a:prstGeom>
          <a:ln w="12700">
            <a:miter lim="400000"/>
          </a:ln>
        </p:spPr>
      </p:pic>
      <p:sp>
        <p:nvSpPr>
          <p:cNvPr id="6" name="Title Text"/>
          <p:cNvSpPr txBox="1">
            <a:spLocks noGrp="1"/>
          </p:cNvSpPr>
          <p:nvPr>
            <p:ph type="title"/>
          </p:nvPr>
        </p:nvSpPr>
        <p:spPr>
          <a:xfrm>
            <a:off x="1826684" y="769938"/>
            <a:ext cx="9753601" cy="1668463"/>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lstStyle/>
          <a:p>
            <a:r>
              <a:rPr dirty="0"/>
              <a:t>Title Text</a:t>
            </a:r>
          </a:p>
        </p:txBody>
      </p:sp>
      <p:sp>
        <p:nvSpPr>
          <p:cNvPr id="7" name="Body Level One…"/>
          <p:cNvSpPr txBox="1">
            <a:spLocks noGrp="1"/>
          </p:cNvSpPr>
          <p:nvPr>
            <p:ph type="body" idx="1"/>
          </p:nvPr>
        </p:nvSpPr>
        <p:spPr>
          <a:xfrm>
            <a:off x="6805083" y="2438400"/>
            <a:ext cx="4775201" cy="4419600"/>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8" name="Slide Number"/>
          <p:cNvSpPr txBox="1">
            <a:spLocks noGrp="1"/>
          </p:cNvSpPr>
          <p:nvPr>
            <p:ph type="sldNum" sz="quarter" idx="2"/>
          </p:nvPr>
        </p:nvSpPr>
        <p:spPr>
          <a:xfrm>
            <a:off x="8444895" y="6212465"/>
            <a:ext cx="292706" cy="287771"/>
          </a:xfrm>
          <a:prstGeom prst="rect">
            <a:avLst/>
          </a:prstGeom>
          <a:ln w="12700">
            <a:miter lim="400000"/>
          </a:ln>
        </p:spPr>
        <p:txBody>
          <a:bodyPr wrap="none" lIns="45719" rIns="45719" anchor="ctr">
            <a:spAutoFit/>
          </a:bodyPr>
          <a:lstStyle>
            <a:lvl1pPr algn="r">
              <a:defRPr sz="1270">
                <a:latin typeface="Arial"/>
                <a:ea typeface="Arial"/>
                <a:cs typeface="Arial"/>
                <a:sym typeface="Arial"/>
              </a:defRPr>
            </a:lvl1pPr>
          </a:lstStyle>
          <a:p>
            <a:fld id="{86CB4B4D-7CA3-9044-876B-883B54F8677D}" type="slidenum">
              <a:t>‹#›</a:t>
            </a:fld>
            <a:endParaRPr dirty="0"/>
          </a:p>
        </p:txBody>
      </p:sp>
    </p:spTree>
    <p:extLst>
      <p:ext uri="{BB962C8B-B14F-4D97-AF65-F5344CB8AC3E}">
        <p14:creationId xmlns:p14="http://schemas.microsoft.com/office/powerpoint/2010/main" val="3122916514"/>
      </p:ext>
    </p:extLst>
  </p:cSld>
  <p:clrMap bg1="lt1" tx1="dk1" bg2="lt2" tx2="dk2" accent1="accent1" accent2="accent2" accent3="accent3" accent4="accent4" accent5="accent5" accent6="accent6" hlink="hlink" folHlink="folHlink"/>
  <p:sldLayoutIdLst>
    <p:sldLayoutId id="2147483664" r:id="rId1"/>
    <p:sldLayoutId id="2147483665" r:id="rId2"/>
  </p:sldLayoutIdLst>
  <p:transition spd="med"/>
  <p:txStyles>
    <p:titleStyle>
      <a:lvl1pPr marL="0" marR="0" indent="0" algn="ctr" defTabSz="967801" rtl="0" latinLnBrk="0">
        <a:lnSpc>
          <a:spcPct val="100000"/>
        </a:lnSpc>
        <a:spcBef>
          <a:spcPts val="0"/>
        </a:spcBef>
        <a:spcAft>
          <a:spcPts val="0"/>
        </a:spcAft>
        <a:buClrTx/>
        <a:buSzTx/>
        <a:buFontTx/>
        <a:buNone/>
        <a:tabLst/>
        <a:defRPr sz="4800" b="1" i="0" u="none" strike="noStrike" cap="none" spc="0" baseline="0">
          <a:ln>
            <a:noFill/>
          </a:ln>
          <a:solidFill>
            <a:srgbClr val="0072BC"/>
          </a:solidFill>
          <a:uFillTx/>
          <a:latin typeface="Arial"/>
          <a:ea typeface="Arial"/>
          <a:cs typeface="Arial"/>
          <a:sym typeface="Arial"/>
        </a:defRPr>
      </a:lvl1pPr>
      <a:lvl2pPr marL="0" marR="0" indent="0" algn="ctr" defTabSz="967801" rtl="0" latinLnBrk="0">
        <a:lnSpc>
          <a:spcPct val="100000"/>
        </a:lnSpc>
        <a:spcBef>
          <a:spcPts val="0"/>
        </a:spcBef>
        <a:spcAft>
          <a:spcPts val="0"/>
        </a:spcAft>
        <a:buClrTx/>
        <a:buSzTx/>
        <a:buFontTx/>
        <a:buNone/>
        <a:tabLst/>
        <a:defRPr sz="4657" b="0" i="0" u="none" strike="noStrike" cap="none" spc="0" baseline="0">
          <a:ln>
            <a:noFill/>
          </a:ln>
          <a:solidFill>
            <a:srgbClr val="000000"/>
          </a:solidFill>
          <a:uFillTx/>
          <a:latin typeface="Arial"/>
          <a:ea typeface="Arial"/>
          <a:cs typeface="Arial"/>
          <a:sym typeface="Arial"/>
        </a:defRPr>
      </a:lvl2pPr>
      <a:lvl3pPr marL="0" marR="0" indent="0" algn="ctr" defTabSz="967801" rtl="0" latinLnBrk="0">
        <a:lnSpc>
          <a:spcPct val="100000"/>
        </a:lnSpc>
        <a:spcBef>
          <a:spcPts val="0"/>
        </a:spcBef>
        <a:spcAft>
          <a:spcPts val="0"/>
        </a:spcAft>
        <a:buClrTx/>
        <a:buSzTx/>
        <a:buFontTx/>
        <a:buNone/>
        <a:tabLst/>
        <a:defRPr sz="4657" b="0" i="0" u="none" strike="noStrike" cap="none" spc="0" baseline="0">
          <a:ln>
            <a:noFill/>
          </a:ln>
          <a:solidFill>
            <a:srgbClr val="000000"/>
          </a:solidFill>
          <a:uFillTx/>
          <a:latin typeface="Arial"/>
          <a:ea typeface="Arial"/>
          <a:cs typeface="Arial"/>
          <a:sym typeface="Arial"/>
        </a:defRPr>
      </a:lvl3pPr>
      <a:lvl4pPr marL="0" marR="0" indent="0" algn="ctr" defTabSz="967801" rtl="0" latinLnBrk="0">
        <a:lnSpc>
          <a:spcPct val="100000"/>
        </a:lnSpc>
        <a:spcBef>
          <a:spcPts val="0"/>
        </a:spcBef>
        <a:spcAft>
          <a:spcPts val="0"/>
        </a:spcAft>
        <a:buClrTx/>
        <a:buSzTx/>
        <a:buFontTx/>
        <a:buNone/>
        <a:tabLst/>
        <a:defRPr sz="4657" b="0" i="0" u="none" strike="noStrike" cap="none" spc="0" baseline="0">
          <a:ln>
            <a:noFill/>
          </a:ln>
          <a:solidFill>
            <a:srgbClr val="000000"/>
          </a:solidFill>
          <a:uFillTx/>
          <a:latin typeface="Arial"/>
          <a:ea typeface="Arial"/>
          <a:cs typeface="Arial"/>
          <a:sym typeface="Arial"/>
        </a:defRPr>
      </a:lvl4pPr>
      <a:lvl5pPr marL="0" marR="0" indent="0" algn="ctr" defTabSz="967801" rtl="0" latinLnBrk="0">
        <a:lnSpc>
          <a:spcPct val="100000"/>
        </a:lnSpc>
        <a:spcBef>
          <a:spcPts val="0"/>
        </a:spcBef>
        <a:spcAft>
          <a:spcPts val="0"/>
        </a:spcAft>
        <a:buClrTx/>
        <a:buSzTx/>
        <a:buFontTx/>
        <a:buNone/>
        <a:tabLst/>
        <a:defRPr sz="4657" b="0" i="0" u="none" strike="noStrike" cap="none" spc="0" baseline="0">
          <a:ln>
            <a:noFill/>
          </a:ln>
          <a:solidFill>
            <a:srgbClr val="000000"/>
          </a:solidFill>
          <a:uFillTx/>
          <a:latin typeface="Arial"/>
          <a:ea typeface="Arial"/>
          <a:cs typeface="Arial"/>
          <a:sym typeface="Arial"/>
        </a:defRPr>
      </a:lvl5pPr>
      <a:lvl6pPr marL="0" marR="0" indent="0" algn="ctr" defTabSz="967801" rtl="0" latinLnBrk="0">
        <a:lnSpc>
          <a:spcPct val="100000"/>
        </a:lnSpc>
        <a:spcBef>
          <a:spcPts val="0"/>
        </a:spcBef>
        <a:spcAft>
          <a:spcPts val="0"/>
        </a:spcAft>
        <a:buClrTx/>
        <a:buSzTx/>
        <a:buFontTx/>
        <a:buNone/>
        <a:tabLst/>
        <a:defRPr sz="4657" b="0" i="0" u="none" strike="noStrike" cap="none" spc="0" baseline="0">
          <a:ln>
            <a:noFill/>
          </a:ln>
          <a:solidFill>
            <a:srgbClr val="000000"/>
          </a:solidFill>
          <a:uFillTx/>
          <a:latin typeface="Arial"/>
          <a:ea typeface="Arial"/>
          <a:cs typeface="Arial"/>
          <a:sym typeface="Arial"/>
        </a:defRPr>
      </a:lvl6pPr>
      <a:lvl7pPr marL="0" marR="0" indent="0" algn="ctr" defTabSz="967801" rtl="0" latinLnBrk="0">
        <a:lnSpc>
          <a:spcPct val="100000"/>
        </a:lnSpc>
        <a:spcBef>
          <a:spcPts val="0"/>
        </a:spcBef>
        <a:spcAft>
          <a:spcPts val="0"/>
        </a:spcAft>
        <a:buClrTx/>
        <a:buSzTx/>
        <a:buFontTx/>
        <a:buNone/>
        <a:tabLst/>
        <a:defRPr sz="4657" b="0" i="0" u="none" strike="noStrike" cap="none" spc="0" baseline="0">
          <a:ln>
            <a:noFill/>
          </a:ln>
          <a:solidFill>
            <a:srgbClr val="000000"/>
          </a:solidFill>
          <a:uFillTx/>
          <a:latin typeface="Arial"/>
          <a:ea typeface="Arial"/>
          <a:cs typeface="Arial"/>
          <a:sym typeface="Arial"/>
        </a:defRPr>
      </a:lvl7pPr>
      <a:lvl8pPr marL="0" marR="0" indent="0" algn="ctr" defTabSz="967801" rtl="0" latinLnBrk="0">
        <a:lnSpc>
          <a:spcPct val="100000"/>
        </a:lnSpc>
        <a:spcBef>
          <a:spcPts val="0"/>
        </a:spcBef>
        <a:spcAft>
          <a:spcPts val="0"/>
        </a:spcAft>
        <a:buClrTx/>
        <a:buSzTx/>
        <a:buFontTx/>
        <a:buNone/>
        <a:tabLst/>
        <a:defRPr sz="4657" b="0" i="0" u="none" strike="noStrike" cap="none" spc="0" baseline="0">
          <a:ln>
            <a:noFill/>
          </a:ln>
          <a:solidFill>
            <a:srgbClr val="000000"/>
          </a:solidFill>
          <a:uFillTx/>
          <a:latin typeface="Arial"/>
          <a:ea typeface="Arial"/>
          <a:cs typeface="Arial"/>
          <a:sym typeface="Arial"/>
        </a:defRPr>
      </a:lvl8pPr>
      <a:lvl9pPr marL="0" marR="0" indent="0" algn="ctr" defTabSz="967801" rtl="0" latinLnBrk="0">
        <a:lnSpc>
          <a:spcPct val="100000"/>
        </a:lnSpc>
        <a:spcBef>
          <a:spcPts val="0"/>
        </a:spcBef>
        <a:spcAft>
          <a:spcPts val="0"/>
        </a:spcAft>
        <a:buClrTx/>
        <a:buSzTx/>
        <a:buFontTx/>
        <a:buNone/>
        <a:tabLst/>
        <a:defRPr sz="4657" b="0" i="0" u="none" strike="noStrike" cap="none" spc="0" baseline="0">
          <a:ln>
            <a:noFill/>
          </a:ln>
          <a:solidFill>
            <a:srgbClr val="000000"/>
          </a:solidFill>
          <a:uFillTx/>
          <a:latin typeface="Arial"/>
          <a:ea typeface="Arial"/>
          <a:cs typeface="Arial"/>
          <a:sym typeface="Arial"/>
        </a:defRPr>
      </a:lvl9pPr>
    </p:titleStyle>
    <p:bodyStyle>
      <a:lvl1pPr marL="362925" marR="0" indent="-362925" algn="l" defTabSz="967801" rtl="0" latinLnBrk="0">
        <a:lnSpc>
          <a:spcPct val="100000"/>
        </a:lnSpc>
        <a:spcBef>
          <a:spcPts val="741"/>
        </a:spcBef>
        <a:spcAft>
          <a:spcPts val="0"/>
        </a:spcAft>
        <a:buClrTx/>
        <a:buSzPct val="100000"/>
        <a:buFontTx/>
        <a:buChar char="»"/>
        <a:tabLst/>
        <a:defRPr sz="2800" b="1" i="0" u="none" strike="noStrike" cap="none" spc="0" baseline="0">
          <a:ln>
            <a:noFill/>
          </a:ln>
          <a:solidFill>
            <a:srgbClr val="0072BC"/>
          </a:solidFill>
          <a:uFillTx/>
          <a:latin typeface="Arial"/>
          <a:ea typeface="Arial"/>
          <a:cs typeface="Arial"/>
          <a:sym typeface="Arial"/>
        </a:defRPr>
      </a:lvl1pPr>
      <a:lvl2pPr marL="829543" marR="0" indent="-345643" algn="l" defTabSz="967801" rtl="0" latinLnBrk="0">
        <a:lnSpc>
          <a:spcPct val="100000"/>
        </a:lnSpc>
        <a:spcBef>
          <a:spcPts val="741"/>
        </a:spcBef>
        <a:spcAft>
          <a:spcPts val="0"/>
        </a:spcAft>
        <a:buClrTx/>
        <a:buSzPct val="100000"/>
        <a:buFontTx/>
        <a:buChar char="–"/>
        <a:tabLst/>
        <a:defRPr sz="3387" b="0" i="0" u="none" strike="noStrike" cap="none" spc="0" baseline="0">
          <a:ln>
            <a:noFill/>
          </a:ln>
          <a:solidFill>
            <a:srgbClr val="000000"/>
          </a:solidFill>
          <a:uFillTx/>
          <a:latin typeface="Arial"/>
          <a:ea typeface="Arial"/>
          <a:cs typeface="Arial"/>
          <a:sym typeface="Arial"/>
        </a:defRPr>
      </a:lvl2pPr>
      <a:lvl3pPr marL="1290401" marR="0" indent="-322600" algn="l" defTabSz="967801" rtl="0" latinLnBrk="0">
        <a:lnSpc>
          <a:spcPct val="100000"/>
        </a:lnSpc>
        <a:spcBef>
          <a:spcPts val="741"/>
        </a:spcBef>
        <a:spcAft>
          <a:spcPts val="0"/>
        </a:spcAft>
        <a:buClrTx/>
        <a:buSzPct val="100000"/>
        <a:buFontTx/>
        <a:buChar char="•"/>
        <a:tabLst/>
        <a:defRPr sz="3387" b="0" i="0" u="none" strike="noStrike" cap="none" spc="0" baseline="0">
          <a:ln>
            <a:noFill/>
          </a:ln>
          <a:solidFill>
            <a:srgbClr val="000000"/>
          </a:solidFill>
          <a:uFillTx/>
          <a:latin typeface="Arial"/>
          <a:ea typeface="Arial"/>
          <a:cs typeface="Arial"/>
          <a:sym typeface="Arial"/>
        </a:defRPr>
      </a:lvl3pPr>
      <a:lvl4pPr marL="1838822" marR="0" indent="-387120" algn="l" defTabSz="967801" rtl="0" latinLnBrk="0">
        <a:lnSpc>
          <a:spcPct val="100000"/>
        </a:lnSpc>
        <a:spcBef>
          <a:spcPts val="741"/>
        </a:spcBef>
        <a:spcAft>
          <a:spcPts val="0"/>
        </a:spcAft>
        <a:buClrTx/>
        <a:buSzPct val="100000"/>
        <a:buFontTx/>
        <a:buChar char="–"/>
        <a:tabLst/>
        <a:defRPr sz="3387" b="0" i="0" u="none" strike="noStrike" cap="none" spc="0" baseline="0">
          <a:ln>
            <a:noFill/>
          </a:ln>
          <a:solidFill>
            <a:srgbClr val="000000"/>
          </a:solidFill>
          <a:uFillTx/>
          <a:latin typeface="Arial"/>
          <a:ea typeface="Arial"/>
          <a:cs typeface="Arial"/>
          <a:sym typeface="Arial"/>
        </a:defRPr>
      </a:lvl4pPr>
      <a:lvl5pPr marL="2365736" marR="0" indent="-430134" algn="l" defTabSz="967801" rtl="0" latinLnBrk="0">
        <a:lnSpc>
          <a:spcPct val="100000"/>
        </a:lnSpc>
        <a:spcBef>
          <a:spcPts val="741"/>
        </a:spcBef>
        <a:spcAft>
          <a:spcPts val="0"/>
        </a:spcAft>
        <a:buClrTx/>
        <a:buSzPct val="100000"/>
        <a:buFontTx/>
        <a:buChar char="»"/>
        <a:tabLst/>
        <a:defRPr sz="3387" b="0" i="0" u="none" strike="noStrike" cap="none" spc="0" baseline="0">
          <a:ln>
            <a:noFill/>
          </a:ln>
          <a:solidFill>
            <a:srgbClr val="000000"/>
          </a:solidFill>
          <a:uFillTx/>
          <a:latin typeface="Arial"/>
          <a:ea typeface="Arial"/>
          <a:cs typeface="Arial"/>
          <a:sym typeface="Arial"/>
        </a:defRPr>
      </a:lvl5pPr>
      <a:lvl6pPr marL="2849636" marR="0" indent="-430134" algn="l" defTabSz="967801" rtl="0" latinLnBrk="0">
        <a:lnSpc>
          <a:spcPct val="100000"/>
        </a:lnSpc>
        <a:spcBef>
          <a:spcPts val="741"/>
        </a:spcBef>
        <a:spcAft>
          <a:spcPts val="0"/>
        </a:spcAft>
        <a:buClrTx/>
        <a:buSzPct val="100000"/>
        <a:buFontTx/>
        <a:buChar char="•"/>
        <a:tabLst/>
        <a:defRPr sz="3387" b="0" i="0" u="none" strike="noStrike" cap="none" spc="0" baseline="0">
          <a:ln>
            <a:noFill/>
          </a:ln>
          <a:solidFill>
            <a:srgbClr val="000000"/>
          </a:solidFill>
          <a:uFillTx/>
          <a:latin typeface="Arial"/>
          <a:ea typeface="Arial"/>
          <a:cs typeface="Arial"/>
          <a:sym typeface="Arial"/>
        </a:defRPr>
      </a:lvl6pPr>
      <a:lvl7pPr marL="3333537" marR="0" indent="-430134" algn="l" defTabSz="967801" rtl="0" latinLnBrk="0">
        <a:lnSpc>
          <a:spcPct val="100000"/>
        </a:lnSpc>
        <a:spcBef>
          <a:spcPts val="741"/>
        </a:spcBef>
        <a:spcAft>
          <a:spcPts val="0"/>
        </a:spcAft>
        <a:buClrTx/>
        <a:buSzPct val="100000"/>
        <a:buFontTx/>
        <a:buChar char="•"/>
        <a:tabLst/>
        <a:defRPr sz="3387" b="0" i="0" u="none" strike="noStrike" cap="none" spc="0" baseline="0">
          <a:ln>
            <a:noFill/>
          </a:ln>
          <a:solidFill>
            <a:srgbClr val="000000"/>
          </a:solidFill>
          <a:uFillTx/>
          <a:latin typeface="Arial"/>
          <a:ea typeface="Arial"/>
          <a:cs typeface="Arial"/>
          <a:sym typeface="Arial"/>
        </a:defRPr>
      </a:lvl7pPr>
      <a:lvl8pPr marL="3817437" marR="0" indent="-430134" algn="l" defTabSz="967801" rtl="0" latinLnBrk="0">
        <a:lnSpc>
          <a:spcPct val="100000"/>
        </a:lnSpc>
        <a:spcBef>
          <a:spcPts val="741"/>
        </a:spcBef>
        <a:spcAft>
          <a:spcPts val="0"/>
        </a:spcAft>
        <a:buClrTx/>
        <a:buSzPct val="100000"/>
        <a:buFontTx/>
        <a:buChar char="•"/>
        <a:tabLst/>
        <a:defRPr sz="3387" b="0" i="0" u="none" strike="noStrike" cap="none" spc="0" baseline="0">
          <a:ln>
            <a:noFill/>
          </a:ln>
          <a:solidFill>
            <a:srgbClr val="000000"/>
          </a:solidFill>
          <a:uFillTx/>
          <a:latin typeface="Arial"/>
          <a:ea typeface="Arial"/>
          <a:cs typeface="Arial"/>
          <a:sym typeface="Arial"/>
        </a:defRPr>
      </a:lvl8pPr>
      <a:lvl9pPr marL="4301338" marR="0" indent="-430134" algn="l" defTabSz="967801" rtl="0" latinLnBrk="0">
        <a:lnSpc>
          <a:spcPct val="100000"/>
        </a:lnSpc>
        <a:spcBef>
          <a:spcPts val="741"/>
        </a:spcBef>
        <a:spcAft>
          <a:spcPts val="0"/>
        </a:spcAft>
        <a:buClrTx/>
        <a:buSzPct val="100000"/>
        <a:buFontTx/>
        <a:buChar char="•"/>
        <a:tabLst/>
        <a:defRPr sz="3387" b="0" i="0" u="none" strike="noStrike" cap="none" spc="0" baseline="0">
          <a:ln>
            <a:noFill/>
          </a:ln>
          <a:solidFill>
            <a:srgbClr val="000000"/>
          </a:solidFill>
          <a:uFillTx/>
          <a:latin typeface="Arial"/>
          <a:ea typeface="Arial"/>
          <a:cs typeface="Arial"/>
          <a:sym typeface="Arial"/>
        </a:defRPr>
      </a:lvl9pPr>
    </p:bodyStyle>
    <p:otherStyle>
      <a:lvl1pPr marL="0" marR="0" indent="0" algn="r" defTabSz="967801" rtl="0" latinLnBrk="0">
        <a:lnSpc>
          <a:spcPct val="100000"/>
        </a:lnSpc>
        <a:spcBef>
          <a:spcPts val="0"/>
        </a:spcBef>
        <a:spcAft>
          <a:spcPts val="0"/>
        </a:spcAft>
        <a:buClrTx/>
        <a:buSzTx/>
        <a:buFontTx/>
        <a:buNone/>
        <a:tabLst/>
        <a:defRPr sz="1270" b="0" i="0" u="none" strike="noStrike" cap="none" spc="0" baseline="0">
          <a:ln>
            <a:noFill/>
          </a:ln>
          <a:solidFill>
            <a:schemeClr val="tx1"/>
          </a:solidFill>
          <a:uFillTx/>
          <a:latin typeface="+mn-lt"/>
          <a:ea typeface="+mn-ea"/>
          <a:cs typeface="+mn-cs"/>
          <a:sym typeface="Arial"/>
        </a:defRPr>
      </a:lvl1pPr>
      <a:lvl2pPr marL="0" marR="0" indent="0" algn="r" defTabSz="967801" rtl="0" latinLnBrk="0">
        <a:lnSpc>
          <a:spcPct val="100000"/>
        </a:lnSpc>
        <a:spcBef>
          <a:spcPts val="0"/>
        </a:spcBef>
        <a:spcAft>
          <a:spcPts val="0"/>
        </a:spcAft>
        <a:buClrTx/>
        <a:buSzTx/>
        <a:buFontTx/>
        <a:buNone/>
        <a:tabLst/>
        <a:defRPr sz="1270" b="0" i="0" u="none" strike="noStrike" cap="none" spc="0" baseline="0">
          <a:ln>
            <a:noFill/>
          </a:ln>
          <a:solidFill>
            <a:schemeClr val="tx1"/>
          </a:solidFill>
          <a:uFillTx/>
          <a:latin typeface="+mn-lt"/>
          <a:ea typeface="+mn-ea"/>
          <a:cs typeface="+mn-cs"/>
          <a:sym typeface="Arial"/>
        </a:defRPr>
      </a:lvl2pPr>
      <a:lvl3pPr marL="0" marR="0" indent="0" algn="r" defTabSz="967801" rtl="0" latinLnBrk="0">
        <a:lnSpc>
          <a:spcPct val="100000"/>
        </a:lnSpc>
        <a:spcBef>
          <a:spcPts val="0"/>
        </a:spcBef>
        <a:spcAft>
          <a:spcPts val="0"/>
        </a:spcAft>
        <a:buClrTx/>
        <a:buSzTx/>
        <a:buFontTx/>
        <a:buNone/>
        <a:tabLst/>
        <a:defRPr sz="1270" b="0" i="0" u="none" strike="noStrike" cap="none" spc="0" baseline="0">
          <a:ln>
            <a:noFill/>
          </a:ln>
          <a:solidFill>
            <a:schemeClr val="tx1"/>
          </a:solidFill>
          <a:uFillTx/>
          <a:latin typeface="+mn-lt"/>
          <a:ea typeface="+mn-ea"/>
          <a:cs typeface="+mn-cs"/>
          <a:sym typeface="Arial"/>
        </a:defRPr>
      </a:lvl3pPr>
      <a:lvl4pPr marL="0" marR="0" indent="0" algn="r" defTabSz="967801" rtl="0" latinLnBrk="0">
        <a:lnSpc>
          <a:spcPct val="100000"/>
        </a:lnSpc>
        <a:spcBef>
          <a:spcPts val="0"/>
        </a:spcBef>
        <a:spcAft>
          <a:spcPts val="0"/>
        </a:spcAft>
        <a:buClrTx/>
        <a:buSzTx/>
        <a:buFontTx/>
        <a:buNone/>
        <a:tabLst/>
        <a:defRPr sz="1270" b="0" i="0" u="none" strike="noStrike" cap="none" spc="0" baseline="0">
          <a:ln>
            <a:noFill/>
          </a:ln>
          <a:solidFill>
            <a:schemeClr val="tx1"/>
          </a:solidFill>
          <a:uFillTx/>
          <a:latin typeface="+mn-lt"/>
          <a:ea typeface="+mn-ea"/>
          <a:cs typeface="+mn-cs"/>
          <a:sym typeface="Arial"/>
        </a:defRPr>
      </a:lvl4pPr>
      <a:lvl5pPr marL="0" marR="0" indent="0" algn="r" defTabSz="967801" rtl="0" latinLnBrk="0">
        <a:lnSpc>
          <a:spcPct val="100000"/>
        </a:lnSpc>
        <a:spcBef>
          <a:spcPts val="0"/>
        </a:spcBef>
        <a:spcAft>
          <a:spcPts val="0"/>
        </a:spcAft>
        <a:buClrTx/>
        <a:buSzTx/>
        <a:buFontTx/>
        <a:buNone/>
        <a:tabLst/>
        <a:defRPr sz="1270" b="0" i="0" u="none" strike="noStrike" cap="none" spc="0" baseline="0">
          <a:ln>
            <a:noFill/>
          </a:ln>
          <a:solidFill>
            <a:schemeClr val="tx1"/>
          </a:solidFill>
          <a:uFillTx/>
          <a:latin typeface="+mn-lt"/>
          <a:ea typeface="+mn-ea"/>
          <a:cs typeface="+mn-cs"/>
          <a:sym typeface="Arial"/>
        </a:defRPr>
      </a:lvl5pPr>
      <a:lvl6pPr marL="0" marR="0" indent="0" algn="r" defTabSz="967801" rtl="0" latinLnBrk="0">
        <a:lnSpc>
          <a:spcPct val="100000"/>
        </a:lnSpc>
        <a:spcBef>
          <a:spcPts val="0"/>
        </a:spcBef>
        <a:spcAft>
          <a:spcPts val="0"/>
        </a:spcAft>
        <a:buClrTx/>
        <a:buSzTx/>
        <a:buFontTx/>
        <a:buNone/>
        <a:tabLst/>
        <a:defRPr sz="1270" b="0" i="0" u="none" strike="noStrike" cap="none" spc="0" baseline="0">
          <a:ln>
            <a:noFill/>
          </a:ln>
          <a:solidFill>
            <a:schemeClr val="tx1"/>
          </a:solidFill>
          <a:uFillTx/>
          <a:latin typeface="+mn-lt"/>
          <a:ea typeface="+mn-ea"/>
          <a:cs typeface="+mn-cs"/>
          <a:sym typeface="Arial"/>
        </a:defRPr>
      </a:lvl6pPr>
      <a:lvl7pPr marL="0" marR="0" indent="0" algn="r" defTabSz="967801" rtl="0" latinLnBrk="0">
        <a:lnSpc>
          <a:spcPct val="100000"/>
        </a:lnSpc>
        <a:spcBef>
          <a:spcPts val="0"/>
        </a:spcBef>
        <a:spcAft>
          <a:spcPts val="0"/>
        </a:spcAft>
        <a:buClrTx/>
        <a:buSzTx/>
        <a:buFontTx/>
        <a:buNone/>
        <a:tabLst/>
        <a:defRPr sz="1270" b="0" i="0" u="none" strike="noStrike" cap="none" spc="0" baseline="0">
          <a:ln>
            <a:noFill/>
          </a:ln>
          <a:solidFill>
            <a:schemeClr val="tx1"/>
          </a:solidFill>
          <a:uFillTx/>
          <a:latin typeface="+mn-lt"/>
          <a:ea typeface="+mn-ea"/>
          <a:cs typeface="+mn-cs"/>
          <a:sym typeface="Arial"/>
        </a:defRPr>
      </a:lvl7pPr>
      <a:lvl8pPr marL="0" marR="0" indent="0" algn="r" defTabSz="967801" rtl="0" latinLnBrk="0">
        <a:lnSpc>
          <a:spcPct val="100000"/>
        </a:lnSpc>
        <a:spcBef>
          <a:spcPts val="0"/>
        </a:spcBef>
        <a:spcAft>
          <a:spcPts val="0"/>
        </a:spcAft>
        <a:buClrTx/>
        <a:buSzTx/>
        <a:buFontTx/>
        <a:buNone/>
        <a:tabLst/>
        <a:defRPr sz="1270" b="0" i="0" u="none" strike="noStrike" cap="none" spc="0" baseline="0">
          <a:ln>
            <a:noFill/>
          </a:ln>
          <a:solidFill>
            <a:schemeClr val="tx1"/>
          </a:solidFill>
          <a:uFillTx/>
          <a:latin typeface="+mn-lt"/>
          <a:ea typeface="+mn-ea"/>
          <a:cs typeface="+mn-cs"/>
          <a:sym typeface="Arial"/>
        </a:defRPr>
      </a:lvl8pPr>
      <a:lvl9pPr marL="0" marR="0" indent="0" algn="r" defTabSz="967801" rtl="0" latinLnBrk="0">
        <a:lnSpc>
          <a:spcPct val="100000"/>
        </a:lnSpc>
        <a:spcBef>
          <a:spcPts val="0"/>
        </a:spcBef>
        <a:spcAft>
          <a:spcPts val="0"/>
        </a:spcAft>
        <a:buClrTx/>
        <a:buSzTx/>
        <a:buFontTx/>
        <a:buNone/>
        <a:tabLst/>
        <a:defRPr sz="1270" b="0" i="0" u="none" strike="noStrike" cap="none" spc="0" baseline="0">
          <a:ln>
            <a:noFill/>
          </a:ln>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anoukbeniest.com/"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6.xml"/><Relationship Id="rId13" Type="http://schemas.openxmlformats.org/officeDocument/2006/relationships/slide" Target="slide7.xml"/><Relationship Id="rId3" Type="http://schemas.openxmlformats.org/officeDocument/2006/relationships/slide" Target="slide9.xml"/><Relationship Id="rId7" Type="http://schemas.openxmlformats.org/officeDocument/2006/relationships/image" Target="../media/image4.png"/><Relationship Id="rId12" Type="http://schemas.openxmlformats.org/officeDocument/2006/relationships/slide" Target="slide10.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8.xml"/><Relationship Id="rId11" Type="http://schemas.openxmlformats.org/officeDocument/2006/relationships/slide" Target="slide11.xml"/><Relationship Id="rId5" Type="http://schemas.openxmlformats.org/officeDocument/2006/relationships/hyperlink" Target="https://meetingorganizer.copernicus.org/EGU21/EGU21-12031.html" TargetMode="External"/><Relationship Id="rId15" Type="http://schemas.openxmlformats.org/officeDocument/2006/relationships/image" Target="../media/image6.png"/><Relationship Id="rId10" Type="http://schemas.openxmlformats.org/officeDocument/2006/relationships/slide" Target="slide3.xml"/><Relationship Id="rId4" Type="http://schemas.openxmlformats.org/officeDocument/2006/relationships/slide" Target="slide4.xml"/><Relationship Id="rId9" Type="http://schemas.openxmlformats.org/officeDocument/2006/relationships/image" Target="../media/image5.png"/><Relationship Id="rId1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s://www.egu.eu/ecs/"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8.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slide" Target="slide4.xml"/></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hyperlink" Target="https://egu2020.eu/about_and_support/roland_schlich_travel_support.html" TargetMode="External"/><Relationship Id="rId7"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slide" Target="slide4.xml"/><Relationship Id="rId5" Type="http://schemas.openxmlformats.org/officeDocument/2006/relationships/hyperlink" Target="https://www.egu.eu/ecs/" TargetMode="External"/><Relationship Id="rId4" Type="http://schemas.openxmlformats.org/officeDocument/2006/relationships/hyperlink" Target="https://www.egu.eu/awards-medals/ospp-awar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hape 11"/>
          <p:cNvSpPr txBox="1"/>
          <p:nvPr/>
        </p:nvSpPr>
        <p:spPr>
          <a:xfrm>
            <a:off x="894196" y="1187213"/>
            <a:ext cx="10705446" cy="2462213"/>
          </a:xfrm>
          <a:prstGeom prst="rect">
            <a:avLst/>
          </a:prstGeom>
          <a:ln w="12700">
            <a:miter lim="400000"/>
          </a:ln>
          <a:effectLst>
            <a:outerShdw blurRad="38100" dist="20000" dir="4072821" rotWithShape="0">
              <a:srgbClr val="000000">
                <a:alpha val="38000"/>
              </a:srgbClr>
            </a:outerShdw>
          </a:effectLst>
          <a:extLst>
            <a:ext uri="{C572A759-6A51-4108-AA02-DFA0A04FC94B}">
              <ma14:wrappingTextBoxFlag xmlns="" xmlns:ma14="http://schemas.microsoft.com/office/mac/drawingml/2011/main" val="1"/>
            </a:ext>
          </a:extLst>
        </p:spPr>
        <p:txBody>
          <a:bodyPr wrap="square" lIns="0" tIns="0" rIns="0" bIns="0">
            <a:spAutoFit/>
          </a:bodyPr>
          <a:lstStyle/>
          <a:p>
            <a:pPr algn="ctr" defTabSz="967801" hangingPunct="0">
              <a:spcBef>
                <a:spcPts val="1693"/>
              </a:spcBef>
              <a:defRPr sz="4600" b="1">
                <a:solidFill>
                  <a:srgbClr val="FFDE02"/>
                </a:solidFill>
                <a:latin typeface="Open Sans"/>
                <a:ea typeface="Open Sans"/>
                <a:cs typeface="Open Sans"/>
                <a:sym typeface="Open Sans"/>
              </a:defRPr>
            </a:pPr>
            <a:r>
              <a:rPr lang="en-US" sz="4000" b="1" kern="0" dirty="0">
                <a:solidFill>
                  <a:srgbClr val="FFDE02"/>
                </a:solidFill>
                <a:effectLst>
                  <a:outerShdw blurRad="76200" dist="50800" dir="2700000" algn="tl" rotWithShape="0">
                    <a:schemeClr val="bg2">
                      <a:alpha val="40000"/>
                    </a:schemeClr>
                  </a:outerShdw>
                </a:effectLst>
                <a:latin typeface="Open Sans"/>
                <a:sym typeface="Open Sans"/>
              </a:rPr>
              <a:t>Early Career Scientists (ECS) attendance and participation at the annual EGU General Assembly: are online meetings more accessible than in person?</a:t>
            </a:r>
            <a:endParaRPr sz="4400" b="1" kern="0" dirty="0">
              <a:solidFill>
                <a:srgbClr val="FFDE02"/>
              </a:solidFill>
              <a:effectLst>
                <a:outerShdw blurRad="76200" dist="50800" dir="2700000" algn="tl" rotWithShape="0">
                  <a:schemeClr val="bg2">
                    <a:alpha val="40000"/>
                  </a:schemeClr>
                </a:outerShdw>
              </a:effectLst>
              <a:latin typeface="Arial"/>
              <a:ea typeface="Arial"/>
              <a:cs typeface="Arial"/>
              <a:sym typeface="Arial"/>
            </a:endParaRPr>
          </a:p>
        </p:txBody>
      </p:sp>
      <p:sp>
        <p:nvSpPr>
          <p:cNvPr id="32" name="Shape 12"/>
          <p:cNvSpPr txBox="1"/>
          <p:nvPr/>
        </p:nvSpPr>
        <p:spPr>
          <a:xfrm>
            <a:off x="6724335" y="6112047"/>
            <a:ext cx="5222433" cy="244362"/>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algn="ctr" defTabSz="967801" hangingPunct="0">
              <a:spcBef>
                <a:spcPts val="847"/>
              </a:spcBef>
              <a:defRPr sz="1500">
                <a:solidFill>
                  <a:srgbClr val="FFDE02"/>
                </a:solidFill>
                <a:latin typeface="Open Sans"/>
                <a:ea typeface="Open Sans"/>
                <a:cs typeface="Open Sans"/>
                <a:sym typeface="Open Sans"/>
              </a:defRPr>
            </a:pPr>
            <a:r>
              <a:rPr sz="1588" kern="0">
                <a:solidFill>
                  <a:srgbClr val="FFDE02"/>
                </a:solidFill>
                <a:latin typeface="Open Sans"/>
                <a:sym typeface="Open Sans"/>
              </a:rPr>
              <a:t>Meetings | Publications | Outreach | www.egu.eu</a:t>
            </a:r>
          </a:p>
        </p:txBody>
      </p:sp>
      <p:sp>
        <p:nvSpPr>
          <p:cNvPr id="33" name="Shape 13"/>
          <p:cNvSpPr/>
          <p:nvPr/>
        </p:nvSpPr>
        <p:spPr>
          <a:xfrm flipV="1">
            <a:off x="6971448" y="6025238"/>
            <a:ext cx="4724853" cy="2"/>
          </a:xfrm>
          <a:prstGeom prst="line">
            <a:avLst/>
          </a:prstGeom>
          <a:ln w="25400">
            <a:solidFill>
              <a:srgbClr val="FEDE02"/>
            </a:solidFill>
          </a:ln>
        </p:spPr>
        <p:txBody>
          <a:bodyPr lIns="48390" tIns="48390" rIns="48390" bIns="48390"/>
          <a:lstStyle/>
          <a:p>
            <a:pPr defTabSz="967801" hangingPunct="0"/>
            <a:endParaRPr sz="1905" kern="0">
              <a:solidFill>
                <a:srgbClr val="000000"/>
              </a:solidFill>
              <a:latin typeface="Helvetica"/>
              <a:sym typeface="Helvetica"/>
            </a:endParaRPr>
          </a:p>
        </p:txBody>
      </p:sp>
      <p:sp>
        <p:nvSpPr>
          <p:cNvPr id="34" name="Shape 14"/>
          <p:cNvSpPr txBox="1"/>
          <p:nvPr/>
        </p:nvSpPr>
        <p:spPr>
          <a:xfrm>
            <a:off x="189871" y="6080404"/>
            <a:ext cx="4101003" cy="492443"/>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defTabSz="967801" hangingPunct="0">
              <a:spcBef>
                <a:spcPts val="953"/>
              </a:spcBef>
              <a:defRPr>
                <a:solidFill>
                  <a:srgbClr val="FFFFFF"/>
                </a:solidFill>
                <a:latin typeface="Open Sans"/>
                <a:ea typeface="Open Sans"/>
                <a:cs typeface="Open Sans"/>
                <a:sym typeface="Open Sans"/>
              </a:defRPr>
            </a:pPr>
            <a:r>
              <a:rPr lang="en-GB" sz="1600" kern="0" dirty="0">
                <a:solidFill>
                  <a:srgbClr val="FFFFFF"/>
                </a:solidFill>
                <a:latin typeface="Open Sans"/>
                <a:sym typeface="Open Sans"/>
              </a:rPr>
              <a:t>EOS 3.1 </a:t>
            </a:r>
            <a:r>
              <a:rPr sz="1600" kern="0" dirty="0">
                <a:solidFill>
                  <a:srgbClr val="FFFFFF"/>
                </a:solidFill>
                <a:latin typeface="Open Sans"/>
                <a:sym typeface="Open Sans"/>
              </a:rPr>
              <a:t>| </a:t>
            </a:r>
            <a:r>
              <a:rPr lang="en-US" sz="1600" kern="0" dirty="0">
                <a:solidFill>
                  <a:srgbClr val="FFFFFF"/>
                </a:solidFill>
                <a:latin typeface="Open Sans"/>
                <a:sym typeface="Open Sans"/>
              </a:rPr>
              <a:t>Promoting and supporting equality, diversity and inclusion in the geosciences</a:t>
            </a:r>
            <a:endParaRPr sz="1600" kern="0" dirty="0">
              <a:solidFill>
                <a:srgbClr val="FFFFFF"/>
              </a:solidFill>
              <a:latin typeface="Open Sans"/>
              <a:sym typeface="Open Sans"/>
            </a:endParaRPr>
          </a:p>
        </p:txBody>
      </p:sp>
      <p:sp>
        <p:nvSpPr>
          <p:cNvPr id="35" name="Shape 15"/>
          <p:cNvSpPr/>
          <p:nvPr/>
        </p:nvSpPr>
        <p:spPr>
          <a:xfrm>
            <a:off x="6039773" y="4175491"/>
            <a:ext cx="853076" cy="2"/>
          </a:xfrm>
          <a:prstGeom prst="line">
            <a:avLst/>
          </a:prstGeom>
          <a:ln w="25400">
            <a:solidFill>
              <a:srgbClr val="FEDE02"/>
            </a:solidFill>
          </a:ln>
        </p:spPr>
        <p:txBody>
          <a:bodyPr lIns="48390" tIns="48390" rIns="48390" bIns="48390"/>
          <a:lstStyle/>
          <a:p>
            <a:pPr defTabSz="967801" hangingPunct="0"/>
            <a:endParaRPr sz="1905" kern="0">
              <a:solidFill>
                <a:srgbClr val="000000"/>
              </a:solidFill>
              <a:latin typeface="Helvetica"/>
              <a:sym typeface="Helvetica"/>
            </a:endParaRPr>
          </a:p>
        </p:txBody>
      </p:sp>
      <p:sp>
        <p:nvSpPr>
          <p:cNvPr id="36" name="Shape 16"/>
          <p:cNvSpPr/>
          <p:nvPr/>
        </p:nvSpPr>
        <p:spPr>
          <a:xfrm>
            <a:off x="-64273" y="6667918"/>
            <a:ext cx="12320545" cy="192802"/>
          </a:xfrm>
          <a:prstGeom prst="rect">
            <a:avLst/>
          </a:prstGeom>
          <a:solidFill>
            <a:srgbClr val="FFDE02"/>
          </a:solidFill>
          <a:ln w="12700">
            <a:miter lim="400000"/>
          </a:ln>
        </p:spPr>
        <p:txBody>
          <a:bodyPr lIns="48390" tIns="48390" rIns="48390" bIns="48390"/>
          <a:lstStyle/>
          <a:p>
            <a:pPr defTabSz="967801" hangingPunct="0">
              <a:defRPr>
                <a:latin typeface="Arial"/>
                <a:ea typeface="Arial"/>
                <a:cs typeface="Arial"/>
                <a:sym typeface="Arial"/>
              </a:defRPr>
            </a:pPr>
            <a:endParaRPr sz="1905" kern="0">
              <a:solidFill>
                <a:srgbClr val="000000"/>
              </a:solidFill>
              <a:latin typeface="Arial"/>
              <a:cs typeface="Arial"/>
              <a:sym typeface="Arial"/>
            </a:endParaRPr>
          </a:p>
        </p:txBody>
      </p:sp>
      <p:pic>
        <p:nvPicPr>
          <p:cNvPr id="37" name="pasted-image.pdf" descr="pasted-image.pdf"/>
          <p:cNvPicPr>
            <a:picLocks noChangeAspect="1"/>
          </p:cNvPicPr>
          <p:nvPr/>
        </p:nvPicPr>
        <p:blipFill>
          <a:blip r:embed="rId2"/>
          <a:stretch>
            <a:fillRect/>
          </a:stretch>
        </p:blipFill>
        <p:spPr>
          <a:xfrm>
            <a:off x="10594993" y="191971"/>
            <a:ext cx="1463361" cy="640789"/>
          </a:xfrm>
          <a:prstGeom prst="rect">
            <a:avLst/>
          </a:prstGeom>
          <a:ln w="12700">
            <a:miter lim="400000"/>
          </a:ln>
        </p:spPr>
      </p:pic>
      <p:sp>
        <p:nvSpPr>
          <p:cNvPr id="2" name="Rectangle 1">
            <a:extLst>
              <a:ext uri="{FF2B5EF4-FFF2-40B4-BE49-F238E27FC236}">
                <a16:creationId xmlns:a16="http://schemas.microsoft.com/office/drawing/2014/main" id="{38F5823C-588D-6B4A-B07F-9D4993BCCEC9}"/>
              </a:ext>
            </a:extLst>
          </p:cNvPr>
          <p:cNvSpPr/>
          <p:nvPr/>
        </p:nvSpPr>
        <p:spPr>
          <a:xfrm>
            <a:off x="3046280" y="4446852"/>
            <a:ext cx="6952544" cy="400110"/>
          </a:xfrm>
          <a:prstGeom prst="rect">
            <a:avLst/>
          </a:prstGeom>
        </p:spPr>
        <p:txBody>
          <a:bodyPr wrap="none">
            <a:spAutoFit/>
          </a:bodyPr>
          <a:lstStyle/>
          <a:p>
            <a:pPr algn="ctr" defTabSz="967801" hangingPunct="0">
              <a:spcBef>
                <a:spcPts val="953"/>
              </a:spcBef>
              <a:defRPr>
                <a:solidFill>
                  <a:srgbClr val="FFFFFF"/>
                </a:solidFill>
                <a:latin typeface="Open Sans"/>
                <a:ea typeface="Open Sans"/>
                <a:cs typeface="Open Sans"/>
                <a:sym typeface="Open Sans"/>
              </a:defRPr>
            </a:pPr>
            <a:r>
              <a:rPr lang="en-GB" sz="2000" b="1" kern="0" dirty="0">
                <a:solidFill>
                  <a:srgbClr val="C9E8FF"/>
                </a:solidFill>
                <a:latin typeface="Open Sans"/>
                <a:sym typeface="Open Sans"/>
                <a:hlinkClick r:id="rId3">
                  <a:extLst>
                    <a:ext uri="{A12FA001-AC4F-418D-AE19-62706E023703}">
                      <ahyp:hlinkClr xmlns:ahyp="http://schemas.microsoft.com/office/drawing/2018/hyperlinkcolor" val="tx"/>
                    </a:ext>
                  </a:extLst>
                </a:hlinkClick>
              </a:rPr>
              <a:t>Anouk Beniest</a:t>
            </a:r>
            <a:r>
              <a:rPr lang="en-GB" sz="2000" kern="0" dirty="0">
                <a:solidFill>
                  <a:srgbClr val="FFFFFF"/>
                </a:solidFill>
                <a:latin typeface="Open Sans"/>
                <a:sym typeface="Open Sans"/>
              </a:rPr>
              <a:t>, Claudia Alves de Jesus-Rydin, Johanna </a:t>
            </a:r>
            <a:r>
              <a:rPr lang="en-GB" sz="2000" kern="0" dirty="0" err="1">
                <a:solidFill>
                  <a:srgbClr val="FFFFFF"/>
                </a:solidFill>
                <a:latin typeface="Open Sans"/>
                <a:sym typeface="Open Sans"/>
              </a:rPr>
              <a:t>Stadtmark</a:t>
            </a:r>
            <a:endParaRPr lang="en-GB" sz="2000" b="1" kern="0" dirty="0">
              <a:solidFill>
                <a:srgbClr val="FFFFFF"/>
              </a:solidFill>
              <a:latin typeface="Open Sans"/>
              <a:sym typeface="Open Sans"/>
            </a:endParaRPr>
          </a:p>
        </p:txBody>
      </p:sp>
      <p:sp>
        <p:nvSpPr>
          <p:cNvPr id="10" name="TextBox 9">
            <a:extLst>
              <a:ext uri="{FF2B5EF4-FFF2-40B4-BE49-F238E27FC236}">
                <a16:creationId xmlns:a16="http://schemas.microsoft.com/office/drawing/2014/main" id="{7A233A2B-F44F-4E9E-A9E6-5171E77F10A2}"/>
              </a:ext>
            </a:extLst>
          </p:cNvPr>
          <p:cNvSpPr txBox="1"/>
          <p:nvPr/>
        </p:nvSpPr>
        <p:spPr>
          <a:xfrm>
            <a:off x="8200571" y="5538326"/>
            <a:ext cx="3857783" cy="4001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r" defTabSz="914400" rtl="0" fontAlgn="auto" latinLnBrk="0" hangingPunct="0">
              <a:lnSpc>
                <a:spcPct val="100000"/>
              </a:lnSpc>
              <a:spcBef>
                <a:spcPts val="0"/>
              </a:spcBef>
              <a:spcAft>
                <a:spcPts val="0"/>
              </a:spcAft>
              <a:buClrTx/>
              <a:buSzTx/>
              <a:buFontTx/>
              <a:buNone/>
              <a:tabLst/>
            </a:pPr>
            <a:r>
              <a:rPr lang="en-US" sz="2000" u="sng" dirty="0" err="1">
                <a:solidFill>
                  <a:schemeClr val="bg1"/>
                </a:solidFill>
                <a:latin typeface="+mj-lt"/>
                <a:ea typeface="+mj-ea"/>
                <a:cs typeface="+mj-cs"/>
                <a:sym typeface="Helvetica"/>
              </a:rPr>
              <a:t>a.beniest@vu.nl</a:t>
            </a:r>
            <a:r>
              <a:rPr lang="en-US" sz="2000" u="sng" dirty="0">
                <a:solidFill>
                  <a:schemeClr val="bg1"/>
                </a:solidFill>
                <a:latin typeface="+mj-lt"/>
                <a:ea typeface="+mj-ea"/>
                <a:cs typeface="+mj-cs"/>
                <a:sym typeface="Helvetica"/>
              </a:rPr>
              <a:t> </a:t>
            </a:r>
            <a:endParaRPr kumimoji="0" lang="en-US" sz="2000" b="0" i="0" u="sng" strike="noStrike" cap="none" spc="0" normalizeH="0" baseline="0" dirty="0">
              <a:ln>
                <a:noFill/>
              </a:ln>
              <a:solidFill>
                <a:schemeClr val="bg1"/>
              </a:solidFill>
              <a:effectLst/>
              <a:uFillTx/>
              <a:latin typeface="+mj-lt"/>
              <a:ea typeface="+mj-ea"/>
              <a:cs typeface="+mj-cs"/>
              <a:sym typeface="Helvetica"/>
            </a:endParaRPr>
          </a:p>
        </p:txBody>
      </p:sp>
    </p:spTree>
    <p:extLst>
      <p:ext uri="{BB962C8B-B14F-4D97-AF65-F5344CB8AC3E}">
        <p14:creationId xmlns:p14="http://schemas.microsoft.com/office/powerpoint/2010/main" val="2166319301"/>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9">
            <a:extLst>
              <a:ext uri="{FF2B5EF4-FFF2-40B4-BE49-F238E27FC236}">
                <a16:creationId xmlns:a16="http://schemas.microsoft.com/office/drawing/2014/main" id="{BE980817-B097-124F-BFBE-A40BCA70DB58}"/>
              </a:ext>
            </a:extLst>
          </p:cNvPr>
          <p:cNvSpPr>
            <a:spLocks noChangeArrowheads="1"/>
          </p:cNvSpPr>
          <p:nvPr/>
        </p:nvSpPr>
        <p:spPr bwMode="auto">
          <a:xfrm>
            <a:off x="2823100" y="509969"/>
            <a:ext cx="9072978"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Lst>
        </p:spPr>
        <p:txBody>
          <a:bodyPr wrap="square" lIns="45719" rIns="45719">
            <a:spAutoFit/>
          </a:bodyPr>
          <a:lstStyle>
            <a:lvl1pPr>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1pPr>
            <a:lvl2pPr marL="37931725" indent="-37474525">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2pPr>
            <a:lvl3pPr marL="11430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3pPr>
            <a:lvl4pPr marL="16002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4pPr>
            <a:lvl5pPr marL="20574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9pPr>
          </a:lstStyle>
          <a:p>
            <a:pPr fontAlgn="base">
              <a:spcBef>
                <a:spcPts val="1300"/>
              </a:spcBef>
              <a:spcAft>
                <a:spcPct val="0"/>
              </a:spcAft>
            </a:pPr>
            <a:r>
              <a:rPr lang="en-US" altLang="nb-NO" sz="2800" b="1" dirty="0">
                <a:solidFill>
                  <a:srgbClr val="0072BC"/>
                </a:solidFill>
                <a:latin typeface="Open Sans" charset="0"/>
                <a:sym typeface="Open Sans" charset="0"/>
              </a:rPr>
              <a:t>Physical versus virtual General Assemblies</a:t>
            </a:r>
          </a:p>
        </p:txBody>
      </p:sp>
      <p:grpSp>
        <p:nvGrpSpPr>
          <p:cNvPr id="5" name="Group 4">
            <a:extLst>
              <a:ext uri="{FF2B5EF4-FFF2-40B4-BE49-F238E27FC236}">
                <a16:creationId xmlns:a16="http://schemas.microsoft.com/office/drawing/2014/main" id="{0D0E7417-843D-4433-BE90-6E53E4C35D95}"/>
              </a:ext>
            </a:extLst>
          </p:cNvPr>
          <p:cNvGrpSpPr/>
          <p:nvPr/>
        </p:nvGrpSpPr>
        <p:grpSpPr>
          <a:xfrm>
            <a:off x="11205855" y="51450"/>
            <a:ext cx="878116" cy="458519"/>
            <a:chOff x="9756559" y="3906175"/>
            <a:chExt cx="1748901" cy="1331650"/>
          </a:xfrm>
        </p:grpSpPr>
        <p:sp>
          <p:nvSpPr>
            <p:cNvPr id="7" name="TextBox 6">
              <a:extLst>
                <a:ext uri="{FF2B5EF4-FFF2-40B4-BE49-F238E27FC236}">
                  <a16:creationId xmlns:a16="http://schemas.microsoft.com/office/drawing/2014/main" id="{5355ACB0-AA1A-4EDE-9F68-9315BAC4E1DC}"/>
                </a:ext>
              </a:extLst>
            </p:cNvPr>
            <p:cNvSpPr txBox="1"/>
            <p:nvPr/>
          </p:nvSpPr>
          <p:spPr>
            <a:xfrm>
              <a:off x="10038254" y="4155010"/>
              <a:ext cx="1259729"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Home</a:t>
              </a:r>
            </a:p>
          </p:txBody>
        </p:sp>
        <p:sp>
          <p:nvSpPr>
            <p:cNvPr id="6" name="Rectangle: Rounded Corners 5">
              <a:hlinkClick r:id="rId2" action="ppaction://hlinksldjump"/>
              <a:extLst>
                <a:ext uri="{FF2B5EF4-FFF2-40B4-BE49-F238E27FC236}">
                  <a16:creationId xmlns:a16="http://schemas.microsoft.com/office/drawing/2014/main" id="{5981BBCE-9429-4036-81C6-49F5A933896F}"/>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
        <p:nvSpPr>
          <p:cNvPr id="8" name="TextBox 7">
            <a:extLst>
              <a:ext uri="{FF2B5EF4-FFF2-40B4-BE49-F238E27FC236}">
                <a16:creationId xmlns:a16="http://schemas.microsoft.com/office/drawing/2014/main" id="{7B0B40CB-E6FD-E24E-9BF9-41A7D7127E8A}"/>
              </a:ext>
            </a:extLst>
          </p:cNvPr>
          <p:cNvSpPr txBox="1"/>
          <p:nvPr/>
        </p:nvSpPr>
        <p:spPr>
          <a:xfrm>
            <a:off x="234838" y="1994069"/>
            <a:ext cx="11744960" cy="341631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US" dirty="0">
                <a:solidFill>
                  <a:srgbClr val="000000"/>
                </a:solidFill>
                <a:latin typeface="+mj-lt"/>
                <a:ea typeface="+mj-ea"/>
                <a:cs typeface="+mj-cs"/>
                <a:sym typeface="Helvetica"/>
              </a:rPr>
              <a:t>The free #Share Geosciences Online (SGO) in 2020 attracted about 17.5% more people than the year before, but the general attendance numbers in the paid virtual GA in 2021 were similar to 2019. ECS participation specifically follows this trend. Online and free conferences appear much more accessible.</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endParaRPr lang="en-US" dirty="0">
              <a:solidFill>
                <a:srgbClr val="000000"/>
              </a:solidFill>
              <a:latin typeface="+mj-lt"/>
              <a:ea typeface="+mj-ea"/>
              <a:cs typeface="+mj-cs"/>
              <a:sym typeface="Helvetica"/>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US" dirty="0">
                <a:solidFill>
                  <a:srgbClr val="000000"/>
                </a:solidFill>
                <a:latin typeface="+mj-lt"/>
                <a:ea typeface="+mj-ea"/>
                <a:cs typeface="+mj-cs"/>
                <a:sym typeface="Helvetica"/>
              </a:rPr>
              <a:t>The virtual GA appeared more accessible for people living outside of Europe, both in 2020 and 2021.</a:t>
            </a: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endParaRPr lang="en-US" dirty="0">
              <a:solidFill>
                <a:srgbClr val="000000"/>
              </a:solidFill>
              <a:latin typeface="+mj-lt"/>
              <a:ea typeface="+mj-ea"/>
              <a:cs typeface="+mj-cs"/>
              <a:sym typeface="Helvetica"/>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endParaRPr lang="en-US" dirty="0">
              <a:solidFill>
                <a:srgbClr val="000000"/>
              </a:solidFill>
              <a:latin typeface="+mj-lt"/>
              <a:ea typeface="+mj-ea"/>
              <a:cs typeface="+mj-cs"/>
              <a:sym typeface="Helvetica"/>
            </a:endParaRPr>
          </a:p>
          <a:p>
            <a:pPr marL="342900" indent="-342900" hangingPunct="0">
              <a:buFont typeface="Arial" panose="020B0604020202020204" pitchFamily="34" charset="0"/>
              <a:buChar char="•"/>
            </a:pPr>
            <a:r>
              <a:rPr lang="en-GB" dirty="0">
                <a:solidFill>
                  <a:srgbClr val="000000"/>
                </a:solidFill>
                <a:sym typeface="Helvetica"/>
              </a:rPr>
              <a:t>The number of ECS participating as conveners is in decline since 2019, during the virtual setting of the GA. </a:t>
            </a:r>
            <a:endParaRPr lang="en-US" dirty="0">
              <a:solidFill>
                <a:srgbClr val="000000"/>
              </a:solidFill>
              <a:latin typeface="+mj-lt"/>
              <a:ea typeface="+mj-ea"/>
              <a:cs typeface="+mj-cs"/>
              <a:sym typeface="Helvetica"/>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endParaRPr lang="en-US" dirty="0">
              <a:solidFill>
                <a:srgbClr val="000000"/>
              </a:solidFill>
              <a:latin typeface="+mj-lt"/>
              <a:ea typeface="+mj-ea"/>
              <a:cs typeface="+mj-cs"/>
              <a:sym typeface="Helvetica"/>
            </a:endParaRPr>
          </a:p>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US" b="0" i="0" u="none" strike="noStrike" cap="none" spc="0" normalizeH="0" baseline="0" dirty="0">
                <a:ln>
                  <a:noFill/>
                </a:ln>
                <a:solidFill>
                  <a:srgbClr val="000000"/>
                </a:solidFill>
                <a:effectLst/>
                <a:uFillTx/>
                <a:latin typeface="+mj-lt"/>
                <a:ea typeface="+mj-ea"/>
                <a:cs typeface="+mj-cs"/>
                <a:sym typeface="Helvetica"/>
              </a:rPr>
              <a:t>Willingness to share persona</a:t>
            </a:r>
            <a:r>
              <a:rPr lang="en-US" dirty="0">
                <a:solidFill>
                  <a:srgbClr val="000000"/>
                </a:solidFill>
                <a:latin typeface="+mj-lt"/>
                <a:ea typeface="+mj-ea"/>
                <a:cs typeface="+mj-cs"/>
                <a:sym typeface="Helvetica"/>
              </a:rPr>
              <a:t>l data was highest during the virtual 2021. Making this type of data acquisition mandatory seems to be the only way to get this data. </a:t>
            </a:r>
            <a:endParaRPr kumimoji="0" lang="en-US" b="0" i="0" u="none" strike="noStrike" cap="none" spc="0" normalizeH="0" baseline="0" dirty="0">
              <a:ln>
                <a:noFill/>
              </a:ln>
              <a:solidFill>
                <a:srgbClr val="000000"/>
              </a:solidFill>
              <a:effectLst/>
              <a:uFillTx/>
              <a:latin typeface="+mj-lt"/>
              <a:ea typeface="+mj-ea"/>
              <a:cs typeface="+mj-cs"/>
              <a:sym typeface="Helvetica"/>
            </a:endParaRPr>
          </a:p>
          <a:p>
            <a:pPr marL="342900" indent="-342900" hangingPunct="0">
              <a:buFont typeface="Arial" panose="020B0604020202020204" pitchFamily="34" charset="0"/>
              <a:buChar char="•"/>
            </a:pPr>
            <a:endParaRPr kumimoji="0" lang="en-US" b="0" i="0" u="none" strike="noStrike" cap="none" spc="0" normalizeH="0" baseline="0" dirty="0">
              <a:ln>
                <a:noFill/>
              </a:ln>
              <a:solidFill>
                <a:srgbClr val="000000"/>
              </a:solidFill>
              <a:effectLst/>
              <a:uFillTx/>
              <a:latin typeface="+mj-lt"/>
              <a:ea typeface="+mj-ea"/>
              <a:cs typeface="+mj-cs"/>
              <a:sym typeface="Helvetica"/>
            </a:endParaRPr>
          </a:p>
        </p:txBody>
      </p:sp>
    </p:spTree>
    <p:extLst>
      <p:ext uri="{BB962C8B-B14F-4D97-AF65-F5344CB8AC3E}">
        <p14:creationId xmlns:p14="http://schemas.microsoft.com/office/powerpoint/2010/main" val="195682265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9">
            <a:extLst>
              <a:ext uri="{FF2B5EF4-FFF2-40B4-BE49-F238E27FC236}">
                <a16:creationId xmlns:a16="http://schemas.microsoft.com/office/drawing/2014/main" id="{BE980817-B097-124F-BFBE-A40BCA70DB58}"/>
              </a:ext>
            </a:extLst>
          </p:cNvPr>
          <p:cNvSpPr>
            <a:spLocks noChangeArrowheads="1"/>
          </p:cNvSpPr>
          <p:nvPr/>
        </p:nvSpPr>
        <p:spPr bwMode="auto">
          <a:xfrm>
            <a:off x="2823100" y="509969"/>
            <a:ext cx="9072978"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Lst>
        </p:spPr>
        <p:txBody>
          <a:bodyPr wrap="square" lIns="45719" rIns="45719">
            <a:spAutoFit/>
          </a:bodyPr>
          <a:lstStyle>
            <a:lvl1pPr>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1pPr>
            <a:lvl2pPr marL="37931725" indent="-37474525">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2pPr>
            <a:lvl3pPr marL="11430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3pPr>
            <a:lvl4pPr marL="16002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4pPr>
            <a:lvl5pPr marL="20574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9pPr>
          </a:lstStyle>
          <a:p>
            <a:pPr fontAlgn="base">
              <a:spcBef>
                <a:spcPts val="1300"/>
              </a:spcBef>
              <a:spcAft>
                <a:spcPct val="0"/>
              </a:spcAft>
            </a:pPr>
            <a:r>
              <a:rPr lang="en-US" altLang="nb-NO" sz="2800" b="1" dirty="0">
                <a:solidFill>
                  <a:srgbClr val="0072BC"/>
                </a:solidFill>
                <a:latin typeface="Open Sans" charset="0"/>
                <a:sym typeface="Open Sans" charset="0"/>
              </a:rPr>
              <a:t>Things to consider…</a:t>
            </a:r>
          </a:p>
        </p:txBody>
      </p:sp>
      <p:grpSp>
        <p:nvGrpSpPr>
          <p:cNvPr id="5" name="Group 4">
            <a:extLst>
              <a:ext uri="{FF2B5EF4-FFF2-40B4-BE49-F238E27FC236}">
                <a16:creationId xmlns:a16="http://schemas.microsoft.com/office/drawing/2014/main" id="{0D0E7417-843D-4433-BE90-6E53E4C35D95}"/>
              </a:ext>
            </a:extLst>
          </p:cNvPr>
          <p:cNvGrpSpPr/>
          <p:nvPr/>
        </p:nvGrpSpPr>
        <p:grpSpPr>
          <a:xfrm>
            <a:off x="11205855" y="51450"/>
            <a:ext cx="878116" cy="458519"/>
            <a:chOff x="9756559" y="3906175"/>
            <a:chExt cx="1748901" cy="1331650"/>
          </a:xfrm>
        </p:grpSpPr>
        <p:sp>
          <p:nvSpPr>
            <p:cNvPr id="7" name="TextBox 6">
              <a:extLst>
                <a:ext uri="{FF2B5EF4-FFF2-40B4-BE49-F238E27FC236}">
                  <a16:creationId xmlns:a16="http://schemas.microsoft.com/office/drawing/2014/main" id="{5355ACB0-AA1A-4EDE-9F68-9315BAC4E1DC}"/>
                </a:ext>
              </a:extLst>
            </p:cNvPr>
            <p:cNvSpPr txBox="1"/>
            <p:nvPr/>
          </p:nvSpPr>
          <p:spPr>
            <a:xfrm>
              <a:off x="10038254" y="4155010"/>
              <a:ext cx="1259729"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Home</a:t>
              </a:r>
            </a:p>
          </p:txBody>
        </p:sp>
        <p:sp>
          <p:nvSpPr>
            <p:cNvPr id="6" name="Rectangle: Rounded Corners 5">
              <a:hlinkClick r:id="rId2" action="ppaction://hlinksldjump"/>
              <a:extLst>
                <a:ext uri="{FF2B5EF4-FFF2-40B4-BE49-F238E27FC236}">
                  <a16:creationId xmlns:a16="http://schemas.microsoft.com/office/drawing/2014/main" id="{5981BBCE-9429-4036-81C6-49F5A933896F}"/>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
        <p:nvSpPr>
          <p:cNvPr id="8" name="TextBox 7">
            <a:extLst>
              <a:ext uri="{FF2B5EF4-FFF2-40B4-BE49-F238E27FC236}">
                <a16:creationId xmlns:a16="http://schemas.microsoft.com/office/drawing/2014/main" id="{E6E24A1A-F804-3A41-A76E-19A444D01863}"/>
              </a:ext>
            </a:extLst>
          </p:cNvPr>
          <p:cNvSpPr txBox="1"/>
          <p:nvPr/>
        </p:nvSpPr>
        <p:spPr>
          <a:xfrm>
            <a:off x="234838" y="1826608"/>
            <a:ext cx="11744960" cy="397031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285750" marR="0" indent="-285750" algn="l" defTabSz="914400" rtl="0" fontAlgn="auto" latinLnBrk="0" hangingPunct="0">
              <a:lnSpc>
                <a:spcPct val="100000"/>
              </a:lnSpc>
              <a:spcBef>
                <a:spcPts val="0"/>
              </a:spcBef>
              <a:spcAft>
                <a:spcPts val="0"/>
              </a:spcAft>
              <a:buClrTx/>
              <a:buSzTx/>
              <a:buFont typeface="Arial" panose="020B0604020202020204" pitchFamily="34" charset="0"/>
              <a:buChar char="•"/>
              <a:tabLst/>
            </a:pPr>
            <a:r>
              <a:rPr lang="en-GB" dirty="0">
                <a:solidFill>
                  <a:srgbClr val="000000"/>
                </a:solidFill>
                <a:latin typeface="+mj-lt"/>
                <a:ea typeface="+mj-ea"/>
                <a:cs typeface="+mj-cs"/>
                <a:sym typeface="Helvetica"/>
              </a:rPr>
              <a:t>In these statistics, a person is considered an ECS through a self-identified label. People actively have to tick this box during subscription to the conference. This may lead to:</a:t>
            </a:r>
          </a:p>
          <a:p>
            <a:pPr marL="800100" lvl="1" indent="-342900" hangingPunct="0">
              <a:buFont typeface="+mj-lt"/>
              <a:buAutoNum type="alphaLcPeriod"/>
            </a:pPr>
            <a:r>
              <a:rPr kumimoji="0" lang="en-GB" b="0" i="0" u="none" strike="noStrike" cap="none" spc="0" normalizeH="0" baseline="0" dirty="0">
                <a:ln>
                  <a:noFill/>
                </a:ln>
                <a:solidFill>
                  <a:srgbClr val="000000"/>
                </a:solidFill>
                <a:effectLst/>
                <a:uFillTx/>
                <a:latin typeface="+mj-lt"/>
                <a:ea typeface="+mj-ea"/>
                <a:cs typeface="+mj-cs"/>
                <a:sym typeface="Helvetica"/>
              </a:rPr>
              <a:t>Peop</a:t>
            </a:r>
            <a:r>
              <a:rPr lang="en-GB" dirty="0">
                <a:solidFill>
                  <a:srgbClr val="000000"/>
                </a:solidFill>
                <a:latin typeface="+mj-lt"/>
                <a:ea typeface="+mj-ea"/>
                <a:cs typeface="+mj-cs"/>
                <a:sym typeface="Helvetica"/>
              </a:rPr>
              <a:t>le who qualify as ECS may miss this box</a:t>
            </a:r>
          </a:p>
          <a:p>
            <a:pPr marL="800100" lvl="1" indent="-342900" hangingPunct="0">
              <a:buFont typeface="+mj-lt"/>
              <a:buAutoNum type="alphaLcPeriod"/>
            </a:pPr>
            <a:r>
              <a:rPr kumimoji="0" lang="en-GB" b="0" i="0" u="none" strike="noStrike" cap="none" spc="0" normalizeH="0" baseline="0" dirty="0">
                <a:ln>
                  <a:noFill/>
                </a:ln>
                <a:solidFill>
                  <a:srgbClr val="000000"/>
                </a:solidFill>
                <a:effectLst/>
                <a:uFillTx/>
                <a:latin typeface="+mj-lt"/>
                <a:ea typeface="+mj-ea"/>
                <a:cs typeface="+mj-cs"/>
                <a:sym typeface="Helvetica"/>
              </a:rPr>
              <a:t>People who qualify as ECS may not wish to be seen as an ECS and do not tick the box</a:t>
            </a:r>
          </a:p>
          <a:p>
            <a:pPr marL="800100" lvl="1" indent="-342900" hangingPunct="0">
              <a:buFont typeface="+mj-lt"/>
              <a:buAutoNum type="alphaLcPeriod"/>
            </a:pPr>
            <a:r>
              <a:rPr lang="en-GB" dirty="0">
                <a:solidFill>
                  <a:srgbClr val="000000"/>
                </a:solidFill>
                <a:latin typeface="+mj-lt"/>
                <a:ea typeface="+mj-ea"/>
                <a:cs typeface="+mj-cs"/>
                <a:sym typeface="Helvetica"/>
              </a:rPr>
              <a:t>People who do not qualify might tick the box</a:t>
            </a:r>
          </a:p>
          <a:p>
            <a:pPr marL="800100" lvl="1" indent="-342900" hangingPunct="0">
              <a:buFont typeface="+mj-lt"/>
              <a:buAutoNum type="alphaLcPeriod"/>
            </a:pPr>
            <a:endParaRPr kumimoji="0" lang="en-GB" b="0" i="0" u="none" strike="noStrike" cap="none" spc="0" normalizeH="0" baseline="0" dirty="0">
              <a:ln>
                <a:noFill/>
              </a:ln>
              <a:solidFill>
                <a:srgbClr val="000000"/>
              </a:solidFill>
              <a:effectLst/>
              <a:uFillTx/>
              <a:latin typeface="+mj-lt"/>
              <a:ea typeface="+mj-ea"/>
              <a:cs typeface="+mj-cs"/>
              <a:sym typeface="Helvetica"/>
            </a:endParaRPr>
          </a:p>
          <a:p>
            <a:pPr marL="800100" lvl="1" indent="-342900" hangingPunct="0">
              <a:buFont typeface="+mj-lt"/>
              <a:buAutoNum type="alphaLcPeriod"/>
            </a:pPr>
            <a:endParaRPr kumimoji="0" lang="en-GB" b="0" i="0" u="none" strike="noStrike" cap="none" spc="0" normalizeH="0" baseline="0" dirty="0">
              <a:ln>
                <a:noFill/>
              </a:ln>
              <a:solidFill>
                <a:srgbClr val="000000"/>
              </a:solidFill>
              <a:effectLst/>
              <a:uFillTx/>
              <a:latin typeface="+mj-lt"/>
              <a:ea typeface="+mj-ea"/>
              <a:cs typeface="+mj-cs"/>
              <a:sym typeface="Helvetica"/>
            </a:endParaRPr>
          </a:p>
          <a:p>
            <a:pPr marL="342900" indent="-342900" hangingPunct="0">
              <a:buFont typeface="Arial" panose="020B0604020202020204" pitchFamily="34" charset="0"/>
              <a:buChar char="•"/>
            </a:pPr>
            <a:r>
              <a:rPr lang="en-GB" dirty="0">
                <a:solidFill>
                  <a:srgbClr val="000000"/>
                </a:solidFill>
                <a:latin typeface="+mj-lt"/>
                <a:ea typeface="+mj-ea"/>
                <a:cs typeface="+mj-cs"/>
                <a:sym typeface="Helvetica"/>
              </a:rPr>
              <a:t>The General Assembly of 2020 was a free virtual conference, lowering the boundary for people to attend. The General Assembly of 2021 was a paid virtual conference.</a:t>
            </a:r>
          </a:p>
          <a:p>
            <a:pPr hangingPunct="0"/>
            <a:endParaRPr kumimoji="0" lang="en-GB" b="0" i="0" u="none" strike="noStrike" cap="none" spc="0" normalizeH="0" baseline="0" dirty="0">
              <a:ln>
                <a:noFill/>
              </a:ln>
              <a:solidFill>
                <a:srgbClr val="000000"/>
              </a:solidFill>
              <a:effectLst/>
              <a:uFillTx/>
              <a:latin typeface="+mj-lt"/>
              <a:ea typeface="+mj-ea"/>
              <a:cs typeface="+mj-cs"/>
              <a:sym typeface="Helvetica"/>
            </a:endParaRPr>
          </a:p>
          <a:p>
            <a:pPr hangingPunct="0"/>
            <a:endParaRPr kumimoji="0" lang="en-GB" b="0" i="0" u="none" strike="noStrike" cap="none" spc="0" normalizeH="0" baseline="0" dirty="0">
              <a:ln>
                <a:noFill/>
              </a:ln>
              <a:solidFill>
                <a:srgbClr val="000000"/>
              </a:solidFill>
              <a:effectLst/>
              <a:uFillTx/>
              <a:latin typeface="+mj-lt"/>
              <a:ea typeface="+mj-ea"/>
              <a:cs typeface="+mj-cs"/>
              <a:sym typeface="Helvetica"/>
            </a:endParaRPr>
          </a:p>
          <a:p>
            <a:pPr marL="342900" indent="-342900" hangingPunct="0">
              <a:buFont typeface="Arial" panose="020B0604020202020204" pitchFamily="34" charset="0"/>
              <a:buChar char="•"/>
            </a:pPr>
            <a:r>
              <a:rPr lang="en-GB" dirty="0"/>
              <a:t>Studies like this one allow organizations like EGU to track the success and developments of initiatives that support ECS career and conference experiences, and redefine strategies and actions that are in line with their established goals and mission. </a:t>
            </a:r>
            <a:endParaRPr kumimoji="0" lang="en-GB" b="0" i="0" u="none" strike="noStrike" cap="none" spc="0" normalizeH="0" baseline="0" dirty="0">
              <a:ln>
                <a:noFill/>
              </a:ln>
              <a:solidFill>
                <a:srgbClr val="000000"/>
              </a:solidFill>
              <a:effectLst/>
              <a:uFillTx/>
              <a:latin typeface="+mj-lt"/>
              <a:ea typeface="+mj-ea"/>
              <a:cs typeface="+mj-cs"/>
              <a:sym typeface="Helvetica"/>
            </a:endParaRPr>
          </a:p>
        </p:txBody>
      </p:sp>
    </p:spTree>
    <p:extLst>
      <p:ext uri="{BB962C8B-B14F-4D97-AF65-F5344CB8AC3E}">
        <p14:creationId xmlns:p14="http://schemas.microsoft.com/office/powerpoint/2010/main" val="333662124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 name="Group 53">
            <a:extLst>
              <a:ext uri="{FF2B5EF4-FFF2-40B4-BE49-F238E27FC236}">
                <a16:creationId xmlns:a16="http://schemas.microsoft.com/office/drawing/2014/main" id="{26BC80F0-EAC0-4FB3-9F57-092D3678A718}"/>
              </a:ext>
            </a:extLst>
          </p:cNvPr>
          <p:cNvGrpSpPr/>
          <p:nvPr/>
        </p:nvGrpSpPr>
        <p:grpSpPr>
          <a:xfrm>
            <a:off x="3981227" y="3630198"/>
            <a:ext cx="3554112" cy="1353534"/>
            <a:chOff x="4580383" y="3793250"/>
            <a:chExt cx="3554112" cy="2912652"/>
          </a:xfrm>
        </p:grpSpPr>
        <p:sp>
          <p:nvSpPr>
            <p:cNvPr id="15" name="TextBox 14">
              <a:extLst>
                <a:ext uri="{FF2B5EF4-FFF2-40B4-BE49-F238E27FC236}">
                  <a16:creationId xmlns:a16="http://schemas.microsoft.com/office/drawing/2014/main" id="{2C14AD30-B692-4B10-B3EF-DAFE8C65C4A3}"/>
                </a:ext>
              </a:extLst>
            </p:cNvPr>
            <p:cNvSpPr txBox="1"/>
            <p:nvPr/>
          </p:nvSpPr>
          <p:spPr>
            <a:xfrm>
              <a:off x="4587602" y="4583066"/>
              <a:ext cx="3450999" cy="5847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600" b="1" dirty="0">
                  <a:solidFill>
                    <a:srgbClr val="000000"/>
                  </a:solidFill>
                  <a:latin typeface="+mj-lt"/>
                  <a:ea typeface="+mj-ea"/>
                  <a:cs typeface="+mj-cs"/>
                  <a:sym typeface="Helvetica"/>
                </a:rPr>
                <a:t>…100% present their scientific work as a </a:t>
              </a:r>
              <a:r>
                <a:rPr lang="en-US" sz="1600" b="1" dirty="0">
                  <a:solidFill>
                    <a:srgbClr val="FF0000"/>
                  </a:solidFill>
                  <a:latin typeface="+mj-lt"/>
                  <a:ea typeface="+mj-ea"/>
                  <a:cs typeface="+mj-cs"/>
                  <a:sym typeface="Helvetica"/>
                </a:rPr>
                <a:t>first author</a:t>
              </a:r>
              <a:endParaRPr kumimoji="0" lang="en-US" sz="1600" b="1" i="0" u="none" strike="noStrike" cap="none" spc="0" normalizeH="0" baseline="0" dirty="0">
                <a:ln>
                  <a:noFill/>
                </a:ln>
                <a:solidFill>
                  <a:srgbClr val="FF0000"/>
                </a:solidFill>
                <a:effectLst/>
                <a:uFillTx/>
                <a:latin typeface="+mj-lt"/>
                <a:ea typeface="+mj-ea"/>
                <a:cs typeface="+mj-cs"/>
                <a:sym typeface="Helvetica"/>
              </a:endParaRPr>
            </a:p>
          </p:txBody>
        </p:sp>
        <p:sp>
          <p:nvSpPr>
            <p:cNvPr id="43" name="Rectangle: Rounded Corners 42">
              <a:hlinkClick r:id="rId3" action="ppaction://hlinksldjump"/>
              <a:extLst>
                <a:ext uri="{FF2B5EF4-FFF2-40B4-BE49-F238E27FC236}">
                  <a16:creationId xmlns:a16="http://schemas.microsoft.com/office/drawing/2014/main" id="{EDF8A8D6-062A-4D74-9039-397735A6ED18}"/>
                </a:ext>
              </a:extLst>
            </p:cNvPr>
            <p:cNvSpPr/>
            <p:nvPr/>
          </p:nvSpPr>
          <p:spPr>
            <a:xfrm>
              <a:off x="4580383" y="3793250"/>
              <a:ext cx="3554112" cy="2912652"/>
            </a:xfrm>
            <a:prstGeom prst="roundRect">
              <a:avLst/>
            </a:prstGeom>
            <a:noFill/>
            <a:ln w="25400" cap="flat">
              <a:solidFill>
                <a:schemeClr val="tx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
        <p:nvSpPr>
          <p:cNvPr id="4" name="TextBox 3">
            <a:extLst>
              <a:ext uri="{FF2B5EF4-FFF2-40B4-BE49-F238E27FC236}">
                <a16:creationId xmlns:a16="http://schemas.microsoft.com/office/drawing/2014/main" id="{30CA13E3-5A81-462F-9B76-63E740EA6286}"/>
              </a:ext>
            </a:extLst>
          </p:cNvPr>
          <p:cNvSpPr txBox="1"/>
          <p:nvPr/>
        </p:nvSpPr>
        <p:spPr>
          <a:xfrm>
            <a:off x="9135073" y="6307456"/>
            <a:ext cx="3133867" cy="3693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30000" dirty="0">
                <a:ln>
                  <a:noFill/>
                </a:ln>
                <a:solidFill>
                  <a:srgbClr val="000000"/>
                </a:solidFill>
                <a:effectLst/>
                <a:uFillTx/>
                <a:latin typeface="+mj-lt"/>
                <a:ea typeface="+mj-ea"/>
                <a:cs typeface="+mj-cs"/>
                <a:sym typeface="Helvetica"/>
              </a:rPr>
              <a:t>*</a:t>
            </a:r>
            <a:r>
              <a:rPr kumimoji="0" lang="en-US" sz="1800" b="0" i="0" u="none" strike="noStrike" cap="none" spc="0" normalizeH="0" dirty="0">
                <a:ln>
                  <a:noFill/>
                </a:ln>
                <a:solidFill>
                  <a:srgbClr val="000000"/>
                </a:solidFill>
                <a:effectLst/>
                <a:uFillTx/>
                <a:latin typeface="+mj-lt"/>
                <a:ea typeface="+mj-ea"/>
                <a:cs typeface="+mj-cs"/>
                <a:sym typeface="Helvetica"/>
              </a:rPr>
              <a:t> </a:t>
            </a:r>
            <a:r>
              <a:rPr lang="en-US" dirty="0">
                <a:solidFill>
                  <a:srgbClr val="000000"/>
                </a:solidFill>
                <a:latin typeface="+mj-lt"/>
                <a:ea typeface="+mj-ea"/>
                <a:cs typeface="+mj-cs"/>
                <a:sym typeface="Helvetica"/>
              </a:rPr>
              <a:t>Conference </a:t>
            </a:r>
            <a:r>
              <a:rPr kumimoji="0" lang="en-US" sz="1800" b="0" i="0" u="none" strike="noStrike" cap="none" spc="0" normalizeH="0" dirty="0">
                <a:ln>
                  <a:noFill/>
                </a:ln>
                <a:solidFill>
                  <a:srgbClr val="000000"/>
                </a:solidFill>
                <a:effectLst/>
                <a:uFillTx/>
                <a:latin typeface="+mj-lt"/>
                <a:ea typeface="+mj-ea"/>
                <a:cs typeface="+mj-cs"/>
                <a:sym typeface="Helvetica"/>
              </a:rPr>
              <a:t>was a virtual</a:t>
            </a:r>
            <a:endParaRPr kumimoji="0" lang="en-US" sz="1800" b="0" i="0" u="none" strike="noStrike" cap="none" spc="0" normalizeH="0" baseline="30000" dirty="0">
              <a:ln>
                <a:noFill/>
              </a:ln>
              <a:solidFill>
                <a:srgbClr val="000000"/>
              </a:solidFill>
              <a:effectLst/>
              <a:uFillTx/>
              <a:latin typeface="+mj-lt"/>
              <a:ea typeface="+mj-ea"/>
              <a:cs typeface="+mj-cs"/>
              <a:sym typeface="Helvetica"/>
            </a:endParaRPr>
          </a:p>
        </p:txBody>
      </p:sp>
      <p:grpSp>
        <p:nvGrpSpPr>
          <p:cNvPr id="37" name="Group 36">
            <a:extLst>
              <a:ext uri="{FF2B5EF4-FFF2-40B4-BE49-F238E27FC236}">
                <a16:creationId xmlns:a16="http://schemas.microsoft.com/office/drawing/2014/main" id="{9BFA7E03-FC07-4C5A-B648-FC29D57602D2}"/>
              </a:ext>
            </a:extLst>
          </p:cNvPr>
          <p:cNvGrpSpPr/>
          <p:nvPr/>
        </p:nvGrpSpPr>
        <p:grpSpPr>
          <a:xfrm>
            <a:off x="8126987" y="3874451"/>
            <a:ext cx="1748901" cy="993100"/>
            <a:chOff x="9756559" y="3906175"/>
            <a:chExt cx="1748901" cy="1331650"/>
          </a:xfrm>
        </p:grpSpPr>
        <p:sp>
          <p:nvSpPr>
            <p:cNvPr id="36" name="TextBox 35">
              <a:extLst>
                <a:ext uri="{FF2B5EF4-FFF2-40B4-BE49-F238E27FC236}">
                  <a16:creationId xmlns:a16="http://schemas.microsoft.com/office/drawing/2014/main" id="{4FA34D8E-3B78-4F81-AF82-425CEBB2BCED}"/>
                </a:ext>
              </a:extLst>
            </p:cNvPr>
            <p:cNvSpPr txBox="1"/>
            <p:nvPr/>
          </p:nvSpPr>
          <p:spPr>
            <a:xfrm>
              <a:off x="10093911" y="4323092"/>
              <a:ext cx="1233996" cy="369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000000"/>
                  </a:solidFill>
                  <a:effectLst/>
                  <a:uFillTx/>
                  <a:latin typeface="+mj-lt"/>
                  <a:ea typeface="+mj-ea"/>
                  <a:cs typeface="+mj-cs"/>
                  <a:sym typeface="Helvetica"/>
                </a:rPr>
                <a:t>Database</a:t>
              </a:r>
            </a:p>
          </p:txBody>
        </p:sp>
        <p:sp>
          <p:nvSpPr>
            <p:cNvPr id="34" name="Rectangle: Rounded Corners 33">
              <a:hlinkClick r:id="rId4" action="ppaction://hlinksldjump"/>
              <a:extLst>
                <a:ext uri="{FF2B5EF4-FFF2-40B4-BE49-F238E27FC236}">
                  <a16:creationId xmlns:a16="http://schemas.microsoft.com/office/drawing/2014/main" id="{FD9AF3D7-A8B2-4630-9CED-F44F1F155B37}"/>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
        <p:nvSpPr>
          <p:cNvPr id="38" name="TextBox 37">
            <a:extLst>
              <a:ext uri="{FF2B5EF4-FFF2-40B4-BE49-F238E27FC236}">
                <a16:creationId xmlns:a16="http://schemas.microsoft.com/office/drawing/2014/main" id="{2ACD8BB1-AA0B-4129-B70E-8300405DC2F0}"/>
              </a:ext>
            </a:extLst>
          </p:cNvPr>
          <p:cNvSpPr txBox="1"/>
          <p:nvPr/>
        </p:nvSpPr>
        <p:spPr>
          <a:xfrm>
            <a:off x="1981479" y="2914283"/>
            <a:ext cx="9294991" cy="52321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800" b="1" dirty="0">
                <a:solidFill>
                  <a:srgbClr val="0070C0"/>
                </a:solidFill>
                <a:latin typeface="+mj-lt"/>
                <a:ea typeface="+mj-ea"/>
                <a:cs typeface="+mj-cs"/>
                <a:sym typeface="Helvetica"/>
              </a:rPr>
              <a:t>From all the ECS attending the General Assembly….</a:t>
            </a:r>
            <a:endParaRPr kumimoji="0" lang="en-US" sz="2800" b="1" i="0" u="none" strike="noStrike" cap="none" spc="0" normalizeH="0" baseline="0" dirty="0">
              <a:ln>
                <a:noFill/>
              </a:ln>
              <a:solidFill>
                <a:srgbClr val="0070C0"/>
              </a:solidFill>
              <a:effectLst/>
              <a:uFillTx/>
              <a:latin typeface="+mj-lt"/>
              <a:ea typeface="+mj-ea"/>
              <a:cs typeface="+mj-cs"/>
              <a:sym typeface="Helvetica"/>
            </a:endParaRPr>
          </a:p>
        </p:txBody>
      </p:sp>
      <p:grpSp>
        <p:nvGrpSpPr>
          <p:cNvPr id="53" name="Group 52">
            <a:extLst>
              <a:ext uri="{FF2B5EF4-FFF2-40B4-BE49-F238E27FC236}">
                <a16:creationId xmlns:a16="http://schemas.microsoft.com/office/drawing/2014/main" id="{8281B354-1C7E-44E4-AA61-861875513FCA}"/>
              </a:ext>
            </a:extLst>
          </p:cNvPr>
          <p:cNvGrpSpPr/>
          <p:nvPr/>
        </p:nvGrpSpPr>
        <p:grpSpPr>
          <a:xfrm>
            <a:off x="589034" y="1721371"/>
            <a:ext cx="1404073" cy="862499"/>
            <a:chOff x="698721" y="1102417"/>
            <a:chExt cx="1404073" cy="862499"/>
          </a:xfrm>
        </p:grpSpPr>
        <p:sp>
          <p:nvSpPr>
            <p:cNvPr id="40" name="TextBox 39">
              <a:extLst>
                <a:ext uri="{FF2B5EF4-FFF2-40B4-BE49-F238E27FC236}">
                  <a16:creationId xmlns:a16="http://schemas.microsoft.com/office/drawing/2014/main" id="{0EA84C93-0F73-47D8-A2F0-7C014701FBA8}"/>
                </a:ext>
              </a:extLst>
            </p:cNvPr>
            <p:cNvSpPr txBox="1"/>
            <p:nvPr/>
          </p:nvSpPr>
          <p:spPr>
            <a:xfrm rot="20584862">
              <a:off x="715586" y="1147191"/>
              <a:ext cx="1387208" cy="78482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500" b="1" dirty="0">
                  <a:sym typeface="Helvetica"/>
                </a:rPr>
                <a:t>Click on the boxes for more details!</a:t>
              </a:r>
            </a:p>
          </p:txBody>
        </p:sp>
        <p:sp>
          <p:nvSpPr>
            <p:cNvPr id="41" name="Rectangle: Rounded Corners 40">
              <a:hlinkClick r:id="rId5"/>
              <a:extLst>
                <a:ext uri="{FF2B5EF4-FFF2-40B4-BE49-F238E27FC236}">
                  <a16:creationId xmlns:a16="http://schemas.microsoft.com/office/drawing/2014/main" id="{0CEDF2C3-3990-4888-9B18-FD29566623A9}"/>
                </a:ext>
              </a:extLst>
            </p:cNvPr>
            <p:cNvSpPr/>
            <p:nvPr/>
          </p:nvSpPr>
          <p:spPr>
            <a:xfrm rot="20588288">
              <a:off x="698721" y="1102417"/>
              <a:ext cx="1401267" cy="862499"/>
            </a:xfrm>
            <a:prstGeom prst="roundRect">
              <a:avLst/>
            </a:prstGeom>
            <a:noFill/>
            <a:ln w="2540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
        <p:nvSpPr>
          <p:cNvPr id="48" name="TextBox 47">
            <a:extLst>
              <a:ext uri="{FF2B5EF4-FFF2-40B4-BE49-F238E27FC236}">
                <a16:creationId xmlns:a16="http://schemas.microsoft.com/office/drawing/2014/main" id="{AE3649E4-A04A-4DA8-91B0-42908528F313}"/>
              </a:ext>
            </a:extLst>
          </p:cNvPr>
          <p:cNvSpPr txBox="1"/>
          <p:nvPr/>
        </p:nvSpPr>
        <p:spPr>
          <a:xfrm>
            <a:off x="7013542" y="161508"/>
            <a:ext cx="4950036" cy="52321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400" b="1" dirty="0">
                <a:solidFill>
                  <a:srgbClr val="000000"/>
                </a:solidFill>
                <a:latin typeface="+mj-lt"/>
                <a:ea typeface="+mj-ea"/>
                <a:cs typeface="+mj-cs"/>
                <a:sym typeface="Helvetica"/>
              </a:rPr>
              <a:t>…about 55% is between </a:t>
            </a:r>
            <a:r>
              <a:rPr lang="en-US" sz="1400" b="1" dirty="0">
                <a:solidFill>
                  <a:srgbClr val="FF0000"/>
                </a:solidFill>
                <a:latin typeface="+mj-lt"/>
                <a:ea typeface="+mj-ea"/>
                <a:cs typeface="+mj-cs"/>
                <a:sym typeface="Helvetica"/>
              </a:rPr>
              <a:t>26-35 years </a:t>
            </a:r>
            <a:r>
              <a:rPr lang="en-US" sz="1400" b="1" dirty="0">
                <a:solidFill>
                  <a:srgbClr val="000000"/>
                </a:solidFill>
                <a:latin typeface="+mj-lt"/>
                <a:ea typeface="+mj-ea"/>
                <a:cs typeface="+mj-cs"/>
                <a:sym typeface="Helvetica"/>
              </a:rPr>
              <a:t>old, 10% is younger than </a:t>
            </a:r>
            <a:r>
              <a:rPr lang="en-US" sz="1400" b="1" dirty="0">
                <a:solidFill>
                  <a:srgbClr val="FF0000"/>
                </a:solidFill>
                <a:latin typeface="+mj-lt"/>
                <a:ea typeface="+mj-ea"/>
                <a:cs typeface="+mj-cs"/>
                <a:sym typeface="Helvetica"/>
              </a:rPr>
              <a:t>25 years </a:t>
            </a:r>
            <a:r>
              <a:rPr lang="en-US" sz="1400" b="1" dirty="0">
                <a:solidFill>
                  <a:srgbClr val="000000"/>
                </a:solidFill>
                <a:latin typeface="+mj-lt"/>
                <a:ea typeface="+mj-ea"/>
                <a:cs typeface="+mj-cs"/>
                <a:sym typeface="Helvetica"/>
              </a:rPr>
              <a:t>and 10-14% is older than </a:t>
            </a:r>
            <a:r>
              <a:rPr lang="en-US" sz="1400" b="1" dirty="0">
                <a:solidFill>
                  <a:srgbClr val="FF0000"/>
                </a:solidFill>
                <a:latin typeface="+mj-lt"/>
                <a:ea typeface="+mj-ea"/>
                <a:cs typeface="+mj-cs"/>
                <a:sym typeface="Helvetica"/>
              </a:rPr>
              <a:t>35 years</a:t>
            </a:r>
            <a:r>
              <a:rPr lang="en-US" sz="1400" b="1" dirty="0">
                <a:solidFill>
                  <a:srgbClr val="000000"/>
                </a:solidFill>
                <a:latin typeface="+mj-lt"/>
                <a:ea typeface="+mj-ea"/>
                <a:cs typeface="+mj-cs"/>
                <a:sym typeface="Helvetica"/>
              </a:rPr>
              <a:t>.</a:t>
            </a:r>
            <a:endParaRPr kumimoji="0" lang="en-US" sz="1400" b="1" i="0" u="none" strike="noStrike" cap="none" spc="0" normalizeH="0" baseline="0" dirty="0">
              <a:ln>
                <a:noFill/>
              </a:ln>
              <a:solidFill>
                <a:srgbClr val="FF0000"/>
              </a:solidFill>
              <a:effectLst/>
              <a:uFillTx/>
              <a:latin typeface="+mj-lt"/>
              <a:ea typeface="+mj-ea"/>
              <a:cs typeface="+mj-cs"/>
              <a:sym typeface="Helvetica"/>
            </a:endParaRPr>
          </a:p>
        </p:txBody>
      </p:sp>
      <p:grpSp>
        <p:nvGrpSpPr>
          <p:cNvPr id="60" name="Group 59">
            <a:extLst>
              <a:ext uri="{FF2B5EF4-FFF2-40B4-BE49-F238E27FC236}">
                <a16:creationId xmlns:a16="http://schemas.microsoft.com/office/drawing/2014/main" id="{5AC52272-4C68-446C-BFA1-18ABF587905F}"/>
              </a:ext>
            </a:extLst>
          </p:cNvPr>
          <p:cNvGrpSpPr/>
          <p:nvPr/>
        </p:nvGrpSpPr>
        <p:grpSpPr>
          <a:xfrm>
            <a:off x="230731" y="3629232"/>
            <a:ext cx="3685703" cy="2912652"/>
            <a:chOff x="310648" y="3788097"/>
            <a:chExt cx="3685703" cy="2912652"/>
          </a:xfrm>
        </p:grpSpPr>
        <p:sp>
          <p:nvSpPr>
            <p:cNvPr id="2" name="TextBox 1">
              <a:extLst>
                <a:ext uri="{FF2B5EF4-FFF2-40B4-BE49-F238E27FC236}">
                  <a16:creationId xmlns:a16="http://schemas.microsoft.com/office/drawing/2014/main" id="{E8B88552-E215-4974-8DF8-855372CEEDA1}"/>
                </a:ext>
              </a:extLst>
            </p:cNvPr>
            <p:cNvSpPr txBox="1"/>
            <p:nvPr/>
          </p:nvSpPr>
          <p:spPr>
            <a:xfrm>
              <a:off x="310648" y="3844226"/>
              <a:ext cx="3685703" cy="33855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600" b="1" dirty="0">
                  <a:solidFill>
                    <a:srgbClr val="000000"/>
                  </a:solidFill>
                  <a:latin typeface="+mj-lt"/>
                  <a:ea typeface="+mj-ea"/>
                  <a:cs typeface="+mj-cs"/>
                  <a:sym typeface="Helvetica"/>
                </a:rPr>
                <a:t>…6-7% are active as </a:t>
              </a:r>
              <a:r>
                <a:rPr lang="en-US" sz="1600" b="1" dirty="0">
                  <a:solidFill>
                    <a:srgbClr val="FF0000"/>
                  </a:solidFill>
                  <a:latin typeface="+mj-lt"/>
                  <a:ea typeface="+mj-ea"/>
                  <a:cs typeface="+mj-cs"/>
                  <a:sym typeface="Helvetica"/>
                </a:rPr>
                <a:t>conveners</a:t>
              </a:r>
              <a:endParaRPr kumimoji="0" lang="en-US" sz="1600" b="1" i="0" u="none" strike="noStrike" cap="none" spc="0" normalizeH="0" baseline="0" dirty="0">
                <a:ln>
                  <a:noFill/>
                </a:ln>
                <a:solidFill>
                  <a:srgbClr val="000000"/>
                </a:solidFill>
                <a:effectLst/>
                <a:uFillTx/>
                <a:latin typeface="+mj-lt"/>
                <a:ea typeface="+mj-ea"/>
                <a:cs typeface="+mj-cs"/>
                <a:sym typeface="Helvetica"/>
              </a:endParaRPr>
            </a:p>
          </p:txBody>
        </p:sp>
        <p:pic>
          <p:nvPicPr>
            <p:cNvPr id="70" name="Picture 69">
              <a:hlinkClick r:id="rId6" action="ppaction://hlinksldjump"/>
              <a:extLst>
                <a:ext uri="{FF2B5EF4-FFF2-40B4-BE49-F238E27FC236}">
                  <a16:creationId xmlns:a16="http://schemas.microsoft.com/office/drawing/2014/main" id="{9A17402E-4E62-4303-A343-E7C2BD4D1B10}"/>
                </a:ext>
              </a:extLst>
            </p:cNvPr>
            <p:cNvPicPr>
              <a:picLocks noChangeAspect="1"/>
            </p:cNvPicPr>
            <p:nvPr/>
          </p:nvPicPr>
          <p:blipFill rotWithShape="1">
            <a:blip r:embed="rId7"/>
            <a:srcRect t="7402" b="7407"/>
            <a:stretch/>
          </p:blipFill>
          <p:spPr>
            <a:xfrm>
              <a:off x="525423" y="4126631"/>
              <a:ext cx="3263053" cy="2084865"/>
            </a:xfrm>
            <a:prstGeom prst="rect">
              <a:avLst/>
            </a:prstGeom>
          </p:spPr>
        </p:pic>
        <p:sp>
          <p:nvSpPr>
            <p:cNvPr id="71" name="TextBox 70">
              <a:extLst>
                <a:ext uri="{FF2B5EF4-FFF2-40B4-BE49-F238E27FC236}">
                  <a16:creationId xmlns:a16="http://schemas.microsoft.com/office/drawing/2014/main" id="{1582BB34-18FD-4CC0-9D60-6A8B73D158CF}"/>
                </a:ext>
              </a:extLst>
            </p:cNvPr>
            <p:cNvSpPr txBox="1"/>
            <p:nvPr/>
          </p:nvSpPr>
          <p:spPr>
            <a:xfrm rot="19751488">
              <a:off x="808754" y="6241218"/>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2015</a:t>
              </a:r>
            </a:p>
          </p:txBody>
        </p:sp>
        <p:sp>
          <p:nvSpPr>
            <p:cNvPr id="72" name="TextBox 71">
              <a:extLst>
                <a:ext uri="{FF2B5EF4-FFF2-40B4-BE49-F238E27FC236}">
                  <a16:creationId xmlns:a16="http://schemas.microsoft.com/office/drawing/2014/main" id="{92F3888C-DE62-4597-8C76-AD2E2B843C36}"/>
                </a:ext>
              </a:extLst>
            </p:cNvPr>
            <p:cNvSpPr txBox="1"/>
            <p:nvPr/>
          </p:nvSpPr>
          <p:spPr>
            <a:xfrm rot="19751488">
              <a:off x="1203820" y="6238746"/>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2016</a:t>
              </a:r>
            </a:p>
          </p:txBody>
        </p:sp>
        <p:sp>
          <p:nvSpPr>
            <p:cNvPr id="73" name="TextBox 72">
              <a:extLst>
                <a:ext uri="{FF2B5EF4-FFF2-40B4-BE49-F238E27FC236}">
                  <a16:creationId xmlns:a16="http://schemas.microsoft.com/office/drawing/2014/main" id="{7450598E-0279-4ABD-9332-460D49306908}"/>
                </a:ext>
              </a:extLst>
            </p:cNvPr>
            <p:cNvSpPr txBox="1"/>
            <p:nvPr/>
          </p:nvSpPr>
          <p:spPr>
            <a:xfrm rot="19751488">
              <a:off x="1612602" y="6232766"/>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2017</a:t>
              </a:r>
            </a:p>
          </p:txBody>
        </p:sp>
        <p:sp>
          <p:nvSpPr>
            <p:cNvPr id="74" name="TextBox 73">
              <a:extLst>
                <a:ext uri="{FF2B5EF4-FFF2-40B4-BE49-F238E27FC236}">
                  <a16:creationId xmlns:a16="http://schemas.microsoft.com/office/drawing/2014/main" id="{1749CDE2-9564-4F38-B8F7-03F11C32FE0D}"/>
                </a:ext>
              </a:extLst>
            </p:cNvPr>
            <p:cNvSpPr txBox="1"/>
            <p:nvPr/>
          </p:nvSpPr>
          <p:spPr>
            <a:xfrm rot="19751488">
              <a:off x="2025356" y="6241218"/>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2018</a:t>
              </a:r>
            </a:p>
          </p:txBody>
        </p:sp>
        <p:sp>
          <p:nvSpPr>
            <p:cNvPr id="75" name="TextBox 74">
              <a:extLst>
                <a:ext uri="{FF2B5EF4-FFF2-40B4-BE49-F238E27FC236}">
                  <a16:creationId xmlns:a16="http://schemas.microsoft.com/office/drawing/2014/main" id="{B40C11D7-BF9E-428A-8A6C-42F3DE7E18EC}"/>
                </a:ext>
              </a:extLst>
            </p:cNvPr>
            <p:cNvSpPr txBox="1"/>
            <p:nvPr/>
          </p:nvSpPr>
          <p:spPr>
            <a:xfrm rot="19751488">
              <a:off x="2405457" y="6242707"/>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2019</a:t>
              </a:r>
            </a:p>
          </p:txBody>
        </p:sp>
        <p:sp>
          <p:nvSpPr>
            <p:cNvPr id="76" name="TextBox 75">
              <a:extLst>
                <a:ext uri="{FF2B5EF4-FFF2-40B4-BE49-F238E27FC236}">
                  <a16:creationId xmlns:a16="http://schemas.microsoft.com/office/drawing/2014/main" id="{B10AA864-AF17-4870-9138-01AA6F862723}"/>
                </a:ext>
              </a:extLst>
            </p:cNvPr>
            <p:cNvSpPr txBox="1"/>
            <p:nvPr/>
          </p:nvSpPr>
          <p:spPr>
            <a:xfrm rot="19751488">
              <a:off x="2774086" y="6220752"/>
              <a:ext cx="577744"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2020</a:t>
              </a:r>
              <a:r>
                <a:rPr lang="en-US" sz="1100" b="1" baseline="30000" dirty="0">
                  <a:solidFill>
                    <a:srgbClr val="000000"/>
                  </a:solidFill>
                  <a:latin typeface="+mj-lt"/>
                  <a:ea typeface="+mj-ea"/>
                  <a:cs typeface="+mj-cs"/>
                  <a:sym typeface="Helvetica"/>
                </a:rPr>
                <a:t>*</a:t>
              </a:r>
              <a:endParaRPr kumimoji="0" lang="en-US" sz="1100" b="1" i="0" u="none" strike="noStrike" cap="none" spc="0" normalizeH="0" baseline="0" dirty="0">
                <a:ln>
                  <a:noFill/>
                </a:ln>
                <a:solidFill>
                  <a:srgbClr val="000000"/>
                </a:solidFill>
                <a:effectLst/>
                <a:uFillTx/>
                <a:latin typeface="+mj-lt"/>
                <a:ea typeface="+mj-ea"/>
                <a:cs typeface="+mj-cs"/>
                <a:sym typeface="Helvetica"/>
              </a:endParaRPr>
            </a:p>
          </p:txBody>
        </p:sp>
        <p:sp>
          <p:nvSpPr>
            <p:cNvPr id="39" name="Rectangle: Rounded Corners 38">
              <a:hlinkClick r:id="rId6" action="ppaction://hlinksldjump"/>
              <a:extLst>
                <a:ext uri="{FF2B5EF4-FFF2-40B4-BE49-F238E27FC236}">
                  <a16:creationId xmlns:a16="http://schemas.microsoft.com/office/drawing/2014/main" id="{7CB9389C-80DB-471A-BB11-420F4D75E1D9}"/>
                </a:ext>
              </a:extLst>
            </p:cNvPr>
            <p:cNvSpPr/>
            <p:nvPr/>
          </p:nvSpPr>
          <p:spPr>
            <a:xfrm>
              <a:off x="331124" y="3788097"/>
              <a:ext cx="3606904" cy="2912652"/>
            </a:xfrm>
            <a:prstGeom prst="roundRect">
              <a:avLst/>
            </a:prstGeom>
            <a:noFill/>
            <a:ln w="25400" cap="flat">
              <a:solidFill>
                <a:schemeClr val="tx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j-lt"/>
                <a:ea typeface="+mj-ea"/>
                <a:cs typeface="+mj-cs"/>
                <a:sym typeface="Helvetica"/>
              </a:endParaRPr>
            </a:p>
          </p:txBody>
        </p:sp>
      </p:grpSp>
      <p:pic>
        <p:nvPicPr>
          <p:cNvPr id="4096" name="Picture 4095">
            <a:hlinkClick r:id="rId8" action="ppaction://hlinksldjump"/>
            <a:extLst>
              <a:ext uri="{FF2B5EF4-FFF2-40B4-BE49-F238E27FC236}">
                <a16:creationId xmlns:a16="http://schemas.microsoft.com/office/drawing/2014/main" id="{54E6E62E-8114-493B-A74E-DEC32A6175E4}"/>
              </a:ext>
            </a:extLst>
          </p:cNvPr>
          <p:cNvPicPr>
            <a:picLocks noChangeAspect="1"/>
          </p:cNvPicPr>
          <p:nvPr/>
        </p:nvPicPr>
        <p:blipFill rotWithShape="1">
          <a:blip r:embed="rId9"/>
          <a:srcRect t="3507"/>
          <a:stretch/>
        </p:blipFill>
        <p:spPr>
          <a:xfrm>
            <a:off x="6869976" y="641036"/>
            <a:ext cx="5093602" cy="1755347"/>
          </a:xfrm>
          <a:prstGeom prst="rect">
            <a:avLst/>
          </a:prstGeom>
        </p:spPr>
      </p:pic>
      <p:grpSp>
        <p:nvGrpSpPr>
          <p:cNvPr id="80" name="Group 79">
            <a:extLst>
              <a:ext uri="{FF2B5EF4-FFF2-40B4-BE49-F238E27FC236}">
                <a16:creationId xmlns:a16="http://schemas.microsoft.com/office/drawing/2014/main" id="{7C9C1DF1-EC44-42E3-A66D-DE5A1F6DA740}"/>
              </a:ext>
            </a:extLst>
          </p:cNvPr>
          <p:cNvGrpSpPr/>
          <p:nvPr/>
        </p:nvGrpSpPr>
        <p:grpSpPr>
          <a:xfrm>
            <a:off x="10035687" y="3874450"/>
            <a:ext cx="1852248" cy="993101"/>
            <a:chOff x="9756559" y="3906175"/>
            <a:chExt cx="1748901" cy="1331650"/>
          </a:xfrm>
        </p:grpSpPr>
        <p:sp>
          <p:nvSpPr>
            <p:cNvPr id="82" name="TextBox 81">
              <a:extLst>
                <a:ext uri="{FF2B5EF4-FFF2-40B4-BE49-F238E27FC236}">
                  <a16:creationId xmlns:a16="http://schemas.microsoft.com/office/drawing/2014/main" id="{438B9BAE-855C-4C6C-A2E8-EE321C3E87BB}"/>
                </a:ext>
              </a:extLst>
            </p:cNvPr>
            <p:cNvSpPr txBox="1"/>
            <p:nvPr/>
          </p:nvSpPr>
          <p:spPr>
            <a:xfrm>
              <a:off x="10014011" y="4188872"/>
              <a:ext cx="1233996" cy="6463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000000"/>
                  </a:solidFill>
                  <a:effectLst/>
                  <a:uFillTx/>
                  <a:latin typeface="+mj-lt"/>
                  <a:ea typeface="+mj-ea"/>
                  <a:cs typeface="+mj-cs"/>
                  <a:sym typeface="Helvetica"/>
                </a:rPr>
                <a:t>What is an ECS?</a:t>
              </a:r>
            </a:p>
          </p:txBody>
        </p:sp>
        <p:sp>
          <p:nvSpPr>
            <p:cNvPr id="81" name="Rectangle: Rounded Corners 80">
              <a:hlinkClick r:id="rId10" action="ppaction://hlinksldjump"/>
              <a:extLst>
                <a:ext uri="{FF2B5EF4-FFF2-40B4-BE49-F238E27FC236}">
                  <a16:creationId xmlns:a16="http://schemas.microsoft.com/office/drawing/2014/main" id="{76E00664-7D3D-4CA9-8478-9E50AC550156}"/>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grpSp>
        <p:nvGrpSpPr>
          <p:cNvPr id="83" name="Group 82">
            <a:extLst>
              <a:ext uri="{FF2B5EF4-FFF2-40B4-BE49-F238E27FC236}">
                <a16:creationId xmlns:a16="http://schemas.microsoft.com/office/drawing/2014/main" id="{26652ABD-8B48-44CB-94EC-AE195AA7A4EB}"/>
              </a:ext>
            </a:extLst>
          </p:cNvPr>
          <p:cNvGrpSpPr/>
          <p:nvPr/>
        </p:nvGrpSpPr>
        <p:grpSpPr>
          <a:xfrm>
            <a:off x="10035688" y="5073299"/>
            <a:ext cx="1852248" cy="993100"/>
            <a:chOff x="9745972" y="3905480"/>
            <a:chExt cx="1852248" cy="1331650"/>
          </a:xfrm>
        </p:grpSpPr>
        <p:sp>
          <p:nvSpPr>
            <p:cNvPr id="85" name="TextBox 84">
              <a:extLst>
                <a:ext uri="{FF2B5EF4-FFF2-40B4-BE49-F238E27FC236}">
                  <a16:creationId xmlns:a16="http://schemas.microsoft.com/office/drawing/2014/main" id="{6F442842-E1E2-4508-BC45-D44CA0062636}"/>
                </a:ext>
              </a:extLst>
            </p:cNvPr>
            <p:cNvSpPr txBox="1"/>
            <p:nvPr/>
          </p:nvSpPr>
          <p:spPr>
            <a:xfrm>
              <a:off x="9944846" y="4147746"/>
              <a:ext cx="1380706" cy="646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000000"/>
                  </a:solidFill>
                  <a:effectLst/>
                  <a:uFillTx/>
                  <a:latin typeface="+mj-lt"/>
                  <a:ea typeface="+mj-ea"/>
                  <a:cs typeface="+mj-cs"/>
                  <a:sym typeface="Helvetica"/>
                </a:rPr>
                <a:t>Things to consider…</a:t>
              </a:r>
            </a:p>
          </p:txBody>
        </p:sp>
        <p:sp>
          <p:nvSpPr>
            <p:cNvPr id="84" name="Rectangle: Rounded Corners 83">
              <a:hlinkClick r:id="rId11" action="ppaction://hlinksldjump"/>
              <a:extLst>
                <a:ext uri="{FF2B5EF4-FFF2-40B4-BE49-F238E27FC236}">
                  <a16:creationId xmlns:a16="http://schemas.microsoft.com/office/drawing/2014/main" id="{B6D66D85-6C4A-42DC-93CF-A64B7A6EDD64}"/>
                </a:ext>
              </a:extLst>
            </p:cNvPr>
            <p:cNvSpPr/>
            <p:nvPr/>
          </p:nvSpPr>
          <p:spPr>
            <a:xfrm>
              <a:off x="9745972" y="3905480"/>
              <a:ext cx="1852248"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grpSp>
        <p:nvGrpSpPr>
          <p:cNvPr id="50" name="Group 49">
            <a:extLst>
              <a:ext uri="{FF2B5EF4-FFF2-40B4-BE49-F238E27FC236}">
                <a16:creationId xmlns:a16="http://schemas.microsoft.com/office/drawing/2014/main" id="{FCEA4248-D816-714F-BD95-E6495EE8A996}"/>
              </a:ext>
            </a:extLst>
          </p:cNvPr>
          <p:cNvGrpSpPr/>
          <p:nvPr/>
        </p:nvGrpSpPr>
        <p:grpSpPr>
          <a:xfrm>
            <a:off x="8136384" y="5073299"/>
            <a:ext cx="1748901" cy="993100"/>
            <a:chOff x="9778872" y="3925747"/>
            <a:chExt cx="1748901" cy="1331650"/>
          </a:xfrm>
        </p:grpSpPr>
        <p:sp>
          <p:nvSpPr>
            <p:cNvPr id="52" name="TextBox 51">
              <a:extLst>
                <a:ext uri="{FF2B5EF4-FFF2-40B4-BE49-F238E27FC236}">
                  <a16:creationId xmlns:a16="http://schemas.microsoft.com/office/drawing/2014/main" id="{46A60748-AA11-1940-8E09-C196F77AA907}"/>
                </a:ext>
              </a:extLst>
            </p:cNvPr>
            <p:cNvSpPr txBox="1"/>
            <p:nvPr/>
          </p:nvSpPr>
          <p:spPr>
            <a:xfrm>
              <a:off x="10026927" y="3993590"/>
              <a:ext cx="1233996" cy="123809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000000"/>
                  </a:solidFill>
                  <a:effectLst/>
                  <a:uFillTx/>
                  <a:latin typeface="+mj-lt"/>
                  <a:ea typeface="+mj-ea"/>
                  <a:cs typeface="+mj-cs"/>
                  <a:sym typeface="Helvetica"/>
                </a:rPr>
                <a:t>Physical </a:t>
              </a:r>
            </a:p>
            <a:p>
              <a:pPr marL="0" marR="0" indent="0" algn="ctr" defTabSz="914400" rtl="0" fontAlgn="auto" latinLnBrk="0" hangingPunct="0">
                <a:lnSpc>
                  <a:spcPct val="100000"/>
                </a:lnSpc>
                <a:spcBef>
                  <a:spcPts val="0"/>
                </a:spcBef>
                <a:spcAft>
                  <a:spcPts val="0"/>
                </a:spcAft>
                <a:buClrTx/>
                <a:buSzTx/>
                <a:buFontTx/>
                <a:buNone/>
                <a:tabLst/>
              </a:pPr>
              <a:r>
                <a:rPr lang="en-US" b="1" dirty="0">
                  <a:solidFill>
                    <a:srgbClr val="000000"/>
                  </a:solidFill>
                  <a:latin typeface="+mj-lt"/>
                  <a:ea typeface="+mj-ea"/>
                  <a:cs typeface="+mj-cs"/>
                  <a:sym typeface="Helvetica"/>
                </a:rPr>
                <a:t>vs</a:t>
              </a:r>
            </a:p>
            <a:p>
              <a:pPr marL="0" marR="0" indent="0" algn="ctr" defTabSz="914400" rtl="0" fontAlgn="auto" latinLnBrk="0" hangingPunct="0">
                <a:lnSpc>
                  <a:spcPct val="100000"/>
                </a:lnSpc>
                <a:spcBef>
                  <a:spcPts val="0"/>
                </a:spcBef>
                <a:spcAft>
                  <a:spcPts val="0"/>
                </a:spcAft>
                <a:buClrTx/>
                <a:buSzTx/>
                <a:buFontTx/>
                <a:buNone/>
                <a:tabLst/>
              </a:pPr>
              <a:r>
                <a:rPr kumimoji="0" lang="en-US" sz="1800" b="1" i="0" u="none" strike="noStrike" cap="none" spc="0" normalizeH="0" baseline="0" dirty="0">
                  <a:ln>
                    <a:noFill/>
                  </a:ln>
                  <a:solidFill>
                    <a:srgbClr val="000000"/>
                  </a:solidFill>
                  <a:effectLst/>
                  <a:uFillTx/>
                  <a:latin typeface="+mj-lt"/>
                  <a:ea typeface="+mj-ea"/>
                  <a:cs typeface="+mj-cs"/>
                  <a:sym typeface="Helvetica"/>
                </a:rPr>
                <a:t>Digital</a:t>
              </a:r>
            </a:p>
          </p:txBody>
        </p:sp>
        <p:sp>
          <p:nvSpPr>
            <p:cNvPr id="51" name="Rectangle: Rounded Corners 33">
              <a:hlinkClick r:id="rId12" action="ppaction://hlinksldjump"/>
              <a:extLst>
                <a:ext uri="{FF2B5EF4-FFF2-40B4-BE49-F238E27FC236}">
                  <a16:creationId xmlns:a16="http://schemas.microsoft.com/office/drawing/2014/main" id="{613A7448-CCF7-8F4A-99D0-2136B5B5A16D}"/>
                </a:ext>
              </a:extLst>
            </p:cNvPr>
            <p:cNvSpPr/>
            <p:nvPr/>
          </p:nvSpPr>
          <p:spPr>
            <a:xfrm>
              <a:off x="9778872" y="3925747"/>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
        <p:nvSpPr>
          <p:cNvPr id="55" name="TextBox 54">
            <a:extLst>
              <a:ext uri="{FF2B5EF4-FFF2-40B4-BE49-F238E27FC236}">
                <a16:creationId xmlns:a16="http://schemas.microsoft.com/office/drawing/2014/main" id="{C61CA8E3-01E6-2746-9D4C-A650A67217A1}"/>
              </a:ext>
            </a:extLst>
          </p:cNvPr>
          <p:cNvSpPr txBox="1"/>
          <p:nvPr/>
        </p:nvSpPr>
        <p:spPr>
          <a:xfrm>
            <a:off x="7107471" y="2323068"/>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2015</a:t>
            </a:r>
          </a:p>
        </p:txBody>
      </p:sp>
      <p:sp>
        <p:nvSpPr>
          <p:cNvPr id="56" name="TextBox 55">
            <a:extLst>
              <a:ext uri="{FF2B5EF4-FFF2-40B4-BE49-F238E27FC236}">
                <a16:creationId xmlns:a16="http://schemas.microsoft.com/office/drawing/2014/main" id="{DF6F5D98-FCED-274C-9DBD-B6D208EB3FF4}"/>
              </a:ext>
            </a:extLst>
          </p:cNvPr>
          <p:cNvSpPr txBox="1"/>
          <p:nvPr/>
        </p:nvSpPr>
        <p:spPr>
          <a:xfrm>
            <a:off x="7903587" y="2323068"/>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2016</a:t>
            </a:r>
          </a:p>
        </p:txBody>
      </p:sp>
      <p:sp>
        <p:nvSpPr>
          <p:cNvPr id="57" name="TextBox 56">
            <a:extLst>
              <a:ext uri="{FF2B5EF4-FFF2-40B4-BE49-F238E27FC236}">
                <a16:creationId xmlns:a16="http://schemas.microsoft.com/office/drawing/2014/main" id="{84BE0B38-E96C-684C-9A10-C7FFA905D979}"/>
              </a:ext>
            </a:extLst>
          </p:cNvPr>
          <p:cNvSpPr txBox="1"/>
          <p:nvPr/>
        </p:nvSpPr>
        <p:spPr>
          <a:xfrm>
            <a:off x="8637251" y="2323068"/>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2017</a:t>
            </a:r>
          </a:p>
        </p:txBody>
      </p:sp>
      <p:sp>
        <p:nvSpPr>
          <p:cNvPr id="61" name="TextBox 60">
            <a:extLst>
              <a:ext uri="{FF2B5EF4-FFF2-40B4-BE49-F238E27FC236}">
                <a16:creationId xmlns:a16="http://schemas.microsoft.com/office/drawing/2014/main" id="{96F66158-20AF-8F43-9B12-800990DD834D}"/>
              </a:ext>
            </a:extLst>
          </p:cNvPr>
          <p:cNvSpPr txBox="1"/>
          <p:nvPr/>
        </p:nvSpPr>
        <p:spPr>
          <a:xfrm>
            <a:off x="9286613" y="2323068"/>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2018</a:t>
            </a:r>
          </a:p>
        </p:txBody>
      </p:sp>
      <p:sp>
        <p:nvSpPr>
          <p:cNvPr id="68" name="TextBox 67">
            <a:extLst>
              <a:ext uri="{FF2B5EF4-FFF2-40B4-BE49-F238E27FC236}">
                <a16:creationId xmlns:a16="http://schemas.microsoft.com/office/drawing/2014/main" id="{588A7539-5E03-9E49-95FC-EADE8DE6431C}"/>
              </a:ext>
            </a:extLst>
          </p:cNvPr>
          <p:cNvSpPr txBox="1"/>
          <p:nvPr/>
        </p:nvSpPr>
        <p:spPr>
          <a:xfrm>
            <a:off x="9984939" y="2323068"/>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2019</a:t>
            </a:r>
          </a:p>
        </p:txBody>
      </p:sp>
      <p:sp>
        <p:nvSpPr>
          <p:cNvPr id="69" name="TextBox 68">
            <a:extLst>
              <a:ext uri="{FF2B5EF4-FFF2-40B4-BE49-F238E27FC236}">
                <a16:creationId xmlns:a16="http://schemas.microsoft.com/office/drawing/2014/main" id="{D2350F30-DF53-1240-A8C2-2887989E2477}"/>
              </a:ext>
            </a:extLst>
          </p:cNvPr>
          <p:cNvSpPr txBox="1"/>
          <p:nvPr/>
        </p:nvSpPr>
        <p:spPr>
          <a:xfrm>
            <a:off x="10657586" y="2323068"/>
            <a:ext cx="577744"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2020</a:t>
            </a:r>
            <a:r>
              <a:rPr lang="en-US" sz="1100" b="1" baseline="30000" dirty="0">
                <a:solidFill>
                  <a:srgbClr val="000000"/>
                </a:solidFill>
                <a:latin typeface="+mj-lt"/>
                <a:ea typeface="+mj-ea"/>
                <a:cs typeface="+mj-cs"/>
                <a:sym typeface="Helvetica"/>
              </a:rPr>
              <a:t>*</a:t>
            </a:r>
            <a:endParaRPr kumimoji="0" lang="en-US" sz="1100" b="1" i="0" u="none" strike="noStrike" cap="none" spc="0" normalizeH="0" baseline="0" dirty="0">
              <a:ln>
                <a:noFill/>
              </a:ln>
              <a:solidFill>
                <a:srgbClr val="000000"/>
              </a:solidFill>
              <a:effectLst/>
              <a:uFillTx/>
              <a:latin typeface="+mj-lt"/>
              <a:ea typeface="+mj-ea"/>
              <a:cs typeface="+mj-cs"/>
              <a:sym typeface="Helvetica"/>
            </a:endParaRPr>
          </a:p>
        </p:txBody>
      </p:sp>
      <p:sp>
        <p:nvSpPr>
          <p:cNvPr id="77" name="TextBox 76">
            <a:extLst>
              <a:ext uri="{FF2B5EF4-FFF2-40B4-BE49-F238E27FC236}">
                <a16:creationId xmlns:a16="http://schemas.microsoft.com/office/drawing/2014/main" id="{C4549026-2A5D-0C40-A36D-75E2C5728934}"/>
              </a:ext>
            </a:extLst>
          </p:cNvPr>
          <p:cNvSpPr txBox="1"/>
          <p:nvPr/>
        </p:nvSpPr>
        <p:spPr>
          <a:xfrm rot="19751488">
            <a:off x="5352195" y="2315562"/>
            <a:ext cx="577744"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2021</a:t>
            </a:r>
            <a:r>
              <a:rPr lang="en-US" sz="1100" b="1" baseline="30000" dirty="0">
                <a:solidFill>
                  <a:srgbClr val="000000"/>
                </a:solidFill>
                <a:latin typeface="+mj-lt"/>
                <a:ea typeface="+mj-ea"/>
                <a:cs typeface="+mj-cs"/>
                <a:sym typeface="Helvetica"/>
              </a:rPr>
              <a:t>*</a:t>
            </a:r>
            <a:endParaRPr kumimoji="0" lang="en-US" sz="1100" b="1" i="0" u="none" strike="noStrike" cap="none" spc="0" normalizeH="0" baseline="0" dirty="0">
              <a:ln>
                <a:noFill/>
              </a:ln>
              <a:solidFill>
                <a:srgbClr val="000000"/>
              </a:solidFill>
              <a:effectLst/>
              <a:uFillTx/>
              <a:latin typeface="+mj-lt"/>
              <a:ea typeface="+mj-ea"/>
              <a:cs typeface="+mj-cs"/>
              <a:sym typeface="Helvetica"/>
            </a:endParaRPr>
          </a:p>
        </p:txBody>
      </p:sp>
      <p:sp>
        <p:nvSpPr>
          <p:cNvPr id="78" name="TextBox 77">
            <a:extLst>
              <a:ext uri="{FF2B5EF4-FFF2-40B4-BE49-F238E27FC236}">
                <a16:creationId xmlns:a16="http://schemas.microsoft.com/office/drawing/2014/main" id="{B383A759-E944-A648-A5C1-D3916391C04E}"/>
              </a:ext>
            </a:extLst>
          </p:cNvPr>
          <p:cNvSpPr txBox="1"/>
          <p:nvPr/>
        </p:nvSpPr>
        <p:spPr>
          <a:xfrm rot="19751488">
            <a:off x="3057561" y="6061888"/>
            <a:ext cx="577744"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2021</a:t>
            </a:r>
            <a:r>
              <a:rPr lang="en-US" sz="1100" b="1" baseline="30000" dirty="0">
                <a:solidFill>
                  <a:srgbClr val="000000"/>
                </a:solidFill>
                <a:latin typeface="+mj-lt"/>
                <a:ea typeface="+mj-ea"/>
                <a:cs typeface="+mj-cs"/>
                <a:sym typeface="Helvetica"/>
              </a:rPr>
              <a:t>*</a:t>
            </a:r>
            <a:endParaRPr kumimoji="0" lang="en-US" sz="1100" b="1" i="0" u="none" strike="noStrike" cap="none" spc="0" normalizeH="0" baseline="0" dirty="0">
              <a:ln>
                <a:noFill/>
              </a:ln>
              <a:solidFill>
                <a:srgbClr val="000000"/>
              </a:solidFill>
              <a:effectLst/>
              <a:uFillTx/>
              <a:latin typeface="+mj-lt"/>
              <a:ea typeface="+mj-ea"/>
              <a:cs typeface="+mj-cs"/>
              <a:sym typeface="Helvetica"/>
            </a:endParaRPr>
          </a:p>
        </p:txBody>
      </p:sp>
      <p:sp>
        <p:nvSpPr>
          <p:cNvPr id="79" name="TextBox 78">
            <a:extLst>
              <a:ext uri="{FF2B5EF4-FFF2-40B4-BE49-F238E27FC236}">
                <a16:creationId xmlns:a16="http://schemas.microsoft.com/office/drawing/2014/main" id="{52CEA6E2-E9D5-874D-AC4E-18021F43C076}"/>
              </a:ext>
            </a:extLst>
          </p:cNvPr>
          <p:cNvSpPr txBox="1"/>
          <p:nvPr/>
        </p:nvSpPr>
        <p:spPr>
          <a:xfrm>
            <a:off x="11254140" y="2323068"/>
            <a:ext cx="577744"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2021</a:t>
            </a:r>
            <a:r>
              <a:rPr lang="en-US" sz="1100" b="1" baseline="30000" dirty="0">
                <a:solidFill>
                  <a:srgbClr val="000000"/>
                </a:solidFill>
                <a:latin typeface="+mj-lt"/>
                <a:ea typeface="+mj-ea"/>
                <a:cs typeface="+mj-cs"/>
                <a:sym typeface="Helvetica"/>
              </a:rPr>
              <a:t>*</a:t>
            </a:r>
            <a:endParaRPr kumimoji="0" lang="en-US" sz="1100" b="1" i="0" u="none" strike="noStrike" cap="none" spc="0" normalizeH="0" baseline="0" dirty="0">
              <a:ln>
                <a:noFill/>
              </a:ln>
              <a:solidFill>
                <a:srgbClr val="000000"/>
              </a:solidFill>
              <a:effectLst/>
              <a:uFillTx/>
              <a:latin typeface="+mj-lt"/>
              <a:ea typeface="+mj-ea"/>
              <a:cs typeface="+mj-cs"/>
              <a:sym typeface="Helvetica"/>
            </a:endParaRPr>
          </a:p>
        </p:txBody>
      </p:sp>
      <p:sp>
        <p:nvSpPr>
          <p:cNvPr id="3" name="TextBox 2">
            <a:extLst>
              <a:ext uri="{FF2B5EF4-FFF2-40B4-BE49-F238E27FC236}">
                <a16:creationId xmlns:a16="http://schemas.microsoft.com/office/drawing/2014/main" id="{A681EE38-36DA-E744-8E1C-41585AFE4C13}"/>
              </a:ext>
            </a:extLst>
          </p:cNvPr>
          <p:cNvSpPr txBox="1"/>
          <p:nvPr/>
        </p:nvSpPr>
        <p:spPr>
          <a:xfrm>
            <a:off x="8777696" y="2507538"/>
            <a:ext cx="2001524"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100" b="0" i="0" u="none" strike="noStrike" cap="none" spc="0" normalizeH="0" baseline="0" dirty="0">
                <a:ln>
                  <a:noFill/>
                </a:ln>
                <a:solidFill>
                  <a:srgbClr val="000000"/>
                </a:solidFill>
                <a:effectLst/>
                <a:uFillTx/>
                <a:latin typeface="+mj-lt"/>
                <a:ea typeface="+mj-ea"/>
                <a:cs typeface="+mj-cs"/>
                <a:sym typeface="Helvetica"/>
              </a:rPr>
              <a:t>Age distribution ECS per year</a:t>
            </a:r>
          </a:p>
        </p:txBody>
      </p:sp>
      <p:sp>
        <p:nvSpPr>
          <p:cNvPr id="86" name="TextBox 85">
            <a:extLst>
              <a:ext uri="{FF2B5EF4-FFF2-40B4-BE49-F238E27FC236}">
                <a16:creationId xmlns:a16="http://schemas.microsoft.com/office/drawing/2014/main" id="{3D8BF2E1-D733-DB46-B00D-21B071DE1B3F}"/>
              </a:ext>
            </a:extLst>
          </p:cNvPr>
          <p:cNvSpPr txBox="1"/>
          <p:nvPr/>
        </p:nvSpPr>
        <p:spPr>
          <a:xfrm rot="16200000">
            <a:off x="6394223" y="1136260"/>
            <a:ext cx="831587"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100" b="0" i="0" u="none" strike="noStrike" cap="none" spc="0" normalizeH="0" baseline="0" dirty="0">
                <a:ln>
                  <a:noFill/>
                </a:ln>
                <a:solidFill>
                  <a:srgbClr val="000000"/>
                </a:solidFill>
                <a:effectLst/>
                <a:uFillTx/>
                <a:latin typeface="+mj-lt"/>
                <a:ea typeface="+mj-ea"/>
                <a:cs typeface="+mj-cs"/>
                <a:sym typeface="Helvetica"/>
              </a:rPr>
              <a:t>Counts</a:t>
            </a:r>
          </a:p>
        </p:txBody>
      </p:sp>
      <p:grpSp>
        <p:nvGrpSpPr>
          <p:cNvPr id="88" name="Group 87">
            <a:extLst>
              <a:ext uri="{FF2B5EF4-FFF2-40B4-BE49-F238E27FC236}">
                <a16:creationId xmlns:a16="http://schemas.microsoft.com/office/drawing/2014/main" id="{BCA641E3-BE9C-9449-AE8D-028242A07514}"/>
              </a:ext>
            </a:extLst>
          </p:cNvPr>
          <p:cNvGrpSpPr/>
          <p:nvPr/>
        </p:nvGrpSpPr>
        <p:grpSpPr>
          <a:xfrm>
            <a:off x="3994443" y="5164385"/>
            <a:ext cx="3554112" cy="1353534"/>
            <a:chOff x="4580383" y="3793250"/>
            <a:chExt cx="3554112" cy="2912652"/>
          </a:xfrm>
        </p:grpSpPr>
        <p:sp>
          <p:nvSpPr>
            <p:cNvPr id="90" name="TextBox 89">
              <a:extLst>
                <a:ext uri="{FF2B5EF4-FFF2-40B4-BE49-F238E27FC236}">
                  <a16:creationId xmlns:a16="http://schemas.microsoft.com/office/drawing/2014/main" id="{0D94B841-DC2C-824B-8D11-085457EB0CBD}"/>
                </a:ext>
              </a:extLst>
            </p:cNvPr>
            <p:cNvSpPr txBox="1"/>
            <p:nvPr/>
          </p:nvSpPr>
          <p:spPr>
            <a:xfrm>
              <a:off x="4643874" y="4583066"/>
              <a:ext cx="3450999" cy="12583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600" b="1" dirty="0">
                  <a:solidFill>
                    <a:srgbClr val="000000"/>
                  </a:solidFill>
                  <a:latin typeface="+mj-lt"/>
                  <a:ea typeface="+mj-ea"/>
                  <a:cs typeface="+mj-cs"/>
                  <a:sym typeface="Helvetica"/>
                </a:rPr>
                <a:t>…</a:t>
              </a:r>
              <a:r>
                <a:rPr lang="en-US" sz="1600" b="1" dirty="0">
                  <a:solidFill>
                    <a:srgbClr val="FF0000"/>
                  </a:solidFill>
                  <a:latin typeface="+mj-lt"/>
                  <a:ea typeface="+mj-ea"/>
                  <a:cs typeface="+mj-cs"/>
                  <a:sym typeface="Helvetica"/>
                </a:rPr>
                <a:t>geographical origin </a:t>
              </a:r>
              <a:r>
                <a:rPr lang="en-US" sz="1600" b="1" dirty="0">
                  <a:latin typeface="+mj-lt"/>
                  <a:ea typeface="+mj-ea"/>
                  <a:cs typeface="+mj-cs"/>
                  <a:sym typeface="Helvetica"/>
                </a:rPr>
                <a:t>became more varied during the virtual GA.</a:t>
              </a:r>
              <a:endParaRPr kumimoji="0" lang="en-US" sz="1600" b="1" i="0" u="none" strike="noStrike" cap="none" spc="0" normalizeH="0" baseline="0" dirty="0">
                <a:ln>
                  <a:noFill/>
                </a:ln>
                <a:solidFill>
                  <a:srgbClr val="FF0000"/>
                </a:solidFill>
                <a:effectLst/>
                <a:uFillTx/>
                <a:latin typeface="+mj-lt"/>
                <a:ea typeface="+mj-ea"/>
                <a:cs typeface="+mj-cs"/>
                <a:sym typeface="Helvetica"/>
              </a:endParaRPr>
            </a:p>
          </p:txBody>
        </p:sp>
        <p:sp>
          <p:nvSpPr>
            <p:cNvPr id="89" name="Rectangle: Rounded Corners 42">
              <a:hlinkClick r:id="rId13" action="ppaction://hlinksldjump"/>
              <a:extLst>
                <a:ext uri="{FF2B5EF4-FFF2-40B4-BE49-F238E27FC236}">
                  <a16:creationId xmlns:a16="http://schemas.microsoft.com/office/drawing/2014/main" id="{23D590F3-42E8-2C42-8347-806C987B506B}"/>
                </a:ext>
              </a:extLst>
            </p:cNvPr>
            <p:cNvSpPr/>
            <p:nvPr/>
          </p:nvSpPr>
          <p:spPr>
            <a:xfrm>
              <a:off x="4580383" y="3793250"/>
              <a:ext cx="3554112" cy="2912652"/>
            </a:xfrm>
            <a:prstGeom prst="roundRect">
              <a:avLst/>
            </a:prstGeom>
            <a:noFill/>
            <a:ln w="25400" cap="flat">
              <a:solidFill>
                <a:schemeClr val="tx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grpSp>
        <p:nvGrpSpPr>
          <p:cNvPr id="59" name="Group 58">
            <a:extLst>
              <a:ext uri="{FF2B5EF4-FFF2-40B4-BE49-F238E27FC236}">
                <a16:creationId xmlns:a16="http://schemas.microsoft.com/office/drawing/2014/main" id="{B4C83245-D73B-4BA2-A641-D19BC9A0F92D}"/>
              </a:ext>
            </a:extLst>
          </p:cNvPr>
          <p:cNvGrpSpPr/>
          <p:nvPr/>
        </p:nvGrpSpPr>
        <p:grpSpPr>
          <a:xfrm>
            <a:off x="2680289" y="76825"/>
            <a:ext cx="3685703" cy="2632473"/>
            <a:chOff x="2798273" y="138526"/>
            <a:chExt cx="3685703" cy="2632473"/>
          </a:xfrm>
        </p:grpSpPr>
        <p:sp>
          <p:nvSpPr>
            <p:cNvPr id="47" name="TextBox 46">
              <a:extLst>
                <a:ext uri="{FF2B5EF4-FFF2-40B4-BE49-F238E27FC236}">
                  <a16:creationId xmlns:a16="http://schemas.microsoft.com/office/drawing/2014/main" id="{333FE6BF-99C3-4E2A-BFAF-3109B5E45BDC}"/>
                </a:ext>
              </a:extLst>
            </p:cNvPr>
            <p:cNvSpPr txBox="1"/>
            <p:nvPr/>
          </p:nvSpPr>
          <p:spPr>
            <a:xfrm>
              <a:off x="2798273" y="154285"/>
              <a:ext cx="3685703" cy="52321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1400" b="1" dirty="0">
                  <a:solidFill>
                    <a:srgbClr val="000000"/>
                  </a:solidFill>
                  <a:latin typeface="+mj-lt"/>
                  <a:ea typeface="+mj-ea"/>
                  <a:cs typeface="+mj-cs"/>
                  <a:sym typeface="Helvetica"/>
                </a:rPr>
                <a:t>…about 40% identify as </a:t>
              </a:r>
              <a:r>
                <a:rPr lang="en-US" sz="1400" b="1" dirty="0">
                  <a:solidFill>
                    <a:srgbClr val="FF0000"/>
                  </a:solidFill>
                  <a:latin typeface="+mj-lt"/>
                  <a:ea typeface="+mj-ea"/>
                  <a:cs typeface="+mj-cs"/>
                  <a:sym typeface="Helvetica"/>
                </a:rPr>
                <a:t>woman</a:t>
              </a:r>
              <a:r>
                <a:rPr lang="en-US" sz="1400" b="1" dirty="0">
                  <a:solidFill>
                    <a:srgbClr val="000000"/>
                  </a:solidFill>
                  <a:latin typeface="+mj-lt"/>
                  <a:ea typeface="+mj-ea"/>
                  <a:cs typeface="+mj-cs"/>
                  <a:sym typeface="Helvetica"/>
                </a:rPr>
                <a:t>, </a:t>
              </a:r>
            </a:p>
            <a:p>
              <a:pPr marL="0" marR="0" indent="0" algn="ctr" defTabSz="914400" rtl="0" fontAlgn="auto" latinLnBrk="0" hangingPunct="0">
                <a:lnSpc>
                  <a:spcPct val="100000"/>
                </a:lnSpc>
                <a:spcBef>
                  <a:spcPts val="0"/>
                </a:spcBef>
                <a:spcAft>
                  <a:spcPts val="0"/>
                </a:spcAft>
                <a:buClrTx/>
                <a:buSzTx/>
                <a:buFontTx/>
                <a:buNone/>
                <a:tabLst/>
              </a:pPr>
              <a:r>
                <a:rPr lang="en-US" sz="1400" b="1" dirty="0">
                  <a:solidFill>
                    <a:srgbClr val="000000"/>
                  </a:solidFill>
                  <a:latin typeface="+mj-lt"/>
                  <a:ea typeface="+mj-ea"/>
                  <a:cs typeface="+mj-cs"/>
                  <a:sym typeface="Helvetica"/>
                </a:rPr>
                <a:t>57% as </a:t>
              </a:r>
              <a:r>
                <a:rPr lang="en-US" sz="1400" b="1" dirty="0">
                  <a:solidFill>
                    <a:srgbClr val="FF0000"/>
                  </a:solidFill>
                  <a:latin typeface="+mj-lt"/>
                  <a:ea typeface="+mj-ea"/>
                  <a:cs typeface="+mj-cs"/>
                  <a:sym typeface="Helvetica"/>
                </a:rPr>
                <a:t>man</a:t>
              </a:r>
              <a:r>
                <a:rPr lang="en-US" sz="1400" b="1" dirty="0">
                  <a:solidFill>
                    <a:srgbClr val="000000"/>
                  </a:solidFill>
                  <a:latin typeface="+mj-lt"/>
                  <a:ea typeface="+mj-ea"/>
                  <a:cs typeface="+mj-cs"/>
                  <a:sym typeface="Helvetica"/>
                </a:rPr>
                <a:t>, 3% </a:t>
              </a:r>
              <a:r>
                <a:rPr lang="en-US" sz="1400" b="1" dirty="0">
                  <a:solidFill>
                    <a:srgbClr val="FF0000"/>
                  </a:solidFill>
                  <a:latin typeface="+mj-lt"/>
                  <a:ea typeface="+mj-ea"/>
                  <a:cs typeface="+mj-cs"/>
                  <a:sym typeface="Helvetica"/>
                </a:rPr>
                <a:t>prefers not to say</a:t>
              </a:r>
              <a:endParaRPr kumimoji="0" lang="en-US" sz="1400" b="1" i="0" u="none" strike="noStrike" cap="none" spc="0" normalizeH="0" baseline="0" dirty="0">
                <a:ln>
                  <a:noFill/>
                </a:ln>
                <a:solidFill>
                  <a:srgbClr val="FF0000"/>
                </a:solidFill>
                <a:effectLst/>
                <a:uFillTx/>
                <a:latin typeface="+mj-lt"/>
                <a:ea typeface="+mj-ea"/>
                <a:cs typeface="+mj-cs"/>
                <a:sym typeface="Helvetica"/>
              </a:endParaRPr>
            </a:p>
          </p:txBody>
        </p:sp>
        <p:pic>
          <p:nvPicPr>
            <p:cNvPr id="58" name="Picture 57">
              <a:hlinkClick r:id="rId14" action="ppaction://hlinksldjump"/>
              <a:extLst>
                <a:ext uri="{FF2B5EF4-FFF2-40B4-BE49-F238E27FC236}">
                  <a16:creationId xmlns:a16="http://schemas.microsoft.com/office/drawing/2014/main" id="{E90162BA-CC80-4FAE-94DA-32131BB29B4F}"/>
                </a:ext>
              </a:extLst>
            </p:cNvPr>
            <p:cNvPicPr>
              <a:picLocks noChangeAspect="1"/>
            </p:cNvPicPr>
            <p:nvPr/>
          </p:nvPicPr>
          <p:blipFill rotWithShape="1">
            <a:blip r:embed="rId15"/>
            <a:srcRect t="6814" b="6306"/>
            <a:stretch/>
          </p:blipFill>
          <p:spPr>
            <a:xfrm>
              <a:off x="3306026" y="629130"/>
              <a:ext cx="2713147" cy="1767888"/>
            </a:xfrm>
            <a:prstGeom prst="rect">
              <a:avLst/>
            </a:prstGeom>
          </p:spPr>
        </p:pic>
        <p:sp>
          <p:nvSpPr>
            <p:cNvPr id="62" name="TextBox 61">
              <a:extLst>
                <a:ext uri="{FF2B5EF4-FFF2-40B4-BE49-F238E27FC236}">
                  <a16:creationId xmlns:a16="http://schemas.microsoft.com/office/drawing/2014/main" id="{8FB3EB95-CD8D-49FE-9769-E73103AFDD32}"/>
                </a:ext>
              </a:extLst>
            </p:cNvPr>
            <p:cNvSpPr txBox="1"/>
            <p:nvPr/>
          </p:nvSpPr>
          <p:spPr>
            <a:xfrm rot="19751488">
              <a:off x="3520327" y="2384769"/>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2015</a:t>
              </a:r>
            </a:p>
          </p:txBody>
        </p:sp>
        <p:sp>
          <p:nvSpPr>
            <p:cNvPr id="63" name="TextBox 62">
              <a:extLst>
                <a:ext uri="{FF2B5EF4-FFF2-40B4-BE49-F238E27FC236}">
                  <a16:creationId xmlns:a16="http://schemas.microsoft.com/office/drawing/2014/main" id="{F97535F9-A80E-480C-A7E1-9130DE5D5BBC}"/>
                </a:ext>
              </a:extLst>
            </p:cNvPr>
            <p:cNvSpPr txBox="1"/>
            <p:nvPr/>
          </p:nvSpPr>
          <p:spPr>
            <a:xfrm rot="19751488">
              <a:off x="3866341" y="2382297"/>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2016</a:t>
              </a:r>
            </a:p>
          </p:txBody>
        </p:sp>
        <p:sp>
          <p:nvSpPr>
            <p:cNvPr id="64" name="TextBox 63">
              <a:extLst>
                <a:ext uri="{FF2B5EF4-FFF2-40B4-BE49-F238E27FC236}">
                  <a16:creationId xmlns:a16="http://schemas.microsoft.com/office/drawing/2014/main" id="{BB2BAC4B-7AC4-4183-99AF-0D1B0DBFF0BE}"/>
                </a:ext>
              </a:extLst>
            </p:cNvPr>
            <p:cNvSpPr txBox="1"/>
            <p:nvPr/>
          </p:nvSpPr>
          <p:spPr>
            <a:xfrm rot="19751488">
              <a:off x="4192970" y="2376317"/>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2017</a:t>
              </a:r>
            </a:p>
          </p:txBody>
        </p:sp>
        <p:sp>
          <p:nvSpPr>
            <p:cNvPr id="65" name="TextBox 64">
              <a:extLst>
                <a:ext uri="{FF2B5EF4-FFF2-40B4-BE49-F238E27FC236}">
                  <a16:creationId xmlns:a16="http://schemas.microsoft.com/office/drawing/2014/main" id="{95891501-9C49-4696-BA68-0F14B982ED55}"/>
                </a:ext>
              </a:extLst>
            </p:cNvPr>
            <p:cNvSpPr txBox="1"/>
            <p:nvPr/>
          </p:nvSpPr>
          <p:spPr>
            <a:xfrm rot="19751488">
              <a:off x="4515088" y="2384769"/>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2018</a:t>
              </a:r>
            </a:p>
          </p:txBody>
        </p:sp>
        <p:sp>
          <p:nvSpPr>
            <p:cNvPr id="66" name="TextBox 65">
              <a:extLst>
                <a:ext uri="{FF2B5EF4-FFF2-40B4-BE49-F238E27FC236}">
                  <a16:creationId xmlns:a16="http://schemas.microsoft.com/office/drawing/2014/main" id="{6433C9E7-4973-47D1-AEA1-67F19301A61E}"/>
                </a:ext>
              </a:extLst>
            </p:cNvPr>
            <p:cNvSpPr txBox="1"/>
            <p:nvPr/>
          </p:nvSpPr>
          <p:spPr>
            <a:xfrm rot="19751488">
              <a:off x="4842693" y="2386258"/>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2019</a:t>
              </a:r>
            </a:p>
          </p:txBody>
        </p:sp>
        <p:sp>
          <p:nvSpPr>
            <p:cNvPr id="67" name="TextBox 66">
              <a:extLst>
                <a:ext uri="{FF2B5EF4-FFF2-40B4-BE49-F238E27FC236}">
                  <a16:creationId xmlns:a16="http://schemas.microsoft.com/office/drawing/2014/main" id="{F134CD62-C0F7-4288-81B1-3D2E97B506CF}"/>
                </a:ext>
              </a:extLst>
            </p:cNvPr>
            <p:cNvSpPr txBox="1"/>
            <p:nvPr/>
          </p:nvSpPr>
          <p:spPr>
            <a:xfrm rot="19751488">
              <a:off x="5149664" y="2364303"/>
              <a:ext cx="577744"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2020</a:t>
              </a:r>
              <a:r>
                <a:rPr lang="en-US" sz="1100" b="1" baseline="30000" dirty="0">
                  <a:solidFill>
                    <a:srgbClr val="000000"/>
                  </a:solidFill>
                  <a:latin typeface="+mj-lt"/>
                  <a:ea typeface="+mj-ea"/>
                  <a:cs typeface="+mj-cs"/>
                  <a:sym typeface="Helvetica"/>
                </a:rPr>
                <a:t>*</a:t>
              </a:r>
              <a:endParaRPr kumimoji="0" lang="en-US" sz="1100" b="1" i="0" u="none" strike="noStrike" cap="none" spc="0" normalizeH="0" baseline="0" dirty="0">
                <a:ln>
                  <a:noFill/>
                </a:ln>
                <a:solidFill>
                  <a:srgbClr val="000000"/>
                </a:solidFill>
                <a:effectLst/>
                <a:uFillTx/>
                <a:latin typeface="+mj-lt"/>
                <a:ea typeface="+mj-ea"/>
                <a:cs typeface="+mj-cs"/>
                <a:sym typeface="Helvetica"/>
              </a:endParaRPr>
            </a:p>
          </p:txBody>
        </p:sp>
        <p:sp>
          <p:nvSpPr>
            <p:cNvPr id="46" name="Rectangle: Rounded Corners 45">
              <a:hlinkClick r:id="rId14" action="ppaction://hlinksldjump"/>
              <a:extLst>
                <a:ext uri="{FF2B5EF4-FFF2-40B4-BE49-F238E27FC236}">
                  <a16:creationId xmlns:a16="http://schemas.microsoft.com/office/drawing/2014/main" id="{9A54ECA2-1305-4BB6-8F98-E6A3C39B2FEA}"/>
                </a:ext>
              </a:extLst>
            </p:cNvPr>
            <p:cNvSpPr/>
            <p:nvPr/>
          </p:nvSpPr>
          <p:spPr>
            <a:xfrm>
              <a:off x="2941156" y="138526"/>
              <a:ext cx="3379745" cy="2632473"/>
            </a:xfrm>
            <a:prstGeom prst="roundRect">
              <a:avLst/>
            </a:prstGeom>
            <a:noFill/>
            <a:ln w="25400" cap="flat">
              <a:solidFill>
                <a:schemeClr val="tx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
        <p:nvSpPr>
          <p:cNvPr id="49" name="Rectangle: Rounded Corners 48">
            <a:hlinkClick r:id="rId8" action="ppaction://hlinksldjump"/>
            <a:extLst>
              <a:ext uri="{FF2B5EF4-FFF2-40B4-BE49-F238E27FC236}">
                <a16:creationId xmlns:a16="http://schemas.microsoft.com/office/drawing/2014/main" id="{9FBF62BB-915E-4FB2-9991-B42621C43D44}"/>
              </a:ext>
            </a:extLst>
          </p:cNvPr>
          <p:cNvSpPr/>
          <p:nvPr/>
        </p:nvSpPr>
        <p:spPr>
          <a:xfrm>
            <a:off x="6661573" y="141566"/>
            <a:ext cx="5388908" cy="2632473"/>
          </a:xfrm>
          <a:prstGeom prst="roundRect">
            <a:avLst/>
          </a:prstGeom>
          <a:noFill/>
          <a:ln w="25400" cap="flat">
            <a:solidFill>
              <a:schemeClr val="tx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j-lt"/>
              <a:ea typeface="+mj-ea"/>
              <a:cs typeface="+mj-cs"/>
              <a:sym typeface="Helvetica"/>
            </a:endParaRPr>
          </a:p>
        </p:txBody>
      </p:sp>
    </p:spTree>
    <p:extLst>
      <p:ext uri="{BB962C8B-B14F-4D97-AF65-F5344CB8AC3E}">
        <p14:creationId xmlns:p14="http://schemas.microsoft.com/office/powerpoint/2010/main" val="385318148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9">
            <a:extLst>
              <a:ext uri="{FF2B5EF4-FFF2-40B4-BE49-F238E27FC236}">
                <a16:creationId xmlns:a16="http://schemas.microsoft.com/office/drawing/2014/main" id="{BE980817-B097-124F-BFBE-A40BCA70DB58}"/>
              </a:ext>
            </a:extLst>
          </p:cNvPr>
          <p:cNvSpPr>
            <a:spLocks noChangeArrowheads="1"/>
          </p:cNvSpPr>
          <p:nvPr/>
        </p:nvSpPr>
        <p:spPr bwMode="auto">
          <a:xfrm>
            <a:off x="2823100" y="509969"/>
            <a:ext cx="9072978"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Lst>
        </p:spPr>
        <p:txBody>
          <a:bodyPr wrap="square" lIns="45719" rIns="45719">
            <a:spAutoFit/>
          </a:bodyPr>
          <a:lstStyle>
            <a:lvl1pPr>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1pPr>
            <a:lvl2pPr marL="37931725" indent="-37474525">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2pPr>
            <a:lvl3pPr marL="11430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3pPr>
            <a:lvl4pPr marL="16002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4pPr>
            <a:lvl5pPr marL="20574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9pPr>
          </a:lstStyle>
          <a:p>
            <a:pPr fontAlgn="base">
              <a:spcBef>
                <a:spcPts val="1300"/>
              </a:spcBef>
              <a:spcAft>
                <a:spcPct val="0"/>
              </a:spcAft>
            </a:pPr>
            <a:r>
              <a:rPr lang="en-US" altLang="nb-NO" sz="2800" b="1" dirty="0">
                <a:solidFill>
                  <a:srgbClr val="0072BC"/>
                </a:solidFill>
                <a:latin typeface="Open Sans" charset="0"/>
                <a:sym typeface="Open Sans" charset="0"/>
              </a:rPr>
              <a:t>What is an ECS?</a:t>
            </a:r>
          </a:p>
        </p:txBody>
      </p:sp>
      <p:sp>
        <p:nvSpPr>
          <p:cNvPr id="3" name="TextBox 2">
            <a:extLst>
              <a:ext uri="{FF2B5EF4-FFF2-40B4-BE49-F238E27FC236}">
                <a16:creationId xmlns:a16="http://schemas.microsoft.com/office/drawing/2014/main" id="{BE559528-1511-4747-B6B1-D5F9C5F88E03}"/>
              </a:ext>
            </a:extLst>
          </p:cNvPr>
          <p:cNvSpPr txBox="1"/>
          <p:nvPr/>
        </p:nvSpPr>
        <p:spPr>
          <a:xfrm>
            <a:off x="233680" y="1544320"/>
            <a:ext cx="11744960" cy="415498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R="0" algn="ctr" defTabSz="914400" rtl="0" fontAlgn="auto" latinLnBrk="0" hangingPunct="0">
              <a:lnSpc>
                <a:spcPct val="100000"/>
              </a:lnSpc>
              <a:spcBef>
                <a:spcPts val="0"/>
              </a:spcBef>
              <a:spcAft>
                <a:spcPts val="0"/>
              </a:spcAft>
              <a:buClrTx/>
              <a:buSzTx/>
              <a:tabLst/>
            </a:pPr>
            <a:r>
              <a:rPr kumimoji="0" lang="en-US" sz="2400" b="1" i="0" u="none" strike="noStrike" cap="none" spc="0" normalizeH="0" baseline="0" dirty="0">
                <a:ln>
                  <a:noFill/>
                </a:ln>
                <a:solidFill>
                  <a:srgbClr val="000000"/>
                </a:solidFill>
                <a:effectLst/>
                <a:uFillTx/>
                <a:latin typeface="+mj-lt"/>
                <a:ea typeface="+mj-ea"/>
                <a:cs typeface="+mj-cs"/>
                <a:sym typeface="Helvetica"/>
              </a:rPr>
              <a:t>ECS </a:t>
            </a:r>
            <a:r>
              <a:rPr lang="en-US" sz="2400" b="1" dirty="0">
                <a:solidFill>
                  <a:srgbClr val="000000"/>
                </a:solidFill>
                <a:latin typeface="+mj-lt"/>
                <a:ea typeface="+mj-ea"/>
                <a:cs typeface="+mj-cs"/>
                <a:sym typeface="Helvetica"/>
              </a:rPr>
              <a:t>stands for</a:t>
            </a:r>
            <a:r>
              <a:rPr kumimoji="0" lang="en-US" sz="2400" b="1" i="0" u="none" strike="noStrike" cap="none" spc="0" normalizeH="0" baseline="0" dirty="0">
                <a:ln>
                  <a:noFill/>
                </a:ln>
                <a:solidFill>
                  <a:srgbClr val="000000"/>
                </a:solidFill>
                <a:effectLst/>
                <a:uFillTx/>
                <a:latin typeface="+mj-lt"/>
                <a:ea typeface="+mj-ea"/>
                <a:cs typeface="+mj-cs"/>
                <a:sym typeface="Helvetica"/>
              </a:rPr>
              <a:t> ‘Early Career Scientist’, </a:t>
            </a:r>
          </a:p>
          <a:p>
            <a:pPr marR="0" algn="ctr" defTabSz="914400" rtl="0" fontAlgn="auto" latinLnBrk="0" hangingPunct="0">
              <a:lnSpc>
                <a:spcPct val="100000"/>
              </a:lnSpc>
              <a:spcBef>
                <a:spcPts val="0"/>
              </a:spcBef>
              <a:spcAft>
                <a:spcPts val="0"/>
              </a:spcAft>
              <a:buClrTx/>
              <a:buSzTx/>
              <a:tabLst/>
            </a:pPr>
            <a:endParaRPr lang="en-US" sz="2400" dirty="0">
              <a:solidFill>
                <a:srgbClr val="000000"/>
              </a:solidFill>
              <a:latin typeface="+mj-lt"/>
              <a:ea typeface="+mj-ea"/>
              <a:cs typeface="+mj-cs"/>
              <a:sym typeface="Helvetica"/>
            </a:endParaRPr>
          </a:p>
          <a:p>
            <a:pPr marR="0" algn="ctr" defTabSz="914400" rtl="0" fontAlgn="auto" latinLnBrk="0" hangingPunct="0">
              <a:lnSpc>
                <a:spcPct val="100000"/>
              </a:lnSpc>
              <a:spcBef>
                <a:spcPts val="0"/>
              </a:spcBef>
              <a:spcAft>
                <a:spcPts val="0"/>
              </a:spcAft>
              <a:buClrTx/>
              <a:buSzTx/>
              <a:tabLst/>
            </a:pPr>
            <a:endParaRPr lang="en-US" sz="2400" dirty="0">
              <a:solidFill>
                <a:srgbClr val="000000"/>
              </a:solidFill>
              <a:latin typeface="+mj-lt"/>
              <a:ea typeface="+mj-ea"/>
              <a:cs typeface="+mj-cs"/>
              <a:sym typeface="Helvetica"/>
            </a:endParaRPr>
          </a:p>
          <a:p>
            <a:pPr marR="0" algn="ctr" defTabSz="914400" rtl="0" fontAlgn="auto" latinLnBrk="0" hangingPunct="0">
              <a:lnSpc>
                <a:spcPct val="100000"/>
              </a:lnSpc>
              <a:spcBef>
                <a:spcPts val="0"/>
              </a:spcBef>
              <a:spcAft>
                <a:spcPts val="0"/>
              </a:spcAft>
              <a:buClrTx/>
              <a:buSzTx/>
              <a:tabLst/>
            </a:pPr>
            <a:r>
              <a:rPr lang="en-US" sz="2400" dirty="0">
                <a:solidFill>
                  <a:srgbClr val="000000"/>
                </a:solidFill>
                <a:latin typeface="+mj-lt"/>
                <a:ea typeface="+mj-ea"/>
                <a:cs typeface="+mj-cs"/>
                <a:sym typeface="Helvetica"/>
              </a:rPr>
              <a:t>and is defined by the </a:t>
            </a:r>
            <a:r>
              <a:rPr kumimoji="0" lang="en-US" sz="2400" b="0" i="0" u="none" strike="noStrike" cap="none" spc="0" normalizeH="0" baseline="0" dirty="0">
                <a:ln>
                  <a:noFill/>
                </a:ln>
                <a:solidFill>
                  <a:srgbClr val="000000"/>
                </a:solidFill>
                <a:effectLst/>
                <a:uFillTx/>
                <a:latin typeface="+mj-lt"/>
                <a:ea typeface="+mj-ea"/>
                <a:cs typeface="+mj-cs"/>
                <a:sym typeface="Helvetica"/>
                <a:hlinkClick r:id="rId2"/>
              </a:rPr>
              <a:t>EGU</a:t>
            </a:r>
            <a:r>
              <a:rPr kumimoji="0" lang="en-US" sz="2400" b="0" i="0" u="none" strike="noStrike" cap="none" spc="0" normalizeH="0" baseline="0" dirty="0">
                <a:ln>
                  <a:noFill/>
                </a:ln>
                <a:solidFill>
                  <a:srgbClr val="000000"/>
                </a:solidFill>
                <a:effectLst/>
                <a:uFillTx/>
                <a:latin typeface="+mj-lt"/>
                <a:ea typeface="+mj-ea"/>
                <a:cs typeface="+mj-cs"/>
                <a:sym typeface="Helvetica"/>
              </a:rPr>
              <a:t>, someone who is:</a:t>
            </a:r>
          </a:p>
          <a:p>
            <a:pPr marR="0" algn="l" defTabSz="914400" rtl="0" fontAlgn="auto" latinLnBrk="0" hangingPunct="0">
              <a:lnSpc>
                <a:spcPct val="100000"/>
              </a:lnSpc>
              <a:spcBef>
                <a:spcPts val="0"/>
              </a:spcBef>
              <a:spcAft>
                <a:spcPts val="0"/>
              </a:spcAft>
              <a:buClrTx/>
              <a:buSzTx/>
              <a:tabLst/>
            </a:pPr>
            <a:endParaRPr lang="en-US" sz="2400" dirty="0">
              <a:solidFill>
                <a:srgbClr val="000000"/>
              </a:solidFill>
              <a:latin typeface="+mj-lt"/>
              <a:ea typeface="+mj-ea"/>
              <a:cs typeface="+mj-cs"/>
              <a:sym typeface="Helvetica"/>
            </a:endParaRPr>
          </a:p>
          <a:p>
            <a:pPr marR="0" algn="l" defTabSz="914400" rtl="0" fontAlgn="auto" latinLnBrk="0" hangingPunct="0">
              <a:lnSpc>
                <a:spcPct val="100000"/>
              </a:lnSpc>
              <a:spcBef>
                <a:spcPts val="0"/>
              </a:spcBef>
              <a:spcAft>
                <a:spcPts val="0"/>
              </a:spcAft>
              <a:buClrTx/>
              <a:buSzTx/>
              <a:tabLst/>
            </a:pPr>
            <a:endParaRPr lang="en-US" sz="2400" dirty="0">
              <a:solidFill>
                <a:srgbClr val="000000"/>
              </a:solidFill>
              <a:latin typeface="+mj-lt"/>
              <a:ea typeface="+mj-ea"/>
              <a:cs typeface="+mj-cs"/>
              <a:sym typeface="Helvetica"/>
            </a:endParaRPr>
          </a:p>
          <a:p>
            <a:pPr algn="ctr" hangingPunct="0"/>
            <a:r>
              <a:rPr lang="en-US" sz="2400" i="1" dirty="0"/>
              <a:t>‘…a student, a PhD candidate, or a practicing scientist who received their highest certificate (e.g. BSc, MSc or PhD) within the past seven years. The seven-year period can be extended to allow for periods when the scientist was not working in science because of, but not limited to, caring and/or parental responsibilities, disability, personal illness, community obligations or national service.’</a:t>
            </a:r>
            <a:endParaRPr kumimoji="0" lang="en-US" sz="2400" b="0" i="1" u="none" strike="noStrike" cap="none" spc="0" normalizeH="0" baseline="0" dirty="0">
              <a:ln>
                <a:noFill/>
              </a:ln>
              <a:solidFill>
                <a:srgbClr val="000000"/>
              </a:solidFill>
              <a:effectLst/>
              <a:uFillTx/>
              <a:latin typeface="+mj-lt"/>
              <a:ea typeface="+mj-ea"/>
              <a:cs typeface="+mj-cs"/>
              <a:sym typeface="Helvetica"/>
            </a:endParaRPr>
          </a:p>
        </p:txBody>
      </p:sp>
      <p:grpSp>
        <p:nvGrpSpPr>
          <p:cNvPr id="4" name="Group 3">
            <a:extLst>
              <a:ext uri="{FF2B5EF4-FFF2-40B4-BE49-F238E27FC236}">
                <a16:creationId xmlns:a16="http://schemas.microsoft.com/office/drawing/2014/main" id="{80E1AB3F-25F6-43C5-A04F-64487CED29D1}"/>
              </a:ext>
            </a:extLst>
          </p:cNvPr>
          <p:cNvGrpSpPr/>
          <p:nvPr/>
        </p:nvGrpSpPr>
        <p:grpSpPr>
          <a:xfrm>
            <a:off x="11205855" y="51450"/>
            <a:ext cx="878116" cy="458519"/>
            <a:chOff x="9756559" y="3906175"/>
            <a:chExt cx="1748901" cy="1331650"/>
          </a:xfrm>
        </p:grpSpPr>
        <p:sp>
          <p:nvSpPr>
            <p:cNvPr id="6" name="TextBox 5">
              <a:extLst>
                <a:ext uri="{FF2B5EF4-FFF2-40B4-BE49-F238E27FC236}">
                  <a16:creationId xmlns:a16="http://schemas.microsoft.com/office/drawing/2014/main" id="{18B55A07-60FE-4A92-9189-6E439134202E}"/>
                </a:ext>
              </a:extLst>
            </p:cNvPr>
            <p:cNvSpPr txBox="1"/>
            <p:nvPr/>
          </p:nvSpPr>
          <p:spPr>
            <a:xfrm>
              <a:off x="10038254" y="4155010"/>
              <a:ext cx="1259729"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Home</a:t>
              </a:r>
            </a:p>
          </p:txBody>
        </p:sp>
        <p:sp>
          <p:nvSpPr>
            <p:cNvPr id="5" name="Rectangle: Rounded Corners 4">
              <a:hlinkClick r:id="rId3" action="ppaction://hlinksldjump"/>
              <a:extLst>
                <a:ext uri="{FF2B5EF4-FFF2-40B4-BE49-F238E27FC236}">
                  <a16:creationId xmlns:a16="http://schemas.microsoft.com/office/drawing/2014/main" id="{DBF0767B-A4A2-45F8-864D-07C513EAD1B6}"/>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Tree>
    <p:extLst>
      <p:ext uri="{BB962C8B-B14F-4D97-AF65-F5344CB8AC3E}">
        <p14:creationId xmlns:p14="http://schemas.microsoft.com/office/powerpoint/2010/main" val="418383505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9">
            <a:extLst>
              <a:ext uri="{FF2B5EF4-FFF2-40B4-BE49-F238E27FC236}">
                <a16:creationId xmlns:a16="http://schemas.microsoft.com/office/drawing/2014/main" id="{B08D23ED-C3E7-A642-A55D-9F0B9812BA69}"/>
              </a:ext>
            </a:extLst>
          </p:cNvPr>
          <p:cNvSpPr>
            <a:spLocks noChangeArrowheads="1"/>
          </p:cNvSpPr>
          <p:nvPr/>
        </p:nvSpPr>
        <p:spPr bwMode="auto">
          <a:xfrm>
            <a:off x="5276402" y="397641"/>
            <a:ext cx="3268158"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Lst>
        </p:spPr>
        <p:txBody>
          <a:bodyPr wrap="square" lIns="45719" rIns="45719">
            <a:spAutoFit/>
          </a:bodyPr>
          <a:lstStyle>
            <a:lvl1pPr>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1pPr>
            <a:lvl2pPr marL="37931725" indent="-37474525">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2pPr>
            <a:lvl3pPr marL="11430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3pPr>
            <a:lvl4pPr marL="16002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4pPr>
            <a:lvl5pPr marL="20574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9pPr>
          </a:lstStyle>
          <a:p>
            <a:pPr fontAlgn="base">
              <a:spcBef>
                <a:spcPts val="1300"/>
              </a:spcBef>
              <a:spcAft>
                <a:spcPct val="0"/>
              </a:spcAft>
            </a:pPr>
            <a:r>
              <a:rPr lang="en-US" sz="2800" b="1" dirty="0">
                <a:solidFill>
                  <a:srgbClr val="0072BC"/>
                </a:solidFill>
                <a:latin typeface="Open Sans" charset="0"/>
              </a:rPr>
              <a:t>Data base</a:t>
            </a:r>
            <a:endParaRPr lang="en-GB" altLang="nb-NO" sz="2800" b="1" dirty="0">
              <a:solidFill>
                <a:srgbClr val="0072BC"/>
              </a:solidFill>
              <a:latin typeface="Open Sans" charset="0"/>
              <a:sym typeface="Open Sans" charset="0"/>
            </a:endParaRPr>
          </a:p>
        </p:txBody>
      </p:sp>
      <p:graphicFrame>
        <p:nvGraphicFramePr>
          <p:cNvPr id="2" name="Table 1">
            <a:extLst>
              <a:ext uri="{FF2B5EF4-FFF2-40B4-BE49-F238E27FC236}">
                <a16:creationId xmlns:a16="http://schemas.microsoft.com/office/drawing/2014/main" id="{475F0B21-A216-4413-A9AF-06E7F0489638}"/>
              </a:ext>
            </a:extLst>
          </p:cNvPr>
          <p:cNvGraphicFramePr>
            <a:graphicFrameLocks noGrp="1"/>
          </p:cNvGraphicFramePr>
          <p:nvPr>
            <p:extLst>
              <p:ext uri="{D42A27DB-BD31-4B8C-83A1-F6EECF244321}">
                <p14:modId xmlns:p14="http://schemas.microsoft.com/office/powerpoint/2010/main" val="1744263045"/>
              </p:ext>
            </p:extLst>
          </p:nvPr>
        </p:nvGraphicFramePr>
        <p:xfrm>
          <a:off x="91164" y="1308710"/>
          <a:ext cx="7238105" cy="2284984"/>
        </p:xfrm>
        <a:graphic>
          <a:graphicData uri="http://schemas.openxmlformats.org/drawingml/2006/table">
            <a:tbl>
              <a:tblPr firstRow="1" bandRow="1">
                <a:tableStyleId>{5C22544A-7EE6-4342-B048-85BDC9FD1C3A}</a:tableStyleId>
              </a:tblPr>
              <a:tblGrid>
                <a:gridCol w="962212">
                  <a:extLst>
                    <a:ext uri="{9D8B030D-6E8A-4147-A177-3AD203B41FA5}">
                      <a16:colId xmlns:a16="http://schemas.microsoft.com/office/drawing/2014/main" val="2089553106"/>
                    </a:ext>
                  </a:extLst>
                </a:gridCol>
                <a:gridCol w="749736">
                  <a:extLst>
                    <a:ext uri="{9D8B030D-6E8A-4147-A177-3AD203B41FA5}">
                      <a16:colId xmlns:a16="http://schemas.microsoft.com/office/drawing/2014/main" val="2562533306"/>
                    </a:ext>
                  </a:extLst>
                </a:gridCol>
                <a:gridCol w="791858">
                  <a:extLst>
                    <a:ext uri="{9D8B030D-6E8A-4147-A177-3AD203B41FA5}">
                      <a16:colId xmlns:a16="http://schemas.microsoft.com/office/drawing/2014/main" val="2225651689"/>
                    </a:ext>
                  </a:extLst>
                </a:gridCol>
                <a:gridCol w="749738">
                  <a:extLst>
                    <a:ext uri="{9D8B030D-6E8A-4147-A177-3AD203B41FA5}">
                      <a16:colId xmlns:a16="http://schemas.microsoft.com/office/drawing/2014/main" val="2775566334"/>
                    </a:ext>
                  </a:extLst>
                </a:gridCol>
                <a:gridCol w="766585">
                  <a:extLst>
                    <a:ext uri="{9D8B030D-6E8A-4147-A177-3AD203B41FA5}">
                      <a16:colId xmlns:a16="http://schemas.microsoft.com/office/drawing/2014/main" val="88734079"/>
                    </a:ext>
                  </a:extLst>
                </a:gridCol>
                <a:gridCol w="741313">
                  <a:extLst>
                    <a:ext uri="{9D8B030D-6E8A-4147-A177-3AD203B41FA5}">
                      <a16:colId xmlns:a16="http://schemas.microsoft.com/office/drawing/2014/main" val="3407696173"/>
                    </a:ext>
                  </a:extLst>
                </a:gridCol>
                <a:gridCol w="758161">
                  <a:extLst>
                    <a:ext uri="{9D8B030D-6E8A-4147-A177-3AD203B41FA5}">
                      <a16:colId xmlns:a16="http://schemas.microsoft.com/office/drawing/2014/main" val="1451147894"/>
                    </a:ext>
                  </a:extLst>
                </a:gridCol>
                <a:gridCol w="859251">
                  <a:extLst>
                    <a:ext uri="{9D8B030D-6E8A-4147-A177-3AD203B41FA5}">
                      <a16:colId xmlns:a16="http://schemas.microsoft.com/office/drawing/2014/main" val="1828114475"/>
                    </a:ext>
                  </a:extLst>
                </a:gridCol>
                <a:gridCol w="859251">
                  <a:extLst>
                    <a:ext uri="{9D8B030D-6E8A-4147-A177-3AD203B41FA5}">
                      <a16:colId xmlns:a16="http://schemas.microsoft.com/office/drawing/2014/main" val="2245090400"/>
                    </a:ext>
                  </a:extLst>
                </a:gridCol>
              </a:tblGrid>
              <a:tr h="370840">
                <a:tc>
                  <a:txBody>
                    <a:bodyPr/>
                    <a:lstStyle/>
                    <a:p>
                      <a:r>
                        <a:rPr lang="en-US" b="1" dirty="0">
                          <a:solidFill>
                            <a:schemeClr val="tx1"/>
                          </a:solidFill>
                        </a:rPr>
                        <a:t>Gender</a:t>
                      </a:r>
                    </a:p>
                  </a:txBody>
                  <a:tcPr>
                    <a:solidFill>
                      <a:srgbClr val="E7F5FF"/>
                    </a:solidFill>
                  </a:tcPr>
                </a:tc>
                <a:tc>
                  <a:txBody>
                    <a:bodyPr/>
                    <a:lstStyle/>
                    <a:p>
                      <a:r>
                        <a:rPr lang="en-US" b="1" dirty="0">
                          <a:solidFill>
                            <a:schemeClr val="tx1"/>
                          </a:solidFill>
                        </a:rPr>
                        <a:t>2015</a:t>
                      </a:r>
                    </a:p>
                  </a:txBody>
                  <a:tcPr>
                    <a:solidFill>
                      <a:srgbClr val="E7F5FF"/>
                    </a:solidFill>
                  </a:tcPr>
                </a:tc>
                <a:tc>
                  <a:txBody>
                    <a:bodyPr/>
                    <a:lstStyle/>
                    <a:p>
                      <a:r>
                        <a:rPr lang="en-US" b="1" dirty="0">
                          <a:solidFill>
                            <a:schemeClr val="tx1"/>
                          </a:solidFill>
                        </a:rPr>
                        <a:t>2016</a:t>
                      </a:r>
                    </a:p>
                  </a:txBody>
                  <a:tcPr>
                    <a:solidFill>
                      <a:srgbClr val="E7F5FF"/>
                    </a:solidFill>
                  </a:tcPr>
                </a:tc>
                <a:tc>
                  <a:txBody>
                    <a:bodyPr/>
                    <a:lstStyle/>
                    <a:p>
                      <a:r>
                        <a:rPr lang="en-US" b="1" dirty="0">
                          <a:solidFill>
                            <a:schemeClr val="tx1"/>
                          </a:solidFill>
                        </a:rPr>
                        <a:t>2017</a:t>
                      </a:r>
                    </a:p>
                  </a:txBody>
                  <a:tcPr>
                    <a:solidFill>
                      <a:srgbClr val="E7F5FF"/>
                    </a:solidFill>
                  </a:tcPr>
                </a:tc>
                <a:tc>
                  <a:txBody>
                    <a:bodyPr/>
                    <a:lstStyle/>
                    <a:p>
                      <a:r>
                        <a:rPr lang="en-US" b="1" dirty="0">
                          <a:solidFill>
                            <a:schemeClr val="tx1"/>
                          </a:solidFill>
                        </a:rPr>
                        <a:t>2018</a:t>
                      </a:r>
                    </a:p>
                  </a:txBody>
                  <a:tcPr>
                    <a:solidFill>
                      <a:srgbClr val="E7F5FF"/>
                    </a:solidFill>
                  </a:tcPr>
                </a:tc>
                <a:tc>
                  <a:txBody>
                    <a:bodyPr/>
                    <a:lstStyle/>
                    <a:p>
                      <a:r>
                        <a:rPr lang="en-US" b="1" dirty="0">
                          <a:solidFill>
                            <a:schemeClr val="tx1"/>
                          </a:solidFill>
                        </a:rPr>
                        <a:t>2019</a:t>
                      </a:r>
                    </a:p>
                  </a:txBody>
                  <a:tcPr>
                    <a:solidFill>
                      <a:srgbClr val="E7F5FF"/>
                    </a:solidFill>
                  </a:tcPr>
                </a:tc>
                <a:tc>
                  <a:txBody>
                    <a:bodyPr/>
                    <a:lstStyle/>
                    <a:p>
                      <a:r>
                        <a:rPr lang="en-US" b="1" dirty="0">
                          <a:solidFill>
                            <a:schemeClr val="tx1"/>
                          </a:solidFill>
                        </a:rPr>
                        <a:t>2020</a:t>
                      </a:r>
                    </a:p>
                    <a:p>
                      <a:pPr marL="0" marR="0" lvl="0" indent="0" algn="r" defTabSz="967801" rtl="0" eaLnBrk="1" fontAlgn="auto" latinLnBrk="0" hangingPunct="1">
                        <a:lnSpc>
                          <a:spcPct val="100000"/>
                        </a:lnSpc>
                        <a:spcBef>
                          <a:spcPts val="0"/>
                        </a:spcBef>
                        <a:spcAft>
                          <a:spcPts val="0"/>
                        </a:spcAft>
                        <a:buClrTx/>
                        <a:buSzTx/>
                        <a:buFontTx/>
                        <a:buNone/>
                        <a:tabLst/>
                        <a:defRPr/>
                      </a:pPr>
                      <a:r>
                        <a:rPr lang="en-US" b="1" dirty="0">
                          <a:solidFill>
                            <a:srgbClr val="FF0000"/>
                          </a:solidFill>
                        </a:rPr>
                        <a:t>virtual</a:t>
                      </a:r>
                    </a:p>
                  </a:txBody>
                  <a:tcPr>
                    <a:solidFill>
                      <a:srgbClr val="E7F5FF"/>
                    </a:solidFill>
                  </a:tcPr>
                </a:tc>
                <a:tc>
                  <a:txBody>
                    <a:bodyPr/>
                    <a:lstStyle/>
                    <a:p>
                      <a:r>
                        <a:rPr lang="en-US" b="1" dirty="0">
                          <a:solidFill>
                            <a:schemeClr val="tx1"/>
                          </a:solidFill>
                        </a:rPr>
                        <a:t>2021</a:t>
                      </a:r>
                    </a:p>
                    <a:p>
                      <a:pPr marL="0" marR="0" lvl="0" indent="0" algn="r" defTabSz="967801" rtl="0" eaLnBrk="1" fontAlgn="auto" latinLnBrk="0" hangingPunct="1">
                        <a:lnSpc>
                          <a:spcPct val="100000"/>
                        </a:lnSpc>
                        <a:spcBef>
                          <a:spcPts val="0"/>
                        </a:spcBef>
                        <a:spcAft>
                          <a:spcPts val="0"/>
                        </a:spcAft>
                        <a:buClrTx/>
                        <a:buSzTx/>
                        <a:buFontTx/>
                        <a:buNone/>
                        <a:tabLst/>
                        <a:defRPr/>
                      </a:pPr>
                      <a:r>
                        <a:rPr lang="en-US" b="1" dirty="0">
                          <a:solidFill>
                            <a:srgbClr val="FF0000"/>
                          </a:solidFill>
                        </a:rPr>
                        <a:t>virtual</a:t>
                      </a:r>
                    </a:p>
                  </a:txBody>
                  <a:tcPr>
                    <a:solidFill>
                      <a:srgbClr val="E7F5FF"/>
                    </a:solidFill>
                  </a:tcPr>
                </a:tc>
                <a:tc>
                  <a:txBody>
                    <a:bodyPr/>
                    <a:lstStyle/>
                    <a:p>
                      <a:r>
                        <a:rPr lang="en-US" b="1" dirty="0">
                          <a:solidFill>
                            <a:schemeClr val="tx1"/>
                          </a:solidFill>
                        </a:rPr>
                        <a:t>Average</a:t>
                      </a:r>
                    </a:p>
                  </a:txBody>
                  <a:tcPr>
                    <a:solidFill>
                      <a:srgbClr val="E7F5FF"/>
                    </a:solidFill>
                  </a:tcPr>
                </a:tc>
                <a:extLst>
                  <a:ext uri="{0D108BD9-81ED-4DB2-BD59-A6C34878D82A}">
                    <a16:rowId xmlns:a16="http://schemas.microsoft.com/office/drawing/2014/main" val="1229777170"/>
                  </a:ext>
                </a:extLst>
              </a:tr>
              <a:tr h="370840">
                <a:tc>
                  <a:txBody>
                    <a:bodyPr/>
                    <a:lstStyle/>
                    <a:p>
                      <a:r>
                        <a:rPr lang="en-US" b="0" dirty="0"/>
                        <a:t>Men</a:t>
                      </a:r>
                    </a:p>
                  </a:txBody>
                  <a:tcPr>
                    <a:solidFill>
                      <a:srgbClr val="C9E8FF"/>
                    </a:solidFill>
                  </a:tcPr>
                </a:tc>
                <a:tc>
                  <a:txBody>
                    <a:bodyPr/>
                    <a:lstStyle/>
                    <a:p>
                      <a:r>
                        <a:rPr lang="en-US" dirty="0"/>
                        <a:t>2490 (49.2%)</a:t>
                      </a:r>
                    </a:p>
                  </a:txBody>
                  <a:tcPr>
                    <a:solidFill>
                      <a:srgbClr val="C9E8FF"/>
                    </a:solidFill>
                  </a:tcPr>
                </a:tc>
                <a:tc>
                  <a:txBody>
                    <a:bodyPr/>
                    <a:lstStyle/>
                    <a:p>
                      <a:r>
                        <a:rPr lang="en-US" dirty="0"/>
                        <a:t>3363 (51.4%)</a:t>
                      </a:r>
                    </a:p>
                  </a:txBody>
                  <a:tcPr>
                    <a:solidFill>
                      <a:srgbClr val="C9E8FF"/>
                    </a:solidFill>
                  </a:tcPr>
                </a:tc>
                <a:tc>
                  <a:txBody>
                    <a:bodyPr/>
                    <a:lstStyle/>
                    <a:p>
                      <a:r>
                        <a:rPr lang="en-US" dirty="0"/>
                        <a:t>3543</a:t>
                      </a:r>
                    </a:p>
                    <a:p>
                      <a:r>
                        <a:rPr lang="en-US" dirty="0"/>
                        <a:t>(49.6%)</a:t>
                      </a:r>
                    </a:p>
                  </a:txBody>
                  <a:tcPr>
                    <a:solidFill>
                      <a:srgbClr val="C9E8FF"/>
                    </a:solidFill>
                  </a:tcPr>
                </a:tc>
                <a:tc>
                  <a:txBody>
                    <a:bodyPr/>
                    <a:lstStyle/>
                    <a:p>
                      <a:r>
                        <a:rPr lang="en-US" dirty="0"/>
                        <a:t>3979 (52.8%)</a:t>
                      </a:r>
                    </a:p>
                  </a:txBody>
                  <a:tcPr>
                    <a:solidFill>
                      <a:srgbClr val="C9E8FF"/>
                    </a:solidFill>
                  </a:tcPr>
                </a:tc>
                <a:tc>
                  <a:txBody>
                    <a:bodyPr/>
                    <a:lstStyle/>
                    <a:p>
                      <a:r>
                        <a:rPr lang="en-US" dirty="0"/>
                        <a:t>3957 (47.2%)</a:t>
                      </a:r>
                    </a:p>
                  </a:txBody>
                  <a:tcPr>
                    <a:solidFill>
                      <a:srgbClr val="C9E8FF"/>
                    </a:solidFill>
                  </a:tcPr>
                </a:tc>
                <a:tc>
                  <a:txBody>
                    <a:bodyPr/>
                    <a:lstStyle/>
                    <a:p>
                      <a:r>
                        <a:rPr lang="en-US" dirty="0"/>
                        <a:t>5339 (56.4%)</a:t>
                      </a:r>
                    </a:p>
                  </a:txBody>
                  <a:tcPr>
                    <a:solidFill>
                      <a:srgbClr val="C9E8FF"/>
                    </a:solidFill>
                  </a:tcPr>
                </a:tc>
                <a:tc>
                  <a:txBody>
                    <a:bodyPr/>
                    <a:lstStyle/>
                    <a:p>
                      <a:r>
                        <a:rPr lang="en-US" dirty="0"/>
                        <a:t>4761 (57.1%)</a:t>
                      </a:r>
                    </a:p>
                  </a:txBody>
                  <a:tcPr>
                    <a:solidFill>
                      <a:srgbClr val="C9E8FF"/>
                    </a:solidFill>
                  </a:tcPr>
                </a:tc>
                <a:tc>
                  <a:txBody>
                    <a:bodyPr/>
                    <a:lstStyle/>
                    <a:p>
                      <a:r>
                        <a:rPr lang="en-US" dirty="0"/>
                        <a:t>52.4%</a:t>
                      </a:r>
                    </a:p>
                  </a:txBody>
                  <a:tcPr>
                    <a:solidFill>
                      <a:srgbClr val="C9E8FF"/>
                    </a:solidFill>
                  </a:tcPr>
                </a:tc>
                <a:extLst>
                  <a:ext uri="{0D108BD9-81ED-4DB2-BD59-A6C34878D82A}">
                    <a16:rowId xmlns:a16="http://schemas.microsoft.com/office/drawing/2014/main" val="1903980741"/>
                  </a:ext>
                </a:extLst>
              </a:tr>
              <a:tr h="370840">
                <a:tc>
                  <a:txBody>
                    <a:bodyPr/>
                    <a:lstStyle/>
                    <a:p>
                      <a:r>
                        <a:rPr lang="en-US" b="0" dirty="0"/>
                        <a:t>Women</a:t>
                      </a:r>
                    </a:p>
                  </a:txBody>
                  <a:tcPr>
                    <a:solidFill>
                      <a:srgbClr val="ABDBFF"/>
                    </a:solidFill>
                  </a:tcPr>
                </a:tc>
                <a:tc>
                  <a:txBody>
                    <a:bodyPr/>
                    <a:lstStyle/>
                    <a:p>
                      <a:r>
                        <a:rPr lang="en-US" dirty="0"/>
                        <a:t>1618</a:t>
                      </a:r>
                    </a:p>
                    <a:p>
                      <a:r>
                        <a:rPr lang="en-US" dirty="0"/>
                        <a:t>(32.0%)</a:t>
                      </a:r>
                    </a:p>
                  </a:txBody>
                  <a:tcPr>
                    <a:solidFill>
                      <a:srgbClr val="ABDBFF"/>
                    </a:solidFill>
                  </a:tcPr>
                </a:tc>
                <a:tc>
                  <a:txBody>
                    <a:bodyPr/>
                    <a:lstStyle/>
                    <a:p>
                      <a:r>
                        <a:rPr lang="en-US" dirty="0"/>
                        <a:t>2139 (32.7%)</a:t>
                      </a:r>
                    </a:p>
                  </a:txBody>
                  <a:tcPr>
                    <a:solidFill>
                      <a:srgbClr val="ABDBFF"/>
                    </a:solidFill>
                  </a:tcPr>
                </a:tc>
                <a:tc>
                  <a:txBody>
                    <a:bodyPr/>
                    <a:lstStyle/>
                    <a:p>
                      <a:r>
                        <a:rPr lang="en-US" dirty="0"/>
                        <a:t>2402 (33.7%)</a:t>
                      </a:r>
                    </a:p>
                  </a:txBody>
                  <a:tcPr>
                    <a:solidFill>
                      <a:srgbClr val="ABDBFF"/>
                    </a:solidFill>
                  </a:tcPr>
                </a:tc>
                <a:tc>
                  <a:txBody>
                    <a:bodyPr/>
                    <a:lstStyle/>
                    <a:p>
                      <a:r>
                        <a:rPr lang="en-US" dirty="0"/>
                        <a:t>2656 (35.2%)</a:t>
                      </a:r>
                    </a:p>
                  </a:txBody>
                  <a:tcPr>
                    <a:solidFill>
                      <a:srgbClr val="ABDBFF"/>
                    </a:solidFill>
                  </a:tcPr>
                </a:tc>
                <a:tc>
                  <a:txBody>
                    <a:bodyPr/>
                    <a:lstStyle/>
                    <a:p>
                      <a:r>
                        <a:rPr lang="en-US" dirty="0"/>
                        <a:t>2711 (32.3%)</a:t>
                      </a:r>
                    </a:p>
                  </a:txBody>
                  <a:tcPr>
                    <a:solidFill>
                      <a:srgbClr val="ABDBFF"/>
                    </a:solidFill>
                  </a:tcPr>
                </a:tc>
                <a:tc>
                  <a:txBody>
                    <a:bodyPr/>
                    <a:lstStyle/>
                    <a:p>
                      <a:r>
                        <a:rPr lang="en-US" dirty="0"/>
                        <a:t>3833 (40.5%)</a:t>
                      </a:r>
                    </a:p>
                  </a:txBody>
                  <a:tcPr>
                    <a:solidFill>
                      <a:srgbClr val="ABDBFF"/>
                    </a:solidFill>
                  </a:tcPr>
                </a:tc>
                <a:tc>
                  <a:txBody>
                    <a:bodyPr/>
                    <a:lstStyle/>
                    <a:p>
                      <a:r>
                        <a:rPr lang="en-US" dirty="0"/>
                        <a:t>3387 (40.6%)</a:t>
                      </a:r>
                    </a:p>
                  </a:txBody>
                  <a:tcPr>
                    <a:solidFill>
                      <a:srgbClr val="ABDBFF"/>
                    </a:solidFill>
                  </a:tcPr>
                </a:tc>
                <a:tc>
                  <a:txBody>
                    <a:bodyPr/>
                    <a:lstStyle/>
                    <a:p>
                      <a:r>
                        <a:rPr lang="en-US" dirty="0"/>
                        <a:t>35.7%</a:t>
                      </a:r>
                    </a:p>
                  </a:txBody>
                  <a:tcPr>
                    <a:solidFill>
                      <a:srgbClr val="ABDBFF"/>
                    </a:solidFill>
                  </a:tcPr>
                </a:tc>
                <a:extLst>
                  <a:ext uri="{0D108BD9-81ED-4DB2-BD59-A6C34878D82A}">
                    <a16:rowId xmlns:a16="http://schemas.microsoft.com/office/drawing/2014/main" val="1189818884"/>
                  </a:ext>
                </a:extLst>
              </a:tr>
              <a:tr h="370840">
                <a:tc>
                  <a:txBody>
                    <a:bodyPr/>
                    <a:lstStyle/>
                    <a:p>
                      <a:r>
                        <a:rPr lang="en-US" b="0" dirty="0"/>
                        <a:t>Prefer not to say</a:t>
                      </a:r>
                    </a:p>
                  </a:txBody>
                  <a:tcPr>
                    <a:solidFill>
                      <a:srgbClr val="C9E8FF"/>
                    </a:solidFill>
                  </a:tcPr>
                </a:tc>
                <a:tc>
                  <a:txBody>
                    <a:bodyPr/>
                    <a:lstStyle/>
                    <a:p>
                      <a:r>
                        <a:rPr lang="en-US" dirty="0"/>
                        <a:t>953 (18.8%)</a:t>
                      </a:r>
                    </a:p>
                  </a:txBody>
                  <a:tcPr>
                    <a:solidFill>
                      <a:srgbClr val="C9E8FF"/>
                    </a:solidFill>
                  </a:tcPr>
                </a:tc>
                <a:tc>
                  <a:txBody>
                    <a:bodyPr/>
                    <a:lstStyle/>
                    <a:p>
                      <a:r>
                        <a:rPr lang="en-US" dirty="0"/>
                        <a:t>1035 (15.9%)</a:t>
                      </a:r>
                    </a:p>
                  </a:txBody>
                  <a:tcPr>
                    <a:solidFill>
                      <a:srgbClr val="C9E8FF"/>
                    </a:solidFill>
                  </a:tcPr>
                </a:tc>
                <a:tc>
                  <a:txBody>
                    <a:bodyPr/>
                    <a:lstStyle/>
                    <a:p>
                      <a:r>
                        <a:rPr lang="en-US" dirty="0"/>
                        <a:t>1193 (16.7%)</a:t>
                      </a:r>
                    </a:p>
                  </a:txBody>
                  <a:tcPr>
                    <a:solidFill>
                      <a:srgbClr val="C9E8FF"/>
                    </a:solidFill>
                  </a:tcPr>
                </a:tc>
                <a:tc>
                  <a:txBody>
                    <a:bodyPr/>
                    <a:lstStyle/>
                    <a:p>
                      <a:r>
                        <a:rPr lang="en-US" dirty="0"/>
                        <a:t>879 (11.7%)</a:t>
                      </a:r>
                    </a:p>
                  </a:txBody>
                  <a:tcPr>
                    <a:solidFill>
                      <a:srgbClr val="C9E8FF"/>
                    </a:solidFill>
                  </a:tcPr>
                </a:tc>
                <a:tc>
                  <a:txBody>
                    <a:bodyPr/>
                    <a:lstStyle/>
                    <a:p>
                      <a:r>
                        <a:rPr lang="en-US" dirty="0"/>
                        <a:t>1723 (20.5%)</a:t>
                      </a:r>
                    </a:p>
                  </a:txBody>
                  <a:tcPr>
                    <a:solidFill>
                      <a:srgbClr val="C9E8FF"/>
                    </a:solidFill>
                  </a:tcPr>
                </a:tc>
                <a:tc>
                  <a:txBody>
                    <a:bodyPr/>
                    <a:lstStyle/>
                    <a:p>
                      <a:r>
                        <a:rPr lang="en-US" dirty="0"/>
                        <a:t>300 (3.2%)</a:t>
                      </a:r>
                    </a:p>
                  </a:txBody>
                  <a:tcPr>
                    <a:solidFill>
                      <a:srgbClr val="C9E8FF"/>
                    </a:solidFill>
                  </a:tcPr>
                </a:tc>
                <a:tc>
                  <a:txBody>
                    <a:bodyPr/>
                    <a:lstStyle/>
                    <a:p>
                      <a:r>
                        <a:rPr lang="en-US" dirty="0"/>
                        <a:t>212 (2.5%)</a:t>
                      </a:r>
                    </a:p>
                  </a:txBody>
                  <a:tcPr>
                    <a:solidFill>
                      <a:srgbClr val="C9E8FF"/>
                    </a:solidFill>
                  </a:tcPr>
                </a:tc>
                <a:tc>
                  <a:txBody>
                    <a:bodyPr/>
                    <a:lstStyle/>
                    <a:p>
                      <a:r>
                        <a:rPr lang="en-US" dirty="0"/>
                        <a:t>12%</a:t>
                      </a:r>
                    </a:p>
                  </a:txBody>
                  <a:tcPr>
                    <a:solidFill>
                      <a:srgbClr val="C9E8FF"/>
                    </a:solidFill>
                  </a:tcPr>
                </a:tc>
                <a:extLst>
                  <a:ext uri="{0D108BD9-81ED-4DB2-BD59-A6C34878D82A}">
                    <a16:rowId xmlns:a16="http://schemas.microsoft.com/office/drawing/2014/main" val="3125200683"/>
                  </a:ext>
                </a:extLst>
              </a:tr>
              <a:tr h="370840">
                <a:tc>
                  <a:txBody>
                    <a:bodyPr/>
                    <a:lstStyle/>
                    <a:p>
                      <a:r>
                        <a:rPr lang="en-US" b="1" dirty="0"/>
                        <a:t>Total</a:t>
                      </a:r>
                    </a:p>
                  </a:txBody>
                  <a:tcPr>
                    <a:solidFill>
                      <a:srgbClr val="E7F5FF"/>
                    </a:solidFill>
                  </a:tcPr>
                </a:tc>
                <a:tc>
                  <a:txBody>
                    <a:bodyPr/>
                    <a:lstStyle/>
                    <a:p>
                      <a:r>
                        <a:rPr lang="en-US" b="1" dirty="0"/>
                        <a:t>5061</a:t>
                      </a:r>
                    </a:p>
                  </a:txBody>
                  <a:tcPr>
                    <a:solidFill>
                      <a:srgbClr val="E7F5FF"/>
                    </a:solidFill>
                  </a:tcPr>
                </a:tc>
                <a:tc>
                  <a:txBody>
                    <a:bodyPr/>
                    <a:lstStyle/>
                    <a:p>
                      <a:r>
                        <a:rPr lang="en-US" b="1" dirty="0"/>
                        <a:t>6537</a:t>
                      </a:r>
                    </a:p>
                  </a:txBody>
                  <a:tcPr>
                    <a:solidFill>
                      <a:srgbClr val="E7F5FF"/>
                    </a:solidFill>
                  </a:tcPr>
                </a:tc>
                <a:tc>
                  <a:txBody>
                    <a:bodyPr/>
                    <a:lstStyle/>
                    <a:p>
                      <a:r>
                        <a:rPr lang="en-US" b="1" dirty="0"/>
                        <a:t>7138</a:t>
                      </a:r>
                    </a:p>
                  </a:txBody>
                  <a:tcPr>
                    <a:solidFill>
                      <a:srgbClr val="E7F5FF"/>
                    </a:solidFill>
                  </a:tcPr>
                </a:tc>
                <a:tc>
                  <a:txBody>
                    <a:bodyPr/>
                    <a:lstStyle/>
                    <a:p>
                      <a:r>
                        <a:rPr lang="en-US" b="1" dirty="0"/>
                        <a:t>7541</a:t>
                      </a:r>
                    </a:p>
                  </a:txBody>
                  <a:tcPr>
                    <a:solidFill>
                      <a:srgbClr val="E7F5FF"/>
                    </a:solidFill>
                  </a:tcPr>
                </a:tc>
                <a:tc>
                  <a:txBody>
                    <a:bodyPr/>
                    <a:lstStyle/>
                    <a:p>
                      <a:r>
                        <a:rPr lang="en-US" b="1" dirty="0"/>
                        <a:t>8391</a:t>
                      </a:r>
                    </a:p>
                  </a:txBody>
                  <a:tcPr>
                    <a:solidFill>
                      <a:srgbClr val="E7F5FF"/>
                    </a:solidFill>
                  </a:tcPr>
                </a:tc>
                <a:tc>
                  <a:txBody>
                    <a:bodyPr/>
                    <a:lstStyle/>
                    <a:p>
                      <a:r>
                        <a:rPr lang="en-US" b="1" dirty="0"/>
                        <a:t>9472</a:t>
                      </a:r>
                    </a:p>
                  </a:txBody>
                  <a:tcPr>
                    <a:solidFill>
                      <a:srgbClr val="E7F5FF"/>
                    </a:solidFill>
                  </a:tcPr>
                </a:tc>
                <a:tc>
                  <a:txBody>
                    <a:bodyPr/>
                    <a:lstStyle/>
                    <a:p>
                      <a:r>
                        <a:rPr lang="en-US" b="1" dirty="0"/>
                        <a:t>8338</a:t>
                      </a:r>
                    </a:p>
                  </a:txBody>
                  <a:tcPr>
                    <a:solidFill>
                      <a:srgbClr val="E7F5FF"/>
                    </a:solidFill>
                  </a:tcPr>
                </a:tc>
                <a:tc>
                  <a:txBody>
                    <a:bodyPr/>
                    <a:lstStyle/>
                    <a:p>
                      <a:r>
                        <a:rPr lang="en-US" b="1" dirty="0"/>
                        <a:t>52,451</a:t>
                      </a:r>
                    </a:p>
                  </a:txBody>
                  <a:tcPr>
                    <a:solidFill>
                      <a:srgbClr val="E7F5FF"/>
                    </a:solidFill>
                  </a:tcPr>
                </a:tc>
                <a:extLst>
                  <a:ext uri="{0D108BD9-81ED-4DB2-BD59-A6C34878D82A}">
                    <a16:rowId xmlns:a16="http://schemas.microsoft.com/office/drawing/2014/main" val="2347790339"/>
                  </a:ext>
                </a:extLst>
              </a:tr>
            </a:tbl>
          </a:graphicData>
        </a:graphic>
      </p:graphicFrame>
      <p:sp>
        <p:nvSpPr>
          <p:cNvPr id="3" name="TextBox 2">
            <a:extLst>
              <a:ext uri="{FF2B5EF4-FFF2-40B4-BE49-F238E27FC236}">
                <a16:creationId xmlns:a16="http://schemas.microsoft.com/office/drawing/2014/main" id="{9858A3DE-B90F-41B4-A25C-B850A1FBE3B9}"/>
              </a:ext>
            </a:extLst>
          </p:cNvPr>
          <p:cNvSpPr txBox="1"/>
          <p:nvPr/>
        </p:nvSpPr>
        <p:spPr>
          <a:xfrm flipH="1">
            <a:off x="2489678" y="930804"/>
            <a:ext cx="2854992" cy="33855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600" b="1" i="0" u="none" strike="noStrike" cap="none" spc="0" normalizeH="0" baseline="0" dirty="0">
                <a:ln>
                  <a:noFill/>
                </a:ln>
                <a:solidFill>
                  <a:srgbClr val="000000"/>
                </a:solidFill>
                <a:effectLst/>
                <a:uFillTx/>
                <a:latin typeface="+mj-lt"/>
                <a:ea typeface="+mj-ea"/>
                <a:cs typeface="+mj-cs"/>
                <a:sym typeface="Helvetica"/>
              </a:rPr>
              <a:t>ECS member distribution</a:t>
            </a:r>
          </a:p>
        </p:txBody>
      </p:sp>
      <p:sp>
        <p:nvSpPr>
          <p:cNvPr id="4" name="TextBox 3">
            <a:extLst>
              <a:ext uri="{FF2B5EF4-FFF2-40B4-BE49-F238E27FC236}">
                <a16:creationId xmlns:a16="http://schemas.microsoft.com/office/drawing/2014/main" id="{9AB9D738-5570-41BA-9499-89077A57B02F}"/>
              </a:ext>
            </a:extLst>
          </p:cNvPr>
          <p:cNvSpPr txBox="1"/>
          <p:nvPr/>
        </p:nvSpPr>
        <p:spPr>
          <a:xfrm>
            <a:off x="4316966" y="3593694"/>
            <a:ext cx="3012303"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0" i="1" u="none" strike="noStrike" cap="none" spc="0" normalizeH="0" baseline="0" dirty="0">
                <a:ln>
                  <a:noFill/>
                </a:ln>
                <a:solidFill>
                  <a:srgbClr val="000000"/>
                </a:solidFill>
                <a:effectLst/>
                <a:uFillTx/>
                <a:latin typeface="+mj-lt"/>
                <a:ea typeface="+mj-ea"/>
                <a:cs typeface="+mj-cs"/>
                <a:sym typeface="Helvetica"/>
              </a:rPr>
              <a:t>*% from total ECS members per year</a:t>
            </a:r>
          </a:p>
        </p:txBody>
      </p:sp>
      <p:graphicFrame>
        <p:nvGraphicFramePr>
          <p:cNvPr id="17" name="Table 16">
            <a:extLst>
              <a:ext uri="{FF2B5EF4-FFF2-40B4-BE49-F238E27FC236}">
                <a16:creationId xmlns:a16="http://schemas.microsoft.com/office/drawing/2014/main" id="{623665C0-EBEF-4845-B809-15575BE8A2FF}"/>
              </a:ext>
            </a:extLst>
          </p:cNvPr>
          <p:cNvGraphicFramePr>
            <a:graphicFrameLocks noGrp="1"/>
          </p:cNvGraphicFramePr>
          <p:nvPr>
            <p:extLst>
              <p:ext uri="{D42A27DB-BD31-4B8C-83A1-F6EECF244321}">
                <p14:modId xmlns:p14="http://schemas.microsoft.com/office/powerpoint/2010/main" val="3851398020"/>
              </p:ext>
            </p:extLst>
          </p:nvPr>
        </p:nvGraphicFramePr>
        <p:xfrm>
          <a:off x="91163" y="4328434"/>
          <a:ext cx="7238106" cy="2284984"/>
        </p:xfrm>
        <a:graphic>
          <a:graphicData uri="http://schemas.openxmlformats.org/drawingml/2006/table">
            <a:tbl>
              <a:tblPr firstRow="1" bandRow="1">
                <a:tableStyleId>{5C22544A-7EE6-4342-B048-85BDC9FD1C3A}</a:tableStyleId>
              </a:tblPr>
              <a:tblGrid>
                <a:gridCol w="962212">
                  <a:extLst>
                    <a:ext uri="{9D8B030D-6E8A-4147-A177-3AD203B41FA5}">
                      <a16:colId xmlns:a16="http://schemas.microsoft.com/office/drawing/2014/main" val="2089553106"/>
                    </a:ext>
                  </a:extLst>
                </a:gridCol>
                <a:gridCol w="749737">
                  <a:extLst>
                    <a:ext uri="{9D8B030D-6E8A-4147-A177-3AD203B41FA5}">
                      <a16:colId xmlns:a16="http://schemas.microsoft.com/office/drawing/2014/main" val="2562533306"/>
                    </a:ext>
                  </a:extLst>
                </a:gridCol>
                <a:gridCol w="791858">
                  <a:extLst>
                    <a:ext uri="{9D8B030D-6E8A-4147-A177-3AD203B41FA5}">
                      <a16:colId xmlns:a16="http://schemas.microsoft.com/office/drawing/2014/main" val="2225651689"/>
                    </a:ext>
                  </a:extLst>
                </a:gridCol>
                <a:gridCol w="749738">
                  <a:extLst>
                    <a:ext uri="{9D8B030D-6E8A-4147-A177-3AD203B41FA5}">
                      <a16:colId xmlns:a16="http://schemas.microsoft.com/office/drawing/2014/main" val="2775566334"/>
                    </a:ext>
                  </a:extLst>
                </a:gridCol>
                <a:gridCol w="766585">
                  <a:extLst>
                    <a:ext uri="{9D8B030D-6E8A-4147-A177-3AD203B41FA5}">
                      <a16:colId xmlns:a16="http://schemas.microsoft.com/office/drawing/2014/main" val="88734079"/>
                    </a:ext>
                  </a:extLst>
                </a:gridCol>
                <a:gridCol w="741313">
                  <a:extLst>
                    <a:ext uri="{9D8B030D-6E8A-4147-A177-3AD203B41FA5}">
                      <a16:colId xmlns:a16="http://schemas.microsoft.com/office/drawing/2014/main" val="3407696173"/>
                    </a:ext>
                  </a:extLst>
                </a:gridCol>
                <a:gridCol w="758161">
                  <a:extLst>
                    <a:ext uri="{9D8B030D-6E8A-4147-A177-3AD203B41FA5}">
                      <a16:colId xmlns:a16="http://schemas.microsoft.com/office/drawing/2014/main" val="1451147894"/>
                    </a:ext>
                  </a:extLst>
                </a:gridCol>
                <a:gridCol w="859251">
                  <a:extLst>
                    <a:ext uri="{9D8B030D-6E8A-4147-A177-3AD203B41FA5}">
                      <a16:colId xmlns:a16="http://schemas.microsoft.com/office/drawing/2014/main" val="2872254098"/>
                    </a:ext>
                  </a:extLst>
                </a:gridCol>
                <a:gridCol w="859251">
                  <a:extLst>
                    <a:ext uri="{9D8B030D-6E8A-4147-A177-3AD203B41FA5}">
                      <a16:colId xmlns:a16="http://schemas.microsoft.com/office/drawing/2014/main" val="2245090400"/>
                    </a:ext>
                  </a:extLst>
                </a:gridCol>
              </a:tblGrid>
              <a:tr h="370840">
                <a:tc>
                  <a:txBody>
                    <a:bodyPr/>
                    <a:lstStyle/>
                    <a:p>
                      <a:r>
                        <a:rPr lang="en-US" b="1" dirty="0">
                          <a:solidFill>
                            <a:schemeClr val="tx1"/>
                          </a:solidFill>
                        </a:rPr>
                        <a:t>Gender</a:t>
                      </a:r>
                    </a:p>
                  </a:txBody>
                  <a:tcPr>
                    <a:solidFill>
                      <a:srgbClr val="E7F5FF"/>
                    </a:solidFill>
                  </a:tcPr>
                </a:tc>
                <a:tc>
                  <a:txBody>
                    <a:bodyPr/>
                    <a:lstStyle/>
                    <a:p>
                      <a:r>
                        <a:rPr lang="en-US" b="1" dirty="0">
                          <a:solidFill>
                            <a:schemeClr val="tx1"/>
                          </a:solidFill>
                        </a:rPr>
                        <a:t>2015</a:t>
                      </a:r>
                    </a:p>
                  </a:txBody>
                  <a:tcPr>
                    <a:solidFill>
                      <a:srgbClr val="E7F5FF"/>
                    </a:solidFill>
                  </a:tcPr>
                </a:tc>
                <a:tc>
                  <a:txBody>
                    <a:bodyPr/>
                    <a:lstStyle/>
                    <a:p>
                      <a:r>
                        <a:rPr lang="en-US" b="1" dirty="0">
                          <a:solidFill>
                            <a:schemeClr val="tx1"/>
                          </a:solidFill>
                        </a:rPr>
                        <a:t>2016</a:t>
                      </a:r>
                    </a:p>
                  </a:txBody>
                  <a:tcPr>
                    <a:solidFill>
                      <a:srgbClr val="E7F5FF"/>
                    </a:solidFill>
                  </a:tcPr>
                </a:tc>
                <a:tc>
                  <a:txBody>
                    <a:bodyPr/>
                    <a:lstStyle/>
                    <a:p>
                      <a:r>
                        <a:rPr lang="en-US" b="1" dirty="0">
                          <a:solidFill>
                            <a:schemeClr val="tx1"/>
                          </a:solidFill>
                        </a:rPr>
                        <a:t>2017</a:t>
                      </a:r>
                    </a:p>
                  </a:txBody>
                  <a:tcPr>
                    <a:solidFill>
                      <a:srgbClr val="E7F5FF"/>
                    </a:solidFill>
                  </a:tcPr>
                </a:tc>
                <a:tc>
                  <a:txBody>
                    <a:bodyPr/>
                    <a:lstStyle/>
                    <a:p>
                      <a:r>
                        <a:rPr lang="en-US" b="1" dirty="0">
                          <a:solidFill>
                            <a:schemeClr val="tx1"/>
                          </a:solidFill>
                        </a:rPr>
                        <a:t>2018</a:t>
                      </a:r>
                    </a:p>
                  </a:txBody>
                  <a:tcPr>
                    <a:solidFill>
                      <a:srgbClr val="E7F5FF"/>
                    </a:solidFill>
                  </a:tcPr>
                </a:tc>
                <a:tc>
                  <a:txBody>
                    <a:bodyPr/>
                    <a:lstStyle/>
                    <a:p>
                      <a:r>
                        <a:rPr lang="en-US" b="1" dirty="0">
                          <a:solidFill>
                            <a:schemeClr val="tx1"/>
                          </a:solidFill>
                        </a:rPr>
                        <a:t>2019</a:t>
                      </a:r>
                    </a:p>
                  </a:txBody>
                  <a:tcPr>
                    <a:solidFill>
                      <a:srgbClr val="E7F5FF"/>
                    </a:solidFill>
                  </a:tcPr>
                </a:tc>
                <a:tc>
                  <a:txBody>
                    <a:bodyPr/>
                    <a:lstStyle/>
                    <a:p>
                      <a:r>
                        <a:rPr lang="en-US" b="1" dirty="0">
                          <a:solidFill>
                            <a:schemeClr val="tx1"/>
                          </a:solidFill>
                        </a:rPr>
                        <a:t>2020</a:t>
                      </a:r>
                    </a:p>
                    <a:p>
                      <a:pPr marL="0" marR="0" lvl="0" indent="0" algn="r" defTabSz="967801" rtl="0" eaLnBrk="1" fontAlgn="auto" latinLnBrk="0" hangingPunct="1">
                        <a:lnSpc>
                          <a:spcPct val="100000"/>
                        </a:lnSpc>
                        <a:spcBef>
                          <a:spcPts val="0"/>
                        </a:spcBef>
                        <a:spcAft>
                          <a:spcPts val="0"/>
                        </a:spcAft>
                        <a:buClrTx/>
                        <a:buSzTx/>
                        <a:buFontTx/>
                        <a:buNone/>
                        <a:tabLst/>
                        <a:defRPr/>
                      </a:pPr>
                      <a:r>
                        <a:rPr lang="en-US" b="1" dirty="0">
                          <a:solidFill>
                            <a:srgbClr val="FF0000"/>
                          </a:solidFill>
                        </a:rPr>
                        <a:t>virtual</a:t>
                      </a:r>
                    </a:p>
                  </a:txBody>
                  <a:tcPr>
                    <a:solidFill>
                      <a:srgbClr val="E7F5FF"/>
                    </a:solidFill>
                  </a:tcPr>
                </a:tc>
                <a:tc>
                  <a:txBody>
                    <a:bodyPr/>
                    <a:lstStyle/>
                    <a:p>
                      <a:r>
                        <a:rPr lang="en-US" b="1" dirty="0">
                          <a:solidFill>
                            <a:schemeClr val="tx1"/>
                          </a:solidFill>
                        </a:rPr>
                        <a:t>2021</a:t>
                      </a:r>
                    </a:p>
                    <a:p>
                      <a:pPr marL="0" marR="0" lvl="0" indent="0" algn="r" defTabSz="967801" rtl="0" eaLnBrk="1" fontAlgn="auto" latinLnBrk="0" hangingPunct="1">
                        <a:lnSpc>
                          <a:spcPct val="100000"/>
                        </a:lnSpc>
                        <a:spcBef>
                          <a:spcPts val="0"/>
                        </a:spcBef>
                        <a:spcAft>
                          <a:spcPts val="0"/>
                        </a:spcAft>
                        <a:buClrTx/>
                        <a:buSzTx/>
                        <a:buFontTx/>
                        <a:buNone/>
                        <a:tabLst/>
                        <a:defRPr/>
                      </a:pPr>
                      <a:r>
                        <a:rPr lang="en-US" b="1" dirty="0">
                          <a:solidFill>
                            <a:srgbClr val="FF0000"/>
                          </a:solidFill>
                        </a:rPr>
                        <a:t>virtual</a:t>
                      </a:r>
                    </a:p>
                  </a:txBody>
                  <a:tcPr>
                    <a:solidFill>
                      <a:srgbClr val="E7F5FF"/>
                    </a:solidFill>
                  </a:tcPr>
                </a:tc>
                <a:tc>
                  <a:txBody>
                    <a:bodyPr/>
                    <a:lstStyle/>
                    <a:p>
                      <a:r>
                        <a:rPr lang="en-US" b="1" dirty="0">
                          <a:solidFill>
                            <a:schemeClr val="tx1"/>
                          </a:solidFill>
                        </a:rPr>
                        <a:t>Average</a:t>
                      </a:r>
                    </a:p>
                  </a:txBody>
                  <a:tcPr>
                    <a:solidFill>
                      <a:srgbClr val="E7F5FF"/>
                    </a:solidFill>
                  </a:tcPr>
                </a:tc>
                <a:extLst>
                  <a:ext uri="{0D108BD9-81ED-4DB2-BD59-A6C34878D82A}">
                    <a16:rowId xmlns:a16="http://schemas.microsoft.com/office/drawing/2014/main" val="1229777170"/>
                  </a:ext>
                </a:extLst>
              </a:tr>
              <a:tr h="370840">
                <a:tc>
                  <a:txBody>
                    <a:bodyPr/>
                    <a:lstStyle/>
                    <a:p>
                      <a:r>
                        <a:rPr lang="en-US" b="0" dirty="0"/>
                        <a:t>Men</a:t>
                      </a:r>
                    </a:p>
                  </a:txBody>
                  <a:tcPr>
                    <a:solidFill>
                      <a:srgbClr val="C9E8FF"/>
                    </a:solidFill>
                  </a:tcPr>
                </a:tc>
                <a:tc>
                  <a:txBody>
                    <a:bodyPr/>
                    <a:lstStyle/>
                    <a:p>
                      <a:r>
                        <a:rPr lang="en-US" dirty="0"/>
                        <a:t>3287 (48.7%)</a:t>
                      </a:r>
                    </a:p>
                  </a:txBody>
                  <a:tcPr>
                    <a:solidFill>
                      <a:srgbClr val="C9E8FF"/>
                    </a:solidFill>
                  </a:tcPr>
                </a:tc>
                <a:tc>
                  <a:txBody>
                    <a:bodyPr/>
                    <a:lstStyle/>
                    <a:p>
                      <a:r>
                        <a:rPr lang="en-US" dirty="0"/>
                        <a:t>3713 (52.4%)</a:t>
                      </a:r>
                    </a:p>
                  </a:txBody>
                  <a:tcPr>
                    <a:solidFill>
                      <a:srgbClr val="C9E8FF"/>
                    </a:solidFill>
                  </a:tcPr>
                </a:tc>
                <a:tc>
                  <a:txBody>
                    <a:bodyPr/>
                    <a:lstStyle/>
                    <a:p>
                      <a:r>
                        <a:rPr lang="en-US" dirty="0"/>
                        <a:t>3958</a:t>
                      </a:r>
                    </a:p>
                    <a:p>
                      <a:r>
                        <a:rPr lang="en-US" dirty="0"/>
                        <a:t>(53.8%)</a:t>
                      </a:r>
                    </a:p>
                  </a:txBody>
                  <a:tcPr>
                    <a:solidFill>
                      <a:srgbClr val="C9E8FF"/>
                    </a:solidFill>
                  </a:tcPr>
                </a:tc>
                <a:tc>
                  <a:txBody>
                    <a:bodyPr/>
                    <a:lstStyle/>
                    <a:p>
                      <a:r>
                        <a:rPr lang="en-US" dirty="0"/>
                        <a:t>4266 (56.5%)</a:t>
                      </a:r>
                    </a:p>
                  </a:txBody>
                  <a:tcPr>
                    <a:solidFill>
                      <a:srgbClr val="C9E8FF"/>
                    </a:solidFill>
                  </a:tcPr>
                </a:tc>
                <a:tc>
                  <a:txBody>
                    <a:bodyPr/>
                    <a:lstStyle/>
                    <a:p>
                      <a:r>
                        <a:rPr lang="en-US" dirty="0"/>
                        <a:t>3393 (43.1%)</a:t>
                      </a:r>
                    </a:p>
                  </a:txBody>
                  <a:tcPr>
                    <a:solidFill>
                      <a:srgbClr val="C9E8FF"/>
                    </a:solidFill>
                  </a:tcPr>
                </a:tc>
                <a:tc>
                  <a:txBody>
                    <a:bodyPr/>
                    <a:lstStyle/>
                    <a:p>
                      <a:r>
                        <a:rPr lang="en-US" dirty="0"/>
                        <a:t>6337 (65.7%)</a:t>
                      </a:r>
                    </a:p>
                  </a:txBody>
                  <a:tcPr>
                    <a:solidFill>
                      <a:srgbClr val="C9E8FF"/>
                    </a:solidFill>
                  </a:tcPr>
                </a:tc>
                <a:tc>
                  <a:txBody>
                    <a:bodyPr/>
                    <a:lstStyle/>
                    <a:p>
                      <a:r>
                        <a:rPr lang="en-US" dirty="0"/>
                        <a:t>5762</a:t>
                      </a:r>
                    </a:p>
                    <a:p>
                      <a:r>
                        <a:rPr lang="en-US" dirty="0"/>
                        <a:t>(61.8%)</a:t>
                      </a:r>
                    </a:p>
                  </a:txBody>
                  <a:tcPr>
                    <a:solidFill>
                      <a:srgbClr val="C9E8FF"/>
                    </a:solidFill>
                  </a:tcPr>
                </a:tc>
                <a:tc>
                  <a:txBody>
                    <a:bodyPr/>
                    <a:lstStyle/>
                    <a:p>
                      <a:r>
                        <a:rPr lang="en-US" dirty="0"/>
                        <a:t>55.4%</a:t>
                      </a:r>
                    </a:p>
                  </a:txBody>
                  <a:tcPr>
                    <a:solidFill>
                      <a:srgbClr val="C9E8FF"/>
                    </a:solidFill>
                  </a:tcPr>
                </a:tc>
                <a:extLst>
                  <a:ext uri="{0D108BD9-81ED-4DB2-BD59-A6C34878D82A}">
                    <a16:rowId xmlns:a16="http://schemas.microsoft.com/office/drawing/2014/main" val="1903980741"/>
                  </a:ext>
                </a:extLst>
              </a:tr>
              <a:tr h="370840">
                <a:tc>
                  <a:txBody>
                    <a:bodyPr/>
                    <a:lstStyle/>
                    <a:p>
                      <a:r>
                        <a:rPr lang="en-US" b="0" dirty="0"/>
                        <a:t>Women</a:t>
                      </a:r>
                    </a:p>
                  </a:txBody>
                  <a:tcPr>
                    <a:solidFill>
                      <a:srgbClr val="ABDBFF"/>
                    </a:solidFill>
                  </a:tcPr>
                </a:tc>
                <a:tc>
                  <a:txBody>
                    <a:bodyPr/>
                    <a:lstStyle/>
                    <a:p>
                      <a:r>
                        <a:rPr lang="en-US" dirty="0"/>
                        <a:t>1172</a:t>
                      </a:r>
                    </a:p>
                    <a:p>
                      <a:r>
                        <a:rPr lang="en-US" dirty="0"/>
                        <a:t>(17.4%)</a:t>
                      </a:r>
                    </a:p>
                  </a:txBody>
                  <a:tcPr>
                    <a:solidFill>
                      <a:srgbClr val="ABDBFF"/>
                    </a:solidFill>
                  </a:tcPr>
                </a:tc>
                <a:tc>
                  <a:txBody>
                    <a:bodyPr/>
                    <a:lstStyle/>
                    <a:p>
                      <a:r>
                        <a:rPr lang="en-US" dirty="0"/>
                        <a:t>1340 (18.9%)</a:t>
                      </a:r>
                    </a:p>
                  </a:txBody>
                  <a:tcPr>
                    <a:solidFill>
                      <a:srgbClr val="ABDBFF"/>
                    </a:solidFill>
                  </a:tcPr>
                </a:tc>
                <a:tc>
                  <a:txBody>
                    <a:bodyPr/>
                    <a:lstStyle/>
                    <a:p>
                      <a:r>
                        <a:rPr lang="en-US" dirty="0"/>
                        <a:t>1357 (18.4%)</a:t>
                      </a:r>
                    </a:p>
                  </a:txBody>
                  <a:tcPr>
                    <a:solidFill>
                      <a:srgbClr val="ABDBFF"/>
                    </a:solidFill>
                  </a:tcPr>
                </a:tc>
                <a:tc>
                  <a:txBody>
                    <a:bodyPr/>
                    <a:lstStyle/>
                    <a:p>
                      <a:r>
                        <a:rPr lang="en-US" dirty="0"/>
                        <a:t>1550 (20.5%)</a:t>
                      </a:r>
                    </a:p>
                  </a:txBody>
                  <a:tcPr>
                    <a:solidFill>
                      <a:srgbClr val="ABDBFF"/>
                    </a:solidFill>
                  </a:tcPr>
                </a:tc>
                <a:tc>
                  <a:txBody>
                    <a:bodyPr/>
                    <a:lstStyle/>
                    <a:p>
                      <a:r>
                        <a:rPr lang="en-US" dirty="0"/>
                        <a:t>1337 (17.0%)</a:t>
                      </a:r>
                    </a:p>
                  </a:txBody>
                  <a:tcPr>
                    <a:solidFill>
                      <a:srgbClr val="ABDBFF"/>
                    </a:solidFill>
                  </a:tcPr>
                </a:tc>
                <a:tc>
                  <a:txBody>
                    <a:bodyPr/>
                    <a:lstStyle/>
                    <a:p>
                      <a:r>
                        <a:rPr lang="en-US" dirty="0"/>
                        <a:t>2670 (27.7%)</a:t>
                      </a:r>
                    </a:p>
                  </a:txBody>
                  <a:tcPr>
                    <a:solidFill>
                      <a:srgbClr val="ABDBFF"/>
                    </a:solidFill>
                  </a:tcPr>
                </a:tc>
                <a:tc>
                  <a:txBody>
                    <a:bodyPr/>
                    <a:lstStyle/>
                    <a:p>
                      <a:r>
                        <a:rPr lang="en-US" dirty="0"/>
                        <a:t>2932</a:t>
                      </a:r>
                    </a:p>
                    <a:p>
                      <a:r>
                        <a:rPr lang="en-US" dirty="0"/>
                        <a:t>(31.4%)</a:t>
                      </a:r>
                    </a:p>
                  </a:txBody>
                  <a:tcPr>
                    <a:solidFill>
                      <a:srgbClr val="ABDBFF"/>
                    </a:solidFill>
                  </a:tcPr>
                </a:tc>
                <a:tc>
                  <a:txBody>
                    <a:bodyPr/>
                    <a:lstStyle/>
                    <a:p>
                      <a:r>
                        <a:rPr lang="en-US" dirty="0"/>
                        <a:t>22.3%</a:t>
                      </a:r>
                    </a:p>
                  </a:txBody>
                  <a:tcPr>
                    <a:solidFill>
                      <a:srgbClr val="ABDBFF"/>
                    </a:solidFill>
                  </a:tcPr>
                </a:tc>
                <a:extLst>
                  <a:ext uri="{0D108BD9-81ED-4DB2-BD59-A6C34878D82A}">
                    <a16:rowId xmlns:a16="http://schemas.microsoft.com/office/drawing/2014/main" val="1189818884"/>
                  </a:ext>
                </a:extLst>
              </a:tr>
              <a:tr h="370840">
                <a:tc>
                  <a:txBody>
                    <a:bodyPr/>
                    <a:lstStyle/>
                    <a:p>
                      <a:r>
                        <a:rPr lang="en-US" b="0" dirty="0"/>
                        <a:t>Prefer not to say</a:t>
                      </a:r>
                    </a:p>
                  </a:txBody>
                  <a:tcPr>
                    <a:solidFill>
                      <a:srgbClr val="C9E8FF"/>
                    </a:solidFill>
                  </a:tcPr>
                </a:tc>
                <a:tc>
                  <a:txBody>
                    <a:bodyPr/>
                    <a:lstStyle/>
                    <a:p>
                      <a:r>
                        <a:rPr lang="en-US" dirty="0"/>
                        <a:t>2292 (34.0%)</a:t>
                      </a:r>
                    </a:p>
                  </a:txBody>
                  <a:tcPr>
                    <a:solidFill>
                      <a:srgbClr val="C9E8FF"/>
                    </a:solidFill>
                  </a:tcPr>
                </a:tc>
                <a:tc>
                  <a:txBody>
                    <a:bodyPr/>
                    <a:lstStyle/>
                    <a:p>
                      <a:r>
                        <a:rPr lang="en-US" dirty="0"/>
                        <a:t>2036 (28.7%)</a:t>
                      </a:r>
                    </a:p>
                  </a:txBody>
                  <a:tcPr>
                    <a:solidFill>
                      <a:srgbClr val="C9E8FF"/>
                    </a:solidFill>
                  </a:tcPr>
                </a:tc>
                <a:tc>
                  <a:txBody>
                    <a:bodyPr/>
                    <a:lstStyle/>
                    <a:p>
                      <a:r>
                        <a:rPr lang="en-US" dirty="0"/>
                        <a:t>2042 (27.8%)</a:t>
                      </a:r>
                    </a:p>
                  </a:txBody>
                  <a:tcPr>
                    <a:solidFill>
                      <a:srgbClr val="C9E8FF"/>
                    </a:solidFill>
                  </a:tcPr>
                </a:tc>
                <a:tc>
                  <a:txBody>
                    <a:bodyPr/>
                    <a:lstStyle/>
                    <a:p>
                      <a:r>
                        <a:rPr lang="en-US" dirty="0"/>
                        <a:t>1739 (23.0%)</a:t>
                      </a:r>
                    </a:p>
                  </a:txBody>
                  <a:tcPr>
                    <a:solidFill>
                      <a:srgbClr val="C9E8FF"/>
                    </a:solidFill>
                  </a:tcPr>
                </a:tc>
                <a:tc>
                  <a:txBody>
                    <a:bodyPr/>
                    <a:lstStyle/>
                    <a:p>
                      <a:r>
                        <a:rPr lang="en-US" dirty="0"/>
                        <a:t>3139 (39.9%)</a:t>
                      </a:r>
                    </a:p>
                  </a:txBody>
                  <a:tcPr>
                    <a:solidFill>
                      <a:srgbClr val="C9E8FF"/>
                    </a:solidFill>
                  </a:tcPr>
                </a:tc>
                <a:tc>
                  <a:txBody>
                    <a:bodyPr/>
                    <a:lstStyle/>
                    <a:p>
                      <a:r>
                        <a:rPr lang="en-US" dirty="0"/>
                        <a:t>635 (6.6%)</a:t>
                      </a:r>
                    </a:p>
                  </a:txBody>
                  <a:tcPr>
                    <a:solidFill>
                      <a:srgbClr val="C9E8FF"/>
                    </a:solidFill>
                  </a:tcPr>
                </a:tc>
                <a:tc>
                  <a:txBody>
                    <a:bodyPr/>
                    <a:lstStyle/>
                    <a:p>
                      <a:r>
                        <a:rPr lang="en-US" dirty="0"/>
                        <a:t>630</a:t>
                      </a:r>
                    </a:p>
                    <a:p>
                      <a:r>
                        <a:rPr lang="en-US" dirty="0"/>
                        <a:t>(6.8%)</a:t>
                      </a:r>
                    </a:p>
                  </a:txBody>
                  <a:tcPr>
                    <a:solidFill>
                      <a:srgbClr val="C9E8FF"/>
                    </a:solidFill>
                  </a:tcPr>
                </a:tc>
                <a:tc>
                  <a:txBody>
                    <a:bodyPr/>
                    <a:lstStyle/>
                    <a:p>
                      <a:r>
                        <a:rPr lang="en-US" dirty="0"/>
                        <a:t>22.6%</a:t>
                      </a:r>
                    </a:p>
                  </a:txBody>
                  <a:tcPr>
                    <a:solidFill>
                      <a:srgbClr val="C9E8FF"/>
                    </a:solidFill>
                  </a:tcPr>
                </a:tc>
                <a:extLst>
                  <a:ext uri="{0D108BD9-81ED-4DB2-BD59-A6C34878D82A}">
                    <a16:rowId xmlns:a16="http://schemas.microsoft.com/office/drawing/2014/main" val="3125200683"/>
                  </a:ext>
                </a:extLst>
              </a:tr>
              <a:tr h="370840">
                <a:tc>
                  <a:txBody>
                    <a:bodyPr/>
                    <a:lstStyle/>
                    <a:p>
                      <a:r>
                        <a:rPr lang="en-US" b="1" dirty="0"/>
                        <a:t>Total</a:t>
                      </a:r>
                    </a:p>
                  </a:txBody>
                  <a:tcPr>
                    <a:solidFill>
                      <a:srgbClr val="E7F5FF"/>
                    </a:solidFill>
                  </a:tcPr>
                </a:tc>
                <a:tc>
                  <a:txBody>
                    <a:bodyPr/>
                    <a:lstStyle/>
                    <a:p>
                      <a:r>
                        <a:rPr lang="en-US" b="1" dirty="0"/>
                        <a:t>6751</a:t>
                      </a:r>
                    </a:p>
                  </a:txBody>
                  <a:tcPr>
                    <a:solidFill>
                      <a:srgbClr val="E7F5FF"/>
                    </a:solidFill>
                  </a:tcPr>
                </a:tc>
                <a:tc>
                  <a:txBody>
                    <a:bodyPr/>
                    <a:lstStyle/>
                    <a:p>
                      <a:r>
                        <a:rPr lang="en-US" b="1" dirty="0"/>
                        <a:t>7089</a:t>
                      </a:r>
                    </a:p>
                  </a:txBody>
                  <a:tcPr>
                    <a:solidFill>
                      <a:srgbClr val="E7F5FF"/>
                    </a:solidFill>
                  </a:tcPr>
                </a:tc>
                <a:tc>
                  <a:txBody>
                    <a:bodyPr/>
                    <a:lstStyle/>
                    <a:p>
                      <a:r>
                        <a:rPr lang="en-US" b="1" dirty="0"/>
                        <a:t>7357</a:t>
                      </a:r>
                    </a:p>
                  </a:txBody>
                  <a:tcPr>
                    <a:solidFill>
                      <a:srgbClr val="E7F5FF"/>
                    </a:solidFill>
                  </a:tcPr>
                </a:tc>
                <a:tc>
                  <a:txBody>
                    <a:bodyPr/>
                    <a:lstStyle/>
                    <a:p>
                      <a:r>
                        <a:rPr lang="en-US" b="1" dirty="0"/>
                        <a:t>7555</a:t>
                      </a:r>
                    </a:p>
                  </a:txBody>
                  <a:tcPr>
                    <a:solidFill>
                      <a:srgbClr val="E7F5FF"/>
                    </a:solidFill>
                  </a:tcPr>
                </a:tc>
                <a:tc>
                  <a:txBody>
                    <a:bodyPr/>
                    <a:lstStyle/>
                    <a:p>
                      <a:r>
                        <a:rPr lang="en-US" b="1" dirty="0"/>
                        <a:t>7869</a:t>
                      </a:r>
                    </a:p>
                  </a:txBody>
                  <a:tcPr>
                    <a:solidFill>
                      <a:srgbClr val="E7F5FF"/>
                    </a:solidFill>
                  </a:tcPr>
                </a:tc>
                <a:tc>
                  <a:txBody>
                    <a:bodyPr/>
                    <a:lstStyle/>
                    <a:p>
                      <a:r>
                        <a:rPr lang="en-US" b="1" dirty="0"/>
                        <a:t>9642</a:t>
                      </a:r>
                    </a:p>
                  </a:txBody>
                  <a:tcPr>
                    <a:solidFill>
                      <a:srgbClr val="E7F5FF"/>
                    </a:solidFill>
                  </a:tcPr>
                </a:tc>
                <a:tc>
                  <a:txBody>
                    <a:bodyPr/>
                    <a:lstStyle/>
                    <a:p>
                      <a:r>
                        <a:rPr lang="en-US" b="1" dirty="0"/>
                        <a:t>9324</a:t>
                      </a:r>
                    </a:p>
                  </a:txBody>
                  <a:tcPr>
                    <a:solidFill>
                      <a:srgbClr val="E7F5FF"/>
                    </a:solidFill>
                  </a:tcPr>
                </a:tc>
                <a:tc>
                  <a:txBody>
                    <a:bodyPr/>
                    <a:lstStyle/>
                    <a:p>
                      <a:r>
                        <a:rPr lang="en-US" b="1" dirty="0"/>
                        <a:t>54,469</a:t>
                      </a:r>
                    </a:p>
                  </a:txBody>
                  <a:tcPr>
                    <a:solidFill>
                      <a:srgbClr val="E7F5FF"/>
                    </a:solidFill>
                  </a:tcPr>
                </a:tc>
                <a:extLst>
                  <a:ext uri="{0D108BD9-81ED-4DB2-BD59-A6C34878D82A}">
                    <a16:rowId xmlns:a16="http://schemas.microsoft.com/office/drawing/2014/main" val="2347790339"/>
                  </a:ext>
                </a:extLst>
              </a:tr>
            </a:tbl>
          </a:graphicData>
        </a:graphic>
      </p:graphicFrame>
      <p:sp>
        <p:nvSpPr>
          <p:cNvPr id="18" name="TextBox 17">
            <a:extLst>
              <a:ext uri="{FF2B5EF4-FFF2-40B4-BE49-F238E27FC236}">
                <a16:creationId xmlns:a16="http://schemas.microsoft.com/office/drawing/2014/main" id="{8115FA23-1325-43A0-A6A7-B55DCC260F74}"/>
              </a:ext>
            </a:extLst>
          </p:cNvPr>
          <p:cNvSpPr txBox="1"/>
          <p:nvPr/>
        </p:nvSpPr>
        <p:spPr>
          <a:xfrm flipH="1">
            <a:off x="2489678" y="3954342"/>
            <a:ext cx="3819699" cy="33855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600" b="1" i="0" u="none" strike="noStrike" cap="none" spc="0" normalizeH="0" baseline="0" dirty="0">
                <a:ln>
                  <a:noFill/>
                </a:ln>
                <a:solidFill>
                  <a:srgbClr val="000000"/>
                </a:solidFill>
                <a:effectLst/>
                <a:uFillTx/>
                <a:latin typeface="+mj-lt"/>
                <a:ea typeface="+mj-ea"/>
                <a:cs typeface="+mj-cs"/>
                <a:sym typeface="Helvetica"/>
              </a:rPr>
              <a:t>Non-ECS member distribution</a:t>
            </a:r>
          </a:p>
        </p:txBody>
      </p:sp>
      <p:sp>
        <p:nvSpPr>
          <p:cNvPr id="7" name="TextBox 6">
            <a:extLst>
              <a:ext uri="{FF2B5EF4-FFF2-40B4-BE49-F238E27FC236}">
                <a16:creationId xmlns:a16="http://schemas.microsoft.com/office/drawing/2014/main" id="{5EF506D7-24D1-422F-B51B-6AD6C58E5CCB}"/>
              </a:ext>
            </a:extLst>
          </p:cNvPr>
          <p:cNvSpPr txBox="1"/>
          <p:nvPr/>
        </p:nvSpPr>
        <p:spPr>
          <a:xfrm>
            <a:off x="7762366" y="1243514"/>
            <a:ext cx="4321605" cy="181587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R="0" algn="just" defTabSz="914400" rtl="0" fontAlgn="auto" latinLnBrk="0" hangingPunct="0">
              <a:lnSpc>
                <a:spcPct val="100000"/>
              </a:lnSpc>
              <a:spcBef>
                <a:spcPts val="0"/>
              </a:spcBef>
              <a:spcAft>
                <a:spcPts val="0"/>
              </a:spcAft>
              <a:buClrTx/>
              <a:buSzTx/>
              <a:tabLst/>
            </a:pPr>
            <a:r>
              <a:rPr kumimoji="0" lang="en-US" sz="1400" b="1" i="0" u="none" strike="noStrike" cap="none" spc="0" normalizeH="0" baseline="0" dirty="0">
                <a:ln>
                  <a:noFill/>
                </a:ln>
                <a:solidFill>
                  <a:srgbClr val="000000"/>
                </a:solidFill>
                <a:effectLst/>
                <a:uFillTx/>
                <a:latin typeface="+mj-lt"/>
                <a:ea typeface="+mj-ea"/>
                <a:cs typeface="+mj-cs"/>
                <a:sym typeface="Helvetica"/>
              </a:rPr>
              <a:t>The data base:</a:t>
            </a:r>
          </a:p>
          <a:p>
            <a:pPr marL="285750" marR="0" indent="-285750" algn="just"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US" sz="1400" b="0" i="0" u="none" strike="noStrike" cap="none" spc="0" normalizeH="0" baseline="0" dirty="0">
                <a:ln>
                  <a:noFill/>
                </a:ln>
                <a:solidFill>
                  <a:srgbClr val="000000"/>
                </a:solidFill>
                <a:effectLst/>
                <a:uFillTx/>
                <a:latin typeface="+mj-lt"/>
                <a:ea typeface="+mj-ea"/>
                <a:cs typeface="+mj-cs"/>
                <a:sym typeface="Helvetica"/>
              </a:rPr>
              <a:t>6 General Assemblies (2015-2021)</a:t>
            </a:r>
          </a:p>
          <a:p>
            <a:pPr marL="285750" marR="0" indent="-285750" algn="just" defTabSz="914400" rtl="0" fontAlgn="auto" latinLnBrk="0" hangingPunct="0">
              <a:lnSpc>
                <a:spcPct val="100000"/>
              </a:lnSpc>
              <a:spcBef>
                <a:spcPts val="0"/>
              </a:spcBef>
              <a:spcAft>
                <a:spcPts val="0"/>
              </a:spcAft>
              <a:buClrTx/>
              <a:buSzTx/>
              <a:buFont typeface="Arial" panose="020B0604020202020204" pitchFamily="34" charset="0"/>
              <a:buChar char="•"/>
              <a:tabLst/>
            </a:pPr>
            <a:r>
              <a:rPr lang="en-US" sz="1400" dirty="0">
                <a:solidFill>
                  <a:srgbClr val="000000"/>
                </a:solidFill>
                <a:latin typeface="+mj-lt"/>
                <a:ea typeface="+mj-ea"/>
                <a:cs typeface="+mj-cs"/>
                <a:sym typeface="Helvetica"/>
              </a:rPr>
              <a:t>5 physical GA’s, 2 virtual GA’s</a:t>
            </a:r>
          </a:p>
          <a:p>
            <a:pPr marL="285750" marR="0" indent="-285750" algn="just" defTabSz="914400" rtl="0" fontAlgn="auto" latinLnBrk="0" hangingPunct="0">
              <a:lnSpc>
                <a:spcPct val="100000"/>
              </a:lnSpc>
              <a:spcBef>
                <a:spcPts val="0"/>
              </a:spcBef>
              <a:spcAft>
                <a:spcPts val="0"/>
              </a:spcAft>
              <a:buClrTx/>
              <a:buSzTx/>
              <a:buFont typeface="Arial" panose="020B0604020202020204" pitchFamily="34" charset="0"/>
              <a:buChar char="•"/>
              <a:tabLst/>
            </a:pPr>
            <a:r>
              <a:rPr lang="en-US" sz="1400" dirty="0">
                <a:solidFill>
                  <a:srgbClr val="000000"/>
                </a:solidFill>
                <a:latin typeface="+mj-lt"/>
                <a:ea typeface="+mj-ea"/>
                <a:cs typeface="+mj-cs"/>
                <a:sym typeface="Helvetica"/>
              </a:rPr>
              <a:t>107,920</a:t>
            </a:r>
            <a:r>
              <a:rPr kumimoji="0" lang="en-US" sz="1400" b="0" i="0" u="none" strike="noStrike" cap="none" spc="0" normalizeH="0" baseline="0" dirty="0">
                <a:ln>
                  <a:noFill/>
                </a:ln>
                <a:solidFill>
                  <a:srgbClr val="000000"/>
                </a:solidFill>
                <a:effectLst/>
                <a:uFillTx/>
                <a:latin typeface="+mj-lt"/>
                <a:ea typeface="+mj-ea"/>
                <a:cs typeface="+mj-cs"/>
                <a:sym typeface="Helvetica"/>
              </a:rPr>
              <a:t> </a:t>
            </a:r>
            <a:r>
              <a:rPr lang="en-US" sz="1400" dirty="0">
                <a:solidFill>
                  <a:srgbClr val="000000"/>
                </a:solidFill>
                <a:latin typeface="+mj-lt"/>
                <a:ea typeface="+mj-ea"/>
                <a:cs typeface="+mj-cs"/>
                <a:sym typeface="Helvetica"/>
              </a:rPr>
              <a:t>datapoints</a:t>
            </a:r>
          </a:p>
          <a:p>
            <a:pPr marL="285750" marR="0" indent="-285750" algn="just" defTabSz="914400" rtl="0" fontAlgn="auto" latinLnBrk="0" hangingPunct="0">
              <a:lnSpc>
                <a:spcPct val="100000"/>
              </a:lnSpc>
              <a:spcBef>
                <a:spcPts val="0"/>
              </a:spcBef>
              <a:spcAft>
                <a:spcPts val="0"/>
              </a:spcAft>
              <a:buClrTx/>
              <a:buSzTx/>
              <a:buFont typeface="Arial" panose="020B0604020202020204" pitchFamily="34" charset="0"/>
              <a:buChar char="•"/>
              <a:tabLst/>
            </a:pPr>
            <a:r>
              <a:rPr kumimoji="0" lang="en-US" sz="1400" b="0" i="0" u="none" strike="noStrike" cap="none" spc="0" normalizeH="0" baseline="0" dirty="0">
                <a:ln>
                  <a:noFill/>
                </a:ln>
                <a:solidFill>
                  <a:srgbClr val="000000"/>
                </a:solidFill>
                <a:effectLst/>
                <a:uFillTx/>
                <a:latin typeface="+mj-lt"/>
                <a:ea typeface="+mj-ea"/>
                <a:cs typeface="+mj-cs"/>
                <a:sym typeface="Helvetica"/>
              </a:rPr>
              <a:t>Metrics on:</a:t>
            </a:r>
            <a:r>
              <a:rPr lang="en-US" sz="1400" dirty="0">
                <a:solidFill>
                  <a:srgbClr val="000000"/>
                </a:solidFill>
                <a:latin typeface="+mj-lt"/>
                <a:ea typeface="+mj-ea"/>
                <a:cs typeface="+mj-cs"/>
                <a:sym typeface="Helvetica"/>
              </a:rPr>
              <a:t> </a:t>
            </a:r>
          </a:p>
          <a:p>
            <a:pPr lvl="1" algn="just" hangingPunct="0"/>
            <a:r>
              <a:rPr lang="en-US" sz="1400" dirty="0">
                <a:solidFill>
                  <a:srgbClr val="000000"/>
                </a:solidFill>
                <a:latin typeface="+mj-lt"/>
                <a:ea typeface="+mj-ea"/>
                <a:cs typeface="+mj-cs"/>
                <a:sym typeface="Helvetica"/>
              </a:rPr>
              <a:t>gender; age-group; career stage; country of residence; convener activity; presenter activity</a:t>
            </a:r>
            <a:endParaRPr kumimoji="0" lang="en-US" sz="1400" b="0" i="0" u="none" strike="noStrike" cap="none" spc="0" normalizeH="0" baseline="0" dirty="0">
              <a:ln>
                <a:noFill/>
              </a:ln>
              <a:solidFill>
                <a:srgbClr val="000000"/>
              </a:solidFill>
              <a:effectLst/>
              <a:uFillTx/>
              <a:latin typeface="+mj-lt"/>
              <a:ea typeface="+mj-ea"/>
              <a:cs typeface="+mj-cs"/>
              <a:sym typeface="Helvetica"/>
            </a:endParaRPr>
          </a:p>
          <a:p>
            <a:pPr marL="285750" marR="0" indent="-285750" algn="just" defTabSz="914400" rtl="0" fontAlgn="auto" latinLnBrk="0" hangingPunct="0">
              <a:lnSpc>
                <a:spcPct val="100000"/>
              </a:lnSpc>
              <a:spcBef>
                <a:spcPts val="0"/>
              </a:spcBef>
              <a:spcAft>
                <a:spcPts val="0"/>
              </a:spcAft>
              <a:buClrTx/>
              <a:buSzTx/>
              <a:buFont typeface="Arial" panose="020B0604020202020204" pitchFamily="34" charset="0"/>
              <a:buChar char="•"/>
              <a:tabLst/>
            </a:pPr>
            <a:endParaRPr kumimoji="0" lang="en-US" sz="1400" b="0" i="0" u="none" strike="noStrike" cap="none" spc="0" normalizeH="0" baseline="0" dirty="0">
              <a:ln>
                <a:noFill/>
              </a:ln>
              <a:solidFill>
                <a:srgbClr val="000000"/>
              </a:solidFill>
              <a:effectLst/>
              <a:uFillTx/>
              <a:latin typeface="+mj-lt"/>
              <a:ea typeface="+mj-ea"/>
              <a:cs typeface="+mj-cs"/>
              <a:sym typeface="Helvetica"/>
            </a:endParaRPr>
          </a:p>
        </p:txBody>
      </p:sp>
      <p:pic>
        <p:nvPicPr>
          <p:cNvPr id="11" name="Picture 10">
            <a:extLst>
              <a:ext uri="{FF2B5EF4-FFF2-40B4-BE49-F238E27FC236}">
                <a16:creationId xmlns:a16="http://schemas.microsoft.com/office/drawing/2014/main" id="{5915184C-6E89-4064-BE60-8310BB11607A}"/>
              </a:ext>
            </a:extLst>
          </p:cNvPr>
          <p:cNvPicPr>
            <a:picLocks noChangeAspect="1"/>
          </p:cNvPicPr>
          <p:nvPr/>
        </p:nvPicPr>
        <p:blipFill>
          <a:blip r:embed="rId3"/>
          <a:stretch>
            <a:fillRect/>
          </a:stretch>
        </p:blipFill>
        <p:spPr>
          <a:xfrm>
            <a:off x="7371473" y="3053270"/>
            <a:ext cx="4754701" cy="3566026"/>
          </a:xfrm>
          <a:prstGeom prst="rect">
            <a:avLst/>
          </a:prstGeom>
        </p:spPr>
      </p:pic>
      <p:grpSp>
        <p:nvGrpSpPr>
          <p:cNvPr id="22" name="Group 21">
            <a:extLst>
              <a:ext uri="{FF2B5EF4-FFF2-40B4-BE49-F238E27FC236}">
                <a16:creationId xmlns:a16="http://schemas.microsoft.com/office/drawing/2014/main" id="{573AECFE-2B1A-414E-AE14-B7F447DDB5A5}"/>
              </a:ext>
            </a:extLst>
          </p:cNvPr>
          <p:cNvGrpSpPr/>
          <p:nvPr/>
        </p:nvGrpSpPr>
        <p:grpSpPr>
          <a:xfrm>
            <a:off x="11205855" y="51450"/>
            <a:ext cx="878116" cy="458519"/>
            <a:chOff x="9756559" y="3906175"/>
            <a:chExt cx="1748901" cy="1331650"/>
          </a:xfrm>
        </p:grpSpPr>
        <p:sp>
          <p:nvSpPr>
            <p:cNvPr id="24" name="TextBox 23">
              <a:extLst>
                <a:ext uri="{FF2B5EF4-FFF2-40B4-BE49-F238E27FC236}">
                  <a16:creationId xmlns:a16="http://schemas.microsoft.com/office/drawing/2014/main" id="{20E3ED91-77E3-4764-AF64-8BA63F7DCAE3}"/>
                </a:ext>
              </a:extLst>
            </p:cNvPr>
            <p:cNvSpPr txBox="1"/>
            <p:nvPr/>
          </p:nvSpPr>
          <p:spPr>
            <a:xfrm>
              <a:off x="10038254" y="4155010"/>
              <a:ext cx="1259729"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Home</a:t>
              </a:r>
            </a:p>
          </p:txBody>
        </p:sp>
        <p:sp>
          <p:nvSpPr>
            <p:cNvPr id="23" name="Rectangle: Rounded Corners 22">
              <a:hlinkClick r:id="rId4" action="ppaction://hlinksldjump"/>
              <a:extLst>
                <a:ext uri="{FF2B5EF4-FFF2-40B4-BE49-F238E27FC236}">
                  <a16:creationId xmlns:a16="http://schemas.microsoft.com/office/drawing/2014/main" id="{C093B123-DE39-4C46-BE2D-0569983D20A1}"/>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
        <p:nvSpPr>
          <p:cNvPr id="5" name="TextBox 4">
            <a:extLst>
              <a:ext uri="{FF2B5EF4-FFF2-40B4-BE49-F238E27FC236}">
                <a16:creationId xmlns:a16="http://schemas.microsoft.com/office/drawing/2014/main" id="{D650CE0A-A343-4A4B-9FF6-4666E984D0ED}"/>
              </a:ext>
            </a:extLst>
          </p:cNvPr>
          <p:cNvSpPr txBox="1"/>
          <p:nvPr/>
        </p:nvSpPr>
        <p:spPr>
          <a:xfrm>
            <a:off x="9703077" y="6341384"/>
            <a:ext cx="390487" cy="2769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200" b="0" i="0" u="none" strike="noStrike" cap="none" spc="0" normalizeH="0" baseline="0" dirty="0">
                <a:ln>
                  <a:noFill/>
                </a:ln>
                <a:solidFill>
                  <a:srgbClr val="000000"/>
                </a:solidFill>
                <a:effectLst/>
                <a:uFillTx/>
                <a:latin typeface="+mj-lt"/>
                <a:ea typeface="+mj-ea"/>
                <a:cs typeface="+mj-cs"/>
                <a:sym typeface="Helvetica"/>
              </a:rPr>
              <a:t>year</a:t>
            </a:r>
          </a:p>
        </p:txBody>
      </p:sp>
    </p:spTree>
    <p:extLst>
      <p:ext uri="{BB962C8B-B14F-4D97-AF65-F5344CB8AC3E}">
        <p14:creationId xmlns:p14="http://schemas.microsoft.com/office/powerpoint/2010/main" val="150406722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9">
            <a:extLst>
              <a:ext uri="{FF2B5EF4-FFF2-40B4-BE49-F238E27FC236}">
                <a16:creationId xmlns:a16="http://schemas.microsoft.com/office/drawing/2014/main" id="{BE980817-B097-124F-BFBE-A40BCA70DB58}"/>
              </a:ext>
            </a:extLst>
          </p:cNvPr>
          <p:cNvSpPr>
            <a:spLocks noChangeArrowheads="1"/>
          </p:cNvSpPr>
          <p:nvPr/>
        </p:nvSpPr>
        <p:spPr bwMode="auto">
          <a:xfrm>
            <a:off x="2681662" y="183274"/>
            <a:ext cx="8420020" cy="138499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Lst>
        </p:spPr>
        <p:txBody>
          <a:bodyPr wrap="square" lIns="45719" rIns="45719">
            <a:spAutoFit/>
          </a:bodyPr>
          <a:lstStyle>
            <a:lvl1pPr>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1pPr>
            <a:lvl2pPr marL="37931725" indent="-37474525">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2pPr>
            <a:lvl3pPr marL="11430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3pPr>
            <a:lvl4pPr marL="16002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4pPr>
            <a:lvl5pPr marL="20574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9pPr>
          </a:lstStyle>
          <a:p>
            <a:pPr fontAlgn="base">
              <a:spcBef>
                <a:spcPts val="1300"/>
              </a:spcBef>
              <a:spcAft>
                <a:spcPct val="0"/>
              </a:spcAft>
            </a:pPr>
            <a:r>
              <a:rPr lang="en-US" altLang="nb-NO" sz="2800" b="1" dirty="0">
                <a:solidFill>
                  <a:srgbClr val="0072BC"/>
                </a:solidFill>
                <a:latin typeface="Open Sans" charset="0"/>
                <a:sym typeface="Open Sans" charset="0"/>
              </a:rPr>
              <a:t>Currently, about 40% of ECS identify as woman, 57% as man and 3% does not identify as man or woman or  prefers not to share their gender.</a:t>
            </a:r>
          </a:p>
        </p:txBody>
      </p:sp>
      <p:pic>
        <p:nvPicPr>
          <p:cNvPr id="4" name="Picture 3">
            <a:extLst>
              <a:ext uri="{FF2B5EF4-FFF2-40B4-BE49-F238E27FC236}">
                <a16:creationId xmlns:a16="http://schemas.microsoft.com/office/drawing/2014/main" id="{AE27211C-9F39-4547-8A55-3A27FC20CA0E}"/>
              </a:ext>
            </a:extLst>
          </p:cNvPr>
          <p:cNvPicPr>
            <a:picLocks noChangeAspect="1"/>
          </p:cNvPicPr>
          <p:nvPr/>
        </p:nvPicPr>
        <p:blipFill>
          <a:blip r:embed="rId2"/>
          <a:stretch>
            <a:fillRect/>
          </a:stretch>
        </p:blipFill>
        <p:spPr>
          <a:xfrm>
            <a:off x="64458" y="1651623"/>
            <a:ext cx="5815837" cy="4361878"/>
          </a:xfrm>
          <a:prstGeom prst="rect">
            <a:avLst/>
          </a:prstGeom>
        </p:spPr>
      </p:pic>
      <p:graphicFrame>
        <p:nvGraphicFramePr>
          <p:cNvPr id="11" name="Table 10">
            <a:extLst>
              <a:ext uri="{FF2B5EF4-FFF2-40B4-BE49-F238E27FC236}">
                <a16:creationId xmlns:a16="http://schemas.microsoft.com/office/drawing/2014/main" id="{55904125-787D-4473-9F4A-B05269D7545B}"/>
              </a:ext>
            </a:extLst>
          </p:cNvPr>
          <p:cNvGraphicFramePr>
            <a:graphicFrameLocks noGrp="1"/>
          </p:cNvGraphicFramePr>
          <p:nvPr>
            <p:extLst>
              <p:ext uri="{D42A27DB-BD31-4B8C-83A1-F6EECF244321}">
                <p14:modId xmlns:p14="http://schemas.microsoft.com/office/powerpoint/2010/main" val="919908038"/>
              </p:ext>
            </p:extLst>
          </p:nvPr>
        </p:nvGraphicFramePr>
        <p:xfrm>
          <a:off x="6006905" y="1845046"/>
          <a:ext cx="6119268" cy="2865628"/>
        </p:xfrm>
        <a:graphic>
          <a:graphicData uri="http://schemas.openxmlformats.org/drawingml/2006/table">
            <a:tbl>
              <a:tblPr firstRow="1" bandRow="1">
                <a:tableStyleId>{5C22544A-7EE6-4342-B048-85BDC9FD1C3A}</a:tableStyleId>
              </a:tblPr>
              <a:tblGrid>
                <a:gridCol w="937920">
                  <a:extLst>
                    <a:ext uri="{9D8B030D-6E8A-4147-A177-3AD203B41FA5}">
                      <a16:colId xmlns:a16="http://schemas.microsoft.com/office/drawing/2014/main" val="2089553106"/>
                    </a:ext>
                  </a:extLst>
                </a:gridCol>
                <a:gridCol w="730808">
                  <a:extLst>
                    <a:ext uri="{9D8B030D-6E8A-4147-A177-3AD203B41FA5}">
                      <a16:colId xmlns:a16="http://schemas.microsoft.com/office/drawing/2014/main" val="2562533306"/>
                    </a:ext>
                  </a:extLst>
                </a:gridCol>
                <a:gridCol w="771865">
                  <a:extLst>
                    <a:ext uri="{9D8B030D-6E8A-4147-A177-3AD203B41FA5}">
                      <a16:colId xmlns:a16="http://schemas.microsoft.com/office/drawing/2014/main" val="2225651689"/>
                    </a:ext>
                  </a:extLst>
                </a:gridCol>
                <a:gridCol w="730809">
                  <a:extLst>
                    <a:ext uri="{9D8B030D-6E8A-4147-A177-3AD203B41FA5}">
                      <a16:colId xmlns:a16="http://schemas.microsoft.com/office/drawing/2014/main" val="2775566334"/>
                    </a:ext>
                  </a:extLst>
                </a:gridCol>
                <a:gridCol w="747231">
                  <a:extLst>
                    <a:ext uri="{9D8B030D-6E8A-4147-A177-3AD203B41FA5}">
                      <a16:colId xmlns:a16="http://schemas.microsoft.com/office/drawing/2014/main" val="88734079"/>
                    </a:ext>
                  </a:extLst>
                </a:gridCol>
                <a:gridCol w="722597">
                  <a:extLst>
                    <a:ext uri="{9D8B030D-6E8A-4147-A177-3AD203B41FA5}">
                      <a16:colId xmlns:a16="http://schemas.microsoft.com/office/drawing/2014/main" val="3407696173"/>
                    </a:ext>
                  </a:extLst>
                </a:gridCol>
                <a:gridCol w="739019">
                  <a:extLst>
                    <a:ext uri="{9D8B030D-6E8A-4147-A177-3AD203B41FA5}">
                      <a16:colId xmlns:a16="http://schemas.microsoft.com/office/drawing/2014/main" val="1451147894"/>
                    </a:ext>
                  </a:extLst>
                </a:gridCol>
                <a:gridCol w="739019">
                  <a:extLst>
                    <a:ext uri="{9D8B030D-6E8A-4147-A177-3AD203B41FA5}">
                      <a16:colId xmlns:a16="http://schemas.microsoft.com/office/drawing/2014/main" val="3634049700"/>
                    </a:ext>
                  </a:extLst>
                </a:gridCol>
              </a:tblGrid>
              <a:tr h="370840">
                <a:tc>
                  <a:txBody>
                    <a:bodyPr/>
                    <a:lstStyle/>
                    <a:p>
                      <a:r>
                        <a:rPr lang="en-US" b="1" dirty="0">
                          <a:solidFill>
                            <a:schemeClr val="tx1"/>
                          </a:solidFill>
                        </a:rPr>
                        <a:t>Gender</a:t>
                      </a:r>
                    </a:p>
                  </a:txBody>
                  <a:tcPr>
                    <a:solidFill>
                      <a:srgbClr val="E7F5FF"/>
                    </a:solidFill>
                  </a:tcPr>
                </a:tc>
                <a:tc>
                  <a:txBody>
                    <a:bodyPr/>
                    <a:lstStyle/>
                    <a:p>
                      <a:r>
                        <a:rPr lang="en-US" b="1" dirty="0">
                          <a:solidFill>
                            <a:schemeClr val="tx1"/>
                          </a:solidFill>
                        </a:rPr>
                        <a:t>2015</a:t>
                      </a:r>
                    </a:p>
                  </a:txBody>
                  <a:tcPr>
                    <a:solidFill>
                      <a:srgbClr val="E7F5FF"/>
                    </a:solidFill>
                  </a:tcPr>
                </a:tc>
                <a:tc>
                  <a:txBody>
                    <a:bodyPr/>
                    <a:lstStyle/>
                    <a:p>
                      <a:r>
                        <a:rPr lang="en-US" b="1" dirty="0">
                          <a:solidFill>
                            <a:schemeClr val="tx1"/>
                          </a:solidFill>
                        </a:rPr>
                        <a:t>2016</a:t>
                      </a:r>
                    </a:p>
                  </a:txBody>
                  <a:tcPr>
                    <a:solidFill>
                      <a:srgbClr val="E7F5FF"/>
                    </a:solidFill>
                  </a:tcPr>
                </a:tc>
                <a:tc>
                  <a:txBody>
                    <a:bodyPr/>
                    <a:lstStyle/>
                    <a:p>
                      <a:r>
                        <a:rPr lang="en-US" b="1" dirty="0">
                          <a:solidFill>
                            <a:schemeClr val="tx1"/>
                          </a:solidFill>
                        </a:rPr>
                        <a:t>2017</a:t>
                      </a:r>
                    </a:p>
                  </a:txBody>
                  <a:tcPr>
                    <a:solidFill>
                      <a:srgbClr val="E7F5FF"/>
                    </a:solidFill>
                  </a:tcPr>
                </a:tc>
                <a:tc>
                  <a:txBody>
                    <a:bodyPr/>
                    <a:lstStyle/>
                    <a:p>
                      <a:r>
                        <a:rPr lang="en-US" b="1" dirty="0">
                          <a:solidFill>
                            <a:schemeClr val="tx1"/>
                          </a:solidFill>
                        </a:rPr>
                        <a:t>2018</a:t>
                      </a:r>
                    </a:p>
                  </a:txBody>
                  <a:tcPr>
                    <a:solidFill>
                      <a:srgbClr val="E7F5FF"/>
                    </a:solidFill>
                  </a:tcPr>
                </a:tc>
                <a:tc>
                  <a:txBody>
                    <a:bodyPr/>
                    <a:lstStyle/>
                    <a:p>
                      <a:r>
                        <a:rPr lang="en-US" b="1" dirty="0">
                          <a:solidFill>
                            <a:schemeClr val="tx1"/>
                          </a:solidFill>
                        </a:rPr>
                        <a:t>2019</a:t>
                      </a:r>
                    </a:p>
                  </a:txBody>
                  <a:tcPr>
                    <a:solidFill>
                      <a:srgbClr val="E7F5FF"/>
                    </a:solidFill>
                  </a:tcPr>
                </a:tc>
                <a:tc>
                  <a:txBody>
                    <a:bodyPr/>
                    <a:lstStyle/>
                    <a:p>
                      <a:r>
                        <a:rPr lang="en-US" b="1" dirty="0">
                          <a:solidFill>
                            <a:schemeClr val="tx1"/>
                          </a:solidFill>
                        </a:rPr>
                        <a:t>2020</a:t>
                      </a:r>
                    </a:p>
                    <a:p>
                      <a:pPr marL="0" marR="0" lvl="0" indent="0" algn="r" defTabSz="967801" rtl="0" eaLnBrk="1" fontAlgn="auto" latinLnBrk="0" hangingPunct="1">
                        <a:lnSpc>
                          <a:spcPct val="100000"/>
                        </a:lnSpc>
                        <a:spcBef>
                          <a:spcPts val="0"/>
                        </a:spcBef>
                        <a:spcAft>
                          <a:spcPts val="0"/>
                        </a:spcAft>
                        <a:buClrTx/>
                        <a:buSzTx/>
                        <a:buFontTx/>
                        <a:buNone/>
                        <a:tabLst/>
                        <a:defRPr/>
                      </a:pPr>
                      <a:r>
                        <a:rPr lang="en-US" b="1" dirty="0">
                          <a:solidFill>
                            <a:srgbClr val="FF0000"/>
                          </a:solidFill>
                        </a:rPr>
                        <a:t>virtual</a:t>
                      </a:r>
                    </a:p>
                  </a:txBody>
                  <a:tcPr>
                    <a:solidFill>
                      <a:srgbClr val="E7F5FF"/>
                    </a:solidFill>
                  </a:tcPr>
                </a:tc>
                <a:tc>
                  <a:txBody>
                    <a:bodyPr/>
                    <a:lstStyle/>
                    <a:p>
                      <a:r>
                        <a:rPr lang="en-US" b="1" dirty="0">
                          <a:solidFill>
                            <a:schemeClr val="tx1"/>
                          </a:solidFill>
                        </a:rPr>
                        <a:t>2021</a:t>
                      </a:r>
                    </a:p>
                    <a:p>
                      <a:pPr marL="0" marR="0" lvl="0" indent="0" algn="r" defTabSz="967801" rtl="0" eaLnBrk="1" fontAlgn="auto" latinLnBrk="0" hangingPunct="1">
                        <a:lnSpc>
                          <a:spcPct val="100000"/>
                        </a:lnSpc>
                        <a:spcBef>
                          <a:spcPts val="0"/>
                        </a:spcBef>
                        <a:spcAft>
                          <a:spcPts val="0"/>
                        </a:spcAft>
                        <a:buClrTx/>
                        <a:buSzTx/>
                        <a:buFontTx/>
                        <a:buNone/>
                        <a:tabLst/>
                        <a:defRPr/>
                      </a:pPr>
                      <a:r>
                        <a:rPr lang="en-US" b="1" dirty="0">
                          <a:solidFill>
                            <a:srgbClr val="FF0000"/>
                          </a:solidFill>
                        </a:rPr>
                        <a:t>virtual</a:t>
                      </a:r>
                    </a:p>
                  </a:txBody>
                  <a:tcPr>
                    <a:solidFill>
                      <a:srgbClr val="E7F5FF"/>
                    </a:solidFill>
                  </a:tcPr>
                </a:tc>
                <a:extLst>
                  <a:ext uri="{0D108BD9-81ED-4DB2-BD59-A6C34878D82A}">
                    <a16:rowId xmlns:a16="http://schemas.microsoft.com/office/drawing/2014/main" val="1229777170"/>
                  </a:ext>
                </a:extLst>
              </a:tr>
              <a:tr h="370840">
                <a:tc>
                  <a:txBody>
                    <a:bodyPr/>
                    <a:lstStyle/>
                    <a:p>
                      <a:r>
                        <a:rPr lang="en-US" b="0" dirty="0"/>
                        <a:t>Men</a:t>
                      </a:r>
                    </a:p>
                  </a:txBody>
                  <a:tcPr>
                    <a:solidFill>
                      <a:srgbClr val="C9E8FF"/>
                    </a:solidFill>
                  </a:tcPr>
                </a:tc>
                <a:tc>
                  <a:txBody>
                    <a:bodyPr/>
                    <a:lstStyle/>
                    <a:p>
                      <a:r>
                        <a:rPr lang="en-US" dirty="0"/>
                        <a:t>2490 (49.2%)</a:t>
                      </a:r>
                    </a:p>
                  </a:txBody>
                  <a:tcPr>
                    <a:solidFill>
                      <a:srgbClr val="C9E8FF"/>
                    </a:solidFill>
                  </a:tcPr>
                </a:tc>
                <a:tc>
                  <a:txBody>
                    <a:bodyPr/>
                    <a:lstStyle/>
                    <a:p>
                      <a:r>
                        <a:rPr lang="en-US" dirty="0"/>
                        <a:t>3363 (51.4%)</a:t>
                      </a:r>
                    </a:p>
                  </a:txBody>
                  <a:tcPr>
                    <a:solidFill>
                      <a:srgbClr val="C9E8FF"/>
                    </a:solidFill>
                  </a:tcPr>
                </a:tc>
                <a:tc>
                  <a:txBody>
                    <a:bodyPr/>
                    <a:lstStyle/>
                    <a:p>
                      <a:r>
                        <a:rPr lang="en-US" dirty="0"/>
                        <a:t>3543</a:t>
                      </a:r>
                    </a:p>
                    <a:p>
                      <a:r>
                        <a:rPr lang="en-US" dirty="0"/>
                        <a:t>(49.6%)</a:t>
                      </a:r>
                    </a:p>
                  </a:txBody>
                  <a:tcPr>
                    <a:solidFill>
                      <a:srgbClr val="C9E8FF"/>
                    </a:solidFill>
                  </a:tcPr>
                </a:tc>
                <a:tc>
                  <a:txBody>
                    <a:bodyPr/>
                    <a:lstStyle/>
                    <a:p>
                      <a:r>
                        <a:rPr lang="en-US" dirty="0"/>
                        <a:t>3979 (52.8%)</a:t>
                      </a:r>
                    </a:p>
                  </a:txBody>
                  <a:tcPr>
                    <a:solidFill>
                      <a:srgbClr val="C9E8FF"/>
                    </a:solidFill>
                  </a:tcPr>
                </a:tc>
                <a:tc>
                  <a:txBody>
                    <a:bodyPr/>
                    <a:lstStyle/>
                    <a:p>
                      <a:r>
                        <a:rPr lang="en-US" dirty="0"/>
                        <a:t>3957 (47.2%)</a:t>
                      </a:r>
                    </a:p>
                  </a:txBody>
                  <a:tcPr>
                    <a:solidFill>
                      <a:srgbClr val="C9E8FF"/>
                    </a:solidFill>
                  </a:tcPr>
                </a:tc>
                <a:tc>
                  <a:txBody>
                    <a:bodyPr/>
                    <a:lstStyle/>
                    <a:p>
                      <a:r>
                        <a:rPr lang="en-US" dirty="0"/>
                        <a:t>5339 (56.4%)</a:t>
                      </a:r>
                    </a:p>
                  </a:txBody>
                  <a:tcPr>
                    <a:solidFill>
                      <a:srgbClr val="C9E8FF"/>
                    </a:solidFill>
                  </a:tcPr>
                </a:tc>
                <a:tc>
                  <a:txBody>
                    <a:bodyPr/>
                    <a:lstStyle/>
                    <a:p>
                      <a:r>
                        <a:rPr lang="en-US" dirty="0"/>
                        <a:t>4716</a:t>
                      </a:r>
                    </a:p>
                    <a:p>
                      <a:r>
                        <a:rPr lang="en-US" dirty="0"/>
                        <a:t>(57.1%)</a:t>
                      </a:r>
                    </a:p>
                  </a:txBody>
                  <a:tcPr>
                    <a:solidFill>
                      <a:srgbClr val="C9E8FF"/>
                    </a:solidFill>
                  </a:tcPr>
                </a:tc>
                <a:extLst>
                  <a:ext uri="{0D108BD9-81ED-4DB2-BD59-A6C34878D82A}">
                    <a16:rowId xmlns:a16="http://schemas.microsoft.com/office/drawing/2014/main" val="1903980741"/>
                  </a:ext>
                </a:extLst>
              </a:tr>
              <a:tr h="370840">
                <a:tc>
                  <a:txBody>
                    <a:bodyPr/>
                    <a:lstStyle/>
                    <a:p>
                      <a:r>
                        <a:rPr lang="en-US" b="0" dirty="0"/>
                        <a:t>Women</a:t>
                      </a:r>
                    </a:p>
                  </a:txBody>
                  <a:tcPr>
                    <a:solidFill>
                      <a:srgbClr val="ABDBFF"/>
                    </a:solidFill>
                  </a:tcPr>
                </a:tc>
                <a:tc>
                  <a:txBody>
                    <a:bodyPr/>
                    <a:lstStyle/>
                    <a:p>
                      <a:r>
                        <a:rPr lang="en-US" dirty="0"/>
                        <a:t>1618</a:t>
                      </a:r>
                    </a:p>
                    <a:p>
                      <a:r>
                        <a:rPr lang="en-US" dirty="0"/>
                        <a:t>(32.0%)</a:t>
                      </a:r>
                    </a:p>
                  </a:txBody>
                  <a:tcPr>
                    <a:solidFill>
                      <a:srgbClr val="ABDBFF"/>
                    </a:solidFill>
                  </a:tcPr>
                </a:tc>
                <a:tc>
                  <a:txBody>
                    <a:bodyPr/>
                    <a:lstStyle/>
                    <a:p>
                      <a:r>
                        <a:rPr lang="en-US" dirty="0"/>
                        <a:t>2139 (32.7%)</a:t>
                      </a:r>
                    </a:p>
                  </a:txBody>
                  <a:tcPr>
                    <a:solidFill>
                      <a:srgbClr val="ABDBFF"/>
                    </a:solidFill>
                  </a:tcPr>
                </a:tc>
                <a:tc>
                  <a:txBody>
                    <a:bodyPr/>
                    <a:lstStyle/>
                    <a:p>
                      <a:r>
                        <a:rPr lang="en-US" dirty="0"/>
                        <a:t>2402 (33.7%)</a:t>
                      </a:r>
                    </a:p>
                  </a:txBody>
                  <a:tcPr>
                    <a:solidFill>
                      <a:srgbClr val="ABDBFF"/>
                    </a:solidFill>
                  </a:tcPr>
                </a:tc>
                <a:tc>
                  <a:txBody>
                    <a:bodyPr/>
                    <a:lstStyle/>
                    <a:p>
                      <a:r>
                        <a:rPr lang="en-US" dirty="0"/>
                        <a:t>2656 (35.2%)</a:t>
                      </a:r>
                    </a:p>
                  </a:txBody>
                  <a:tcPr>
                    <a:solidFill>
                      <a:srgbClr val="ABDBFF"/>
                    </a:solidFill>
                  </a:tcPr>
                </a:tc>
                <a:tc>
                  <a:txBody>
                    <a:bodyPr/>
                    <a:lstStyle/>
                    <a:p>
                      <a:r>
                        <a:rPr lang="en-US" dirty="0"/>
                        <a:t>2711 (32.3%)</a:t>
                      </a:r>
                    </a:p>
                  </a:txBody>
                  <a:tcPr>
                    <a:solidFill>
                      <a:srgbClr val="ABDBFF"/>
                    </a:solidFill>
                  </a:tcPr>
                </a:tc>
                <a:tc>
                  <a:txBody>
                    <a:bodyPr/>
                    <a:lstStyle/>
                    <a:p>
                      <a:r>
                        <a:rPr lang="en-US" dirty="0"/>
                        <a:t>3833 (40.5%)</a:t>
                      </a:r>
                    </a:p>
                  </a:txBody>
                  <a:tcPr>
                    <a:solidFill>
                      <a:srgbClr val="ABDBFF"/>
                    </a:solidFill>
                  </a:tcPr>
                </a:tc>
                <a:tc>
                  <a:txBody>
                    <a:bodyPr/>
                    <a:lstStyle/>
                    <a:p>
                      <a:r>
                        <a:rPr lang="en-US" dirty="0"/>
                        <a:t>3387 (40.6%)</a:t>
                      </a:r>
                    </a:p>
                  </a:txBody>
                  <a:tcPr>
                    <a:solidFill>
                      <a:srgbClr val="ABDBFF"/>
                    </a:solidFill>
                  </a:tcPr>
                </a:tc>
                <a:extLst>
                  <a:ext uri="{0D108BD9-81ED-4DB2-BD59-A6C34878D82A}">
                    <a16:rowId xmlns:a16="http://schemas.microsoft.com/office/drawing/2014/main" val="1189818884"/>
                  </a:ext>
                </a:extLst>
              </a:tr>
              <a:tr h="370840">
                <a:tc>
                  <a:txBody>
                    <a:bodyPr/>
                    <a:lstStyle/>
                    <a:p>
                      <a:r>
                        <a:rPr lang="en-US" b="0" dirty="0"/>
                        <a:t>Prefer not to say</a:t>
                      </a:r>
                    </a:p>
                  </a:txBody>
                  <a:tcPr>
                    <a:solidFill>
                      <a:srgbClr val="C9E8FF"/>
                    </a:solidFill>
                  </a:tcPr>
                </a:tc>
                <a:tc>
                  <a:txBody>
                    <a:bodyPr/>
                    <a:lstStyle/>
                    <a:p>
                      <a:r>
                        <a:rPr lang="en-US" dirty="0"/>
                        <a:t>953 (18.8%)</a:t>
                      </a:r>
                    </a:p>
                  </a:txBody>
                  <a:tcPr>
                    <a:solidFill>
                      <a:srgbClr val="C9E8FF"/>
                    </a:solidFill>
                  </a:tcPr>
                </a:tc>
                <a:tc>
                  <a:txBody>
                    <a:bodyPr/>
                    <a:lstStyle/>
                    <a:p>
                      <a:r>
                        <a:rPr lang="en-US" dirty="0"/>
                        <a:t>1035 (15.9%)</a:t>
                      </a:r>
                    </a:p>
                  </a:txBody>
                  <a:tcPr>
                    <a:solidFill>
                      <a:srgbClr val="C9E8FF"/>
                    </a:solidFill>
                  </a:tcPr>
                </a:tc>
                <a:tc>
                  <a:txBody>
                    <a:bodyPr/>
                    <a:lstStyle/>
                    <a:p>
                      <a:r>
                        <a:rPr lang="en-US" dirty="0"/>
                        <a:t>1193 (16.7%)</a:t>
                      </a:r>
                    </a:p>
                  </a:txBody>
                  <a:tcPr>
                    <a:solidFill>
                      <a:srgbClr val="C9E8FF"/>
                    </a:solidFill>
                  </a:tcPr>
                </a:tc>
                <a:tc>
                  <a:txBody>
                    <a:bodyPr/>
                    <a:lstStyle/>
                    <a:p>
                      <a:r>
                        <a:rPr lang="en-US" dirty="0"/>
                        <a:t>879 (11.7%)</a:t>
                      </a:r>
                    </a:p>
                  </a:txBody>
                  <a:tcPr>
                    <a:solidFill>
                      <a:srgbClr val="C9E8FF"/>
                    </a:solidFill>
                  </a:tcPr>
                </a:tc>
                <a:tc>
                  <a:txBody>
                    <a:bodyPr/>
                    <a:lstStyle/>
                    <a:p>
                      <a:r>
                        <a:rPr lang="en-US" dirty="0"/>
                        <a:t>1723 (20.5%)</a:t>
                      </a:r>
                    </a:p>
                  </a:txBody>
                  <a:tcPr>
                    <a:solidFill>
                      <a:srgbClr val="C9E8FF"/>
                    </a:solidFill>
                  </a:tcPr>
                </a:tc>
                <a:tc>
                  <a:txBody>
                    <a:bodyPr/>
                    <a:lstStyle/>
                    <a:p>
                      <a:r>
                        <a:rPr lang="en-US" dirty="0"/>
                        <a:t>300 (3.2%)</a:t>
                      </a:r>
                    </a:p>
                  </a:txBody>
                  <a:tcPr>
                    <a:solidFill>
                      <a:srgbClr val="C9E8FF"/>
                    </a:solidFill>
                  </a:tcPr>
                </a:tc>
                <a:tc>
                  <a:txBody>
                    <a:bodyPr/>
                    <a:lstStyle/>
                    <a:p>
                      <a:r>
                        <a:rPr lang="en-US" dirty="0"/>
                        <a:t>212 (2.5%)</a:t>
                      </a:r>
                    </a:p>
                  </a:txBody>
                  <a:tcPr>
                    <a:solidFill>
                      <a:srgbClr val="C9E8FF"/>
                    </a:solidFill>
                  </a:tcPr>
                </a:tc>
                <a:extLst>
                  <a:ext uri="{0D108BD9-81ED-4DB2-BD59-A6C34878D82A}">
                    <a16:rowId xmlns:a16="http://schemas.microsoft.com/office/drawing/2014/main" val="3125200683"/>
                  </a:ext>
                </a:extLst>
              </a:tr>
              <a:tr h="370840">
                <a:tc>
                  <a:txBody>
                    <a:bodyPr/>
                    <a:lstStyle/>
                    <a:p>
                      <a:r>
                        <a:rPr lang="en-US" b="1" dirty="0"/>
                        <a:t>Total</a:t>
                      </a:r>
                    </a:p>
                  </a:txBody>
                  <a:tcPr>
                    <a:solidFill>
                      <a:srgbClr val="E7F5FF"/>
                    </a:solidFill>
                  </a:tcPr>
                </a:tc>
                <a:tc>
                  <a:txBody>
                    <a:bodyPr/>
                    <a:lstStyle/>
                    <a:p>
                      <a:r>
                        <a:rPr lang="en-US" b="1" dirty="0"/>
                        <a:t>5061</a:t>
                      </a:r>
                    </a:p>
                  </a:txBody>
                  <a:tcPr>
                    <a:solidFill>
                      <a:srgbClr val="E7F5FF"/>
                    </a:solidFill>
                  </a:tcPr>
                </a:tc>
                <a:tc>
                  <a:txBody>
                    <a:bodyPr/>
                    <a:lstStyle/>
                    <a:p>
                      <a:r>
                        <a:rPr lang="en-US" b="1" dirty="0"/>
                        <a:t>6537</a:t>
                      </a:r>
                    </a:p>
                  </a:txBody>
                  <a:tcPr>
                    <a:solidFill>
                      <a:srgbClr val="E7F5FF"/>
                    </a:solidFill>
                  </a:tcPr>
                </a:tc>
                <a:tc>
                  <a:txBody>
                    <a:bodyPr/>
                    <a:lstStyle/>
                    <a:p>
                      <a:r>
                        <a:rPr lang="en-US" b="1" dirty="0"/>
                        <a:t>7138</a:t>
                      </a:r>
                    </a:p>
                  </a:txBody>
                  <a:tcPr>
                    <a:solidFill>
                      <a:srgbClr val="E7F5FF"/>
                    </a:solidFill>
                  </a:tcPr>
                </a:tc>
                <a:tc>
                  <a:txBody>
                    <a:bodyPr/>
                    <a:lstStyle/>
                    <a:p>
                      <a:r>
                        <a:rPr lang="en-US" b="1" dirty="0"/>
                        <a:t>7541</a:t>
                      </a:r>
                    </a:p>
                  </a:txBody>
                  <a:tcPr>
                    <a:solidFill>
                      <a:srgbClr val="E7F5FF"/>
                    </a:solidFill>
                  </a:tcPr>
                </a:tc>
                <a:tc>
                  <a:txBody>
                    <a:bodyPr/>
                    <a:lstStyle/>
                    <a:p>
                      <a:r>
                        <a:rPr lang="en-US" b="1" dirty="0"/>
                        <a:t>8391</a:t>
                      </a:r>
                    </a:p>
                  </a:txBody>
                  <a:tcPr>
                    <a:solidFill>
                      <a:srgbClr val="E7F5FF"/>
                    </a:solidFill>
                  </a:tcPr>
                </a:tc>
                <a:tc>
                  <a:txBody>
                    <a:bodyPr/>
                    <a:lstStyle/>
                    <a:p>
                      <a:r>
                        <a:rPr lang="en-US" b="1" dirty="0"/>
                        <a:t>9472</a:t>
                      </a:r>
                    </a:p>
                  </a:txBody>
                  <a:tcPr>
                    <a:solidFill>
                      <a:srgbClr val="E7F5FF"/>
                    </a:solidFill>
                  </a:tcPr>
                </a:tc>
                <a:tc>
                  <a:txBody>
                    <a:bodyPr/>
                    <a:lstStyle/>
                    <a:p>
                      <a:r>
                        <a:rPr lang="en-US" b="1" dirty="0"/>
                        <a:t>8338</a:t>
                      </a:r>
                    </a:p>
                  </a:txBody>
                  <a:tcPr>
                    <a:solidFill>
                      <a:srgbClr val="E7F5FF"/>
                    </a:solidFill>
                  </a:tcPr>
                </a:tc>
                <a:extLst>
                  <a:ext uri="{0D108BD9-81ED-4DB2-BD59-A6C34878D82A}">
                    <a16:rowId xmlns:a16="http://schemas.microsoft.com/office/drawing/2014/main" val="2347790339"/>
                  </a:ext>
                </a:extLst>
              </a:tr>
            </a:tbl>
          </a:graphicData>
        </a:graphic>
      </p:graphicFrame>
      <p:sp>
        <p:nvSpPr>
          <p:cNvPr id="13" name="TextBox 12">
            <a:extLst>
              <a:ext uri="{FF2B5EF4-FFF2-40B4-BE49-F238E27FC236}">
                <a16:creationId xmlns:a16="http://schemas.microsoft.com/office/drawing/2014/main" id="{ACF87D26-B06A-479F-9626-252165671B87}"/>
              </a:ext>
            </a:extLst>
          </p:cNvPr>
          <p:cNvSpPr txBox="1"/>
          <p:nvPr/>
        </p:nvSpPr>
        <p:spPr>
          <a:xfrm>
            <a:off x="8143071" y="4666998"/>
            <a:ext cx="3906175"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r" defTabSz="914400" rtl="0" fontAlgn="auto" latinLnBrk="0" hangingPunct="0">
              <a:lnSpc>
                <a:spcPct val="100000"/>
              </a:lnSpc>
              <a:spcBef>
                <a:spcPts val="0"/>
              </a:spcBef>
              <a:spcAft>
                <a:spcPts val="0"/>
              </a:spcAft>
              <a:buClrTx/>
              <a:buSzTx/>
              <a:buFontTx/>
              <a:buNone/>
              <a:tabLst/>
            </a:pPr>
            <a:r>
              <a:rPr kumimoji="0" lang="en-US" sz="1400" b="0" i="1" u="none" strike="noStrike" cap="none" spc="0" normalizeH="0" baseline="0" dirty="0">
                <a:ln>
                  <a:noFill/>
                </a:ln>
                <a:solidFill>
                  <a:srgbClr val="000000"/>
                </a:solidFill>
                <a:effectLst/>
                <a:uFillTx/>
                <a:latin typeface="+mj-lt"/>
                <a:ea typeface="+mj-ea"/>
                <a:cs typeface="+mj-cs"/>
                <a:sym typeface="Helvetica"/>
              </a:rPr>
              <a:t>*% from total ECS members per year</a:t>
            </a:r>
          </a:p>
        </p:txBody>
      </p:sp>
      <p:sp>
        <p:nvSpPr>
          <p:cNvPr id="5" name="TextBox 4">
            <a:extLst>
              <a:ext uri="{FF2B5EF4-FFF2-40B4-BE49-F238E27FC236}">
                <a16:creationId xmlns:a16="http://schemas.microsoft.com/office/drawing/2014/main" id="{CCBA2838-9B1B-4CF3-9255-5C6FF3234D70}"/>
              </a:ext>
            </a:extLst>
          </p:cNvPr>
          <p:cNvSpPr txBox="1"/>
          <p:nvPr/>
        </p:nvSpPr>
        <p:spPr>
          <a:xfrm>
            <a:off x="6090625" y="5116820"/>
            <a:ext cx="5889173" cy="6463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just"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000000"/>
                </a:solidFill>
                <a:effectLst/>
                <a:uFillTx/>
                <a:latin typeface="+mj-lt"/>
                <a:ea typeface="+mj-ea"/>
                <a:cs typeface="+mj-cs"/>
                <a:sym typeface="Helvetica"/>
              </a:rPr>
              <a:t>The percentage of people that identified as man or woman increased with 8-10% since the 2020 virtual GA.</a:t>
            </a:r>
          </a:p>
        </p:txBody>
      </p:sp>
      <p:grpSp>
        <p:nvGrpSpPr>
          <p:cNvPr id="15" name="Group 14">
            <a:extLst>
              <a:ext uri="{FF2B5EF4-FFF2-40B4-BE49-F238E27FC236}">
                <a16:creationId xmlns:a16="http://schemas.microsoft.com/office/drawing/2014/main" id="{0BEC6612-4308-4D68-9613-3F1C73D82029}"/>
              </a:ext>
            </a:extLst>
          </p:cNvPr>
          <p:cNvGrpSpPr/>
          <p:nvPr/>
        </p:nvGrpSpPr>
        <p:grpSpPr>
          <a:xfrm>
            <a:off x="10823889" y="6134940"/>
            <a:ext cx="1225357" cy="458519"/>
            <a:chOff x="9756559" y="3906175"/>
            <a:chExt cx="1748901" cy="1331650"/>
          </a:xfrm>
        </p:grpSpPr>
        <p:sp>
          <p:nvSpPr>
            <p:cNvPr id="20" name="TextBox 19">
              <a:extLst>
                <a:ext uri="{FF2B5EF4-FFF2-40B4-BE49-F238E27FC236}">
                  <a16:creationId xmlns:a16="http://schemas.microsoft.com/office/drawing/2014/main" id="{01D198EE-B70A-4B58-9D21-72681FC7AA24}"/>
                </a:ext>
              </a:extLst>
            </p:cNvPr>
            <p:cNvSpPr txBox="1"/>
            <p:nvPr/>
          </p:nvSpPr>
          <p:spPr>
            <a:xfrm>
              <a:off x="9969096" y="4155010"/>
              <a:ext cx="1441414"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Database</a:t>
              </a:r>
            </a:p>
          </p:txBody>
        </p:sp>
        <p:sp>
          <p:nvSpPr>
            <p:cNvPr id="18" name="Rectangle: Rounded Corners 17">
              <a:hlinkClick r:id="rId3" action="ppaction://hlinksldjump"/>
              <a:extLst>
                <a:ext uri="{FF2B5EF4-FFF2-40B4-BE49-F238E27FC236}">
                  <a16:creationId xmlns:a16="http://schemas.microsoft.com/office/drawing/2014/main" id="{51E0B075-BA58-4562-B5B8-8D24A00232E7}"/>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grpSp>
        <p:nvGrpSpPr>
          <p:cNvPr id="21" name="Group 20">
            <a:extLst>
              <a:ext uri="{FF2B5EF4-FFF2-40B4-BE49-F238E27FC236}">
                <a16:creationId xmlns:a16="http://schemas.microsoft.com/office/drawing/2014/main" id="{8C39D8B7-9A5C-4DB9-BFF3-6C69FF1B0CA4}"/>
              </a:ext>
            </a:extLst>
          </p:cNvPr>
          <p:cNvGrpSpPr/>
          <p:nvPr/>
        </p:nvGrpSpPr>
        <p:grpSpPr>
          <a:xfrm>
            <a:off x="11205855" y="51450"/>
            <a:ext cx="878116" cy="458519"/>
            <a:chOff x="9756559" y="3906175"/>
            <a:chExt cx="1748901" cy="1331650"/>
          </a:xfrm>
        </p:grpSpPr>
        <p:sp>
          <p:nvSpPr>
            <p:cNvPr id="23" name="TextBox 22">
              <a:extLst>
                <a:ext uri="{FF2B5EF4-FFF2-40B4-BE49-F238E27FC236}">
                  <a16:creationId xmlns:a16="http://schemas.microsoft.com/office/drawing/2014/main" id="{A88043F1-CC96-4B27-8914-A8C7B0C2D70C}"/>
                </a:ext>
              </a:extLst>
            </p:cNvPr>
            <p:cNvSpPr txBox="1"/>
            <p:nvPr/>
          </p:nvSpPr>
          <p:spPr>
            <a:xfrm>
              <a:off x="10038254" y="4155010"/>
              <a:ext cx="1259729"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Home</a:t>
              </a:r>
            </a:p>
          </p:txBody>
        </p:sp>
        <p:sp>
          <p:nvSpPr>
            <p:cNvPr id="22" name="Rectangle: Rounded Corners 21">
              <a:hlinkClick r:id="rId4" action="ppaction://hlinksldjump"/>
              <a:extLst>
                <a:ext uri="{FF2B5EF4-FFF2-40B4-BE49-F238E27FC236}">
                  <a16:creationId xmlns:a16="http://schemas.microsoft.com/office/drawing/2014/main" id="{7C4CE330-8670-42CA-93A3-93A6D7715669}"/>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Tree>
    <p:extLst>
      <p:ext uri="{BB962C8B-B14F-4D97-AF65-F5344CB8AC3E}">
        <p14:creationId xmlns:p14="http://schemas.microsoft.com/office/powerpoint/2010/main" val="283634718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9">
            <a:extLst>
              <a:ext uri="{FF2B5EF4-FFF2-40B4-BE49-F238E27FC236}">
                <a16:creationId xmlns:a16="http://schemas.microsoft.com/office/drawing/2014/main" id="{BE980817-B097-124F-BFBE-A40BCA70DB58}"/>
              </a:ext>
            </a:extLst>
          </p:cNvPr>
          <p:cNvSpPr>
            <a:spLocks noChangeArrowheads="1"/>
          </p:cNvSpPr>
          <p:nvPr/>
        </p:nvSpPr>
        <p:spPr bwMode="auto">
          <a:xfrm>
            <a:off x="2593010" y="671461"/>
            <a:ext cx="9683078" cy="11208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Lst>
        </p:spPr>
        <p:txBody>
          <a:bodyPr wrap="square" lIns="45719" rIns="45719">
            <a:spAutoFit/>
          </a:bodyPr>
          <a:lstStyle>
            <a:lvl1pPr>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1pPr>
            <a:lvl2pPr marL="37931725" indent="-37474525">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2pPr>
            <a:lvl3pPr marL="11430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3pPr>
            <a:lvl4pPr marL="16002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4pPr>
            <a:lvl5pPr marL="20574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9pPr>
          </a:lstStyle>
          <a:p>
            <a:pPr fontAlgn="base">
              <a:spcBef>
                <a:spcPts val="1300"/>
              </a:spcBef>
              <a:spcAft>
                <a:spcPct val="0"/>
              </a:spcAft>
            </a:pPr>
            <a:r>
              <a:rPr lang="en-US" altLang="nb-NO" sz="2800" b="1" dirty="0">
                <a:solidFill>
                  <a:srgbClr val="0072BC"/>
                </a:solidFill>
                <a:latin typeface="Open Sans" charset="0"/>
                <a:sym typeface="Open Sans" charset="0"/>
              </a:rPr>
              <a:t>The majority </a:t>
            </a:r>
            <a:r>
              <a:rPr lang="en-US" sz="2800" b="1" dirty="0">
                <a:solidFill>
                  <a:srgbClr val="0072BC"/>
                </a:solidFill>
                <a:latin typeface="Open Sans" charset="0"/>
                <a:sym typeface="Helvetica"/>
              </a:rPr>
              <a:t>of the ECS participants is between 26-35 years old. </a:t>
            </a:r>
          </a:p>
          <a:p>
            <a:pPr fontAlgn="base">
              <a:spcBef>
                <a:spcPts val="1300"/>
              </a:spcBef>
              <a:spcAft>
                <a:spcPct val="0"/>
              </a:spcAft>
            </a:pPr>
            <a:endParaRPr lang="en-US" altLang="nb-NO" sz="2800" b="1" dirty="0">
              <a:solidFill>
                <a:srgbClr val="0072BC"/>
              </a:solidFill>
              <a:latin typeface="Open Sans" charset="0"/>
              <a:sym typeface="Open Sans" charset="0"/>
            </a:endParaRPr>
          </a:p>
        </p:txBody>
      </p:sp>
      <p:pic>
        <p:nvPicPr>
          <p:cNvPr id="8" name="Picture 7">
            <a:extLst>
              <a:ext uri="{FF2B5EF4-FFF2-40B4-BE49-F238E27FC236}">
                <a16:creationId xmlns:a16="http://schemas.microsoft.com/office/drawing/2014/main" id="{9EC3E14A-5370-43EF-9282-8DB507DC3991}"/>
              </a:ext>
            </a:extLst>
          </p:cNvPr>
          <p:cNvPicPr>
            <a:picLocks noChangeAspect="1"/>
          </p:cNvPicPr>
          <p:nvPr/>
        </p:nvPicPr>
        <p:blipFill>
          <a:blip r:embed="rId2"/>
          <a:stretch>
            <a:fillRect/>
          </a:stretch>
        </p:blipFill>
        <p:spPr>
          <a:xfrm>
            <a:off x="379828" y="1556387"/>
            <a:ext cx="11470800" cy="4096714"/>
          </a:xfrm>
          <a:prstGeom prst="rect">
            <a:avLst/>
          </a:prstGeom>
        </p:spPr>
      </p:pic>
      <p:sp>
        <p:nvSpPr>
          <p:cNvPr id="17" name="Rectangle 16">
            <a:extLst>
              <a:ext uri="{FF2B5EF4-FFF2-40B4-BE49-F238E27FC236}">
                <a16:creationId xmlns:a16="http://schemas.microsoft.com/office/drawing/2014/main" id="{6A4DB7B9-83A1-4933-A7D3-24174947A2A0}"/>
              </a:ext>
            </a:extLst>
          </p:cNvPr>
          <p:cNvSpPr/>
          <p:nvPr/>
        </p:nvSpPr>
        <p:spPr>
          <a:xfrm>
            <a:off x="192730" y="5614697"/>
            <a:ext cx="11879665" cy="923330"/>
          </a:xfrm>
          <a:prstGeom prst="rect">
            <a:avLst/>
          </a:prstGeom>
        </p:spPr>
        <p:txBody>
          <a:bodyPr wrap="square">
            <a:spAutoFit/>
          </a:bodyPr>
          <a:lstStyle/>
          <a:p>
            <a:r>
              <a:rPr lang="en-US" dirty="0">
                <a:latin typeface="Open Sans"/>
              </a:rPr>
              <a:t>These percentages have been very constant through the years, apart from the age-group ’36-45 years, which has seen a slight increase from 10 to 14% over the past years. </a:t>
            </a:r>
          </a:p>
          <a:p>
            <a:r>
              <a:rPr lang="en-US" dirty="0">
                <a:latin typeface="Open Sans"/>
              </a:rPr>
              <a:t>During the online GA, about 60% of the ECS members refrained from sharing their age group.</a:t>
            </a:r>
            <a:endParaRPr lang="en-US" dirty="0"/>
          </a:p>
        </p:txBody>
      </p:sp>
      <p:grpSp>
        <p:nvGrpSpPr>
          <p:cNvPr id="20" name="Group 19">
            <a:extLst>
              <a:ext uri="{FF2B5EF4-FFF2-40B4-BE49-F238E27FC236}">
                <a16:creationId xmlns:a16="http://schemas.microsoft.com/office/drawing/2014/main" id="{8CB1B380-8423-45C1-A71E-EF773C2B43A9}"/>
              </a:ext>
            </a:extLst>
          </p:cNvPr>
          <p:cNvGrpSpPr/>
          <p:nvPr/>
        </p:nvGrpSpPr>
        <p:grpSpPr>
          <a:xfrm>
            <a:off x="10823889" y="6134940"/>
            <a:ext cx="1225357" cy="458519"/>
            <a:chOff x="9756559" y="3906175"/>
            <a:chExt cx="1748901" cy="1331650"/>
          </a:xfrm>
        </p:grpSpPr>
        <p:sp>
          <p:nvSpPr>
            <p:cNvPr id="22" name="TextBox 21">
              <a:extLst>
                <a:ext uri="{FF2B5EF4-FFF2-40B4-BE49-F238E27FC236}">
                  <a16:creationId xmlns:a16="http://schemas.microsoft.com/office/drawing/2014/main" id="{81691A49-9A9A-460A-AF8A-EB8BB621A137}"/>
                </a:ext>
              </a:extLst>
            </p:cNvPr>
            <p:cNvSpPr txBox="1"/>
            <p:nvPr/>
          </p:nvSpPr>
          <p:spPr>
            <a:xfrm>
              <a:off x="9969096" y="4155010"/>
              <a:ext cx="1441414"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Database</a:t>
              </a:r>
            </a:p>
          </p:txBody>
        </p:sp>
        <p:sp>
          <p:nvSpPr>
            <p:cNvPr id="21" name="Rectangle: Rounded Corners 20">
              <a:hlinkClick r:id="rId3" action="ppaction://hlinksldjump"/>
              <a:extLst>
                <a:ext uri="{FF2B5EF4-FFF2-40B4-BE49-F238E27FC236}">
                  <a16:creationId xmlns:a16="http://schemas.microsoft.com/office/drawing/2014/main" id="{355AFC30-FAD8-416E-9FEE-6A668EDF1040}"/>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j-lt"/>
                <a:ea typeface="+mj-ea"/>
                <a:cs typeface="+mj-cs"/>
                <a:sym typeface="Helvetica"/>
              </a:endParaRPr>
            </a:p>
          </p:txBody>
        </p:sp>
      </p:grpSp>
      <p:grpSp>
        <p:nvGrpSpPr>
          <p:cNvPr id="23" name="Group 22">
            <a:extLst>
              <a:ext uri="{FF2B5EF4-FFF2-40B4-BE49-F238E27FC236}">
                <a16:creationId xmlns:a16="http://schemas.microsoft.com/office/drawing/2014/main" id="{778860D9-919B-4601-AD37-6E79A57347A3}"/>
              </a:ext>
            </a:extLst>
          </p:cNvPr>
          <p:cNvGrpSpPr/>
          <p:nvPr/>
        </p:nvGrpSpPr>
        <p:grpSpPr>
          <a:xfrm>
            <a:off x="11205855" y="51450"/>
            <a:ext cx="878116" cy="458519"/>
            <a:chOff x="9756559" y="3906175"/>
            <a:chExt cx="1748901" cy="1331650"/>
          </a:xfrm>
        </p:grpSpPr>
        <p:sp>
          <p:nvSpPr>
            <p:cNvPr id="25" name="TextBox 24">
              <a:extLst>
                <a:ext uri="{FF2B5EF4-FFF2-40B4-BE49-F238E27FC236}">
                  <a16:creationId xmlns:a16="http://schemas.microsoft.com/office/drawing/2014/main" id="{FF13DB9A-70DB-4DDA-9161-72D4F42A18B5}"/>
                </a:ext>
              </a:extLst>
            </p:cNvPr>
            <p:cNvSpPr txBox="1"/>
            <p:nvPr/>
          </p:nvSpPr>
          <p:spPr>
            <a:xfrm>
              <a:off x="10038254" y="4155010"/>
              <a:ext cx="1259729"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Home</a:t>
              </a:r>
            </a:p>
          </p:txBody>
        </p:sp>
        <p:sp>
          <p:nvSpPr>
            <p:cNvPr id="24" name="Rectangle: Rounded Corners 23">
              <a:hlinkClick r:id="rId4" action="ppaction://hlinksldjump"/>
              <a:extLst>
                <a:ext uri="{FF2B5EF4-FFF2-40B4-BE49-F238E27FC236}">
                  <a16:creationId xmlns:a16="http://schemas.microsoft.com/office/drawing/2014/main" id="{8AE53A12-2263-46CF-BDDB-B8D813EC2818}"/>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pic>
        <p:nvPicPr>
          <p:cNvPr id="7" name="Picture 6">
            <a:extLst>
              <a:ext uri="{FF2B5EF4-FFF2-40B4-BE49-F238E27FC236}">
                <a16:creationId xmlns:a16="http://schemas.microsoft.com/office/drawing/2014/main" id="{4AF95A92-935C-714E-AD00-6D57CDECE7CA}"/>
              </a:ext>
            </a:extLst>
          </p:cNvPr>
          <p:cNvPicPr>
            <a:picLocks noChangeAspect="1"/>
          </p:cNvPicPr>
          <p:nvPr/>
        </p:nvPicPr>
        <p:blipFill>
          <a:blip r:embed="rId5"/>
          <a:stretch>
            <a:fillRect/>
          </a:stretch>
        </p:blipFill>
        <p:spPr>
          <a:xfrm>
            <a:off x="1115182" y="1811325"/>
            <a:ext cx="1186851" cy="706459"/>
          </a:xfrm>
          <a:prstGeom prst="rect">
            <a:avLst/>
          </a:prstGeom>
        </p:spPr>
      </p:pic>
      <p:sp>
        <p:nvSpPr>
          <p:cNvPr id="26" name="TextBox 25">
            <a:extLst>
              <a:ext uri="{FF2B5EF4-FFF2-40B4-BE49-F238E27FC236}">
                <a16:creationId xmlns:a16="http://schemas.microsoft.com/office/drawing/2014/main" id="{FC5BA001-7B5A-9C41-9CAC-75FA5BCCC5AB}"/>
              </a:ext>
            </a:extLst>
          </p:cNvPr>
          <p:cNvSpPr txBox="1"/>
          <p:nvPr/>
        </p:nvSpPr>
        <p:spPr>
          <a:xfrm>
            <a:off x="1452258" y="1494287"/>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2015</a:t>
            </a:r>
          </a:p>
        </p:txBody>
      </p:sp>
      <p:sp>
        <p:nvSpPr>
          <p:cNvPr id="27" name="TextBox 26">
            <a:extLst>
              <a:ext uri="{FF2B5EF4-FFF2-40B4-BE49-F238E27FC236}">
                <a16:creationId xmlns:a16="http://schemas.microsoft.com/office/drawing/2014/main" id="{80E62AD5-EC21-0F46-8343-3E69D4B14BA9}"/>
              </a:ext>
            </a:extLst>
          </p:cNvPr>
          <p:cNvSpPr txBox="1"/>
          <p:nvPr/>
        </p:nvSpPr>
        <p:spPr>
          <a:xfrm>
            <a:off x="2962556" y="1494287"/>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2016</a:t>
            </a:r>
          </a:p>
        </p:txBody>
      </p:sp>
      <p:sp>
        <p:nvSpPr>
          <p:cNvPr id="28" name="TextBox 27">
            <a:extLst>
              <a:ext uri="{FF2B5EF4-FFF2-40B4-BE49-F238E27FC236}">
                <a16:creationId xmlns:a16="http://schemas.microsoft.com/office/drawing/2014/main" id="{B7FFEE60-454C-AC44-B341-CF44B4AD55D0}"/>
              </a:ext>
            </a:extLst>
          </p:cNvPr>
          <p:cNvSpPr txBox="1"/>
          <p:nvPr/>
        </p:nvSpPr>
        <p:spPr>
          <a:xfrm>
            <a:off x="4519194" y="1494287"/>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2017</a:t>
            </a:r>
          </a:p>
        </p:txBody>
      </p:sp>
      <p:sp>
        <p:nvSpPr>
          <p:cNvPr id="29" name="TextBox 28">
            <a:extLst>
              <a:ext uri="{FF2B5EF4-FFF2-40B4-BE49-F238E27FC236}">
                <a16:creationId xmlns:a16="http://schemas.microsoft.com/office/drawing/2014/main" id="{F2B6B774-6C85-814B-9871-5564A43F55A1}"/>
              </a:ext>
            </a:extLst>
          </p:cNvPr>
          <p:cNvSpPr txBox="1"/>
          <p:nvPr/>
        </p:nvSpPr>
        <p:spPr>
          <a:xfrm>
            <a:off x="6025780" y="1755893"/>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2018</a:t>
            </a:r>
          </a:p>
        </p:txBody>
      </p:sp>
      <p:sp>
        <p:nvSpPr>
          <p:cNvPr id="30" name="TextBox 29">
            <a:extLst>
              <a:ext uri="{FF2B5EF4-FFF2-40B4-BE49-F238E27FC236}">
                <a16:creationId xmlns:a16="http://schemas.microsoft.com/office/drawing/2014/main" id="{DAF28647-1286-BF44-BFC8-E2CE31E5F17C}"/>
              </a:ext>
            </a:extLst>
          </p:cNvPr>
          <p:cNvSpPr txBox="1"/>
          <p:nvPr/>
        </p:nvSpPr>
        <p:spPr>
          <a:xfrm>
            <a:off x="7604851" y="1494287"/>
            <a:ext cx="497822" cy="26160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100" b="1" i="0" u="none" strike="noStrike" cap="none" spc="0" normalizeH="0" baseline="0" dirty="0">
                <a:ln>
                  <a:noFill/>
                </a:ln>
                <a:solidFill>
                  <a:srgbClr val="000000"/>
                </a:solidFill>
                <a:effectLst/>
                <a:uFillTx/>
                <a:latin typeface="+mj-lt"/>
                <a:ea typeface="+mj-ea"/>
                <a:cs typeface="+mj-cs"/>
                <a:sym typeface="Helvetica"/>
              </a:rPr>
              <a:t>2019</a:t>
            </a:r>
          </a:p>
        </p:txBody>
      </p:sp>
      <p:sp>
        <p:nvSpPr>
          <p:cNvPr id="31" name="TextBox 30">
            <a:extLst>
              <a:ext uri="{FF2B5EF4-FFF2-40B4-BE49-F238E27FC236}">
                <a16:creationId xmlns:a16="http://schemas.microsoft.com/office/drawing/2014/main" id="{2278FEAE-5689-5541-92F9-D5C37D4FFF5E}"/>
              </a:ext>
            </a:extLst>
          </p:cNvPr>
          <p:cNvSpPr txBox="1"/>
          <p:nvPr/>
        </p:nvSpPr>
        <p:spPr>
          <a:xfrm>
            <a:off x="9069928" y="1494287"/>
            <a:ext cx="943647" cy="43088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hangingPunct="0"/>
            <a:r>
              <a:rPr kumimoji="0" lang="en-US" sz="1100" b="1" i="0" u="none" strike="noStrike" cap="none" spc="0" normalizeH="0" baseline="0" dirty="0">
                <a:ln>
                  <a:noFill/>
                </a:ln>
                <a:solidFill>
                  <a:srgbClr val="000000"/>
                </a:solidFill>
                <a:effectLst/>
                <a:uFillTx/>
                <a:latin typeface="+mj-lt"/>
                <a:ea typeface="+mj-ea"/>
                <a:cs typeface="+mj-cs"/>
                <a:sym typeface="Helvetica"/>
              </a:rPr>
              <a:t>2020</a:t>
            </a:r>
            <a:r>
              <a:rPr kumimoji="0" lang="en-US" sz="1100" b="1" i="0" u="none" strike="noStrike" cap="none" spc="0" normalizeH="0" baseline="30000" dirty="0">
                <a:ln>
                  <a:noFill/>
                </a:ln>
                <a:solidFill>
                  <a:srgbClr val="000000"/>
                </a:solidFill>
                <a:effectLst/>
                <a:uFillTx/>
                <a:latin typeface="+mj-lt"/>
                <a:ea typeface="+mj-ea"/>
                <a:cs typeface="+mj-cs"/>
                <a:sym typeface="Helvetica"/>
              </a:rPr>
              <a:t> </a:t>
            </a:r>
            <a:r>
              <a:rPr lang="en-US" sz="1100" b="1" dirty="0">
                <a:solidFill>
                  <a:srgbClr val="FF0000"/>
                </a:solidFill>
              </a:rPr>
              <a:t>virtual</a:t>
            </a:r>
          </a:p>
          <a:p>
            <a:pPr marL="0" marR="0" indent="0" algn="l" defTabSz="914400" rtl="0" fontAlgn="auto" latinLnBrk="0" hangingPunct="0">
              <a:lnSpc>
                <a:spcPct val="100000"/>
              </a:lnSpc>
              <a:spcBef>
                <a:spcPts val="0"/>
              </a:spcBef>
              <a:spcAft>
                <a:spcPts val="0"/>
              </a:spcAft>
              <a:buClrTx/>
              <a:buSzTx/>
              <a:buFontTx/>
              <a:buNone/>
              <a:tabLst/>
            </a:pPr>
            <a:endParaRPr kumimoji="0" lang="en-US" sz="1100" b="1" i="0" u="none" strike="noStrike" cap="none" spc="0" normalizeH="0" baseline="0" dirty="0">
              <a:ln>
                <a:noFill/>
              </a:ln>
              <a:solidFill>
                <a:srgbClr val="000000"/>
              </a:solidFill>
              <a:effectLst/>
              <a:uFillTx/>
              <a:latin typeface="+mj-lt"/>
              <a:ea typeface="+mj-ea"/>
              <a:cs typeface="+mj-cs"/>
              <a:sym typeface="Helvetica"/>
            </a:endParaRPr>
          </a:p>
        </p:txBody>
      </p:sp>
      <p:sp>
        <p:nvSpPr>
          <p:cNvPr id="32" name="TextBox 31">
            <a:extLst>
              <a:ext uri="{FF2B5EF4-FFF2-40B4-BE49-F238E27FC236}">
                <a16:creationId xmlns:a16="http://schemas.microsoft.com/office/drawing/2014/main" id="{165489AB-22A3-D84C-9D8A-EED0642B052D}"/>
              </a:ext>
            </a:extLst>
          </p:cNvPr>
          <p:cNvSpPr txBox="1"/>
          <p:nvPr/>
        </p:nvSpPr>
        <p:spPr>
          <a:xfrm>
            <a:off x="10652701" y="1494287"/>
            <a:ext cx="911769" cy="43088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hangingPunct="0"/>
            <a:r>
              <a:rPr kumimoji="0" lang="en-US" sz="1100" b="1" i="0" u="none" strike="noStrike" cap="none" spc="0" normalizeH="0" baseline="0" dirty="0">
                <a:ln>
                  <a:noFill/>
                </a:ln>
                <a:solidFill>
                  <a:srgbClr val="000000"/>
                </a:solidFill>
                <a:effectLst/>
                <a:uFillTx/>
                <a:latin typeface="+mj-lt"/>
                <a:ea typeface="+mj-ea"/>
                <a:cs typeface="+mj-cs"/>
                <a:sym typeface="Helvetica"/>
              </a:rPr>
              <a:t>2021</a:t>
            </a:r>
            <a:r>
              <a:rPr kumimoji="0" lang="en-US" sz="1100" b="1" i="0" u="none" strike="noStrike" cap="none" spc="0" normalizeH="0" baseline="30000" dirty="0">
                <a:ln>
                  <a:noFill/>
                </a:ln>
                <a:solidFill>
                  <a:srgbClr val="000000"/>
                </a:solidFill>
                <a:effectLst/>
                <a:uFillTx/>
                <a:latin typeface="+mj-lt"/>
                <a:ea typeface="+mj-ea"/>
                <a:cs typeface="+mj-cs"/>
                <a:sym typeface="Helvetica"/>
              </a:rPr>
              <a:t> </a:t>
            </a:r>
            <a:r>
              <a:rPr lang="en-US" sz="1100" b="1" dirty="0">
                <a:solidFill>
                  <a:srgbClr val="FF0000"/>
                </a:solidFill>
              </a:rPr>
              <a:t>virtual</a:t>
            </a:r>
          </a:p>
          <a:p>
            <a:pPr marL="0" marR="0" indent="0" algn="l" defTabSz="914400" rtl="0" fontAlgn="auto" latinLnBrk="0" hangingPunct="0">
              <a:lnSpc>
                <a:spcPct val="100000"/>
              </a:lnSpc>
              <a:spcBef>
                <a:spcPts val="0"/>
              </a:spcBef>
              <a:spcAft>
                <a:spcPts val="0"/>
              </a:spcAft>
              <a:buClrTx/>
              <a:buSzTx/>
              <a:buFontTx/>
              <a:buNone/>
              <a:tabLst/>
            </a:pPr>
            <a:endParaRPr kumimoji="0" lang="en-US" sz="1100" b="1" i="0" u="none" strike="noStrike" cap="none" spc="0" normalizeH="0" baseline="0" dirty="0">
              <a:ln>
                <a:noFill/>
              </a:ln>
              <a:solidFill>
                <a:srgbClr val="000000"/>
              </a:solidFill>
              <a:effectLst/>
              <a:uFillTx/>
              <a:latin typeface="+mj-lt"/>
              <a:ea typeface="+mj-ea"/>
              <a:cs typeface="+mj-cs"/>
              <a:sym typeface="Helvetica"/>
            </a:endParaRPr>
          </a:p>
        </p:txBody>
      </p:sp>
    </p:spTree>
    <p:extLst>
      <p:ext uri="{BB962C8B-B14F-4D97-AF65-F5344CB8AC3E}">
        <p14:creationId xmlns:p14="http://schemas.microsoft.com/office/powerpoint/2010/main" val="75724244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8EFB0733-0E66-1649-87A5-398D9AE40BD0}"/>
              </a:ext>
            </a:extLst>
          </p:cNvPr>
          <p:cNvPicPr>
            <a:picLocks noChangeAspect="1"/>
          </p:cNvPicPr>
          <p:nvPr/>
        </p:nvPicPr>
        <p:blipFill rotWithShape="1">
          <a:blip r:embed="rId3"/>
          <a:srcRect l="1722"/>
          <a:stretch/>
        </p:blipFill>
        <p:spPr>
          <a:xfrm>
            <a:off x="556284" y="1543051"/>
            <a:ext cx="7281183" cy="4939192"/>
          </a:xfrm>
          <a:prstGeom prst="rect">
            <a:avLst/>
          </a:prstGeom>
        </p:spPr>
      </p:pic>
      <p:sp>
        <p:nvSpPr>
          <p:cNvPr id="6" name="Shape 19">
            <a:extLst>
              <a:ext uri="{FF2B5EF4-FFF2-40B4-BE49-F238E27FC236}">
                <a16:creationId xmlns:a16="http://schemas.microsoft.com/office/drawing/2014/main" id="{B08D23ED-C3E7-A642-A55D-9F0B9812BA69}"/>
              </a:ext>
            </a:extLst>
          </p:cNvPr>
          <p:cNvSpPr>
            <a:spLocks noChangeArrowheads="1"/>
          </p:cNvSpPr>
          <p:nvPr/>
        </p:nvSpPr>
        <p:spPr bwMode="auto">
          <a:xfrm>
            <a:off x="2848162" y="333726"/>
            <a:ext cx="7442467"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Lst>
        </p:spPr>
        <p:txBody>
          <a:bodyPr wrap="square" lIns="45719" rIns="45719">
            <a:spAutoFit/>
          </a:bodyPr>
          <a:lstStyle>
            <a:lvl1pPr>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1pPr>
            <a:lvl2pPr marL="37931725" indent="-37474525">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2pPr>
            <a:lvl3pPr marL="11430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3pPr>
            <a:lvl4pPr marL="16002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4pPr>
            <a:lvl5pPr marL="20574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9pPr>
          </a:lstStyle>
          <a:p>
            <a:pPr fontAlgn="base">
              <a:spcBef>
                <a:spcPts val="1300"/>
              </a:spcBef>
              <a:spcAft>
                <a:spcPct val="0"/>
              </a:spcAft>
            </a:pPr>
            <a:r>
              <a:rPr lang="en-US" sz="2800" b="1" dirty="0">
                <a:solidFill>
                  <a:srgbClr val="0072BC"/>
                </a:solidFill>
                <a:latin typeface="Open Sans" charset="0"/>
              </a:rPr>
              <a:t>The geographical origin of people identifying as ECS became more varied during the virtual GA.</a:t>
            </a:r>
          </a:p>
        </p:txBody>
      </p:sp>
      <p:grpSp>
        <p:nvGrpSpPr>
          <p:cNvPr id="13" name="Group 12">
            <a:extLst>
              <a:ext uri="{FF2B5EF4-FFF2-40B4-BE49-F238E27FC236}">
                <a16:creationId xmlns:a16="http://schemas.microsoft.com/office/drawing/2014/main" id="{F1B79003-201C-4A2A-9911-98C29C819A6B}"/>
              </a:ext>
            </a:extLst>
          </p:cNvPr>
          <p:cNvGrpSpPr/>
          <p:nvPr/>
        </p:nvGrpSpPr>
        <p:grpSpPr>
          <a:xfrm>
            <a:off x="10823889" y="6134940"/>
            <a:ext cx="1225357" cy="458519"/>
            <a:chOff x="9756559" y="3906175"/>
            <a:chExt cx="1748901" cy="1331650"/>
          </a:xfrm>
        </p:grpSpPr>
        <p:sp>
          <p:nvSpPr>
            <p:cNvPr id="15" name="TextBox 14">
              <a:extLst>
                <a:ext uri="{FF2B5EF4-FFF2-40B4-BE49-F238E27FC236}">
                  <a16:creationId xmlns:a16="http://schemas.microsoft.com/office/drawing/2014/main" id="{FC3235C7-3EDA-420B-99BB-26AEF420EBE9}"/>
                </a:ext>
              </a:extLst>
            </p:cNvPr>
            <p:cNvSpPr txBox="1"/>
            <p:nvPr/>
          </p:nvSpPr>
          <p:spPr>
            <a:xfrm>
              <a:off x="9969096" y="4155010"/>
              <a:ext cx="1441414"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Database</a:t>
              </a:r>
            </a:p>
          </p:txBody>
        </p:sp>
        <p:sp>
          <p:nvSpPr>
            <p:cNvPr id="14" name="Rectangle: Rounded Corners 13">
              <a:hlinkClick r:id="rId4" action="ppaction://hlinksldjump"/>
              <a:extLst>
                <a:ext uri="{FF2B5EF4-FFF2-40B4-BE49-F238E27FC236}">
                  <a16:creationId xmlns:a16="http://schemas.microsoft.com/office/drawing/2014/main" id="{A03F59BA-F87E-4C0C-A65F-3893397C8D2F}"/>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j-lt"/>
                <a:ea typeface="+mj-ea"/>
                <a:cs typeface="+mj-cs"/>
                <a:sym typeface="Helvetica"/>
              </a:endParaRPr>
            </a:p>
          </p:txBody>
        </p:sp>
      </p:grpSp>
      <p:grpSp>
        <p:nvGrpSpPr>
          <p:cNvPr id="16" name="Group 15">
            <a:extLst>
              <a:ext uri="{FF2B5EF4-FFF2-40B4-BE49-F238E27FC236}">
                <a16:creationId xmlns:a16="http://schemas.microsoft.com/office/drawing/2014/main" id="{316AB0A0-6CEF-4F5D-9167-8DC9E24FC880}"/>
              </a:ext>
            </a:extLst>
          </p:cNvPr>
          <p:cNvGrpSpPr/>
          <p:nvPr/>
        </p:nvGrpSpPr>
        <p:grpSpPr>
          <a:xfrm>
            <a:off x="11205855" y="51450"/>
            <a:ext cx="878116" cy="458519"/>
            <a:chOff x="9756559" y="3906175"/>
            <a:chExt cx="1748901" cy="1331650"/>
          </a:xfrm>
        </p:grpSpPr>
        <p:sp>
          <p:nvSpPr>
            <p:cNvPr id="18" name="TextBox 17">
              <a:extLst>
                <a:ext uri="{FF2B5EF4-FFF2-40B4-BE49-F238E27FC236}">
                  <a16:creationId xmlns:a16="http://schemas.microsoft.com/office/drawing/2014/main" id="{AC6DF647-5273-4AAC-83CB-A54A471CCB48}"/>
                </a:ext>
              </a:extLst>
            </p:cNvPr>
            <p:cNvSpPr txBox="1"/>
            <p:nvPr/>
          </p:nvSpPr>
          <p:spPr>
            <a:xfrm>
              <a:off x="10038254" y="4155010"/>
              <a:ext cx="1259729"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Home</a:t>
              </a:r>
            </a:p>
          </p:txBody>
        </p:sp>
        <p:sp>
          <p:nvSpPr>
            <p:cNvPr id="17" name="Rectangle: Rounded Corners 16">
              <a:hlinkClick r:id="rId5" action="ppaction://hlinksldjump"/>
              <a:extLst>
                <a:ext uri="{FF2B5EF4-FFF2-40B4-BE49-F238E27FC236}">
                  <a16:creationId xmlns:a16="http://schemas.microsoft.com/office/drawing/2014/main" id="{C2157701-7B48-44C9-998B-57C9529BE261}"/>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sp>
        <p:nvSpPr>
          <p:cNvPr id="5" name="TextBox 4">
            <a:extLst>
              <a:ext uri="{FF2B5EF4-FFF2-40B4-BE49-F238E27FC236}">
                <a16:creationId xmlns:a16="http://schemas.microsoft.com/office/drawing/2014/main" id="{A7A83F4A-2648-234C-B2BE-5F3967E4F319}"/>
              </a:ext>
            </a:extLst>
          </p:cNvPr>
          <p:cNvSpPr txBox="1"/>
          <p:nvPr/>
        </p:nvSpPr>
        <p:spPr>
          <a:xfrm>
            <a:off x="70347" y="1543051"/>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GB" sz="1400" b="0" i="0" u="none" strike="noStrike" cap="none" spc="0" normalizeH="0" baseline="0" dirty="0">
                <a:ln>
                  <a:noFill/>
                </a:ln>
                <a:solidFill>
                  <a:srgbClr val="000000"/>
                </a:solidFill>
                <a:effectLst/>
                <a:uFillTx/>
                <a:latin typeface="+mj-lt"/>
                <a:ea typeface="+mj-ea"/>
                <a:cs typeface="+mj-cs"/>
                <a:sym typeface="Helvetica"/>
              </a:rPr>
              <a:t>3000</a:t>
            </a:r>
          </a:p>
        </p:txBody>
      </p:sp>
      <p:sp>
        <p:nvSpPr>
          <p:cNvPr id="19" name="TextBox 18">
            <a:extLst>
              <a:ext uri="{FF2B5EF4-FFF2-40B4-BE49-F238E27FC236}">
                <a16:creationId xmlns:a16="http://schemas.microsoft.com/office/drawing/2014/main" id="{EAD5172A-C35B-2447-BC82-5571D23928DF}"/>
              </a:ext>
            </a:extLst>
          </p:cNvPr>
          <p:cNvSpPr txBox="1"/>
          <p:nvPr/>
        </p:nvSpPr>
        <p:spPr>
          <a:xfrm>
            <a:off x="70347" y="1912379"/>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2</a:t>
            </a:r>
            <a:r>
              <a:rPr kumimoji="0" lang="en-GB" sz="1400" b="0" i="0" u="none" strike="noStrike" cap="none" spc="0" normalizeH="0" baseline="0" dirty="0">
                <a:ln>
                  <a:noFill/>
                </a:ln>
                <a:solidFill>
                  <a:srgbClr val="000000"/>
                </a:solidFill>
                <a:effectLst/>
                <a:uFillTx/>
                <a:latin typeface="+mj-lt"/>
                <a:ea typeface="+mj-ea"/>
                <a:cs typeface="+mj-cs"/>
                <a:sym typeface="Helvetica"/>
              </a:rPr>
              <a:t>000</a:t>
            </a:r>
          </a:p>
        </p:txBody>
      </p:sp>
      <p:sp>
        <p:nvSpPr>
          <p:cNvPr id="20" name="TextBox 19">
            <a:extLst>
              <a:ext uri="{FF2B5EF4-FFF2-40B4-BE49-F238E27FC236}">
                <a16:creationId xmlns:a16="http://schemas.microsoft.com/office/drawing/2014/main" id="{E4604DEA-472A-484D-ABCB-1927CEE3FCA7}"/>
              </a:ext>
            </a:extLst>
          </p:cNvPr>
          <p:cNvSpPr txBox="1"/>
          <p:nvPr/>
        </p:nvSpPr>
        <p:spPr>
          <a:xfrm>
            <a:off x="70347" y="2281707"/>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1</a:t>
            </a:r>
            <a:r>
              <a:rPr kumimoji="0" lang="en-GB" sz="1400" b="0" i="0" u="none" strike="noStrike" cap="none" spc="0" normalizeH="0" baseline="0" dirty="0">
                <a:ln>
                  <a:noFill/>
                </a:ln>
                <a:solidFill>
                  <a:srgbClr val="000000"/>
                </a:solidFill>
                <a:effectLst/>
                <a:uFillTx/>
                <a:latin typeface="+mj-lt"/>
                <a:ea typeface="+mj-ea"/>
                <a:cs typeface="+mj-cs"/>
                <a:sym typeface="Helvetica"/>
              </a:rPr>
              <a:t>000</a:t>
            </a:r>
          </a:p>
        </p:txBody>
      </p:sp>
      <p:sp>
        <p:nvSpPr>
          <p:cNvPr id="21" name="TextBox 20">
            <a:extLst>
              <a:ext uri="{FF2B5EF4-FFF2-40B4-BE49-F238E27FC236}">
                <a16:creationId xmlns:a16="http://schemas.microsoft.com/office/drawing/2014/main" id="{C2DDD786-12BE-D049-9D25-E20765BF8CF3}"/>
              </a:ext>
            </a:extLst>
          </p:cNvPr>
          <p:cNvSpPr txBox="1"/>
          <p:nvPr/>
        </p:nvSpPr>
        <p:spPr>
          <a:xfrm>
            <a:off x="347074" y="2622589"/>
            <a:ext cx="191715"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0</a:t>
            </a:r>
            <a:endParaRPr kumimoji="0" lang="en-GB" sz="1400" b="0" i="0" u="none" strike="noStrike" cap="none" spc="0" normalizeH="0" baseline="0" dirty="0">
              <a:ln>
                <a:noFill/>
              </a:ln>
              <a:solidFill>
                <a:srgbClr val="000000"/>
              </a:solidFill>
              <a:effectLst/>
              <a:uFillTx/>
              <a:latin typeface="+mj-lt"/>
              <a:ea typeface="+mj-ea"/>
              <a:cs typeface="+mj-cs"/>
              <a:sym typeface="Helvetica"/>
            </a:endParaRPr>
          </a:p>
        </p:txBody>
      </p:sp>
      <p:sp>
        <p:nvSpPr>
          <p:cNvPr id="22" name="TextBox 21">
            <a:extLst>
              <a:ext uri="{FF2B5EF4-FFF2-40B4-BE49-F238E27FC236}">
                <a16:creationId xmlns:a16="http://schemas.microsoft.com/office/drawing/2014/main" id="{79232ABA-17B3-8A44-829D-37B6E9FC7875}"/>
              </a:ext>
            </a:extLst>
          </p:cNvPr>
          <p:cNvSpPr txBox="1"/>
          <p:nvPr/>
        </p:nvSpPr>
        <p:spPr>
          <a:xfrm>
            <a:off x="70347" y="3187299"/>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GB" sz="1400" b="0" i="0" u="none" strike="noStrike" cap="none" spc="0" normalizeH="0" baseline="0" dirty="0">
                <a:ln>
                  <a:noFill/>
                </a:ln>
                <a:solidFill>
                  <a:srgbClr val="000000"/>
                </a:solidFill>
                <a:effectLst/>
                <a:uFillTx/>
                <a:latin typeface="+mj-lt"/>
                <a:ea typeface="+mj-ea"/>
                <a:cs typeface="+mj-cs"/>
                <a:sym typeface="Helvetica"/>
              </a:rPr>
              <a:t>3000</a:t>
            </a:r>
          </a:p>
        </p:txBody>
      </p:sp>
      <p:sp>
        <p:nvSpPr>
          <p:cNvPr id="23" name="TextBox 22">
            <a:extLst>
              <a:ext uri="{FF2B5EF4-FFF2-40B4-BE49-F238E27FC236}">
                <a16:creationId xmlns:a16="http://schemas.microsoft.com/office/drawing/2014/main" id="{10EACCCD-E68F-704E-8E7C-08DEC1540379}"/>
              </a:ext>
            </a:extLst>
          </p:cNvPr>
          <p:cNvSpPr txBox="1"/>
          <p:nvPr/>
        </p:nvSpPr>
        <p:spPr>
          <a:xfrm>
            <a:off x="70347" y="3556627"/>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2</a:t>
            </a:r>
            <a:r>
              <a:rPr kumimoji="0" lang="en-GB" sz="1400" b="0" i="0" u="none" strike="noStrike" cap="none" spc="0" normalizeH="0" baseline="0" dirty="0">
                <a:ln>
                  <a:noFill/>
                </a:ln>
                <a:solidFill>
                  <a:srgbClr val="000000"/>
                </a:solidFill>
                <a:effectLst/>
                <a:uFillTx/>
                <a:latin typeface="+mj-lt"/>
                <a:ea typeface="+mj-ea"/>
                <a:cs typeface="+mj-cs"/>
                <a:sym typeface="Helvetica"/>
              </a:rPr>
              <a:t>000</a:t>
            </a:r>
          </a:p>
        </p:txBody>
      </p:sp>
      <p:sp>
        <p:nvSpPr>
          <p:cNvPr id="24" name="TextBox 23">
            <a:extLst>
              <a:ext uri="{FF2B5EF4-FFF2-40B4-BE49-F238E27FC236}">
                <a16:creationId xmlns:a16="http://schemas.microsoft.com/office/drawing/2014/main" id="{F30D68BE-81CB-654E-82CB-5DC76E68911F}"/>
              </a:ext>
            </a:extLst>
          </p:cNvPr>
          <p:cNvSpPr txBox="1"/>
          <p:nvPr/>
        </p:nvSpPr>
        <p:spPr>
          <a:xfrm>
            <a:off x="70347" y="3925955"/>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1</a:t>
            </a:r>
            <a:r>
              <a:rPr kumimoji="0" lang="en-GB" sz="1400" b="0" i="0" u="none" strike="noStrike" cap="none" spc="0" normalizeH="0" baseline="0" dirty="0">
                <a:ln>
                  <a:noFill/>
                </a:ln>
                <a:solidFill>
                  <a:srgbClr val="000000"/>
                </a:solidFill>
                <a:effectLst/>
                <a:uFillTx/>
                <a:latin typeface="+mj-lt"/>
                <a:ea typeface="+mj-ea"/>
                <a:cs typeface="+mj-cs"/>
                <a:sym typeface="Helvetica"/>
              </a:rPr>
              <a:t>000</a:t>
            </a:r>
          </a:p>
        </p:txBody>
      </p:sp>
      <p:sp>
        <p:nvSpPr>
          <p:cNvPr id="25" name="TextBox 24">
            <a:extLst>
              <a:ext uri="{FF2B5EF4-FFF2-40B4-BE49-F238E27FC236}">
                <a16:creationId xmlns:a16="http://schemas.microsoft.com/office/drawing/2014/main" id="{D9455CA4-E6B7-4B47-8724-25B8653774C1}"/>
              </a:ext>
            </a:extLst>
          </p:cNvPr>
          <p:cNvSpPr txBox="1"/>
          <p:nvPr/>
        </p:nvSpPr>
        <p:spPr>
          <a:xfrm>
            <a:off x="347074" y="4266837"/>
            <a:ext cx="191715"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0</a:t>
            </a:r>
            <a:endParaRPr kumimoji="0" lang="en-GB" sz="1400" b="0" i="0" u="none" strike="noStrike" cap="none" spc="0" normalizeH="0" baseline="0" dirty="0">
              <a:ln>
                <a:noFill/>
              </a:ln>
              <a:solidFill>
                <a:srgbClr val="000000"/>
              </a:solidFill>
              <a:effectLst/>
              <a:uFillTx/>
              <a:latin typeface="+mj-lt"/>
              <a:ea typeface="+mj-ea"/>
              <a:cs typeface="+mj-cs"/>
              <a:sym typeface="Helvetica"/>
            </a:endParaRPr>
          </a:p>
        </p:txBody>
      </p:sp>
      <p:sp>
        <p:nvSpPr>
          <p:cNvPr id="26" name="TextBox 25">
            <a:extLst>
              <a:ext uri="{FF2B5EF4-FFF2-40B4-BE49-F238E27FC236}">
                <a16:creationId xmlns:a16="http://schemas.microsoft.com/office/drawing/2014/main" id="{30586521-A6AA-584C-BAF6-C7983576B6D5}"/>
              </a:ext>
            </a:extLst>
          </p:cNvPr>
          <p:cNvSpPr txBox="1"/>
          <p:nvPr/>
        </p:nvSpPr>
        <p:spPr>
          <a:xfrm>
            <a:off x="86231" y="4856965"/>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kumimoji="0" lang="en-GB" sz="1400" b="0" i="0" u="none" strike="noStrike" cap="none" spc="0" normalizeH="0" baseline="0" dirty="0">
                <a:ln>
                  <a:noFill/>
                </a:ln>
                <a:solidFill>
                  <a:srgbClr val="000000"/>
                </a:solidFill>
                <a:effectLst/>
                <a:uFillTx/>
                <a:latin typeface="+mj-lt"/>
                <a:ea typeface="+mj-ea"/>
                <a:cs typeface="+mj-cs"/>
                <a:sym typeface="Helvetica"/>
              </a:rPr>
              <a:t>3000</a:t>
            </a:r>
          </a:p>
        </p:txBody>
      </p:sp>
      <p:sp>
        <p:nvSpPr>
          <p:cNvPr id="27" name="TextBox 26">
            <a:extLst>
              <a:ext uri="{FF2B5EF4-FFF2-40B4-BE49-F238E27FC236}">
                <a16:creationId xmlns:a16="http://schemas.microsoft.com/office/drawing/2014/main" id="{57377CBE-8FA5-914F-B2DE-3B6FBE09F70F}"/>
              </a:ext>
            </a:extLst>
          </p:cNvPr>
          <p:cNvSpPr txBox="1"/>
          <p:nvPr/>
        </p:nvSpPr>
        <p:spPr>
          <a:xfrm>
            <a:off x="86231" y="5226293"/>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2</a:t>
            </a:r>
            <a:r>
              <a:rPr kumimoji="0" lang="en-GB" sz="1400" b="0" i="0" u="none" strike="noStrike" cap="none" spc="0" normalizeH="0" baseline="0" dirty="0">
                <a:ln>
                  <a:noFill/>
                </a:ln>
                <a:solidFill>
                  <a:srgbClr val="000000"/>
                </a:solidFill>
                <a:effectLst/>
                <a:uFillTx/>
                <a:latin typeface="+mj-lt"/>
                <a:ea typeface="+mj-ea"/>
                <a:cs typeface="+mj-cs"/>
                <a:sym typeface="Helvetica"/>
              </a:rPr>
              <a:t>000</a:t>
            </a:r>
          </a:p>
        </p:txBody>
      </p:sp>
      <p:sp>
        <p:nvSpPr>
          <p:cNvPr id="28" name="TextBox 27">
            <a:extLst>
              <a:ext uri="{FF2B5EF4-FFF2-40B4-BE49-F238E27FC236}">
                <a16:creationId xmlns:a16="http://schemas.microsoft.com/office/drawing/2014/main" id="{43AC1EAA-0552-4F42-A9C6-CC0F8560E4BC}"/>
              </a:ext>
            </a:extLst>
          </p:cNvPr>
          <p:cNvSpPr txBox="1"/>
          <p:nvPr/>
        </p:nvSpPr>
        <p:spPr>
          <a:xfrm>
            <a:off x="86231" y="5595621"/>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1</a:t>
            </a:r>
            <a:r>
              <a:rPr kumimoji="0" lang="en-GB" sz="1400" b="0" i="0" u="none" strike="noStrike" cap="none" spc="0" normalizeH="0" baseline="0" dirty="0">
                <a:ln>
                  <a:noFill/>
                </a:ln>
                <a:solidFill>
                  <a:srgbClr val="000000"/>
                </a:solidFill>
                <a:effectLst/>
                <a:uFillTx/>
                <a:latin typeface="+mj-lt"/>
                <a:ea typeface="+mj-ea"/>
                <a:cs typeface="+mj-cs"/>
                <a:sym typeface="Helvetica"/>
              </a:rPr>
              <a:t>000</a:t>
            </a:r>
          </a:p>
        </p:txBody>
      </p:sp>
      <p:sp>
        <p:nvSpPr>
          <p:cNvPr id="29" name="TextBox 28">
            <a:extLst>
              <a:ext uri="{FF2B5EF4-FFF2-40B4-BE49-F238E27FC236}">
                <a16:creationId xmlns:a16="http://schemas.microsoft.com/office/drawing/2014/main" id="{533E822C-14A3-154D-8801-FA6344E74FBC}"/>
              </a:ext>
            </a:extLst>
          </p:cNvPr>
          <p:cNvSpPr txBox="1"/>
          <p:nvPr/>
        </p:nvSpPr>
        <p:spPr>
          <a:xfrm>
            <a:off x="362958" y="5936503"/>
            <a:ext cx="191715"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0</a:t>
            </a:r>
            <a:endParaRPr kumimoji="0" lang="en-GB" sz="1400" b="0" i="0" u="none" strike="noStrike" cap="none" spc="0" normalizeH="0" baseline="0" dirty="0">
              <a:ln>
                <a:noFill/>
              </a:ln>
              <a:solidFill>
                <a:srgbClr val="000000"/>
              </a:solidFill>
              <a:effectLst/>
              <a:uFillTx/>
              <a:latin typeface="+mj-lt"/>
              <a:ea typeface="+mj-ea"/>
              <a:cs typeface="+mj-cs"/>
              <a:sym typeface="Helvetica"/>
            </a:endParaRPr>
          </a:p>
        </p:txBody>
      </p:sp>
      <p:sp>
        <p:nvSpPr>
          <p:cNvPr id="30" name="TextBox 29">
            <a:extLst>
              <a:ext uri="{FF2B5EF4-FFF2-40B4-BE49-F238E27FC236}">
                <a16:creationId xmlns:a16="http://schemas.microsoft.com/office/drawing/2014/main" id="{BC4AB7F7-15FB-6543-BAD0-16108EED795E}"/>
              </a:ext>
            </a:extLst>
          </p:cNvPr>
          <p:cNvSpPr txBox="1"/>
          <p:nvPr/>
        </p:nvSpPr>
        <p:spPr>
          <a:xfrm>
            <a:off x="1413372" y="1666687"/>
            <a:ext cx="489874" cy="307773"/>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2015</a:t>
            </a:r>
            <a:endParaRPr kumimoji="0" lang="en-GB" sz="1400" b="0" i="0" u="none" strike="noStrike" cap="none" spc="0" normalizeH="0" baseline="0" dirty="0">
              <a:ln>
                <a:noFill/>
              </a:ln>
              <a:solidFill>
                <a:srgbClr val="000000"/>
              </a:solidFill>
              <a:effectLst/>
              <a:uFillTx/>
              <a:latin typeface="+mj-lt"/>
              <a:ea typeface="+mj-ea"/>
              <a:cs typeface="+mj-cs"/>
              <a:sym typeface="Helvetica"/>
            </a:endParaRPr>
          </a:p>
        </p:txBody>
      </p:sp>
      <p:sp>
        <p:nvSpPr>
          <p:cNvPr id="32" name="TextBox 31">
            <a:extLst>
              <a:ext uri="{FF2B5EF4-FFF2-40B4-BE49-F238E27FC236}">
                <a16:creationId xmlns:a16="http://schemas.microsoft.com/office/drawing/2014/main" id="{D2BBDB3B-F5EA-3F4D-B43C-2CCD2425652E}"/>
              </a:ext>
            </a:extLst>
          </p:cNvPr>
          <p:cNvSpPr txBox="1"/>
          <p:nvPr/>
        </p:nvSpPr>
        <p:spPr>
          <a:xfrm>
            <a:off x="6423522" y="1666687"/>
            <a:ext cx="489874" cy="307773"/>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2017</a:t>
            </a:r>
            <a:endParaRPr kumimoji="0" lang="en-GB" sz="1400" b="0" i="0" u="none" strike="noStrike" cap="none" spc="0" normalizeH="0" baseline="0" dirty="0">
              <a:ln>
                <a:noFill/>
              </a:ln>
              <a:solidFill>
                <a:srgbClr val="000000"/>
              </a:solidFill>
              <a:effectLst/>
              <a:uFillTx/>
              <a:latin typeface="+mj-lt"/>
              <a:ea typeface="+mj-ea"/>
              <a:cs typeface="+mj-cs"/>
              <a:sym typeface="Helvetica"/>
            </a:endParaRPr>
          </a:p>
        </p:txBody>
      </p:sp>
      <p:sp>
        <p:nvSpPr>
          <p:cNvPr id="33" name="TextBox 32">
            <a:extLst>
              <a:ext uri="{FF2B5EF4-FFF2-40B4-BE49-F238E27FC236}">
                <a16:creationId xmlns:a16="http://schemas.microsoft.com/office/drawing/2014/main" id="{32B8B00F-C52C-5B4B-BF6C-B6AAA699BD77}"/>
              </a:ext>
            </a:extLst>
          </p:cNvPr>
          <p:cNvSpPr txBox="1"/>
          <p:nvPr/>
        </p:nvSpPr>
        <p:spPr>
          <a:xfrm>
            <a:off x="1413372" y="3312007"/>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2018</a:t>
            </a:r>
            <a:endParaRPr kumimoji="0" lang="en-GB" sz="1400" b="0" i="0" u="none" strike="noStrike" cap="none" spc="0" normalizeH="0" baseline="0" dirty="0">
              <a:ln>
                <a:noFill/>
              </a:ln>
              <a:solidFill>
                <a:srgbClr val="000000"/>
              </a:solidFill>
              <a:effectLst/>
              <a:uFillTx/>
              <a:latin typeface="+mj-lt"/>
              <a:ea typeface="+mj-ea"/>
              <a:cs typeface="+mj-cs"/>
              <a:sym typeface="Helvetica"/>
            </a:endParaRPr>
          </a:p>
        </p:txBody>
      </p:sp>
      <p:sp>
        <p:nvSpPr>
          <p:cNvPr id="34" name="TextBox 33">
            <a:extLst>
              <a:ext uri="{FF2B5EF4-FFF2-40B4-BE49-F238E27FC236}">
                <a16:creationId xmlns:a16="http://schemas.microsoft.com/office/drawing/2014/main" id="{F4427AB2-72CB-0B40-8428-E6998C791FCA}"/>
              </a:ext>
            </a:extLst>
          </p:cNvPr>
          <p:cNvSpPr txBox="1"/>
          <p:nvPr/>
        </p:nvSpPr>
        <p:spPr>
          <a:xfrm>
            <a:off x="3876609" y="3312007"/>
            <a:ext cx="489874"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2019</a:t>
            </a:r>
            <a:endParaRPr kumimoji="0" lang="en-GB" sz="1400" b="0" i="0" u="none" strike="noStrike" cap="none" spc="0" normalizeH="0" baseline="0" dirty="0">
              <a:ln>
                <a:noFill/>
              </a:ln>
              <a:solidFill>
                <a:srgbClr val="000000"/>
              </a:solidFill>
              <a:effectLst/>
              <a:uFillTx/>
              <a:latin typeface="+mj-lt"/>
              <a:ea typeface="+mj-ea"/>
              <a:cs typeface="+mj-cs"/>
              <a:sym typeface="Helvetica"/>
            </a:endParaRPr>
          </a:p>
        </p:txBody>
      </p:sp>
      <p:sp>
        <p:nvSpPr>
          <p:cNvPr id="35" name="TextBox 34">
            <a:extLst>
              <a:ext uri="{FF2B5EF4-FFF2-40B4-BE49-F238E27FC236}">
                <a16:creationId xmlns:a16="http://schemas.microsoft.com/office/drawing/2014/main" id="{F99F7DFA-07E2-ED41-85A6-22455426084F}"/>
              </a:ext>
            </a:extLst>
          </p:cNvPr>
          <p:cNvSpPr txBox="1"/>
          <p:nvPr/>
        </p:nvSpPr>
        <p:spPr>
          <a:xfrm>
            <a:off x="1425709" y="4974238"/>
            <a:ext cx="1076573"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2020 </a:t>
            </a:r>
            <a:r>
              <a:rPr lang="en-GB" sz="1400" b="1" dirty="0">
                <a:solidFill>
                  <a:srgbClr val="FF0000"/>
                </a:solidFill>
                <a:latin typeface="+mj-lt"/>
                <a:ea typeface="+mj-ea"/>
                <a:cs typeface="+mj-cs"/>
                <a:sym typeface="Helvetica"/>
              </a:rPr>
              <a:t>virtual</a:t>
            </a:r>
            <a:endParaRPr kumimoji="0" lang="en-GB" sz="1400" b="0" i="0" u="none" strike="noStrike" cap="none" spc="0" normalizeH="0" baseline="0" dirty="0">
              <a:ln>
                <a:noFill/>
              </a:ln>
              <a:solidFill>
                <a:srgbClr val="000000"/>
              </a:solidFill>
              <a:effectLst/>
              <a:uFillTx/>
              <a:latin typeface="+mj-lt"/>
              <a:ea typeface="+mj-ea"/>
              <a:cs typeface="+mj-cs"/>
              <a:sym typeface="Helvetica"/>
            </a:endParaRPr>
          </a:p>
        </p:txBody>
      </p:sp>
      <p:sp>
        <p:nvSpPr>
          <p:cNvPr id="36" name="TextBox 35">
            <a:extLst>
              <a:ext uri="{FF2B5EF4-FFF2-40B4-BE49-F238E27FC236}">
                <a16:creationId xmlns:a16="http://schemas.microsoft.com/office/drawing/2014/main" id="{8747E3E4-2C46-134C-93A5-CAE55E690996}"/>
              </a:ext>
            </a:extLst>
          </p:cNvPr>
          <p:cNvSpPr txBox="1"/>
          <p:nvPr/>
        </p:nvSpPr>
        <p:spPr>
          <a:xfrm>
            <a:off x="3876609" y="4974238"/>
            <a:ext cx="1076573"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hangingPunct="0"/>
            <a:r>
              <a:rPr lang="en-GB" sz="1400" dirty="0">
                <a:solidFill>
                  <a:srgbClr val="000000"/>
                </a:solidFill>
                <a:latin typeface="+mj-lt"/>
                <a:ea typeface="+mj-ea"/>
                <a:cs typeface="+mj-cs"/>
                <a:sym typeface="Helvetica"/>
              </a:rPr>
              <a:t>2021 </a:t>
            </a:r>
            <a:r>
              <a:rPr lang="en-GB" sz="1400" b="1" dirty="0">
                <a:solidFill>
                  <a:srgbClr val="FF0000"/>
                </a:solidFill>
                <a:sym typeface="Helvetica"/>
              </a:rPr>
              <a:t>virtual</a:t>
            </a:r>
            <a:endParaRPr kumimoji="0" lang="en-GB" sz="1400" b="0" i="0" u="none" strike="noStrike" cap="none" spc="0" normalizeH="0" baseline="0" dirty="0">
              <a:ln>
                <a:noFill/>
              </a:ln>
              <a:solidFill>
                <a:srgbClr val="000000"/>
              </a:solidFill>
              <a:effectLst/>
              <a:uFillTx/>
              <a:latin typeface="+mj-lt"/>
              <a:ea typeface="+mj-ea"/>
              <a:cs typeface="+mj-cs"/>
              <a:sym typeface="Helvetica"/>
            </a:endParaRPr>
          </a:p>
        </p:txBody>
      </p:sp>
      <p:sp>
        <p:nvSpPr>
          <p:cNvPr id="7" name="Rectangle 6">
            <a:extLst>
              <a:ext uri="{FF2B5EF4-FFF2-40B4-BE49-F238E27FC236}">
                <a16:creationId xmlns:a16="http://schemas.microsoft.com/office/drawing/2014/main" id="{4E3CB812-CF79-FC4E-B829-A141E799958E}"/>
              </a:ext>
            </a:extLst>
          </p:cNvPr>
          <p:cNvSpPr/>
          <p:nvPr/>
        </p:nvSpPr>
        <p:spPr>
          <a:xfrm>
            <a:off x="5391033" y="3187299"/>
            <a:ext cx="2446434" cy="3339333"/>
          </a:xfrm>
          <a:prstGeom prst="rect">
            <a:avLst/>
          </a:prstGeom>
          <a:solidFill>
            <a:srgbClr val="FFFFFF"/>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j-lt"/>
              <a:ea typeface="+mj-ea"/>
              <a:cs typeface="+mj-cs"/>
              <a:sym typeface="Helvetica"/>
            </a:endParaRPr>
          </a:p>
        </p:txBody>
      </p:sp>
      <p:sp>
        <p:nvSpPr>
          <p:cNvPr id="8" name="TextBox 7">
            <a:extLst>
              <a:ext uri="{FF2B5EF4-FFF2-40B4-BE49-F238E27FC236}">
                <a16:creationId xmlns:a16="http://schemas.microsoft.com/office/drawing/2014/main" id="{73126C56-7669-BB48-840B-1AC7D46A624F}"/>
              </a:ext>
            </a:extLst>
          </p:cNvPr>
          <p:cNvSpPr txBox="1"/>
          <p:nvPr/>
        </p:nvSpPr>
        <p:spPr>
          <a:xfrm>
            <a:off x="5500857" y="3222288"/>
            <a:ext cx="6610069" cy="313931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GB" sz="1800" b="0" i="0" u="none" strike="noStrike" cap="none" spc="0" normalizeH="0" baseline="0" dirty="0">
                <a:ln>
                  <a:noFill/>
                </a:ln>
                <a:solidFill>
                  <a:srgbClr val="000000"/>
                </a:solidFill>
                <a:effectLst/>
                <a:uFillTx/>
                <a:latin typeface="+mj-lt"/>
                <a:ea typeface="+mj-ea"/>
                <a:cs typeface="+mj-cs"/>
                <a:sym typeface="Helvetica"/>
              </a:rPr>
              <a:t>The large majority of ECS participating in the EGU GA are from Europe (including the UK and Norway).</a:t>
            </a:r>
          </a:p>
          <a:p>
            <a:pPr marL="0" marR="0" indent="0" algn="l" defTabSz="914400" rtl="0" fontAlgn="auto" latinLnBrk="0" hangingPunct="0">
              <a:lnSpc>
                <a:spcPct val="100000"/>
              </a:lnSpc>
              <a:spcBef>
                <a:spcPts val="0"/>
              </a:spcBef>
              <a:spcAft>
                <a:spcPts val="0"/>
              </a:spcAft>
              <a:buClrTx/>
              <a:buSzTx/>
              <a:buFontTx/>
              <a:buNone/>
              <a:tabLst/>
            </a:pPr>
            <a:endParaRPr lang="en-GB" dirty="0">
              <a:solidFill>
                <a:srgbClr val="000000"/>
              </a:solidFill>
              <a:latin typeface="+mj-lt"/>
              <a:ea typeface="+mj-ea"/>
              <a:cs typeface="+mj-cs"/>
              <a:sym typeface="Helvetica"/>
            </a:endParaRPr>
          </a:p>
          <a:p>
            <a:pPr marL="0" marR="0" indent="0" algn="l" defTabSz="914400" rtl="0" fontAlgn="auto" latinLnBrk="0" hangingPunct="0">
              <a:lnSpc>
                <a:spcPct val="100000"/>
              </a:lnSpc>
              <a:spcBef>
                <a:spcPts val="0"/>
              </a:spcBef>
              <a:spcAft>
                <a:spcPts val="0"/>
              </a:spcAft>
              <a:buClrTx/>
              <a:buSzTx/>
              <a:buFontTx/>
              <a:buNone/>
              <a:tabLst/>
            </a:pPr>
            <a:r>
              <a:rPr kumimoji="0" lang="en-GB" sz="1800" b="0" i="0" u="none" strike="noStrike" cap="none" spc="0" normalizeH="0" baseline="0" dirty="0">
                <a:ln>
                  <a:noFill/>
                </a:ln>
                <a:solidFill>
                  <a:srgbClr val="000000"/>
                </a:solidFill>
                <a:effectLst/>
                <a:uFillTx/>
                <a:latin typeface="+mj-lt"/>
                <a:ea typeface="+mj-ea"/>
                <a:cs typeface="+mj-cs"/>
                <a:sym typeface="Helvetica"/>
              </a:rPr>
              <a:t>During the free virtual GA in 2020, Central Asia, India and Central America saw the largest increase in participants.</a:t>
            </a:r>
          </a:p>
          <a:p>
            <a:pPr marL="0" marR="0" indent="0" algn="l" defTabSz="914400" rtl="0" fontAlgn="auto" latinLnBrk="0" hangingPunct="0">
              <a:lnSpc>
                <a:spcPct val="100000"/>
              </a:lnSpc>
              <a:spcBef>
                <a:spcPts val="0"/>
              </a:spcBef>
              <a:spcAft>
                <a:spcPts val="0"/>
              </a:spcAft>
              <a:buClrTx/>
              <a:buSzTx/>
              <a:buFontTx/>
              <a:buNone/>
              <a:tabLst/>
            </a:pPr>
            <a:endParaRPr lang="en-GB" dirty="0">
              <a:solidFill>
                <a:srgbClr val="000000"/>
              </a:solidFill>
              <a:latin typeface="+mj-lt"/>
              <a:ea typeface="+mj-ea"/>
              <a:cs typeface="+mj-cs"/>
              <a:sym typeface="Helvetica"/>
            </a:endParaRPr>
          </a:p>
          <a:p>
            <a:pPr marL="0" marR="0" indent="0" algn="l" defTabSz="914400" rtl="0" fontAlgn="auto" latinLnBrk="0" hangingPunct="0">
              <a:lnSpc>
                <a:spcPct val="100000"/>
              </a:lnSpc>
              <a:spcBef>
                <a:spcPts val="0"/>
              </a:spcBef>
              <a:spcAft>
                <a:spcPts val="0"/>
              </a:spcAft>
              <a:buClrTx/>
              <a:buSzTx/>
              <a:buFontTx/>
              <a:buNone/>
              <a:tabLst/>
            </a:pPr>
            <a:r>
              <a:rPr kumimoji="0" lang="en-GB" sz="1800" b="0" i="0" u="none" strike="noStrike" cap="none" spc="0" normalizeH="0" baseline="0" dirty="0">
                <a:ln>
                  <a:noFill/>
                </a:ln>
                <a:solidFill>
                  <a:srgbClr val="000000"/>
                </a:solidFill>
                <a:effectLst/>
                <a:uFillTx/>
                <a:latin typeface="+mj-lt"/>
                <a:ea typeface="+mj-ea"/>
                <a:cs typeface="+mj-cs"/>
                <a:sym typeface="Helvetica"/>
              </a:rPr>
              <a:t>During the paid virtual GA in 2021, ECS participating from Europe (including the UK and Norway) and Africa increased the most. ECS participation from India, Oceania and Pacific and North America and eastern European countries specifically, als</a:t>
            </a:r>
            <a:r>
              <a:rPr lang="en-GB" dirty="0">
                <a:solidFill>
                  <a:srgbClr val="000000"/>
                </a:solidFill>
                <a:latin typeface="+mj-lt"/>
                <a:ea typeface="+mj-ea"/>
                <a:cs typeface="+mj-cs"/>
                <a:sym typeface="Helvetica"/>
              </a:rPr>
              <a:t>o saw an increase.</a:t>
            </a:r>
            <a:endParaRPr kumimoji="0" lang="en-GB" sz="1800" b="0" i="0" u="none" strike="noStrike" cap="none" spc="0" normalizeH="0" baseline="0" dirty="0">
              <a:ln>
                <a:noFill/>
              </a:ln>
              <a:solidFill>
                <a:srgbClr val="000000"/>
              </a:solidFill>
              <a:effectLst/>
              <a:uFillTx/>
              <a:latin typeface="+mj-lt"/>
              <a:ea typeface="+mj-ea"/>
              <a:cs typeface="+mj-cs"/>
              <a:sym typeface="Helvetica"/>
            </a:endParaRPr>
          </a:p>
        </p:txBody>
      </p:sp>
      <p:sp>
        <p:nvSpPr>
          <p:cNvPr id="2" name="Rectangle 1">
            <a:extLst>
              <a:ext uri="{FF2B5EF4-FFF2-40B4-BE49-F238E27FC236}">
                <a16:creationId xmlns:a16="http://schemas.microsoft.com/office/drawing/2014/main" id="{4BDEFD29-39A8-024E-8606-A6A01454F413}"/>
              </a:ext>
            </a:extLst>
          </p:cNvPr>
          <p:cNvSpPr/>
          <p:nvPr/>
        </p:nvSpPr>
        <p:spPr>
          <a:xfrm>
            <a:off x="3876609" y="1641662"/>
            <a:ext cx="560920" cy="187137"/>
          </a:xfrm>
          <a:prstGeom prst="rect">
            <a:avLst/>
          </a:prstGeom>
          <a:solidFill>
            <a:srgbClr val="FFFFFF"/>
          </a:solidFill>
          <a:ln w="25400" cap="flat">
            <a:solidFill>
              <a:schemeClr val="bg1"/>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j-lt"/>
              <a:ea typeface="+mj-ea"/>
              <a:cs typeface="+mj-cs"/>
              <a:sym typeface="Helvetica"/>
            </a:endParaRPr>
          </a:p>
        </p:txBody>
      </p:sp>
      <p:sp>
        <p:nvSpPr>
          <p:cNvPr id="31" name="TextBox 30">
            <a:extLst>
              <a:ext uri="{FF2B5EF4-FFF2-40B4-BE49-F238E27FC236}">
                <a16:creationId xmlns:a16="http://schemas.microsoft.com/office/drawing/2014/main" id="{57A2971D-CF04-2941-A5C2-AD8EACB3D196}"/>
              </a:ext>
            </a:extLst>
          </p:cNvPr>
          <p:cNvSpPr txBox="1"/>
          <p:nvPr/>
        </p:nvSpPr>
        <p:spPr>
          <a:xfrm>
            <a:off x="3876609" y="1666687"/>
            <a:ext cx="489874" cy="307773"/>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defTabSz="914400" rtl="0" fontAlgn="auto" latinLnBrk="0" hangingPunct="0">
              <a:lnSpc>
                <a:spcPct val="100000"/>
              </a:lnSpc>
              <a:spcBef>
                <a:spcPts val="0"/>
              </a:spcBef>
              <a:spcAft>
                <a:spcPts val="0"/>
              </a:spcAft>
              <a:buClrTx/>
              <a:buSzTx/>
              <a:buFontTx/>
              <a:buNone/>
              <a:tabLst/>
            </a:pPr>
            <a:r>
              <a:rPr lang="en-GB" sz="1400" dirty="0">
                <a:solidFill>
                  <a:srgbClr val="000000"/>
                </a:solidFill>
                <a:latin typeface="+mj-lt"/>
                <a:ea typeface="+mj-ea"/>
                <a:cs typeface="+mj-cs"/>
                <a:sym typeface="Helvetica"/>
              </a:rPr>
              <a:t>2016</a:t>
            </a:r>
            <a:endParaRPr kumimoji="0" lang="en-GB" sz="1400" b="0" i="0" u="none" strike="noStrike" cap="none" spc="0" normalizeH="0" baseline="0" dirty="0">
              <a:ln>
                <a:noFill/>
              </a:ln>
              <a:solidFill>
                <a:srgbClr val="000000"/>
              </a:solidFill>
              <a:effectLst/>
              <a:uFillTx/>
              <a:latin typeface="+mj-lt"/>
              <a:ea typeface="+mj-ea"/>
              <a:cs typeface="+mj-cs"/>
              <a:sym typeface="Helvetica"/>
            </a:endParaRPr>
          </a:p>
        </p:txBody>
      </p:sp>
    </p:spTree>
    <p:extLst>
      <p:ext uri="{BB962C8B-B14F-4D97-AF65-F5344CB8AC3E}">
        <p14:creationId xmlns:p14="http://schemas.microsoft.com/office/powerpoint/2010/main" val="133654153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9">
            <a:extLst>
              <a:ext uri="{FF2B5EF4-FFF2-40B4-BE49-F238E27FC236}">
                <a16:creationId xmlns:a16="http://schemas.microsoft.com/office/drawing/2014/main" id="{B08D23ED-C3E7-A642-A55D-9F0B9812BA69}"/>
              </a:ext>
            </a:extLst>
          </p:cNvPr>
          <p:cNvSpPr>
            <a:spLocks noChangeArrowheads="1"/>
          </p:cNvSpPr>
          <p:nvPr/>
        </p:nvSpPr>
        <p:spPr bwMode="auto">
          <a:xfrm>
            <a:off x="2919282" y="314035"/>
            <a:ext cx="7685965" cy="9541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Lst>
        </p:spPr>
        <p:txBody>
          <a:bodyPr wrap="square" lIns="45719" rIns="45719">
            <a:spAutoFit/>
          </a:bodyPr>
          <a:lstStyle>
            <a:lvl1pPr>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1pPr>
            <a:lvl2pPr marL="37931725" indent="-37474525">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2pPr>
            <a:lvl3pPr marL="11430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3pPr>
            <a:lvl4pPr marL="16002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4pPr>
            <a:lvl5pPr marL="20574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9pPr>
          </a:lstStyle>
          <a:p>
            <a:pPr fontAlgn="base">
              <a:spcBef>
                <a:spcPts val="1300"/>
              </a:spcBef>
              <a:spcAft>
                <a:spcPct val="0"/>
              </a:spcAft>
            </a:pPr>
            <a:r>
              <a:rPr lang="en-GB" altLang="nb-NO" sz="2800" b="1" dirty="0">
                <a:solidFill>
                  <a:srgbClr val="0072BC"/>
                </a:solidFill>
                <a:latin typeface="Open Sans" charset="0"/>
                <a:sym typeface="Open Sans" charset="0"/>
              </a:rPr>
              <a:t>6-7% of the ECS are active as a convener during a virtual General Assembly (GA).</a:t>
            </a:r>
          </a:p>
        </p:txBody>
      </p:sp>
      <p:graphicFrame>
        <p:nvGraphicFramePr>
          <p:cNvPr id="11" name="Table 10">
            <a:extLst>
              <a:ext uri="{FF2B5EF4-FFF2-40B4-BE49-F238E27FC236}">
                <a16:creationId xmlns:a16="http://schemas.microsoft.com/office/drawing/2014/main" id="{17943384-2C7B-4647-A831-C927661646FD}"/>
              </a:ext>
            </a:extLst>
          </p:cNvPr>
          <p:cNvGraphicFramePr>
            <a:graphicFrameLocks noGrp="1"/>
          </p:cNvGraphicFramePr>
          <p:nvPr>
            <p:extLst>
              <p:ext uri="{D42A27DB-BD31-4B8C-83A1-F6EECF244321}">
                <p14:modId xmlns:p14="http://schemas.microsoft.com/office/powerpoint/2010/main" val="2997616384"/>
              </p:ext>
            </p:extLst>
          </p:nvPr>
        </p:nvGraphicFramePr>
        <p:xfrm>
          <a:off x="4318782" y="1348115"/>
          <a:ext cx="7807569" cy="3435604"/>
        </p:xfrm>
        <a:graphic>
          <a:graphicData uri="http://schemas.openxmlformats.org/drawingml/2006/table">
            <a:tbl>
              <a:tblPr firstRow="1" bandRow="1">
                <a:tableStyleId>{5C22544A-7EE6-4342-B048-85BDC9FD1C3A}</a:tableStyleId>
              </a:tblPr>
              <a:tblGrid>
                <a:gridCol w="795538">
                  <a:extLst>
                    <a:ext uri="{9D8B030D-6E8A-4147-A177-3AD203B41FA5}">
                      <a16:colId xmlns:a16="http://schemas.microsoft.com/office/drawing/2014/main" val="2089553106"/>
                    </a:ext>
                  </a:extLst>
                </a:gridCol>
                <a:gridCol w="1020966">
                  <a:extLst>
                    <a:ext uri="{9D8B030D-6E8A-4147-A177-3AD203B41FA5}">
                      <a16:colId xmlns:a16="http://schemas.microsoft.com/office/drawing/2014/main" val="2562533306"/>
                    </a:ext>
                  </a:extLst>
                </a:gridCol>
                <a:gridCol w="1015777">
                  <a:extLst>
                    <a:ext uri="{9D8B030D-6E8A-4147-A177-3AD203B41FA5}">
                      <a16:colId xmlns:a16="http://schemas.microsoft.com/office/drawing/2014/main" val="2225651689"/>
                    </a:ext>
                  </a:extLst>
                </a:gridCol>
                <a:gridCol w="1003828">
                  <a:extLst>
                    <a:ext uri="{9D8B030D-6E8A-4147-A177-3AD203B41FA5}">
                      <a16:colId xmlns:a16="http://schemas.microsoft.com/office/drawing/2014/main" val="2775566334"/>
                    </a:ext>
                  </a:extLst>
                </a:gridCol>
                <a:gridCol w="991877">
                  <a:extLst>
                    <a:ext uri="{9D8B030D-6E8A-4147-A177-3AD203B41FA5}">
                      <a16:colId xmlns:a16="http://schemas.microsoft.com/office/drawing/2014/main" val="88734079"/>
                    </a:ext>
                  </a:extLst>
                </a:gridCol>
                <a:gridCol w="991878">
                  <a:extLst>
                    <a:ext uri="{9D8B030D-6E8A-4147-A177-3AD203B41FA5}">
                      <a16:colId xmlns:a16="http://schemas.microsoft.com/office/drawing/2014/main" val="3407696173"/>
                    </a:ext>
                  </a:extLst>
                </a:gridCol>
                <a:gridCol w="1002966">
                  <a:extLst>
                    <a:ext uri="{9D8B030D-6E8A-4147-A177-3AD203B41FA5}">
                      <a16:colId xmlns:a16="http://schemas.microsoft.com/office/drawing/2014/main" val="1451147894"/>
                    </a:ext>
                  </a:extLst>
                </a:gridCol>
                <a:gridCol w="984739">
                  <a:extLst>
                    <a:ext uri="{9D8B030D-6E8A-4147-A177-3AD203B41FA5}">
                      <a16:colId xmlns:a16="http://schemas.microsoft.com/office/drawing/2014/main" val="1586092334"/>
                    </a:ext>
                  </a:extLst>
                </a:gridCol>
              </a:tblGrid>
              <a:tr h="370840">
                <a:tc>
                  <a:txBody>
                    <a:bodyPr/>
                    <a:lstStyle/>
                    <a:p>
                      <a:r>
                        <a:rPr lang="en-US" b="1" dirty="0">
                          <a:solidFill>
                            <a:schemeClr val="tx1"/>
                          </a:solidFill>
                        </a:rPr>
                        <a:t>Gender</a:t>
                      </a:r>
                    </a:p>
                  </a:txBody>
                  <a:tcPr>
                    <a:solidFill>
                      <a:srgbClr val="E7F5FF"/>
                    </a:solidFill>
                  </a:tcPr>
                </a:tc>
                <a:tc>
                  <a:txBody>
                    <a:bodyPr/>
                    <a:lstStyle/>
                    <a:p>
                      <a:r>
                        <a:rPr lang="en-US" b="1" dirty="0">
                          <a:solidFill>
                            <a:schemeClr val="tx1"/>
                          </a:solidFill>
                        </a:rPr>
                        <a:t>2015</a:t>
                      </a:r>
                    </a:p>
                  </a:txBody>
                  <a:tcPr>
                    <a:solidFill>
                      <a:srgbClr val="E7F5FF"/>
                    </a:solidFill>
                  </a:tcPr>
                </a:tc>
                <a:tc>
                  <a:txBody>
                    <a:bodyPr/>
                    <a:lstStyle/>
                    <a:p>
                      <a:r>
                        <a:rPr lang="en-US" b="1" dirty="0">
                          <a:solidFill>
                            <a:schemeClr val="tx1"/>
                          </a:solidFill>
                        </a:rPr>
                        <a:t>2016</a:t>
                      </a:r>
                    </a:p>
                  </a:txBody>
                  <a:tcPr>
                    <a:solidFill>
                      <a:srgbClr val="E7F5FF"/>
                    </a:solidFill>
                  </a:tcPr>
                </a:tc>
                <a:tc>
                  <a:txBody>
                    <a:bodyPr/>
                    <a:lstStyle/>
                    <a:p>
                      <a:r>
                        <a:rPr lang="en-US" b="1" dirty="0">
                          <a:solidFill>
                            <a:schemeClr val="tx1"/>
                          </a:solidFill>
                        </a:rPr>
                        <a:t>2017</a:t>
                      </a:r>
                    </a:p>
                  </a:txBody>
                  <a:tcPr>
                    <a:solidFill>
                      <a:srgbClr val="E7F5FF"/>
                    </a:solidFill>
                  </a:tcPr>
                </a:tc>
                <a:tc>
                  <a:txBody>
                    <a:bodyPr/>
                    <a:lstStyle/>
                    <a:p>
                      <a:r>
                        <a:rPr lang="en-US" b="1" dirty="0">
                          <a:solidFill>
                            <a:schemeClr val="tx1"/>
                          </a:solidFill>
                        </a:rPr>
                        <a:t>2018</a:t>
                      </a:r>
                    </a:p>
                  </a:txBody>
                  <a:tcPr>
                    <a:solidFill>
                      <a:srgbClr val="E7F5FF"/>
                    </a:solidFill>
                  </a:tcPr>
                </a:tc>
                <a:tc>
                  <a:txBody>
                    <a:bodyPr/>
                    <a:lstStyle/>
                    <a:p>
                      <a:r>
                        <a:rPr lang="en-US" b="1" dirty="0">
                          <a:solidFill>
                            <a:schemeClr val="tx1"/>
                          </a:solidFill>
                        </a:rPr>
                        <a:t>2019</a:t>
                      </a:r>
                    </a:p>
                  </a:txBody>
                  <a:tcPr>
                    <a:solidFill>
                      <a:srgbClr val="E7F5FF"/>
                    </a:solidFill>
                  </a:tcPr>
                </a:tc>
                <a:tc>
                  <a:txBody>
                    <a:bodyPr/>
                    <a:lstStyle/>
                    <a:p>
                      <a:r>
                        <a:rPr lang="en-US" b="1" dirty="0">
                          <a:solidFill>
                            <a:schemeClr val="tx1"/>
                          </a:solidFill>
                        </a:rPr>
                        <a:t>2020</a:t>
                      </a:r>
                    </a:p>
                    <a:p>
                      <a:pPr marL="0" marR="0" lvl="0" indent="0" algn="r" defTabSz="967801" rtl="0" eaLnBrk="1" fontAlgn="auto" latinLnBrk="0" hangingPunct="1">
                        <a:lnSpc>
                          <a:spcPct val="100000"/>
                        </a:lnSpc>
                        <a:spcBef>
                          <a:spcPts val="0"/>
                        </a:spcBef>
                        <a:spcAft>
                          <a:spcPts val="0"/>
                        </a:spcAft>
                        <a:buClrTx/>
                        <a:buSzTx/>
                        <a:buFontTx/>
                        <a:buNone/>
                        <a:tabLst/>
                        <a:defRPr/>
                      </a:pPr>
                      <a:r>
                        <a:rPr lang="en-US" b="1" dirty="0">
                          <a:solidFill>
                            <a:srgbClr val="FF0000"/>
                          </a:solidFill>
                        </a:rPr>
                        <a:t>virtual</a:t>
                      </a:r>
                    </a:p>
                  </a:txBody>
                  <a:tcPr>
                    <a:solidFill>
                      <a:srgbClr val="E7F5FF"/>
                    </a:solidFill>
                  </a:tcPr>
                </a:tc>
                <a:tc>
                  <a:txBody>
                    <a:bodyPr/>
                    <a:lstStyle/>
                    <a:p>
                      <a:r>
                        <a:rPr lang="en-US" b="1" dirty="0">
                          <a:solidFill>
                            <a:schemeClr val="tx1"/>
                          </a:solidFill>
                        </a:rPr>
                        <a:t>2021</a:t>
                      </a:r>
                    </a:p>
                    <a:p>
                      <a:pPr marL="0" marR="0" lvl="0" indent="0" algn="r" defTabSz="967801" rtl="0" eaLnBrk="1" fontAlgn="auto" latinLnBrk="0" hangingPunct="1">
                        <a:lnSpc>
                          <a:spcPct val="100000"/>
                        </a:lnSpc>
                        <a:spcBef>
                          <a:spcPts val="0"/>
                        </a:spcBef>
                        <a:spcAft>
                          <a:spcPts val="0"/>
                        </a:spcAft>
                        <a:buClrTx/>
                        <a:buSzTx/>
                        <a:buFontTx/>
                        <a:buNone/>
                        <a:tabLst/>
                        <a:defRPr/>
                      </a:pPr>
                      <a:r>
                        <a:rPr lang="en-US" b="1" dirty="0">
                          <a:solidFill>
                            <a:srgbClr val="FF0000"/>
                          </a:solidFill>
                        </a:rPr>
                        <a:t>virtual</a:t>
                      </a:r>
                    </a:p>
                  </a:txBody>
                  <a:tcPr>
                    <a:solidFill>
                      <a:srgbClr val="E7F5FF"/>
                    </a:solidFill>
                  </a:tcPr>
                </a:tc>
                <a:extLst>
                  <a:ext uri="{0D108BD9-81ED-4DB2-BD59-A6C34878D82A}">
                    <a16:rowId xmlns:a16="http://schemas.microsoft.com/office/drawing/2014/main" val="1229777170"/>
                  </a:ext>
                </a:extLst>
              </a:tr>
              <a:tr h="370840">
                <a:tc>
                  <a:txBody>
                    <a:bodyPr/>
                    <a:lstStyle/>
                    <a:p>
                      <a:r>
                        <a:rPr lang="en-US" b="0" dirty="0"/>
                        <a:t>Men</a:t>
                      </a:r>
                    </a:p>
                  </a:txBody>
                  <a:tcPr>
                    <a:solidFill>
                      <a:srgbClr val="C9E8FF"/>
                    </a:solidFill>
                  </a:tcPr>
                </a:tc>
                <a:tc>
                  <a:txBody>
                    <a:bodyPr/>
                    <a:lstStyle/>
                    <a:p>
                      <a:r>
                        <a:rPr lang="en-US" dirty="0"/>
                        <a:t>288/2490 (5.5%)</a:t>
                      </a:r>
                    </a:p>
                  </a:txBody>
                  <a:tcPr>
                    <a:solidFill>
                      <a:srgbClr val="C9E8FF"/>
                    </a:solidFill>
                  </a:tcPr>
                </a:tc>
                <a:tc>
                  <a:txBody>
                    <a:bodyPr/>
                    <a:lstStyle/>
                    <a:p>
                      <a:r>
                        <a:rPr lang="en-US" dirty="0"/>
                        <a:t>349/3363 (5.3%)</a:t>
                      </a:r>
                    </a:p>
                  </a:txBody>
                  <a:tcPr>
                    <a:solidFill>
                      <a:srgbClr val="C9E8FF"/>
                    </a:solidFill>
                  </a:tcPr>
                </a:tc>
                <a:tc>
                  <a:txBody>
                    <a:bodyPr/>
                    <a:lstStyle/>
                    <a:p>
                      <a:r>
                        <a:rPr lang="en-US" dirty="0"/>
                        <a:t>434/3543</a:t>
                      </a:r>
                    </a:p>
                    <a:p>
                      <a:r>
                        <a:rPr lang="en-US" dirty="0"/>
                        <a:t>(6.6%)</a:t>
                      </a:r>
                    </a:p>
                  </a:txBody>
                  <a:tcPr>
                    <a:solidFill>
                      <a:srgbClr val="C9E8FF"/>
                    </a:solidFill>
                  </a:tcPr>
                </a:tc>
                <a:tc>
                  <a:txBody>
                    <a:bodyPr/>
                    <a:lstStyle/>
                    <a:p>
                      <a:r>
                        <a:rPr lang="en-US" dirty="0"/>
                        <a:t>508/3979 (6.7%)</a:t>
                      </a:r>
                    </a:p>
                  </a:txBody>
                  <a:tcPr>
                    <a:solidFill>
                      <a:srgbClr val="C9E8FF"/>
                    </a:solidFill>
                  </a:tcPr>
                </a:tc>
                <a:tc>
                  <a:txBody>
                    <a:bodyPr/>
                    <a:lstStyle/>
                    <a:p>
                      <a:r>
                        <a:rPr lang="en-US" dirty="0"/>
                        <a:t>473/3957 (5.6%)</a:t>
                      </a:r>
                    </a:p>
                  </a:txBody>
                  <a:tcPr>
                    <a:solidFill>
                      <a:srgbClr val="C9E8FF"/>
                    </a:solidFill>
                  </a:tcPr>
                </a:tc>
                <a:tc>
                  <a:txBody>
                    <a:bodyPr/>
                    <a:lstStyle/>
                    <a:p>
                      <a:r>
                        <a:rPr lang="en-US" dirty="0"/>
                        <a:t>367/5339 (3.9%)</a:t>
                      </a:r>
                    </a:p>
                  </a:txBody>
                  <a:tcPr>
                    <a:solidFill>
                      <a:srgbClr val="C9E8FF"/>
                    </a:solidFill>
                  </a:tcPr>
                </a:tc>
                <a:tc>
                  <a:txBody>
                    <a:bodyPr/>
                    <a:lstStyle/>
                    <a:p>
                      <a:r>
                        <a:rPr lang="en-US" dirty="0"/>
                        <a:t>234/4716 (5.0%)</a:t>
                      </a:r>
                    </a:p>
                  </a:txBody>
                  <a:tcPr>
                    <a:solidFill>
                      <a:srgbClr val="C9E8FF"/>
                    </a:solidFill>
                  </a:tcPr>
                </a:tc>
                <a:extLst>
                  <a:ext uri="{0D108BD9-81ED-4DB2-BD59-A6C34878D82A}">
                    <a16:rowId xmlns:a16="http://schemas.microsoft.com/office/drawing/2014/main" val="1903980741"/>
                  </a:ext>
                </a:extLst>
              </a:tr>
              <a:tr h="370840">
                <a:tc>
                  <a:txBody>
                    <a:bodyPr/>
                    <a:lstStyle/>
                    <a:p>
                      <a:r>
                        <a:rPr lang="en-US" b="0" dirty="0"/>
                        <a:t>Women</a:t>
                      </a:r>
                    </a:p>
                  </a:txBody>
                  <a:tcPr>
                    <a:solidFill>
                      <a:srgbClr val="ABDBFF"/>
                    </a:solidFill>
                  </a:tcPr>
                </a:tc>
                <a:tc>
                  <a:txBody>
                    <a:bodyPr/>
                    <a:lstStyle/>
                    <a:p>
                      <a:r>
                        <a:rPr lang="en-US" dirty="0"/>
                        <a:t>145/1618</a:t>
                      </a:r>
                    </a:p>
                    <a:p>
                      <a:r>
                        <a:rPr lang="en-US" dirty="0"/>
                        <a:t>(2.8%)</a:t>
                      </a:r>
                    </a:p>
                  </a:txBody>
                  <a:tcPr>
                    <a:solidFill>
                      <a:srgbClr val="ABDBFF"/>
                    </a:solidFill>
                  </a:tcPr>
                </a:tc>
                <a:tc>
                  <a:txBody>
                    <a:bodyPr/>
                    <a:lstStyle/>
                    <a:p>
                      <a:r>
                        <a:rPr lang="en-US" dirty="0"/>
                        <a:t>198/2139 (3.0%)</a:t>
                      </a:r>
                    </a:p>
                  </a:txBody>
                  <a:tcPr>
                    <a:solidFill>
                      <a:srgbClr val="ABDBFF"/>
                    </a:solidFill>
                  </a:tcPr>
                </a:tc>
                <a:tc>
                  <a:txBody>
                    <a:bodyPr/>
                    <a:lstStyle/>
                    <a:p>
                      <a:r>
                        <a:rPr lang="en-US" dirty="0"/>
                        <a:t>252/2402 (3.5%)</a:t>
                      </a:r>
                    </a:p>
                  </a:txBody>
                  <a:tcPr>
                    <a:solidFill>
                      <a:srgbClr val="ABDBFF"/>
                    </a:solidFill>
                  </a:tcPr>
                </a:tc>
                <a:tc>
                  <a:txBody>
                    <a:bodyPr/>
                    <a:lstStyle/>
                    <a:p>
                      <a:r>
                        <a:rPr lang="en-US" dirty="0"/>
                        <a:t>318/2656 (4.2%)</a:t>
                      </a:r>
                    </a:p>
                  </a:txBody>
                  <a:tcPr>
                    <a:solidFill>
                      <a:srgbClr val="ABDBFF"/>
                    </a:solidFill>
                  </a:tcPr>
                </a:tc>
                <a:tc>
                  <a:txBody>
                    <a:bodyPr/>
                    <a:lstStyle/>
                    <a:p>
                      <a:r>
                        <a:rPr lang="en-US" dirty="0"/>
                        <a:t>321/2711 (3.7%)</a:t>
                      </a:r>
                    </a:p>
                  </a:txBody>
                  <a:tcPr>
                    <a:solidFill>
                      <a:srgbClr val="ABDBFF"/>
                    </a:solidFill>
                  </a:tcPr>
                </a:tc>
                <a:tc>
                  <a:txBody>
                    <a:bodyPr/>
                    <a:lstStyle/>
                    <a:p>
                      <a:r>
                        <a:rPr lang="en-US" dirty="0"/>
                        <a:t>320/3833 (3.4%)</a:t>
                      </a:r>
                    </a:p>
                  </a:txBody>
                  <a:tcPr>
                    <a:solidFill>
                      <a:srgbClr val="ABDBFF"/>
                    </a:solidFill>
                  </a:tcPr>
                </a:tc>
                <a:tc>
                  <a:txBody>
                    <a:bodyPr/>
                    <a:lstStyle/>
                    <a:p>
                      <a:r>
                        <a:rPr lang="en-US" dirty="0"/>
                        <a:t>228/3387 (6.7%)</a:t>
                      </a:r>
                    </a:p>
                  </a:txBody>
                  <a:tcPr>
                    <a:solidFill>
                      <a:srgbClr val="ABDBFF"/>
                    </a:solidFill>
                  </a:tcPr>
                </a:tc>
                <a:extLst>
                  <a:ext uri="{0D108BD9-81ED-4DB2-BD59-A6C34878D82A}">
                    <a16:rowId xmlns:a16="http://schemas.microsoft.com/office/drawing/2014/main" val="1189818884"/>
                  </a:ext>
                </a:extLst>
              </a:tr>
              <a:tr h="370840">
                <a:tc>
                  <a:txBody>
                    <a:bodyPr/>
                    <a:lstStyle/>
                    <a:p>
                      <a:r>
                        <a:rPr lang="en-US" b="0" dirty="0"/>
                        <a:t>Prefer not to say</a:t>
                      </a:r>
                    </a:p>
                  </a:txBody>
                  <a:tcPr>
                    <a:solidFill>
                      <a:srgbClr val="C9E8FF"/>
                    </a:solidFill>
                  </a:tcPr>
                </a:tc>
                <a:tc>
                  <a:txBody>
                    <a:bodyPr/>
                    <a:lstStyle/>
                    <a:p>
                      <a:r>
                        <a:rPr lang="en-US" dirty="0"/>
                        <a:t>117/953 (2.3%)</a:t>
                      </a:r>
                    </a:p>
                  </a:txBody>
                  <a:tcPr>
                    <a:solidFill>
                      <a:srgbClr val="C9E8FF"/>
                    </a:solidFill>
                  </a:tcPr>
                </a:tc>
                <a:tc>
                  <a:txBody>
                    <a:bodyPr/>
                    <a:lstStyle/>
                    <a:p>
                      <a:r>
                        <a:rPr lang="en-US" dirty="0"/>
                        <a:t>110/1035 (1.7%)</a:t>
                      </a:r>
                    </a:p>
                  </a:txBody>
                  <a:tcPr>
                    <a:solidFill>
                      <a:srgbClr val="C9E8FF"/>
                    </a:solidFill>
                  </a:tcPr>
                </a:tc>
                <a:tc>
                  <a:txBody>
                    <a:bodyPr/>
                    <a:lstStyle/>
                    <a:p>
                      <a:r>
                        <a:rPr lang="en-US" dirty="0"/>
                        <a:t>144/1193 (2.0%)</a:t>
                      </a:r>
                    </a:p>
                  </a:txBody>
                  <a:tcPr>
                    <a:solidFill>
                      <a:srgbClr val="C9E8FF"/>
                    </a:solidFill>
                  </a:tcPr>
                </a:tc>
                <a:tc>
                  <a:txBody>
                    <a:bodyPr/>
                    <a:lstStyle/>
                    <a:p>
                      <a:r>
                        <a:rPr lang="en-US" dirty="0"/>
                        <a:t>115/879 (1.5%)</a:t>
                      </a:r>
                    </a:p>
                  </a:txBody>
                  <a:tcPr>
                    <a:solidFill>
                      <a:srgbClr val="C9E8FF"/>
                    </a:solidFill>
                  </a:tcPr>
                </a:tc>
                <a:tc>
                  <a:txBody>
                    <a:bodyPr/>
                    <a:lstStyle/>
                    <a:p>
                      <a:r>
                        <a:rPr lang="en-US" dirty="0"/>
                        <a:t>271/1723 (3.2%)</a:t>
                      </a:r>
                    </a:p>
                  </a:txBody>
                  <a:tcPr>
                    <a:solidFill>
                      <a:srgbClr val="C9E8FF"/>
                    </a:solidFill>
                  </a:tcPr>
                </a:tc>
                <a:tc>
                  <a:txBody>
                    <a:bodyPr/>
                    <a:lstStyle/>
                    <a:p>
                      <a:r>
                        <a:rPr lang="en-US" dirty="0"/>
                        <a:t>29/300 (10%)</a:t>
                      </a:r>
                    </a:p>
                  </a:txBody>
                  <a:tcPr>
                    <a:solidFill>
                      <a:srgbClr val="C9E8FF"/>
                    </a:solidFill>
                  </a:tcPr>
                </a:tc>
                <a:tc>
                  <a:txBody>
                    <a:bodyPr/>
                    <a:lstStyle/>
                    <a:p>
                      <a:r>
                        <a:rPr lang="en-US" dirty="0"/>
                        <a:t>12/212 (5.7%)</a:t>
                      </a:r>
                    </a:p>
                  </a:txBody>
                  <a:tcPr>
                    <a:solidFill>
                      <a:srgbClr val="C9E8FF"/>
                    </a:solidFill>
                  </a:tcPr>
                </a:tc>
                <a:extLst>
                  <a:ext uri="{0D108BD9-81ED-4DB2-BD59-A6C34878D82A}">
                    <a16:rowId xmlns:a16="http://schemas.microsoft.com/office/drawing/2014/main" val="3125200683"/>
                  </a:ext>
                </a:extLst>
              </a:tr>
              <a:tr h="370840">
                <a:tc>
                  <a:txBody>
                    <a:bodyPr/>
                    <a:lstStyle/>
                    <a:p>
                      <a:r>
                        <a:rPr lang="en-US" b="1" dirty="0"/>
                        <a:t>Total</a:t>
                      </a:r>
                    </a:p>
                  </a:txBody>
                  <a:tcPr>
                    <a:solidFill>
                      <a:srgbClr val="E7F5FF"/>
                    </a:solidFill>
                  </a:tcPr>
                </a:tc>
                <a:tc>
                  <a:txBody>
                    <a:bodyPr/>
                    <a:lstStyle/>
                    <a:p>
                      <a:r>
                        <a:rPr lang="en-US" b="1" dirty="0"/>
                        <a:t>550/5061</a:t>
                      </a:r>
                    </a:p>
                    <a:p>
                      <a:r>
                        <a:rPr lang="en-US" b="1" dirty="0"/>
                        <a:t>(10.8%)</a:t>
                      </a:r>
                    </a:p>
                  </a:txBody>
                  <a:tcPr>
                    <a:solidFill>
                      <a:srgbClr val="E7F5FF"/>
                    </a:solidFill>
                  </a:tcPr>
                </a:tc>
                <a:tc>
                  <a:txBody>
                    <a:bodyPr/>
                    <a:lstStyle/>
                    <a:p>
                      <a:r>
                        <a:rPr lang="en-US" b="1" dirty="0"/>
                        <a:t>657/6537</a:t>
                      </a:r>
                    </a:p>
                    <a:p>
                      <a:r>
                        <a:rPr lang="en-US" b="1" dirty="0"/>
                        <a:t>(10.1%)</a:t>
                      </a:r>
                    </a:p>
                  </a:txBody>
                  <a:tcPr>
                    <a:solidFill>
                      <a:srgbClr val="E7F5FF"/>
                    </a:solidFill>
                  </a:tcPr>
                </a:tc>
                <a:tc>
                  <a:txBody>
                    <a:bodyPr/>
                    <a:lstStyle/>
                    <a:p>
                      <a:r>
                        <a:rPr lang="en-US" b="1" dirty="0"/>
                        <a:t>830/7138</a:t>
                      </a:r>
                    </a:p>
                    <a:p>
                      <a:r>
                        <a:rPr lang="en-US" b="1" dirty="0"/>
                        <a:t>(11.6)</a:t>
                      </a:r>
                    </a:p>
                  </a:txBody>
                  <a:tcPr>
                    <a:solidFill>
                      <a:srgbClr val="E7F5FF"/>
                    </a:solidFill>
                  </a:tcPr>
                </a:tc>
                <a:tc>
                  <a:txBody>
                    <a:bodyPr/>
                    <a:lstStyle/>
                    <a:p>
                      <a:r>
                        <a:rPr lang="en-US" b="1" dirty="0"/>
                        <a:t>941/7541</a:t>
                      </a:r>
                    </a:p>
                    <a:p>
                      <a:r>
                        <a:rPr lang="en-US" b="1" dirty="0"/>
                        <a:t>(12.5%)</a:t>
                      </a:r>
                    </a:p>
                  </a:txBody>
                  <a:tcPr>
                    <a:solidFill>
                      <a:srgbClr val="E7F5FF"/>
                    </a:solidFill>
                  </a:tcPr>
                </a:tc>
                <a:tc>
                  <a:txBody>
                    <a:bodyPr/>
                    <a:lstStyle/>
                    <a:p>
                      <a:r>
                        <a:rPr lang="en-US" b="1" dirty="0"/>
                        <a:t>1065/8391</a:t>
                      </a:r>
                    </a:p>
                    <a:p>
                      <a:r>
                        <a:rPr lang="en-US" b="1" dirty="0"/>
                        <a:t>(12.7%)</a:t>
                      </a:r>
                    </a:p>
                  </a:txBody>
                  <a:tcPr>
                    <a:solidFill>
                      <a:srgbClr val="E7F5FF"/>
                    </a:solidFill>
                  </a:tcPr>
                </a:tc>
                <a:tc>
                  <a:txBody>
                    <a:bodyPr/>
                    <a:lstStyle/>
                    <a:p>
                      <a:r>
                        <a:rPr lang="en-US" b="1" dirty="0"/>
                        <a:t>716/9472</a:t>
                      </a:r>
                    </a:p>
                    <a:p>
                      <a:r>
                        <a:rPr lang="en-US" b="1" dirty="0"/>
                        <a:t>(7.6%)</a:t>
                      </a:r>
                    </a:p>
                  </a:txBody>
                  <a:tcPr>
                    <a:solidFill>
                      <a:srgbClr val="E7F5FF"/>
                    </a:solidFill>
                  </a:tcPr>
                </a:tc>
                <a:tc>
                  <a:txBody>
                    <a:bodyPr/>
                    <a:lstStyle/>
                    <a:p>
                      <a:r>
                        <a:rPr lang="en-US" b="1" dirty="0"/>
                        <a:t>474/8338 (5.7%)</a:t>
                      </a:r>
                    </a:p>
                  </a:txBody>
                  <a:tcPr>
                    <a:solidFill>
                      <a:srgbClr val="E7F5FF"/>
                    </a:solidFill>
                  </a:tcPr>
                </a:tc>
                <a:extLst>
                  <a:ext uri="{0D108BD9-81ED-4DB2-BD59-A6C34878D82A}">
                    <a16:rowId xmlns:a16="http://schemas.microsoft.com/office/drawing/2014/main" val="2347790339"/>
                  </a:ext>
                </a:extLst>
              </a:tr>
              <a:tr h="370840">
                <a:tc>
                  <a:txBody>
                    <a:bodyPr/>
                    <a:lstStyle/>
                    <a:p>
                      <a:endParaRPr lang="en-US" b="1" dirty="0"/>
                    </a:p>
                  </a:txBody>
                  <a:tcPr>
                    <a:solidFill>
                      <a:srgbClr val="E7F5FF"/>
                    </a:solidFill>
                  </a:tcPr>
                </a:tc>
                <a:tc>
                  <a:txBody>
                    <a:bodyPr/>
                    <a:lstStyle/>
                    <a:p>
                      <a:endParaRPr lang="en-US" b="1" dirty="0"/>
                    </a:p>
                  </a:txBody>
                  <a:tcPr>
                    <a:solidFill>
                      <a:srgbClr val="E7F5FF"/>
                    </a:solidFill>
                  </a:tcPr>
                </a:tc>
                <a:tc>
                  <a:txBody>
                    <a:bodyPr/>
                    <a:lstStyle/>
                    <a:p>
                      <a:endParaRPr lang="en-US" b="1" dirty="0"/>
                    </a:p>
                  </a:txBody>
                  <a:tcPr>
                    <a:solidFill>
                      <a:srgbClr val="E7F5FF"/>
                    </a:solidFill>
                  </a:tcPr>
                </a:tc>
                <a:tc>
                  <a:txBody>
                    <a:bodyPr/>
                    <a:lstStyle/>
                    <a:p>
                      <a:endParaRPr lang="en-US" b="1" dirty="0"/>
                    </a:p>
                  </a:txBody>
                  <a:tcPr>
                    <a:solidFill>
                      <a:srgbClr val="E7F5FF"/>
                    </a:solidFill>
                  </a:tcPr>
                </a:tc>
                <a:tc>
                  <a:txBody>
                    <a:bodyPr/>
                    <a:lstStyle/>
                    <a:p>
                      <a:endParaRPr lang="en-US" b="1" dirty="0"/>
                    </a:p>
                  </a:txBody>
                  <a:tcPr>
                    <a:solidFill>
                      <a:srgbClr val="E7F5FF"/>
                    </a:solidFill>
                  </a:tcPr>
                </a:tc>
                <a:tc>
                  <a:txBody>
                    <a:bodyPr/>
                    <a:lstStyle/>
                    <a:p>
                      <a:endParaRPr lang="en-US" b="1" dirty="0"/>
                    </a:p>
                  </a:txBody>
                  <a:tcPr>
                    <a:solidFill>
                      <a:srgbClr val="E7F5FF"/>
                    </a:solidFill>
                  </a:tcPr>
                </a:tc>
                <a:tc>
                  <a:txBody>
                    <a:bodyPr/>
                    <a:lstStyle/>
                    <a:p>
                      <a:endParaRPr lang="en-US" b="1" dirty="0"/>
                    </a:p>
                  </a:txBody>
                  <a:tcPr>
                    <a:solidFill>
                      <a:srgbClr val="E7F5FF"/>
                    </a:solidFill>
                  </a:tcPr>
                </a:tc>
                <a:tc>
                  <a:txBody>
                    <a:bodyPr/>
                    <a:lstStyle/>
                    <a:p>
                      <a:endParaRPr lang="en-US" b="1" dirty="0"/>
                    </a:p>
                  </a:txBody>
                  <a:tcPr>
                    <a:solidFill>
                      <a:srgbClr val="E7F5FF"/>
                    </a:solidFill>
                  </a:tcPr>
                </a:tc>
                <a:extLst>
                  <a:ext uri="{0D108BD9-81ED-4DB2-BD59-A6C34878D82A}">
                    <a16:rowId xmlns:a16="http://schemas.microsoft.com/office/drawing/2014/main" val="3007845815"/>
                  </a:ext>
                </a:extLst>
              </a:tr>
              <a:tr h="370840">
                <a:tc>
                  <a:txBody>
                    <a:bodyPr/>
                    <a:lstStyle/>
                    <a:p>
                      <a:r>
                        <a:rPr lang="en-US" b="1" dirty="0"/>
                        <a:t>Total Senior</a:t>
                      </a:r>
                    </a:p>
                  </a:txBody>
                  <a:tcPr>
                    <a:solidFill>
                      <a:srgbClr val="E7F5FF"/>
                    </a:solidFill>
                  </a:tcPr>
                </a:tc>
                <a:tc>
                  <a:txBody>
                    <a:bodyPr/>
                    <a:lstStyle/>
                    <a:p>
                      <a:r>
                        <a:rPr lang="en-US" b="1" dirty="0"/>
                        <a:t>1261/6751</a:t>
                      </a:r>
                    </a:p>
                    <a:p>
                      <a:r>
                        <a:rPr lang="en-US" b="1" dirty="0"/>
                        <a:t>(18.7%)</a:t>
                      </a:r>
                    </a:p>
                  </a:txBody>
                  <a:tcPr>
                    <a:solidFill>
                      <a:srgbClr val="E7F5FF"/>
                    </a:solidFill>
                  </a:tcPr>
                </a:tc>
                <a:tc>
                  <a:txBody>
                    <a:bodyPr/>
                    <a:lstStyle/>
                    <a:p>
                      <a:r>
                        <a:rPr lang="en-US" b="1" dirty="0"/>
                        <a:t>2118/7089</a:t>
                      </a:r>
                    </a:p>
                    <a:p>
                      <a:r>
                        <a:rPr lang="en-US" b="1" dirty="0"/>
                        <a:t> (29.9%)</a:t>
                      </a:r>
                    </a:p>
                  </a:txBody>
                  <a:tcPr>
                    <a:solidFill>
                      <a:srgbClr val="E7F5FF"/>
                    </a:solidFill>
                  </a:tcPr>
                </a:tc>
                <a:tc>
                  <a:txBody>
                    <a:bodyPr/>
                    <a:lstStyle/>
                    <a:p>
                      <a:r>
                        <a:rPr lang="en-US" b="1" dirty="0"/>
                        <a:t>1447/7357</a:t>
                      </a:r>
                    </a:p>
                    <a:p>
                      <a:r>
                        <a:rPr lang="en-US" b="1" dirty="0"/>
                        <a:t>(19.7%)</a:t>
                      </a:r>
                    </a:p>
                  </a:txBody>
                  <a:tcPr>
                    <a:solidFill>
                      <a:srgbClr val="E7F5FF"/>
                    </a:solidFill>
                  </a:tcPr>
                </a:tc>
                <a:tc>
                  <a:txBody>
                    <a:bodyPr/>
                    <a:lstStyle/>
                    <a:p>
                      <a:r>
                        <a:rPr lang="en-US" b="1" dirty="0"/>
                        <a:t>2334/7555 </a:t>
                      </a:r>
                    </a:p>
                    <a:p>
                      <a:r>
                        <a:rPr lang="en-US" b="1" dirty="0"/>
                        <a:t>(30.9%)</a:t>
                      </a:r>
                    </a:p>
                  </a:txBody>
                  <a:tcPr>
                    <a:solidFill>
                      <a:srgbClr val="E7F5FF"/>
                    </a:solidFill>
                  </a:tcPr>
                </a:tc>
                <a:tc>
                  <a:txBody>
                    <a:bodyPr/>
                    <a:lstStyle/>
                    <a:p>
                      <a:r>
                        <a:rPr lang="en-US" b="1" dirty="0"/>
                        <a:t>1398/7869 (17.8%)</a:t>
                      </a:r>
                    </a:p>
                  </a:txBody>
                  <a:tcPr>
                    <a:solidFill>
                      <a:srgbClr val="E7F5FF"/>
                    </a:solidFill>
                  </a:tcPr>
                </a:tc>
                <a:tc>
                  <a:txBody>
                    <a:bodyPr/>
                    <a:lstStyle/>
                    <a:p>
                      <a:r>
                        <a:rPr lang="en-US" b="1" dirty="0"/>
                        <a:t>1579/9642 (16.4%)</a:t>
                      </a:r>
                    </a:p>
                  </a:txBody>
                  <a:tcPr>
                    <a:solidFill>
                      <a:srgbClr val="E7F5FF"/>
                    </a:solidFill>
                  </a:tcPr>
                </a:tc>
                <a:tc>
                  <a:txBody>
                    <a:bodyPr/>
                    <a:lstStyle/>
                    <a:p>
                      <a:r>
                        <a:rPr lang="en-US" b="1" dirty="0"/>
                        <a:t>1776/9206 (19.3%)</a:t>
                      </a:r>
                    </a:p>
                  </a:txBody>
                  <a:tcPr>
                    <a:solidFill>
                      <a:srgbClr val="E7F5FF"/>
                    </a:solidFill>
                  </a:tcPr>
                </a:tc>
                <a:extLst>
                  <a:ext uri="{0D108BD9-81ED-4DB2-BD59-A6C34878D82A}">
                    <a16:rowId xmlns:a16="http://schemas.microsoft.com/office/drawing/2014/main" val="2959677517"/>
                  </a:ext>
                </a:extLst>
              </a:tr>
            </a:tbl>
          </a:graphicData>
        </a:graphic>
      </p:graphicFrame>
      <p:sp>
        <p:nvSpPr>
          <p:cNvPr id="12" name="TextBox 11">
            <a:extLst>
              <a:ext uri="{FF2B5EF4-FFF2-40B4-BE49-F238E27FC236}">
                <a16:creationId xmlns:a16="http://schemas.microsoft.com/office/drawing/2014/main" id="{04BF1940-4057-4268-B71F-04CE666EED6A}"/>
              </a:ext>
            </a:extLst>
          </p:cNvPr>
          <p:cNvSpPr txBox="1"/>
          <p:nvPr/>
        </p:nvSpPr>
        <p:spPr>
          <a:xfrm>
            <a:off x="8119909" y="3973360"/>
            <a:ext cx="3906175" cy="3077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r" defTabSz="914400" rtl="0" fontAlgn="auto" latinLnBrk="0" hangingPunct="0">
              <a:lnSpc>
                <a:spcPct val="100000"/>
              </a:lnSpc>
              <a:spcBef>
                <a:spcPts val="0"/>
              </a:spcBef>
              <a:spcAft>
                <a:spcPts val="0"/>
              </a:spcAft>
              <a:buClrTx/>
              <a:buSzTx/>
              <a:buFontTx/>
              <a:buNone/>
              <a:tabLst/>
            </a:pPr>
            <a:r>
              <a:rPr kumimoji="0" lang="en-US" sz="1400" b="0" i="1" u="none" strike="noStrike" cap="none" spc="0" normalizeH="0" baseline="0" dirty="0">
                <a:ln>
                  <a:noFill/>
                </a:ln>
                <a:solidFill>
                  <a:srgbClr val="000000"/>
                </a:solidFill>
                <a:effectLst/>
                <a:uFillTx/>
                <a:latin typeface="+mj-lt"/>
                <a:ea typeface="+mj-ea"/>
                <a:cs typeface="+mj-cs"/>
                <a:sym typeface="Helvetica"/>
              </a:rPr>
              <a:t>*% from total ECS members per year</a:t>
            </a:r>
          </a:p>
        </p:txBody>
      </p:sp>
      <p:sp>
        <p:nvSpPr>
          <p:cNvPr id="5" name="TextBox 4">
            <a:extLst>
              <a:ext uri="{FF2B5EF4-FFF2-40B4-BE49-F238E27FC236}">
                <a16:creationId xmlns:a16="http://schemas.microsoft.com/office/drawing/2014/main" id="{CF68AFBB-565B-4321-864F-FA7FF2A13109}"/>
              </a:ext>
            </a:extLst>
          </p:cNvPr>
          <p:cNvSpPr txBox="1"/>
          <p:nvPr/>
        </p:nvSpPr>
        <p:spPr>
          <a:xfrm>
            <a:off x="4487594" y="4962739"/>
            <a:ext cx="7538490" cy="92332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dirty="0">
                <a:solidFill>
                  <a:srgbClr val="000000"/>
                </a:solidFill>
                <a:latin typeface="+mj-lt"/>
                <a:ea typeface="+mj-ea"/>
                <a:cs typeface="+mj-cs"/>
                <a:sym typeface="Helvetica"/>
              </a:rPr>
              <a:t>Since 2015 the number of ECS that were active as conveners gradually increased during the physical GA’s. There is a decreasing trend of ECS convening during a virtual GA, which not observed for senior scientists.</a:t>
            </a:r>
            <a:endParaRPr kumimoji="0" lang="en-US" sz="1800" b="0" i="0" u="none" strike="noStrike" cap="none" spc="0" normalizeH="0" baseline="0" dirty="0">
              <a:ln>
                <a:noFill/>
              </a:ln>
              <a:solidFill>
                <a:srgbClr val="000000"/>
              </a:solidFill>
              <a:effectLst/>
              <a:uFillTx/>
              <a:latin typeface="+mj-lt"/>
              <a:ea typeface="+mj-ea"/>
              <a:cs typeface="+mj-cs"/>
              <a:sym typeface="Helvetica"/>
            </a:endParaRPr>
          </a:p>
        </p:txBody>
      </p:sp>
      <p:grpSp>
        <p:nvGrpSpPr>
          <p:cNvPr id="16" name="Group 15">
            <a:extLst>
              <a:ext uri="{FF2B5EF4-FFF2-40B4-BE49-F238E27FC236}">
                <a16:creationId xmlns:a16="http://schemas.microsoft.com/office/drawing/2014/main" id="{0F75FB1F-E16D-4CEE-A46E-DE02DE70F19D}"/>
              </a:ext>
            </a:extLst>
          </p:cNvPr>
          <p:cNvGrpSpPr/>
          <p:nvPr/>
        </p:nvGrpSpPr>
        <p:grpSpPr>
          <a:xfrm>
            <a:off x="10823889" y="6078670"/>
            <a:ext cx="1225357" cy="458519"/>
            <a:chOff x="9756559" y="3906175"/>
            <a:chExt cx="1748901" cy="1331650"/>
          </a:xfrm>
        </p:grpSpPr>
        <p:sp>
          <p:nvSpPr>
            <p:cNvPr id="17" name="Rectangle: Rounded Corners 16">
              <a:hlinkClick r:id="rId3" action="ppaction://hlinksldjump"/>
              <a:extLst>
                <a:ext uri="{FF2B5EF4-FFF2-40B4-BE49-F238E27FC236}">
                  <a16:creationId xmlns:a16="http://schemas.microsoft.com/office/drawing/2014/main" id="{4525C870-ACE5-4E1D-A95E-87EC5174BBFF}"/>
                </a:ext>
              </a:extLst>
            </p:cNvPr>
            <p:cNvSpPr/>
            <p:nvPr/>
          </p:nvSpPr>
          <p:spPr>
            <a:xfrm>
              <a:off x="9756559" y="3906175"/>
              <a:ext cx="1748901" cy="1331650"/>
            </a:xfrm>
            <a:prstGeom prst="roundRect">
              <a:avLst/>
            </a:prstGeom>
            <a:solidFill>
              <a:srgbClr val="FFFFFF"/>
            </a:solid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18" name="TextBox 17">
              <a:extLst>
                <a:ext uri="{FF2B5EF4-FFF2-40B4-BE49-F238E27FC236}">
                  <a16:creationId xmlns:a16="http://schemas.microsoft.com/office/drawing/2014/main" id="{6D42D870-B933-44C9-9B6D-6716DB4BA562}"/>
                </a:ext>
              </a:extLst>
            </p:cNvPr>
            <p:cNvSpPr txBox="1"/>
            <p:nvPr/>
          </p:nvSpPr>
          <p:spPr>
            <a:xfrm>
              <a:off x="9969096" y="4155010"/>
              <a:ext cx="1441414"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Database</a:t>
              </a:r>
            </a:p>
          </p:txBody>
        </p:sp>
      </p:grpSp>
      <p:grpSp>
        <p:nvGrpSpPr>
          <p:cNvPr id="19" name="Group 18">
            <a:extLst>
              <a:ext uri="{FF2B5EF4-FFF2-40B4-BE49-F238E27FC236}">
                <a16:creationId xmlns:a16="http://schemas.microsoft.com/office/drawing/2014/main" id="{0102AC5D-76F3-4577-B709-372763DF66C1}"/>
              </a:ext>
            </a:extLst>
          </p:cNvPr>
          <p:cNvGrpSpPr/>
          <p:nvPr/>
        </p:nvGrpSpPr>
        <p:grpSpPr>
          <a:xfrm>
            <a:off x="11205855" y="51450"/>
            <a:ext cx="878116" cy="458519"/>
            <a:chOff x="9756559" y="3906175"/>
            <a:chExt cx="1748901" cy="1331650"/>
          </a:xfrm>
        </p:grpSpPr>
        <p:sp>
          <p:nvSpPr>
            <p:cNvPr id="20" name="Rectangle: Rounded Corners 19">
              <a:hlinkClick r:id="rId4" action="ppaction://hlinksldjump"/>
              <a:extLst>
                <a:ext uri="{FF2B5EF4-FFF2-40B4-BE49-F238E27FC236}">
                  <a16:creationId xmlns:a16="http://schemas.microsoft.com/office/drawing/2014/main" id="{2C69E168-99D5-4808-A7A2-1F496B01BCAD}"/>
                </a:ext>
              </a:extLst>
            </p:cNvPr>
            <p:cNvSpPr/>
            <p:nvPr/>
          </p:nvSpPr>
          <p:spPr>
            <a:xfrm>
              <a:off x="9756559" y="3906175"/>
              <a:ext cx="1748901" cy="1331650"/>
            </a:xfrm>
            <a:prstGeom prst="roundRect">
              <a:avLst/>
            </a:prstGeom>
            <a:solidFill>
              <a:srgbClr val="FFFFFF"/>
            </a:solid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sp>
          <p:nvSpPr>
            <p:cNvPr id="21" name="TextBox 20">
              <a:extLst>
                <a:ext uri="{FF2B5EF4-FFF2-40B4-BE49-F238E27FC236}">
                  <a16:creationId xmlns:a16="http://schemas.microsoft.com/office/drawing/2014/main" id="{051DB9AD-516A-444F-92AC-B2E372A69305}"/>
                </a:ext>
              </a:extLst>
            </p:cNvPr>
            <p:cNvSpPr txBox="1"/>
            <p:nvPr/>
          </p:nvSpPr>
          <p:spPr>
            <a:xfrm>
              <a:off x="10038254" y="4155010"/>
              <a:ext cx="1259729"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Home</a:t>
              </a:r>
            </a:p>
          </p:txBody>
        </p:sp>
      </p:grpSp>
      <p:pic>
        <p:nvPicPr>
          <p:cNvPr id="4" name="Picture 3">
            <a:extLst>
              <a:ext uri="{FF2B5EF4-FFF2-40B4-BE49-F238E27FC236}">
                <a16:creationId xmlns:a16="http://schemas.microsoft.com/office/drawing/2014/main" id="{0CA30123-29D1-4D4C-9145-354BDD1A4A75}"/>
              </a:ext>
            </a:extLst>
          </p:cNvPr>
          <p:cNvPicPr>
            <a:picLocks noChangeAspect="1"/>
          </p:cNvPicPr>
          <p:nvPr/>
        </p:nvPicPr>
        <p:blipFill>
          <a:blip r:embed="rId5"/>
          <a:stretch>
            <a:fillRect/>
          </a:stretch>
        </p:blipFill>
        <p:spPr>
          <a:xfrm>
            <a:off x="84407" y="2385469"/>
            <a:ext cx="4234375" cy="3175781"/>
          </a:xfrm>
          <a:prstGeom prst="rect">
            <a:avLst/>
          </a:prstGeom>
        </p:spPr>
      </p:pic>
    </p:spTree>
    <p:extLst>
      <p:ext uri="{BB962C8B-B14F-4D97-AF65-F5344CB8AC3E}">
        <p14:creationId xmlns:p14="http://schemas.microsoft.com/office/powerpoint/2010/main" val="419523058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hape 19">
            <a:extLst>
              <a:ext uri="{FF2B5EF4-FFF2-40B4-BE49-F238E27FC236}">
                <a16:creationId xmlns:a16="http://schemas.microsoft.com/office/drawing/2014/main" id="{B08D23ED-C3E7-A642-A55D-9F0B9812BA69}"/>
              </a:ext>
            </a:extLst>
          </p:cNvPr>
          <p:cNvSpPr>
            <a:spLocks noChangeArrowheads="1"/>
          </p:cNvSpPr>
          <p:nvPr/>
        </p:nvSpPr>
        <p:spPr bwMode="auto">
          <a:xfrm>
            <a:off x="2848162" y="333726"/>
            <a:ext cx="7442467" cy="9541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Lst>
        </p:spPr>
        <p:txBody>
          <a:bodyPr wrap="square" lIns="45719" rIns="45719">
            <a:spAutoFit/>
          </a:bodyPr>
          <a:lstStyle>
            <a:lvl1pPr>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1pPr>
            <a:lvl2pPr marL="37931725" indent="-37474525">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2pPr>
            <a:lvl3pPr marL="11430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3pPr>
            <a:lvl4pPr marL="16002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4pPr>
            <a:lvl5pPr marL="2057400" indent="-228600">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Helvetica Neue" panose="02000503000000020004" pitchFamily="2" charset="0"/>
                <a:cs typeface="Helvetica Neue" panose="02000503000000020004" pitchFamily="2" charset="0"/>
                <a:sym typeface="Arial" panose="020B0604020202020204" pitchFamily="34" charset="0"/>
              </a:defRPr>
            </a:lvl9pPr>
          </a:lstStyle>
          <a:p>
            <a:pPr fontAlgn="base">
              <a:spcBef>
                <a:spcPts val="1300"/>
              </a:spcBef>
              <a:spcAft>
                <a:spcPct val="0"/>
              </a:spcAft>
            </a:pPr>
            <a:r>
              <a:rPr lang="en-US" sz="2800" b="1" dirty="0">
                <a:solidFill>
                  <a:srgbClr val="0072BC"/>
                </a:solidFill>
                <a:latin typeface="Open Sans" charset="0"/>
              </a:rPr>
              <a:t>All people identifying as ECS are first authors during the GA</a:t>
            </a:r>
          </a:p>
        </p:txBody>
      </p:sp>
      <p:graphicFrame>
        <p:nvGraphicFramePr>
          <p:cNvPr id="10" name="Table 9">
            <a:extLst>
              <a:ext uri="{FF2B5EF4-FFF2-40B4-BE49-F238E27FC236}">
                <a16:creationId xmlns:a16="http://schemas.microsoft.com/office/drawing/2014/main" id="{B0F8994C-C055-4D1E-A296-317A998846B2}"/>
              </a:ext>
            </a:extLst>
          </p:cNvPr>
          <p:cNvGraphicFramePr>
            <a:graphicFrameLocks noGrp="1"/>
          </p:cNvGraphicFramePr>
          <p:nvPr>
            <p:extLst>
              <p:ext uri="{D42A27DB-BD31-4B8C-83A1-F6EECF244321}">
                <p14:modId xmlns:p14="http://schemas.microsoft.com/office/powerpoint/2010/main" val="753240896"/>
              </p:ext>
            </p:extLst>
          </p:nvPr>
        </p:nvGraphicFramePr>
        <p:xfrm>
          <a:off x="1444262" y="1375788"/>
          <a:ext cx="8846367" cy="2284984"/>
        </p:xfrm>
        <a:graphic>
          <a:graphicData uri="http://schemas.openxmlformats.org/drawingml/2006/table">
            <a:tbl>
              <a:tblPr firstRow="1" bandRow="1">
                <a:tableStyleId>{5C22544A-7EE6-4342-B048-85BDC9FD1C3A}</a:tableStyleId>
              </a:tblPr>
              <a:tblGrid>
                <a:gridCol w="1355911">
                  <a:extLst>
                    <a:ext uri="{9D8B030D-6E8A-4147-A177-3AD203B41FA5}">
                      <a16:colId xmlns:a16="http://schemas.microsoft.com/office/drawing/2014/main" val="2089553106"/>
                    </a:ext>
                  </a:extLst>
                </a:gridCol>
                <a:gridCol w="1056498">
                  <a:extLst>
                    <a:ext uri="{9D8B030D-6E8A-4147-A177-3AD203B41FA5}">
                      <a16:colId xmlns:a16="http://schemas.microsoft.com/office/drawing/2014/main" val="2562533306"/>
                    </a:ext>
                  </a:extLst>
                </a:gridCol>
                <a:gridCol w="1115853">
                  <a:extLst>
                    <a:ext uri="{9D8B030D-6E8A-4147-A177-3AD203B41FA5}">
                      <a16:colId xmlns:a16="http://schemas.microsoft.com/office/drawing/2014/main" val="2225651689"/>
                    </a:ext>
                  </a:extLst>
                </a:gridCol>
                <a:gridCol w="1056500">
                  <a:extLst>
                    <a:ext uri="{9D8B030D-6E8A-4147-A177-3AD203B41FA5}">
                      <a16:colId xmlns:a16="http://schemas.microsoft.com/office/drawing/2014/main" val="2775566334"/>
                    </a:ext>
                  </a:extLst>
                </a:gridCol>
                <a:gridCol w="1080240">
                  <a:extLst>
                    <a:ext uri="{9D8B030D-6E8A-4147-A177-3AD203B41FA5}">
                      <a16:colId xmlns:a16="http://schemas.microsoft.com/office/drawing/2014/main" val="88734079"/>
                    </a:ext>
                  </a:extLst>
                </a:gridCol>
                <a:gridCol w="1044627">
                  <a:extLst>
                    <a:ext uri="{9D8B030D-6E8A-4147-A177-3AD203B41FA5}">
                      <a16:colId xmlns:a16="http://schemas.microsoft.com/office/drawing/2014/main" val="3407696173"/>
                    </a:ext>
                  </a:extLst>
                </a:gridCol>
                <a:gridCol w="1068369">
                  <a:extLst>
                    <a:ext uri="{9D8B030D-6E8A-4147-A177-3AD203B41FA5}">
                      <a16:colId xmlns:a16="http://schemas.microsoft.com/office/drawing/2014/main" val="1451147894"/>
                    </a:ext>
                  </a:extLst>
                </a:gridCol>
                <a:gridCol w="1068369">
                  <a:extLst>
                    <a:ext uri="{9D8B030D-6E8A-4147-A177-3AD203B41FA5}">
                      <a16:colId xmlns:a16="http://schemas.microsoft.com/office/drawing/2014/main" val="2119750938"/>
                    </a:ext>
                  </a:extLst>
                </a:gridCol>
              </a:tblGrid>
              <a:tr h="370840">
                <a:tc>
                  <a:txBody>
                    <a:bodyPr/>
                    <a:lstStyle/>
                    <a:p>
                      <a:r>
                        <a:rPr lang="en-US" b="1" dirty="0">
                          <a:solidFill>
                            <a:schemeClr val="tx1"/>
                          </a:solidFill>
                        </a:rPr>
                        <a:t>Gender</a:t>
                      </a:r>
                    </a:p>
                  </a:txBody>
                  <a:tcPr>
                    <a:solidFill>
                      <a:srgbClr val="E7F5FF"/>
                    </a:solidFill>
                  </a:tcPr>
                </a:tc>
                <a:tc>
                  <a:txBody>
                    <a:bodyPr/>
                    <a:lstStyle/>
                    <a:p>
                      <a:r>
                        <a:rPr lang="en-US" b="1" dirty="0">
                          <a:solidFill>
                            <a:schemeClr val="tx1"/>
                          </a:solidFill>
                        </a:rPr>
                        <a:t>2015</a:t>
                      </a:r>
                    </a:p>
                  </a:txBody>
                  <a:tcPr>
                    <a:solidFill>
                      <a:srgbClr val="E7F5FF"/>
                    </a:solidFill>
                  </a:tcPr>
                </a:tc>
                <a:tc>
                  <a:txBody>
                    <a:bodyPr/>
                    <a:lstStyle/>
                    <a:p>
                      <a:r>
                        <a:rPr lang="en-US" b="1" dirty="0">
                          <a:solidFill>
                            <a:schemeClr val="tx1"/>
                          </a:solidFill>
                        </a:rPr>
                        <a:t>2016</a:t>
                      </a:r>
                    </a:p>
                  </a:txBody>
                  <a:tcPr>
                    <a:solidFill>
                      <a:srgbClr val="E7F5FF"/>
                    </a:solidFill>
                  </a:tcPr>
                </a:tc>
                <a:tc>
                  <a:txBody>
                    <a:bodyPr/>
                    <a:lstStyle/>
                    <a:p>
                      <a:r>
                        <a:rPr lang="en-US" b="1" dirty="0">
                          <a:solidFill>
                            <a:schemeClr val="tx1"/>
                          </a:solidFill>
                        </a:rPr>
                        <a:t>2017</a:t>
                      </a:r>
                    </a:p>
                  </a:txBody>
                  <a:tcPr>
                    <a:solidFill>
                      <a:srgbClr val="E7F5FF"/>
                    </a:solidFill>
                  </a:tcPr>
                </a:tc>
                <a:tc>
                  <a:txBody>
                    <a:bodyPr/>
                    <a:lstStyle/>
                    <a:p>
                      <a:r>
                        <a:rPr lang="en-US" b="1" dirty="0">
                          <a:solidFill>
                            <a:schemeClr val="tx1"/>
                          </a:solidFill>
                        </a:rPr>
                        <a:t>2018</a:t>
                      </a:r>
                    </a:p>
                  </a:txBody>
                  <a:tcPr>
                    <a:solidFill>
                      <a:srgbClr val="E7F5FF"/>
                    </a:solidFill>
                  </a:tcPr>
                </a:tc>
                <a:tc>
                  <a:txBody>
                    <a:bodyPr/>
                    <a:lstStyle/>
                    <a:p>
                      <a:r>
                        <a:rPr lang="en-US" b="1" dirty="0">
                          <a:solidFill>
                            <a:schemeClr val="tx1"/>
                          </a:solidFill>
                        </a:rPr>
                        <a:t>2019</a:t>
                      </a:r>
                    </a:p>
                  </a:txBody>
                  <a:tcPr>
                    <a:solidFill>
                      <a:srgbClr val="E7F5FF"/>
                    </a:solidFill>
                  </a:tcPr>
                </a:tc>
                <a:tc>
                  <a:txBody>
                    <a:bodyPr/>
                    <a:lstStyle/>
                    <a:p>
                      <a:r>
                        <a:rPr lang="en-US" b="1" dirty="0">
                          <a:solidFill>
                            <a:schemeClr val="tx1"/>
                          </a:solidFill>
                        </a:rPr>
                        <a:t>2020</a:t>
                      </a:r>
                    </a:p>
                    <a:p>
                      <a:pPr marL="0" marR="0" lvl="0" indent="0" algn="r" defTabSz="967801" rtl="0" eaLnBrk="1" fontAlgn="auto" latinLnBrk="0" hangingPunct="1">
                        <a:lnSpc>
                          <a:spcPct val="100000"/>
                        </a:lnSpc>
                        <a:spcBef>
                          <a:spcPts val="0"/>
                        </a:spcBef>
                        <a:spcAft>
                          <a:spcPts val="0"/>
                        </a:spcAft>
                        <a:buClrTx/>
                        <a:buSzTx/>
                        <a:buFontTx/>
                        <a:buNone/>
                        <a:tabLst/>
                        <a:defRPr/>
                      </a:pPr>
                      <a:r>
                        <a:rPr lang="en-US" b="1" dirty="0">
                          <a:solidFill>
                            <a:srgbClr val="FF0000"/>
                          </a:solidFill>
                        </a:rPr>
                        <a:t>virtual</a:t>
                      </a:r>
                    </a:p>
                  </a:txBody>
                  <a:tcPr>
                    <a:solidFill>
                      <a:srgbClr val="E7F5FF"/>
                    </a:solidFill>
                  </a:tcPr>
                </a:tc>
                <a:tc>
                  <a:txBody>
                    <a:bodyPr/>
                    <a:lstStyle/>
                    <a:p>
                      <a:r>
                        <a:rPr lang="en-US" b="1" dirty="0">
                          <a:solidFill>
                            <a:schemeClr val="tx1"/>
                          </a:solidFill>
                        </a:rPr>
                        <a:t>2021</a:t>
                      </a:r>
                    </a:p>
                    <a:p>
                      <a:pPr marL="0" marR="0" lvl="0" indent="0" algn="r" defTabSz="967801" rtl="0" eaLnBrk="1" fontAlgn="auto" latinLnBrk="0" hangingPunct="1">
                        <a:lnSpc>
                          <a:spcPct val="100000"/>
                        </a:lnSpc>
                        <a:spcBef>
                          <a:spcPts val="0"/>
                        </a:spcBef>
                        <a:spcAft>
                          <a:spcPts val="0"/>
                        </a:spcAft>
                        <a:buClrTx/>
                        <a:buSzTx/>
                        <a:buFontTx/>
                        <a:buNone/>
                        <a:tabLst/>
                        <a:defRPr/>
                      </a:pPr>
                      <a:r>
                        <a:rPr lang="en-US" b="1" dirty="0">
                          <a:solidFill>
                            <a:srgbClr val="FF0000"/>
                          </a:solidFill>
                        </a:rPr>
                        <a:t>virtual</a:t>
                      </a:r>
                      <a:endParaRPr lang="en-US" b="1" dirty="0">
                        <a:solidFill>
                          <a:schemeClr val="tx1"/>
                        </a:solidFill>
                      </a:endParaRPr>
                    </a:p>
                  </a:txBody>
                  <a:tcPr>
                    <a:solidFill>
                      <a:srgbClr val="E7F5FF"/>
                    </a:solidFill>
                  </a:tcPr>
                </a:tc>
                <a:extLst>
                  <a:ext uri="{0D108BD9-81ED-4DB2-BD59-A6C34878D82A}">
                    <a16:rowId xmlns:a16="http://schemas.microsoft.com/office/drawing/2014/main" val="1229777170"/>
                  </a:ext>
                </a:extLst>
              </a:tr>
              <a:tr h="370840">
                <a:tc>
                  <a:txBody>
                    <a:bodyPr/>
                    <a:lstStyle/>
                    <a:p>
                      <a:r>
                        <a:rPr lang="en-US" b="0" dirty="0"/>
                        <a:t>Men</a:t>
                      </a:r>
                    </a:p>
                  </a:txBody>
                  <a:tcPr>
                    <a:solidFill>
                      <a:srgbClr val="C9E8FF"/>
                    </a:solidFill>
                  </a:tcPr>
                </a:tc>
                <a:tc>
                  <a:txBody>
                    <a:bodyPr/>
                    <a:lstStyle/>
                    <a:p>
                      <a:r>
                        <a:rPr lang="en-US" dirty="0"/>
                        <a:t>2490/2490 (100%)</a:t>
                      </a:r>
                    </a:p>
                  </a:txBody>
                  <a:tcPr>
                    <a:solidFill>
                      <a:srgbClr val="C9E8FF"/>
                    </a:solidFill>
                  </a:tcPr>
                </a:tc>
                <a:tc>
                  <a:txBody>
                    <a:bodyPr/>
                    <a:lstStyle/>
                    <a:p>
                      <a:r>
                        <a:rPr lang="en-US" dirty="0"/>
                        <a:t>3363/3363 (100%)</a:t>
                      </a:r>
                    </a:p>
                  </a:txBody>
                  <a:tcPr>
                    <a:solidFill>
                      <a:srgbClr val="C9E8FF"/>
                    </a:solidFill>
                  </a:tcPr>
                </a:tc>
                <a:tc>
                  <a:txBody>
                    <a:bodyPr/>
                    <a:lstStyle/>
                    <a:p>
                      <a:r>
                        <a:rPr lang="en-US" dirty="0"/>
                        <a:t>3543/3543</a:t>
                      </a:r>
                    </a:p>
                    <a:p>
                      <a:r>
                        <a:rPr lang="en-US" dirty="0"/>
                        <a:t>(100%)</a:t>
                      </a:r>
                    </a:p>
                  </a:txBody>
                  <a:tcPr>
                    <a:solidFill>
                      <a:srgbClr val="C9E8FF"/>
                    </a:solidFill>
                  </a:tcPr>
                </a:tc>
                <a:tc>
                  <a:txBody>
                    <a:bodyPr/>
                    <a:lstStyle/>
                    <a:p>
                      <a:r>
                        <a:rPr lang="en-US" dirty="0"/>
                        <a:t>3979/3979 (100%)</a:t>
                      </a:r>
                    </a:p>
                  </a:txBody>
                  <a:tcPr>
                    <a:solidFill>
                      <a:srgbClr val="C9E8FF"/>
                    </a:solidFill>
                  </a:tcPr>
                </a:tc>
                <a:tc>
                  <a:txBody>
                    <a:bodyPr/>
                    <a:lstStyle/>
                    <a:p>
                      <a:r>
                        <a:rPr lang="en-US" dirty="0"/>
                        <a:t>3957/3957 (100%)</a:t>
                      </a:r>
                    </a:p>
                  </a:txBody>
                  <a:tcPr>
                    <a:solidFill>
                      <a:srgbClr val="C9E8FF"/>
                    </a:solidFill>
                  </a:tcPr>
                </a:tc>
                <a:tc>
                  <a:txBody>
                    <a:bodyPr/>
                    <a:lstStyle/>
                    <a:p>
                      <a:r>
                        <a:rPr lang="en-US" dirty="0"/>
                        <a:t>5339/5339 (100%)</a:t>
                      </a:r>
                    </a:p>
                  </a:txBody>
                  <a:tcPr>
                    <a:solidFill>
                      <a:srgbClr val="C9E8FF"/>
                    </a:solidFill>
                  </a:tcPr>
                </a:tc>
                <a:tc>
                  <a:txBody>
                    <a:bodyPr/>
                    <a:lstStyle/>
                    <a:p>
                      <a:r>
                        <a:rPr lang="en-US" dirty="0"/>
                        <a:t>4761/4761 (100%)</a:t>
                      </a:r>
                    </a:p>
                  </a:txBody>
                  <a:tcPr>
                    <a:solidFill>
                      <a:srgbClr val="C9E8FF"/>
                    </a:solidFill>
                  </a:tcPr>
                </a:tc>
                <a:extLst>
                  <a:ext uri="{0D108BD9-81ED-4DB2-BD59-A6C34878D82A}">
                    <a16:rowId xmlns:a16="http://schemas.microsoft.com/office/drawing/2014/main" val="1903980741"/>
                  </a:ext>
                </a:extLst>
              </a:tr>
              <a:tr h="370840">
                <a:tc>
                  <a:txBody>
                    <a:bodyPr/>
                    <a:lstStyle/>
                    <a:p>
                      <a:r>
                        <a:rPr lang="en-US" b="0" dirty="0"/>
                        <a:t>Women</a:t>
                      </a:r>
                    </a:p>
                  </a:txBody>
                  <a:tcPr>
                    <a:solidFill>
                      <a:srgbClr val="ABDBFF"/>
                    </a:solidFill>
                  </a:tcPr>
                </a:tc>
                <a:tc>
                  <a:txBody>
                    <a:bodyPr/>
                    <a:lstStyle/>
                    <a:p>
                      <a:r>
                        <a:rPr lang="en-US" dirty="0"/>
                        <a:t>1618/1618</a:t>
                      </a:r>
                    </a:p>
                    <a:p>
                      <a:r>
                        <a:rPr lang="en-US" dirty="0"/>
                        <a:t>(100%)</a:t>
                      </a:r>
                    </a:p>
                  </a:txBody>
                  <a:tcPr>
                    <a:solidFill>
                      <a:srgbClr val="ABDBFF"/>
                    </a:solidFill>
                  </a:tcPr>
                </a:tc>
                <a:tc>
                  <a:txBody>
                    <a:bodyPr/>
                    <a:lstStyle/>
                    <a:p>
                      <a:r>
                        <a:rPr lang="en-US" dirty="0"/>
                        <a:t>2139/2139 (100%)</a:t>
                      </a:r>
                    </a:p>
                  </a:txBody>
                  <a:tcPr>
                    <a:solidFill>
                      <a:srgbClr val="ABDBFF"/>
                    </a:solidFill>
                  </a:tcPr>
                </a:tc>
                <a:tc>
                  <a:txBody>
                    <a:bodyPr/>
                    <a:lstStyle/>
                    <a:p>
                      <a:r>
                        <a:rPr lang="en-US" dirty="0"/>
                        <a:t>24022402 (100%)</a:t>
                      </a:r>
                    </a:p>
                  </a:txBody>
                  <a:tcPr>
                    <a:solidFill>
                      <a:srgbClr val="ABDBFF"/>
                    </a:solidFill>
                  </a:tcPr>
                </a:tc>
                <a:tc>
                  <a:txBody>
                    <a:bodyPr/>
                    <a:lstStyle/>
                    <a:p>
                      <a:r>
                        <a:rPr lang="en-US" dirty="0"/>
                        <a:t>2656/2656 (100%)</a:t>
                      </a:r>
                    </a:p>
                  </a:txBody>
                  <a:tcPr>
                    <a:solidFill>
                      <a:srgbClr val="ABDBFF"/>
                    </a:solidFill>
                  </a:tcPr>
                </a:tc>
                <a:tc>
                  <a:txBody>
                    <a:bodyPr/>
                    <a:lstStyle/>
                    <a:p>
                      <a:r>
                        <a:rPr lang="en-US" dirty="0"/>
                        <a:t>2711/2711 (100%)</a:t>
                      </a:r>
                    </a:p>
                  </a:txBody>
                  <a:tcPr>
                    <a:solidFill>
                      <a:srgbClr val="ABDBFF"/>
                    </a:solidFill>
                  </a:tcPr>
                </a:tc>
                <a:tc>
                  <a:txBody>
                    <a:bodyPr/>
                    <a:lstStyle/>
                    <a:p>
                      <a:r>
                        <a:rPr lang="en-US" dirty="0"/>
                        <a:t>3833/3833 (100%)</a:t>
                      </a:r>
                    </a:p>
                  </a:txBody>
                  <a:tcPr>
                    <a:solidFill>
                      <a:srgbClr val="ABDBFF"/>
                    </a:solidFill>
                  </a:tcPr>
                </a:tc>
                <a:tc>
                  <a:txBody>
                    <a:bodyPr/>
                    <a:lstStyle/>
                    <a:p>
                      <a:r>
                        <a:rPr lang="en-US" dirty="0"/>
                        <a:t>3387/3387 (100%)</a:t>
                      </a:r>
                    </a:p>
                  </a:txBody>
                  <a:tcPr>
                    <a:solidFill>
                      <a:srgbClr val="ABDBFF"/>
                    </a:solidFill>
                  </a:tcPr>
                </a:tc>
                <a:extLst>
                  <a:ext uri="{0D108BD9-81ED-4DB2-BD59-A6C34878D82A}">
                    <a16:rowId xmlns:a16="http://schemas.microsoft.com/office/drawing/2014/main" val="1189818884"/>
                  </a:ext>
                </a:extLst>
              </a:tr>
              <a:tr h="370840">
                <a:tc>
                  <a:txBody>
                    <a:bodyPr/>
                    <a:lstStyle/>
                    <a:p>
                      <a:r>
                        <a:rPr lang="en-US" b="0" dirty="0"/>
                        <a:t>Prefer not to say</a:t>
                      </a:r>
                    </a:p>
                  </a:txBody>
                  <a:tcPr>
                    <a:solidFill>
                      <a:srgbClr val="C9E8FF"/>
                    </a:solidFill>
                  </a:tcPr>
                </a:tc>
                <a:tc>
                  <a:txBody>
                    <a:bodyPr/>
                    <a:lstStyle/>
                    <a:p>
                      <a:r>
                        <a:rPr lang="en-US" dirty="0"/>
                        <a:t>953/953 (100%)</a:t>
                      </a:r>
                    </a:p>
                  </a:txBody>
                  <a:tcPr>
                    <a:solidFill>
                      <a:srgbClr val="C9E8FF"/>
                    </a:solidFill>
                  </a:tcPr>
                </a:tc>
                <a:tc>
                  <a:txBody>
                    <a:bodyPr/>
                    <a:lstStyle/>
                    <a:p>
                      <a:r>
                        <a:rPr lang="en-US" dirty="0"/>
                        <a:t>1035/1035 (100%)</a:t>
                      </a:r>
                    </a:p>
                  </a:txBody>
                  <a:tcPr>
                    <a:solidFill>
                      <a:srgbClr val="C9E8FF"/>
                    </a:solidFill>
                  </a:tcPr>
                </a:tc>
                <a:tc>
                  <a:txBody>
                    <a:bodyPr/>
                    <a:lstStyle/>
                    <a:p>
                      <a:r>
                        <a:rPr lang="en-US" dirty="0"/>
                        <a:t>1193/1193 (100%)</a:t>
                      </a:r>
                    </a:p>
                  </a:txBody>
                  <a:tcPr>
                    <a:solidFill>
                      <a:srgbClr val="C9E8FF"/>
                    </a:solidFill>
                  </a:tcPr>
                </a:tc>
                <a:tc>
                  <a:txBody>
                    <a:bodyPr/>
                    <a:lstStyle/>
                    <a:p>
                      <a:r>
                        <a:rPr lang="en-US" dirty="0"/>
                        <a:t>879/879 (100%)</a:t>
                      </a:r>
                    </a:p>
                  </a:txBody>
                  <a:tcPr>
                    <a:solidFill>
                      <a:srgbClr val="C9E8FF"/>
                    </a:solidFill>
                  </a:tcPr>
                </a:tc>
                <a:tc>
                  <a:txBody>
                    <a:bodyPr/>
                    <a:lstStyle/>
                    <a:p>
                      <a:r>
                        <a:rPr lang="en-US" dirty="0"/>
                        <a:t>1723/1723 (100%)</a:t>
                      </a:r>
                    </a:p>
                  </a:txBody>
                  <a:tcPr>
                    <a:solidFill>
                      <a:srgbClr val="C9E8FF"/>
                    </a:solidFill>
                  </a:tcPr>
                </a:tc>
                <a:tc>
                  <a:txBody>
                    <a:bodyPr/>
                    <a:lstStyle/>
                    <a:p>
                      <a:r>
                        <a:rPr lang="en-US" dirty="0"/>
                        <a:t>300/300 (100%)</a:t>
                      </a:r>
                    </a:p>
                  </a:txBody>
                  <a:tcPr>
                    <a:solidFill>
                      <a:srgbClr val="C9E8FF"/>
                    </a:solidFill>
                  </a:tcPr>
                </a:tc>
                <a:tc>
                  <a:txBody>
                    <a:bodyPr/>
                    <a:lstStyle/>
                    <a:p>
                      <a:r>
                        <a:rPr lang="en-US" dirty="0"/>
                        <a:t>212/212 (100%)</a:t>
                      </a:r>
                    </a:p>
                  </a:txBody>
                  <a:tcPr>
                    <a:solidFill>
                      <a:srgbClr val="C9E8FF"/>
                    </a:solidFill>
                  </a:tcPr>
                </a:tc>
                <a:extLst>
                  <a:ext uri="{0D108BD9-81ED-4DB2-BD59-A6C34878D82A}">
                    <a16:rowId xmlns:a16="http://schemas.microsoft.com/office/drawing/2014/main" val="3125200683"/>
                  </a:ext>
                </a:extLst>
              </a:tr>
              <a:tr h="370840">
                <a:tc>
                  <a:txBody>
                    <a:bodyPr/>
                    <a:lstStyle/>
                    <a:p>
                      <a:r>
                        <a:rPr lang="en-US" b="1" dirty="0"/>
                        <a:t>Total</a:t>
                      </a:r>
                    </a:p>
                  </a:txBody>
                  <a:tcPr>
                    <a:solidFill>
                      <a:srgbClr val="E7F5FF"/>
                    </a:solidFill>
                  </a:tcPr>
                </a:tc>
                <a:tc>
                  <a:txBody>
                    <a:bodyPr/>
                    <a:lstStyle/>
                    <a:p>
                      <a:r>
                        <a:rPr lang="en-US" b="1" dirty="0"/>
                        <a:t>5061</a:t>
                      </a:r>
                    </a:p>
                  </a:txBody>
                  <a:tcPr>
                    <a:solidFill>
                      <a:srgbClr val="E7F5FF"/>
                    </a:solidFill>
                  </a:tcPr>
                </a:tc>
                <a:tc>
                  <a:txBody>
                    <a:bodyPr/>
                    <a:lstStyle/>
                    <a:p>
                      <a:r>
                        <a:rPr lang="en-US" b="1" dirty="0"/>
                        <a:t>6537</a:t>
                      </a:r>
                    </a:p>
                  </a:txBody>
                  <a:tcPr>
                    <a:solidFill>
                      <a:srgbClr val="E7F5FF"/>
                    </a:solidFill>
                  </a:tcPr>
                </a:tc>
                <a:tc>
                  <a:txBody>
                    <a:bodyPr/>
                    <a:lstStyle/>
                    <a:p>
                      <a:r>
                        <a:rPr lang="en-US" b="1" dirty="0"/>
                        <a:t>7138</a:t>
                      </a:r>
                    </a:p>
                  </a:txBody>
                  <a:tcPr>
                    <a:solidFill>
                      <a:srgbClr val="E7F5FF"/>
                    </a:solidFill>
                  </a:tcPr>
                </a:tc>
                <a:tc>
                  <a:txBody>
                    <a:bodyPr/>
                    <a:lstStyle/>
                    <a:p>
                      <a:r>
                        <a:rPr lang="en-US" b="1" dirty="0"/>
                        <a:t>7541</a:t>
                      </a:r>
                    </a:p>
                  </a:txBody>
                  <a:tcPr>
                    <a:solidFill>
                      <a:srgbClr val="E7F5FF"/>
                    </a:solidFill>
                  </a:tcPr>
                </a:tc>
                <a:tc>
                  <a:txBody>
                    <a:bodyPr/>
                    <a:lstStyle/>
                    <a:p>
                      <a:r>
                        <a:rPr lang="en-US" b="1" dirty="0"/>
                        <a:t>8391</a:t>
                      </a:r>
                    </a:p>
                  </a:txBody>
                  <a:tcPr>
                    <a:solidFill>
                      <a:srgbClr val="E7F5FF"/>
                    </a:solidFill>
                  </a:tcPr>
                </a:tc>
                <a:tc>
                  <a:txBody>
                    <a:bodyPr/>
                    <a:lstStyle/>
                    <a:p>
                      <a:r>
                        <a:rPr lang="en-US" b="1" dirty="0"/>
                        <a:t>9472</a:t>
                      </a:r>
                    </a:p>
                  </a:txBody>
                  <a:tcPr>
                    <a:solidFill>
                      <a:srgbClr val="E7F5FF"/>
                    </a:solidFill>
                  </a:tcPr>
                </a:tc>
                <a:tc>
                  <a:txBody>
                    <a:bodyPr/>
                    <a:lstStyle/>
                    <a:p>
                      <a:r>
                        <a:rPr lang="en-US" b="1" dirty="0"/>
                        <a:t>8338</a:t>
                      </a:r>
                    </a:p>
                  </a:txBody>
                  <a:tcPr>
                    <a:solidFill>
                      <a:srgbClr val="E7F5FF"/>
                    </a:solidFill>
                  </a:tcPr>
                </a:tc>
                <a:extLst>
                  <a:ext uri="{0D108BD9-81ED-4DB2-BD59-A6C34878D82A}">
                    <a16:rowId xmlns:a16="http://schemas.microsoft.com/office/drawing/2014/main" val="2347790339"/>
                  </a:ext>
                </a:extLst>
              </a:tr>
            </a:tbl>
          </a:graphicData>
        </a:graphic>
      </p:graphicFrame>
      <p:sp>
        <p:nvSpPr>
          <p:cNvPr id="12" name="TextBox 11">
            <a:extLst>
              <a:ext uri="{FF2B5EF4-FFF2-40B4-BE49-F238E27FC236}">
                <a16:creationId xmlns:a16="http://schemas.microsoft.com/office/drawing/2014/main" id="{8DAFCBC5-DECA-4AD9-A064-376CE31DAEE8}"/>
              </a:ext>
            </a:extLst>
          </p:cNvPr>
          <p:cNvSpPr txBox="1"/>
          <p:nvPr/>
        </p:nvSpPr>
        <p:spPr>
          <a:xfrm>
            <a:off x="4497110" y="4440571"/>
            <a:ext cx="7552136" cy="120032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just" defTabSz="914400" rtl="0" fontAlgn="auto" latinLnBrk="0" hangingPunct="0">
              <a:lnSpc>
                <a:spcPct val="100000"/>
              </a:lnSpc>
              <a:spcBef>
                <a:spcPts val="0"/>
              </a:spcBef>
              <a:spcAft>
                <a:spcPts val="0"/>
              </a:spcAft>
              <a:buClrTx/>
              <a:buSzTx/>
              <a:buFontTx/>
              <a:buNone/>
              <a:tabLst/>
            </a:pPr>
            <a:r>
              <a:rPr lang="en-US" dirty="0">
                <a:solidFill>
                  <a:srgbClr val="000000"/>
                </a:solidFill>
                <a:latin typeface="+mj-lt"/>
                <a:ea typeface="+mj-ea"/>
                <a:cs typeface="+mj-cs"/>
                <a:sym typeface="Helvetica"/>
              </a:rPr>
              <a:t>Initiatives such as the </a:t>
            </a:r>
            <a:r>
              <a:rPr lang="en-US" dirty="0">
                <a:solidFill>
                  <a:srgbClr val="000000"/>
                </a:solidFill>
                <a:latin typeface="+mj-lt"/>
                <a:ea typeface="+mj-ea"/>
                <a:cs typeface="+mj-cs"/>
                <a:sym typeface="Helvetica"/>
                <a:hlinkClick r:id="rId3"/>
              </a:rPr>
              <a:t>Roland </a:t>
            </a:r>
            <a:r>
              <a:rPr lang="en-US" dirty="0" err="1">
                <a:solidFill>
                  <a:srgbClr val="000000"/>
                </a:solidFill>
                <a:latin typeface="+mj-lt"/>
                <a:ea typeface="+mj-ea"/>
                <a:cs typeface="+mj-cs"/>
                <a:sym typeface="Helvetica"/>
                <a:hlinkClick r:id="rId3"/>
              </a:rPr>
              <a:t>Schlich</a:t>
            </a:r>
            <a:r>
              <a:rPr lang="en-US" dirty="0">
                <a:solidFill>
                  <a:srgbClr val="000000"/>
                </a:solidFill>
                <a:latin typeface="+mj-lt"/>
                <a:ea typeface="+mj-ea"/>
                <a:cs typeface="+mj-cs"/>
                <a:sym typeface="Helvetica"/>
                <a:hlinkClick r:id="rId3"/>
              </a:rPr>
              <a:t> Travel Award</a:t>
            </a:r>
            <a:r>
              <a:rPr lang="en-US" dirty="0">
                <a:solidFill>
                  <a:srgbClr val="000000"/>
                </a:solidFill>
                <a:latin typeface="+mj-lt"/>
                <a:ea typeface="+mj-ea"/>
                <a:cs typeface="+mj-cs"/>
                <a:sym typeface="Helvetica"/>
              </a:rPr>
              <a:t>, the </a:t>
            </a:r>
            <a:r>
              <a:rPr lang="en-US" dirty="0">
                <a:solidFill>
                  <a:srgbClr val="000000"/>
                </a:solidFill>
                <a:latin typeface="+mj-lt"/>
                <a:ea typeface="+mj-ea"/>
                <a:cs typeface="+mj-cs"/>
                <a:sym typeface="Helvetica"/>
                <a:hlinkClick r:id="rId4"/>
              </a:rPr>
              <a:t>Outstanding Student and PhD candidate Presentation Award</a:t>
            </a:r>
            <a:r>
              <a:rPr lang="en-US" dirty="0">
                <a:solidFill>
                  <a:srgbClr val="000000"/>
                </a:solidFill>
                <a:latin typeface="+mj-lt"/>
                <a:ea typeface="+mj-ea"/>
                <a:cs typeface="+mj-cs"/>
                <a:sym typeface="Helvetica"/>
              </a:rPr>
              <a:t>, visibility of the active </a:t>
            </a:r>
            <a:r>
              <a:rPr lang="en-US" dirty="0">
                <a:solidFill>
                  <a:srgbClr val="000000"/>
                </a:solidFill>
                <a:latin typeface="+mj-lt"/>
                <a:ea typeface="+mj-ea"/>
                <a:cs typeface="+mj-cs"/>
                <a:sym typeface="Helvetica"/>
                <a:hlinkClick r:id="rId5"/>
              </a:rPr>
              <a:t>Early Career Scientist members</a:t>
            </a:r>
            <a:r>
              <a:rPr lang="en-US" dirty="0">
                <a:solidFill>
                  <a:srgbClr val="000000"/>
                </a:solidFill>
                <a:latin typeface="+mj-lt"/>
                <a:ea typeface="+mj-ea"/>
                <a:cs typeface="+mj-cs"/>
                <a:sym typeface="Helvetica"/>
              </a:rPr>
              <a:t>, may contribute to awareness of the ECS label amongst ECS presenters.</a:t>
            </a:r>
            <a:endParaRPr kumimoji="0" lang="en-US" sz="1800" b="0" i="0" u="none" strike="noStrike" cap="none" spc="0" normalizeH="0" baseline="0" dirty="0">
              <a:ln>
                <a:noFill/>
              </a:ln>
              <a:solidFill>
                <a:srgbClr val="000000"/>
              </a:solidFill>
              <a:effectLst/>
              <a:uFillTx/>
              <a:latin typeface="+mj-lt"/>
              <a:ea typeface="+mj-ea"/>
              <a:cs typeface="+mj-cs"/>
              <a:sym typeface="Helvetica"/>
            </a:endParaRPr>
          </a:p>
        </p:txBody>
      </p:sp>
      <p:grpSp>
        <p:nvGrpSpPr>
          <p:cNvPr id="13" name="Group 12">
            <a:extLst>
              <a:ext uri="{FF2B5EF4-FFF2-40B4-BE49-F238E27FC236}">
                <a16:creationId xmlns:a16="http://schemas.microsoft.com/office/drawing/2014/main" id="{F1B79003-201C-4A2A-9911-98C29C819A6B}"/>
              </a:ext>
            </a:extLst>
          </p:cNvPr>
          <p:cNvGrpSpPr/>
          <p:nvPr/>
        </p:nvGrpSpPr>
        <p:grpSpPr>
          <a:xfrm>
            <a:off x="10823889" y="6134940"/>
            <a:ext cx="1225357" cy="458519"/>
            <a:chOff x="9756559" y="3906175"/>
            <a:chExt cx="1748901" cy="1331650"/>
          </a:xfrm>
        </p:grpSpPr>
        <p:sp>
          <p:nvSpPr>
            <p:cNvPr id="15" name="TextBox 14">
              <a:extLst>
                <a:ext uri="{FF2B5EF4-FFF2-40B4-BE49-F238E27FC236}">
                  <a16:creationId xmlns:a16="http://schemas.microsoft.com/office/drawing/2014/main" id="{FC3235C7-3EDA-420B-99BB-26AEF420EBE9}"/>
                </a:ext>
              </a:extLst>
            </p:cNvPr>
            <p:cNvSpPr txBox="1"/>
            <p:nvPr/>
          </p:nvSpPr>
          <p:spPr>
            <a:xfrm>
              <a:off x="9969096" y="4155010"/>
              <a:ext cx="1441414"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Database</a:t>
              </a:r>
            </a:p>
          </p:txBody>
        </p:sp>
        <p:sp>
          <p:nvSpPr>
            <p:cNvPr id="14" name="Rectangle: Rounded Corners 13">
              <a:hlinkClick r:id="rId6" action="ppaction://hlinksldjump"/>
              <a:extLst>
                <a:ext uri="{FF2B5EF4-FFF2-40B4-BE49-F238E27FC236}">
                  <a16:creationId xmlns:a16="http://schemas.microsoft.com/office/drawing/2014/main" id="{A03F59BA-F87E-4C0C-A65F-3893397C8D2F}"/>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mj-lt"/>
                <a:ea typeface="+mj-ea"/>
                <a:cs typeface="+mj-cs"/>
                <a:sym typeface="Helvetica"/>
              </a:endParaRPr>
            </a:p>
          </p:txBody>
        </p:sp>
      </p:grpSp>
      <p:grpSp>
        <p:nvGrpSpPr>
          <p:cNvPr id="16" name="Group 15">
            <a:extLst>
              <a:ext uri="{FF2B5EF4-FFF2-40B4-BE49-F238E27FC236}">
                <a16:creationId xmlns:a16="http://schemas.microsoft.com/office/drawing/2014/main" id="{316AB0A0-6CEF-4F5D-9167-8DC9E24FC880}"/>
              </a:ext>
            </a:extLst>
          </p:cNvPr>
          <p:cNvGrpSpPr/>
          <p:nvPr/>
        </p:nvGrpSpPr>
        <p:grpSpPr>
          <a:xfrm>
            <a:off x="11205855" y="51450"/>
            <a:ext cx="878116" cy="458519"/>
            <a:chOff x="9756559" y="3906175"/>
            <a:chExt cx="1748901" cy="1331650"/>
          </a:xfrm>
        </p:grpSpPr>
        <p:sp>
          <p:nvSpPr>
            <p:cNvPr id="18" name="TextBox 17">
              <a:extLst>
                <a:ext uri="{FF2B5EF4-FFF2-40B4-BE49-F238E27FC236}">
                  <a16:creationId xmlns:a16="http://schemas.microsoft.com/office/drawing/2014/main" id="{AC6DF647-5273-4AAC-83CB-A54A471CCB48}"/>
                </a:ext>
              </a:extLst>
            </p:cNvPr>
            <p:cNvSpPr txBox="1"/>
            <p:nvPr/>
          </p:nvSpPr>
          <p:spPr>
            <a:xfrm>
              <a:off x="10038254" y="4155010"/>
              <a:ext cx="1259729" cy="89384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400" b="1" i="0" u="none" strike="noStrike" cap="none" spc="0" normalizeH="0" baseline="0" dirty="0">
                  <a:ln>
                    <a:noFill/>
                  </a:ln>
                  <a:solidFill>
                    <a:srgbClr val="000000"/>
                  </a:solidFill>
                  <a:effectLst/>
                  <a:uFillTx/>
                  <a:latin typeface="+mj-lt"/>
                  <a:ea typeface="+mj-ea"/>
                  <a:cs typeface="+mj-cs"/>
                  <a:sym typeface="Helvetica"/>
                </a:rPr>
                <a:t>Home</a:t>
              </a:r>
            </a:p>
          </p:txBody>
        </p:sp>
        <p:sp>
          <p:nvSpPr>
            <p:cNvPr id="17" name="Rectangle: Rounded Corners 16">
              <a:hlinkClick r:id="rId7" action="ppaction://hlinksldjump"/>
              <a:extLst>
                <a:ext uri="{FF2B5EF4-FFF2-40B4-BE49-F238E27FC236}">
                  <a16:creationId xmlns:a16="http://schemas.microsoft.com/office/drawing/2014/main" id="{C2157701-7B48-44C9-998B-57C9529BE261}"/>
                </a:ext>
              </a:extLst>
            </p:cNvPr>
            <p:cNvSpPr/>
            <p:nvPr/>
          </p:nvSpPr>
          <p:spPr>
            <a:xfrm>
              <a:off x="9756559" y="3906175"/>
              <a:ext cx="1748901" cy="1331650"/>
            </a:xfrm>
            <a:prstGeom prst="roundRect">
              <a:avLst/>
            </a:prstGeom>
            <a:noFill/>
            <a:ln w="57150" cap="flat">
              <a:solidFill>
                <a:srgbClr val="0070C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00000"/>
                </a:solidFill>
                <a:effectLst/>
                <a:uFillTx/>
                <a:latin typeface="+mj-lt"/>
                <a:ea typeface="+mj-ea"/>
                <a:cs typeface="+mj-cs"/>
                <a:sym typeface="Helvetica"/>
              </a:endParaRPr>
            </a:p>
          </p:txBody>
        </p:sp>
      </p:grpSp>
      <p:pic>
        <p:nvPicPr>
          <p:cNvPr id="3" name="Picture 2">
            <a:extLst>
              <a:ext uri="{FF2B5EF4-FFF2-40B4-BE49-F238E27FC236}">
                <a16:creationId xmlns:a16="http://schemas.microsoft.com/office/drawing/2014/main" id="{3B74C565-C817-4861-8D98-2083CD359441}"/>
              </a:ext>
            </a:extLst>
          </p:cNvPr>
          <p:cNvPicPr>
            <a:picLocks noChangeAspect="1"/>
          </p:cNvPicPr>
          <p:nvPr/>
        </p:nvPicPr>
        <p:blipFill>
          <a:blip r:embed="rId8"/>
          <a:stretch>
            <a:fillRect/>
          </a:stretch>
        </p:blipFill>
        <p:spPr>
          <a:xfrm>
            <a:off x="343021" y="3646569"/>
            <a:ext cx="3967089" cy="2975317"/>
          </a:xfrm>
          <a:prstGeom prst="rect">
            <a:avLst/>
          </a:prstGeom>
        </p:spPr>
      </p:pic>
    </p:spTree>
    <p:extLst>
      <p:ext uri="{BB962C8B-B14F-4D97-AF65-F5344CB8AC3E}">
        <p14:creationId xmlns:p14="http://schemas.microsoft.com/office/powerpoint/2010/main" val="4258295519"/>
      </p:ext>
    </p:extLst>
  </p:cSld>
  <p:clrMapOvr>
    <a:masterClrMapping/>
  </p:clrMapOvr>
  <p:transition spd="med"/>
</p:sld>
</file>

<file path=ppt/theme/theme1.xml><?xml version="1.0" encoding="utf-8"?>
<a:theme xmlns:a="http://schemas.openxmlformats.org/drawingml/2006/main" name="Default">
  <a:themeElements>
    <a:clrScheme name="Custom 10">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72BC"/>
      </a:hlink>
      <a:folHlink>
        <a:srgbClr val="FFDE00"/>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Default">
  <a:themeElements>
    <a:clrScheme name="Custom 4">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72BC"/>
      </a:hlink>
      <a:folHlink>
        <a:srgbClr val="0072BC"/>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TotalTime>
  <Words>1634</Words>
  <Application>Microsoft Macintosh PowerPoint</Application>
  <PresentationFormat>Widescreen</PresentationFormat>
  <Paragraphs>391</Paragraphs>
  <Slides>11</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Helvetica</vt:lpstr>
      <vt:lpstr>Helvetica Neue</vt:lpstr>
      <vt:lpstr>Open Sans</vt:lpstr>
      <vt:lpstr>Default</vt:lpstr>
      <vt:lpstr>2_Default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Susanne Buiter</dc:creator>
  <cp:lastModifiedBy>A. Beniest</cp:lastModifiedBy>
  <cp:revision>547</cp:revision>
  <cp:lastPrinted>2022-05-13T07:01:37Z</cp:lastPrinted>
  <dcterms:created xsi:type="dcterms:W3CDTF">2018-09-30T08:32:13Z</dcterms:created>
  <dcterms:modified xsi:type="dcterms:W3CDTF">2022-05-13T07:09:38Z</dcterms:modified>
</cp:coreProperties>
</file>