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8" r:id="rId2"/>
    <p:sldId id="266" r:id="rId3"/>
    <p:sldId id="259" r:id="rId4"/>
    <p:sldId id="262" r:id="rId5"/>
    <p:sldId id="260" r:id="rId6"/>
    <p:sldId id="273" r:id="rId7"/>
    <p:sldId id="27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29835-7595-4E9B-977F-E93277DF5A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48151-FEF5-4031-9BFB-8C75FC04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17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67FE7-0C4A-7D47-88FD-4E510A492B6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608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67FE7-0C4A-7D47-88FD-4E510A492B6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17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67FE7-0C4A-7D47-88FD-4E510A492B6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11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D9084-39FE-47FC-B998-54492553A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BC7DE4-401A-468F-B7F4-B90757602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C64FD1-20C1-4D42-A2D1-30DF61925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C1AC7B-110A-43A1-81EA-66C149DD2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A9C499-E2E2-4AC3-8EF3-41FFE9AB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85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2C5960-95A3-4316-808E-418012DAB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893C0E-252F-41FF-87C6-258D7BAE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8D6999-3F26-4B10-A2A6-9A5ECFD8B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A1B7BB-46EF-47DD-8DE1-7295CD62F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03C149-51E6-4252-974C-49970AB70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39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F6ED3BC-46BB-4C0F-BF95-92AD8D91A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6F1AFC-9DC0-44F3-98A6-8D3146861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75FB96-833C-4A4B-B887-9BED7E94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C7628-2FD7-42ED-9915-BD155204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06E60D-CC29-4892-8B0C-969A3689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913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EFC3B91-889A-244F-BDFA-7B46600C7870}"/>
              </a:ext>
            </a:extLst>
          </p:cNvPr>
          <p:cNvSpPr/>
          <p:nvPr userDrawn="1"/>
        </p:nvSpPr>
        <p:spPr>
          <a:xfrm rot="16200000">
            <a:off x="10158341" y="4824341"/>
            <a:ext cx="4007005" cy="60312"/>
          </a:xfrm>
          <a:prstGeom prst="rect">
            <a:avLst/>
          </a:prstGeom>
          <a:solidFill>
            <a:srgbClr val="F5A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5392A-0EE0-C244-8220-7BDCF43A03F0}"/>
              </a:ext>
            </a:extLst>
          </p:cNvPr>
          <p:cNvSpPr/>
          <p:nvPr userDrawn="1"/>
        </p:nvSpPr>
        <p:spPr>
          <a:xfrm rot="16200000">
            <a:off x="9941586" y="2190098"/>
            <a:ext cx="4440515" cy="60313"/>
          </a:xfrm>
          <a:prstGeom prst="rect">
            <a:avLst/>
          </a:prstGeom>
          <a:solidFill>
            <a:srgbClr val="ED7C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5CB8BF8-4C5A-D241-B459-F2071F5E1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231" y="3088887"/>
            <a:ext cx="10503018" cy="95460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fr-FR" b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1154B69-2064-284A-91DE-1AB6FCC113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13" y="6288448"/>
            <a:ext cx="1355174" cy="47136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DA57039-CC9A-1E45-935A-70CA068E3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9" y="6250504"/>
            <a:ext cx="547255" cy="5472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4983F6-9C30-4D4F-9F63-2D0CE16B5DF2}"/>
              </a:ext>
            </a:extLst>
          </p:cNvPr>
          <p:cNvSpPr/>
          <p:nvPr userDrawn="1"/>
        </p:nvSpPr>
        <p:spPr>
          <a:xfrm>
            <a:off x="8015592" y="6356350"/>
            <a:ext cx="2071992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CB4F0DA9-EB12-4601-B572-56AA7A912D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231" y="1904525"/>
            <a:ext cx="10503019" cy="1014844"/>
          </a:xfrm>
          <a:prstGeom prst="roundRect">
            <a:avLst/>
          </a:prstGeom>
          <a:solidFill>
            <a:srgbClr val="007BBC"/>
          </a:solidFill>
        </p:spPr>
        <p:txBody>
          <a:bodyPr/>
          <a:lstStyle>
            <a:lvl1pPr marL="0" indent="0" algn="ctr">
              <a:buNone/>
              <a:defRPr lang="en-US" smtClean="0">
                <a:effectLst/>
              </a:defRPr>
            </a:lvl1pPr>
          </a:lstStyle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F7B10B2-F123-4B49-BB61-A6DB2277CE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141" y="397638"/>
            <a:ext cx="1485672" cy="77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59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50D38-1A07-4D0B-B4AF-C4B595B85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5CBEA9-9593-4209-9A12-EF6649B9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160-B780-734B-87E6-7D82E9934B0A}" type="datetime1">
              <a:rPr lang="fr-FR" smtClean="0"/>
              <a:t>14/05/2022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E19463-22E3-4FA6-88A4-7BAF7633B0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/>
              <a:t>P </a:t>
            </a:r>
            <a:fld id="{C718E856-3000-8F4D-A554-2AA14ADE81F9}" type="slidenum">
              <a:rPr lang="fr-FR" smtClean="0"/>
              <a:pPr algn="ctr"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5C0617-E67B-4631-816C-9584A48CA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141" y="397638"/>
            <a:ext cx="1485672" cy="77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9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528093-DE4D-4BB8-8B1C-958105F6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F40B10-C175-4CCB-AC28-546EC82FB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CF52DE-3F25-4D6A-8892-CE5A5E85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70C4C1-B5A0-48C0-8F57-56CE85FE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66F509-E06F-4490-A625-F38E7CD6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63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17EE74-F1F4-4068-94F2-17E58C17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7E3DC4-75DF-4CD9-BDC5-F650BA09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363BEB-F450-4115-903F-7BCADCD1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12474D-06C1-4241-A247-358E5A0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21BC98-6DC8-414B-8B62-946661DD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057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D3019-4FEA-48C8-823C-643DC16F6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0B65AE-A52E-4F36-B0F7-C8C82F979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0348DF-2CBC-49C6-B946-395ED218B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96EEAC-F28E-45FA-82DC-96656CB2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C2330D-32EE-4962-A361-DBC29C548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5555AC-B07F-4307-ABCC-F3546673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236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205EED-3A04-40CD-B5D1-2E8AE52F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31691D-9FEF-4CCE-8B72-CB9E55165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C6879F-AD15-41E2-945E-31AB5AB30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F9520C0-EB7C-4C41-B33D-91A2F15A1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E6F60F-730F-4EAF-ABEE-2989D2E8F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36B6407-ADA4-40C3-B10B-68099403E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64AD8AF-DAA7-4767-B44A-CC8A18BA1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298E75-E79E-4F64-913C-743FCFDF4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42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5F5CB-4C9E-4D7B-AB66-5D9B6FB3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B30DFE-3A18-433C-8AEA-B24F6343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74C37D-CD7A-4026-97AC-DA338D8F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BDA82C-3FE9-4013-9133-A794BE28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33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F64319C-E308-4C42-9D05-0AE476ECC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60A121-62FC-4B00-BB0B-D2CC3337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9CD9BA-7132-4589-88C7-B121A877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16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7787A0-8E35-4595-9340-C9A9ED14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5BF979-C4E5-4FB9-A496-EB7B7EE73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EF2B53-B913-44F8-9E9B-9FE3F8867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721517-05A0-4889-B6BE-A293C30A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E3BE72-1675-44FC-81BC-85F28C25E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C1F5DE-A987-4D93-A9A0-F7D4108D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34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59BB6-176D-421F-BA85-420DDAB7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804FF62-4F94-4177-AFCA-A9957E3BB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2AD69-9934-4DBE-82B7-A7822611E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2EFB12-0FEC-44DC-9C76-9D37C2936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A0C478-6EFE-400B-8E9E-292EB823D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C4BA0E-19A9-4365-8E8E-52C677D6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14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27F71F9-8EC9-4CB1-AC6A-D6BAEC92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9617AF-E80D-4056-9D8C-7D6F725BC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2034FE-6459-42AE-88E0-C0478D553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DE616-0828-4BA0-B7A3-EB001DA6E876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FB80BB-F14F-4809-A60E-2E6184574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33A83C-F16B-45FD-9031-E5BDC0D83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94429-AC2C-429F-B8D4-A10F6950E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90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tags" Target="../tags/tag13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1.png"/><Relationship Id="rId5" Type="http://schemas.openxmlformats.org/officeDocument/2006/relationships/tags" Target="../tags/tag16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2.xml"/><Relationship Id="rId7" Type="http://schemas.openxmlformats.org/officeDocument/2006/relationships/image" Target="../media/image31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2.gi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4.png"/><Relationship Id="rId4" Type="http://schemas.openxmlformats.org/officeDocument/2006/relationships/tags" Target="../tags/tag23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92774F0-314F-4A20-BD8E-0E49249569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1678" y="6324600"/>
            <a:ext cx="8388643" cy="526267"/>
          </a:xfrm>
        </p:spPr>
        <p:txBody>
          <a:bodyPr/>
          <a:lstStyle/>
          <a:p>
            <a:pPr algn="ctr"/>
            <a:r>
              <a:rPr lang="fr-FR" sz="2400" dirty="0">
                <a:solidFill>
                  <a:srgbClr val="F5A860"/>
                </a:solidFill>
                <a:latin typeface="Arial" panose="020B0604020202020204" pitchFamily="34" charset="0"/>
                <a:cs typeface="+mn-cs"/>
              </a:rPr>
              <a:t>LEMTA,  Université de Lorraine – CNRS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C0059B-4663-4CD9-B0CF-C72C961146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231" y="2064548"/>
            <a:ext cx="10503019" cy="101484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Experimental investigation of Particle Laden Gravity Currents using the light attenuation technique (PILAT)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9A7F3F-B2D1-4AF7-881C-1274093AB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" y="297481"/>
            <a:ext cx="2199503" cy="1014844"/>
          </a:xfrm>
          <a:prstGeom prst="rect">
            <a:avLst/>
          </a:prstGeom>
        </p:spPr>
      </p:pic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94D94B1F-926C-4DCA-8714-EB2D4157D776}"/>
              </a:ext>
            </a:extLst>
          </p:cNvPr>
          <p:cNvSpPr txBox="1">
            <a:spLocks/>
          </p:cNvSpPr>
          <p:nvPr/>
        </p:nvSpPr>
        <p:spPr>
          <a:xfrm>
            <a:off x="1040231" y="4970573"/>
            <a:ext cx="10503019" cy="10148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2800" b="0" kern="12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>
                <a:solidFill>
                  <a:srgbClr val="EE7C0B"/>
                </a:solidFill>
                <a:latin typeface="Arial" panose="020B0604020202020204" pitchFamily="34" charset="0"/>
                <a:cs typeface="+mn-cs"/>
              </a:rPr>
              <a:t>Jean SCHNEIDER, Yvan DOSSMANN, Sébastien KIESGEN DE RICHTER,</a:t>
            </a:r>
          </a:p>
          <a:p>
            <a:pPr algn="ctr"/>
            <a:r>
              <a:rPr lang="fr-FR" sz="2400" dirty="0">
                <a:solidFill>
                  <a:srgbClr val="EE7C0B"/>
                </a:solidFill>
                <a:latin typeface="Arial" panose="020B0604020202020204" pitchFamily="34" charset="0"/>
                <a:cs typeface="+mn-cs"/>
              </a:rPr>
              <a:t> Yoann CHENY, Mickaël DELCEY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2E00D7-F35A-44FB-9220-8CD0FF203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83" y="454068"/>
            <a:ext cx="7169517" cy="13229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29C350-5456-4715-841F-379881687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046" y="3363509"/>
            <a:ext cx="716951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6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CA0564-6F1D-45CF-84F3-9FC251F83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160-B780-734B-87E6-7D82E9934B0A}" type="datetime1">
              <a:rPr lang="fr-FR" smtClean="0"/>
              <a:t>25/05/2022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09D64E-F57F-45F1-9DE5-A4F9852FD8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/>
              <a:t>P </a:t>
            </a:r>
            <a:fld id="{C718E856-3000-8F4D-A554-2AA14ADE81F9}" type="slidenum">
              <a:rPr lang="fr-FR" smtClean="0"/>
              <a:pPr algn="ctr"/>
              <a:t>2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29C26FA-DB3E-45B4-B358-C90E6F2764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8669" y="5546593"/>
            <a:ext cx="5367528" cy="22707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FFF3043-ACAF-4647-9425-2A46B9A3DB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8669" y="5310116"/>
            <a:ext cx="7595668" cy="228173"/>
          </a:xfrm>
          <a:prstGeom prst="rect">
            <a:avLst/>
          </a:prstGeom>
        </p:spPr>
      </p:pic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27EC533C-5A4B-4EFA-B78F-2F70305B4BB1}"/>
              </a:ext>
            </a:extLst>
          </p:cNvPr>
          <p:cNvSpPr/>
          <p:nvPr/>
        </p:nvSpPr>
        <p:spPr>
          <a:xfrm>
            <a:off x="4808798" y="2047793"/>
            <a:ext cx="1154574" cy="35250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CB92E18-3B1F-49E2-B030-06D6818FCA4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359" t="10859" r="21641" b="19352"/>
          <a:stretch/>
        </p:blipFill>
        <p:spPr>
          <a:xfrm flipH="1">
            <a:off x="6233706" y="1491161"/>
            <a:ext cx="5688164" cy="147111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4180AE-A7E3-4EEE-8F71-52A5AC46383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31980" y="1622527"/>
            <a:ext cx="1231392" cy="22707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EE6310A-75CB-492F-A20D-9681728562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38669" y="343503"/>
            <a:ext cx="3581400" cy="230124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92F21FA-BFDD-4192-ACA8-1B2C858FFD1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544495" y="3795448"/>
            <a:ext cx="2027816" cy="27649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0421210-8A7D-4D47-8E84-27944CD99D5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351873" y="3795448"/>
            <a:ext cx="2122932" cy="2727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15D7FC-7D24-440A-AAD6-33D7C971549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969660" y="4839646"/>
            <a:ext cx="7417883" cy="272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1E407E-A61F-4E08-A69D-EC0F62A3D6E4}"/>
              </a:ext>
            </a:extLst>
          </p:cNvPr>
          <p:cNvSpPr/>
          <p:nvPr/>
        </p:nvSpPr>
        <p:spPr>
          <a:xfrm>
            <a:off x="259882" y="5235473"/>
            <a:ext cx="7950467" cy="778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1CF673A4-2798-482B-8249-0C469B396F9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3382"/>
          <a:stretch/>
        </p:blipFill>
        <p:spPr>
          <a:xfrm>
            <a:off x="310960" y="1066758"/>
            <a:ext cx="4325336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6230C28-7B1B-4A0A-9744-7E52DB5FE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160-B780-734B-87E6-7D82E9934B0A}" type="datetime1">
              <a:rPr lang="fr-FR" smtClean="0"/>
              <a:t>25/05/2022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DD8DAC-B074-4EE1-87C5-36B1A8F375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/>
              <a:t>P </a:t>
            </a:r>
            <a:fld id="{C718E856-3000-8F4D-A554-2AA14ADE81F9}" type="slidenum">
              <a:rPr lang="fr-FR" smtClean="0"/>
              <a:pPr algn="ctr"/>
              <a:t>3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0893DD-DFAB-4862-96BD-B90BF894225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186266"/>
            <a:ext cx="2231136" cy="22402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9F4FDEAF-FED3-49A0-8FB0-4DEFEE32DD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7243" y="846370"/>
            <a:ext cx="4390785" cy="243378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7F965E9-92D3-4B5D-A3E3-6091BD5A73C6}"/>
              </a:ext>
            </a:extLst>
          </p:cNvPr>
          <p:cNvSpPr txBox="1"/>
          <p:nvPr/>
        </p:nvSpPr>
        <p:spPr>
          <a:xfrm>
            <a:off x="5341239" y="6483500"/>
            <a:ext cx="294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set-up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PILAT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147AA0C2-BBFD-4A67-902A-3E50112B9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3438" y="1244045"/>
            <a:ext cx="7172325" cy="5232270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3FEE665-0D5C-453E-B2F3-AF05B4385D53}"/>
              </a:ext>
            </a:extLst>
          </p:cNvPr>
          <p:cNvCxnSpPr>
            <a:cxnSpLocks/>
          </p:cNvCxnSpPr>
          <p:nvPr/>
        </p:nvCxnSpPr>
        <p:spPr>
          <a:xfrm>
            <a:off x="3833446" y="2924177"/>
            <a:ext cx="1108122" cy="0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390FBCE-33AC-4FB3-AF3D-9BB081D29B34}"/>
              </a:ext>
            </a:extLst>
          </p:cNvPr>
          <p:cNvCxnSpPr>
            <a:cxnSpLocks/>
          </p:cNvCxnSpPr>
          <p:nvPr/>
        </p:nvCxnSpPr>
        <p:spPr>
          <a:xfrm>
            <a:off x="3833446" y="2924178"/>
            <a:ext cx="1165272" cy="352425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EBC3EA9-7F3D-40B9-A661-89977FB67470}"/>
              </a:ext>
            </a:extLst>
          </p:cNvPr>
          <p:cNvCxnSpPr>
            <a:cxnSpLocks/>
          </p:cNvCxnSpPr>
          <p:nvPr/>
        </p:nvCxnSpPr>
        <p:spPr>
          <a:xfrm>
            <a:off x="3833446" y="2924177"/>
            <a:ext cx="1108122" cy="621291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71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BE1C6E-CE1D-426E-8BF7-9BF1D35F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160-B780-734B-87E6-7D82E9934B0A}" type="datetime1">
              <a:rPr lang="fr-FR" smtClean="0"/>
              <a:t>25/05/2022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084922-B825-4FFB-BC49-7F7D1A3EB7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/>
              <a:t>P </a:t>
            </a:r>
            <a:fld id="{C718E856-3000-8F4D-A554-2AA14ADE81F9}" type="slidenum">
              <a:rPr lang="fr-FR" smtClean="0"/>
              <a:pPr algn="ctr"/>
              <a:t>4</a:t>
            </a:fld>
            <a:endParaRPr lang="fr-FR" dirty="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0F18E0D9-EEBD-457E-9E75-2E041215C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8903" y="-95250"/>
            <a:ext cx="3757667" cy="28182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D99D33-34C1-4ADC-A892-B6F0C7F1E883}"/>
              </a:ext>
            </a:extLst>
          </p:cNvPr>
          <p:cNvSpPr txBox="1"/>
          <p:nvPr/>
        </p:nvSpPr>
        <p:spPr>
          <a:xfrm>
            <a:off x="6591300" y="2713475"/>
            <a:ext cx="451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of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light absorbance of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LAT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Dossmann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2017)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D34418E-DC30-4F9C-8640-7CB9C5D5881B}"/>
              </a:ext>
            </a:extLst>
          </p:cNvPr>
          <p:cNvSpPr txBox="1"/>
          <p:nvPr/>
        </p:nvSpPr>
        <p:spPr>
          <a:xfrm>
            <a:off x="6591300" y="5947380"/>
            <a:ext cx="451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of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light absorbance of the suspension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PILAT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665880A-F779-4EF8-A9B6-2122F3AF4B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8667" y="186266"/>
            <a:ext cx="1232916" cy="184404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E5D5EBED-2083-488A-B558-DA356A421E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99920" y="4562999"/>
            <a:ext cx="2077801" cy="410178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79156948-327E-4D9B-9717-87894D7891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3645" y="3205329"/>
            <a:ext cx="3757667" cy="2818251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C39C6D0D-CA62-4F8E-B960-DBA8CEC18C92}"/>
              </a:ext>
            </a:extLst>
          </p:cNvPr>
          <p:cNvSpPr txBox="1"/>
          <p:nvPr/>
        </p:nvSpPr>
        <p:spPr>
          <a:xfrm>
            <a:off x="500917" y="6181050"/>
            <a:ext cx="6896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set-up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PILAT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2F3D9EE-3255-4254-A1BA-F87282A3D729}"/>
              </a:ext>
            </a:extLst>
          </p:cNvPr>
          <p:cNvSpPr/>
          <p:nvPr/>
        </p:nvSpPr>
        <p:spPr>
          <a:xfrm>
            <a:off x="9280330" y="1210802"/>
            <a:ext cx="76200" cy="785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30E644-4E30-41CF-9F10-90ED8C4349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94" y="1233489"/>
            <a:ext cx="5998984" cy="46516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4A8CD0-1B58-4B3F-8080-9164071663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6081" y="1260808"/>
            <a:ext cx="993734" cy="688908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FB1574E-82EE-4B55-A011-5A70DBEAACA4}"/>
              </a:ext>
            </a:extLst>
          </p:cNvPr>
          <p:cNvCxnSpPr>
            <a:cxnSpLocks/>
          </p:cNvCxnSpPr>
          <p:nvPr/>
        </p:nvCxnSpPr>
        <p:spPr>
          <a:xfrm flipV="1">
            <a:off x="8160119" y="1280949"/>
            <a:ext cx="1158311" cy="61863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BF81256-73CA-4022-843C-0C419957C071}"/>
              </a:ext>
            </a:extLst>
          </p:cNvPr>
          <p:cNvCxnSpPr>
            <a:cxnSpLocks/>
          </p:cNvCxnSpPr>
          <p:nvPr/>
        </p:nvCxnSpPr>
        <p:spPr>
          <a:xfrm flipV="1">
            <a:off x="8055345" y="1202368"/>
            <a:ext cx="1263085" cy="13866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3AB8BB52-CB8D-4A1A-AF9D-6E2BA020E2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8088" y="4388460"/>
            <a:ext cx="993734" cy="682811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4411A472-19D6-4B33-978D-270270FD4AE2}"/>
              </a:ext>
            </a:extLst>
          </p:cNvPr>
          <p:cNvSpPr/>
          <p:nvPr/>
        </p:nvSpPr>
        <p:spPr>
          <a:xfrm>
            <a:off x="9100306" y="4319588"/>
            <a:ext cx="76200" cy="785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CFBA32-3DD6-4AE8-821A-28AE5B45A8A9}"/>
              </a:ext>
            </a:extLst>
          </p:cNvPr>
          <p:cNvSpPr/>
          <p:nvPr/>
        </p:nvSpPr>
        <p:spPr>
          <a:xfrm>
            <a:off x="7714825" y="4458250"/>
            <a:ext cx="445294" cy="558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415B636-ABB0-45AE-9190-ACB5656FB9DA}"/>
              </a:ext>
            </a:extLst>
          </p:cNvPr>
          <p:cNvCxnSpPr>
            <a:cxnSpLocks/>
          </p:cNvCxnSpPr>
          <p:nvPr/>
        </p:nvCxnSpPr>
        <p:spPr>
          <a:xfrm flipV="1">
            <a:off x="8160119" y="4391026"/>
            <a:ext cx="986262" cy="62577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52B490B-15C9-4586-A4AA-5AF23B7E9751}"/>
              </a:ext>
            </a:extLst>
          </p:cNvPr>
          <p:cNvCxnSpPr>
            <a:cxnSpLocks/>
          </p:cNvCxnSpPr>
          <p:nvPr/>
        </p:nvCxnSpPr>
        <p:spPr>
          <a:xfrm flipV="1">
            <a:off x="8160119" y="4331494"/>
            <a:ext cx="955306" cy="1267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736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5A8605-6760-4C23-B077-48B84F80A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/>
              <a:t>P </a:t>
            </a:r>
            <a:fld id="{C718E856-3000-8F4D-A554-2AA14ADE81F9}" type="slidenum">
              <a:rPr lang="fr-FR" smtClean="0"/>
              <a:pPr algn="ctr"/>
              <a:t>5</a:t>
            </a:fld>
            <a:endParaRPr lang="fr-FR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61B4762-37ED-4E96-BB77-D4D42FC70A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8667" y="186266"/>
            <a:ext cx="2822448" cy="231151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418AAA50-883A-4C5F-B109-26B2BE6D03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0858" y="1301580"/>
            <a:ext cx="1388028" cy="642580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3D1165B1-9B72-462E-992B-CE8DC950DB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679855" y="1295331"/>
            <a:ext cx="1541222" cy="639054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D4B94B38-5C5F-48EE-8942-2435EC1DA10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791466" y="1301580"/>
            <a:ext cx="1389189" cy="636717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75D362F6-47E3-4B2F-9829-A0D22195B72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727078" y="1301579"/>
            <a:ext cx="1541736" cy="632806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CA3F008-F7C8-40DB-8B62-DB15A878CEED}"/>
              </a:ext>
            </a:extLst>
          </p:cNvPr>
          <p:cNvCxnSpPr>
            <a:cxnSpLocks/>
          </p:cNvCxnSpPr>
          <p:nvPr/>
        </p:nvCxnSpPr>
        <p:spPr>
          <a:xfrm>
            <a:off x="11888485" y="4874683"/>
            <a:ext cx="0" cy="165100"/>
          </a:xfrm>
          <a:prstGeom prst="straightConnector1">
            <a:avLst/>
          </a:prstGeom>
          <a:ln w="3175">
            <a:solidFill>
              <a:srgbClr val="FFC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E7987DB9-30B3-4816-9502-FC72CAEFB88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129235" y="147630"/>
            <a:ext cx="3192936" cy="256745"/>
          </a:xfrm>
          <a:prstGeom prst="rect">
            <a:avLst/>
          </a:prstGeom>
        </p:spPr>
      </p:pic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86985737-0E2B-43FD-98FC-BA4EB912ABFD}"/>
              </a:ext>
            </a:extLst>
          </p:cNvPr>
          <p:cNvSpPr/>
          <p:nvPr/>
        </p:nvSpPr>
        <p:spPr>
          <a:xfrm>
            <a:off x="4658623" y="808520"/>
            <a:ext cx="5293895" cy="414287"/>
          </a:xfrm>
          <a:prstGeom prst="rightArrow">
            <a:avLst>
              <a:gd name="adj1" fmla="val 50000"/>
              <a:gd name="adj2" fmla="val 159197"/>
            </a:avLst>
          </a:prstGeom>
          <a:gradFill flip="none" rotWithShape="1">
            <a:gsLst>
              <a:gs pos="2094">
                <a:schemeClr val="bg1"/>
              </a:gs>
              <a:gs pos="34000">
                <a:srgbClr val="FFFF00"/>
              </a:gs>
              <a:gs pos="67000">
                <a:srgbClr val="FF0000"/>
              </a:gs>
              <a:gs pos="100000">
                <a:schemeClr val="tx1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D0C61CB-AFE3-4C02-85AF-58220E75A01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869058" y="594034"/>
            <a:ext cx="2089914" cy="240904"/>
          </a:xfrm>
          <a:prstGeom prst="rect">
            <a:avLst/>
          </a:prstGeom>
        </p:spPr>
      </p:pic>
      <p:pic>
        <p:nvPicPr>
          <p:cNvPr id="39" name="Graphique 38">
            <a:extLst>
              <a:ext uri="{FF2B5EF4-FFF2-40B4-BE49-F238E27FC236}">
                <a16:creationId xmlns:a16="http://schemas.microsoft.com/office/drawing/2014/main" id="{AFF53C14-126D-40B0-80E8-B180ECCBC1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2780" y="530156"/>
            <a:ext cx="3095625" cy="714375"/>
          </a:xfrm>
          <a:prstGeom prst="rect">
            <a:avLst/>
          </a:prstGeom>
        </p:spPr>
      </p:pic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19ECD9BA-BC79-4E58-A19E-46B8F668EC24}"/>
              </a:ext>
            </a:extLst>
          </p:cNvPr>
          <p:cNvCxnSpPr/>
          <p:nvPr/>
        </p:nvCxnSpPr>
        <p:spPr>
          <a:xfrm>
            <a:off x="7272110" y="906393"/>
            <a:ext cx="0" cy="208032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349CB0FF-3E7F-4585-BF16-29F2614B73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102" y="2011629"/>
            <a:ext cx="12119898" cy="4493141"/>
          </a:xfrm>
          <a:prstGeom prst="rect">
            <a:avLst/>
          </a:prstGeom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095E628-645A-437C-A59E-4095A3D0A738}"/>
              </a:ext>
            </a:extLst>
          </p:cNvPr>
          <p:cNvCxnSpPr>
            <a:cxnSpLocks/>
          </p:cNvCxnSpPr>
          <p:nvPr/>
        </p:nvCxnSpPr>
        <p:spPr>
          <a:xfrm>
            <a:off x="462828" y="5026570"/>
            <a:ext cx="5110692" cy="0"/>
          </a:xfrm>
          <a:prstGeom prst="line">
            <a:avLst/>
          </a:prstGeom>
          <a:ln w="9525">
            <a:solidFill>
              <a:srgbClr val="EAAB6C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3434789-5EDF-4CD1-ACBF-13287BAC8DC0}"/>
              </a:ext>
            </a:extLst>
          </p:cNvPr>
          <p:cNvCxnSpPr>
            <a:cxnSpLocks/>
          </p:cNvCxnSpPr>
          <p:nvPr/>
        </p:nvCxnSpPr>
        <p:spPr>
          <a:xfrm>
            <a:off x="462828" y="5147220"/>
            <a:ext cx="5110692" cy="0"/>
          </a:xfrm>
          <a:prstGeom prst="line">
            <a:avLst/>
          </a:prstGeom>
          <a:ln w="9525">
            <a:solidFill>
              <a:srgbClr val="EAAB6C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465ECBC9-F4A0-4F57-AA32-924CCE9F074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403369" y="6552395"/>
            <a:ext cx="907288" cy="228610"/>
          </a:xfrm>
          <a:prstGeom prst="rect">
            <a:avLst/>
          </a:prstGeom>
          <a:ln>
            <a:noFill/>
          </a:ln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1288F3A-41D6-4174-88F0-DFF88B5597CF}"/>
              </a:ext>
            </a:extLst>
          </p:cNvPr>
          <p:cNvCxnSpPr/>
          <p:nvPr/>
        </p:nvCxnSpPr>
        <p:spPr>
          <a:xfrm>
            <a:off x="2871357" y="5147220"/>
            <a:ext cx="0" cy="1357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008DCF0-5BDD-438D-B26C-D4116E57B9ED}"/>
              </a:ext>
            </a:extLst>
          </p:cNvPr>
          <p:cNvSpPr/>
          <p:nvPr/>
        </p:nvSpPr>
        <p:spPr>
          <a:xfrm>
            <a:off x="2270371" y="6505092"/>
            <a:ext cx="1168145" cy="289954"/>
          </a:xfrm>
          <a:prstGeom prst="rect">
            <a:avLst/>
          </a:prstGeom>
          <a:noFill/>
          <a:ln>
            <a:solidFill>
              <a:srgbClr val="EE7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EB3E859A-80D9-4812-9020-5EB411C1CD51}"/>
              </a:ext>
            </a:extLst>
          </p:cNvPr>
          <p:cNvSpPr/>
          <p:nvPr/>
        </p:nvSpPr>
        <p:spPr>
          <a:xfrm>
            <a:off x="6729981" y="4132749"/>
            <a:ext cx="1503927" cy="160150"/>
          </a:xfrm>
          <a:prstGeom prst="rightArrow">
            <a:avLst>
              <a:gd name="adj1" fmla="val 50000"/>
              <a:gd name="adj2" fmla="val 159197"/>
            </a:avLst>
          </a:prstGeom>
          <a:gradFill flip="none" rotWithShape="1">
            <a:gsLst>
              <a:gs pos="2094">
                <a:schemeClr val="bg1"/>
              </a:gs>
              <a:gs pos="34000">
                <a:srgbClr val="FFFF00"/>
              </a:gs>
              <a:gs pos="67000">
                <a:srgbClr val="FF0000"/>
              </a:gs>
              <a:gs pos="100000">
                <a:schemeClr val="tx1"/>
              </a:gs>
            </a:gsLst>
            <a:lin ang="108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BB3D4EBF-1535-4EF4-9FA6-000A3ED26311}"/>
              </a:ext>
            </a:extLst>
          </p:cNvPr>
          <p:cNvSpPr/>
          <p:nvPr/>
        </p:nvSpPr>
        <p:spPr>
          <a:xfrm rot="5400000">
            <a:off x="8186795" y="4382814"/>
            <a:ext cx="500124" cy="160150"/>
          </a:xfrm>
          <a:prstGeom prst="rightArrow">
            <a:avLst>
              <a:gd name="adj1" fmla="val 50000"/>
              <a:gd name="adj2" fmla="val 97739"/>
            </a:avLst>
          </a:prstGeom>
          <a:gradFill flip="none" rotWithShape="1">
            <a:gsLst>
              <a:gs pos="2094">
                <a:schemeClr val="bg1"/>
              </a:gs>
              <a:gs pos="34000">
                <a:srgbClr val="FFFF00"/>
              </a:gs>
              <a:gs pos="67000">
                <a:srgbClr val="FF0000"/>
              </a:gs>
              <a:gs pos="100000">
                <a:schemeClr val="tx1"/>
              </a:gs>
            </a:gsLst>
            <a:lin ang="108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5666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77F9BD-C04B-4A6A-A2D4-313BC9944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160-B780-734B-87E6-7D82E9934B0A}" type="datetime1">
              <a:rPr lang="fr-FR" smtClean="0"/>
              <a:t>25/05/2022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D7F7EE-A39F-4637-B536-D2C04EF7B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/>
              <a:t>P </a:t>
            </a:r>
            <a:fld id="{C718E856-3000-8F4D-A554-2AA14ADE81F9}" type="slidenum">
              <a:rPr lang="fr-FR" smtClean="0"/>
              <a:pPr algn="ctr"/>
              <a:t>6</a:t>
            </a:fld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687A273-C35A-4B3E-AEF8-1DAAAB4E5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" y="297481"/>
            <a:ext cx="2199503" cy="101484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43338688-416C-4F7B-A0C6-E54050965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643" y="1052494"/>
            <a:ext cx="867536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07B4CF-92E7-4B28-8C20-E1E477E5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0160-B780-734B-87E6-7D82E9934B0A}" type="datetime1">
              <a:rPr lang="fr-FR" smtClean="0"/>
              <a:t>25/05/2022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BA499F-67F0-473B-9312-1D92028499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/>
              <a:t>P </a:t>
            </a:r>
            <a:fld id="{C718E856-3000-8F4D-A554-2AA14ADE81F9}" type="slidenum">
              <a:rPr lang="fr-FR" smtClean="0"/>
              <a:pPr algn="ctr"/>
              <a:t>7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DCADF3-9042-46DF-A1B4-205E21797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524" y="149900"/>
            <a:ext cx="8924486" cy="63066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1C8930-DF89-46AA-BBE2-8883A22B4FB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4186" y="1451480"/>
            <a:ext cx="1388028" cy="6425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8F3127-D554-4881-9020-68A237A0E5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4186" y="4434627"/>
            <a:ext cx="1389189" cy="6367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3DD1F6-8F33-4C1E-9E54-3AFD1B4B59C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00609" y="105255"/>
            <a:ext cx="1833766" cy="3518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2FBE06-AEF6-426B-B438-B66F471AE9E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4186" y="166898"/>
            <a:ext cx="4382497" cy="22962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D2DE985-3601-458F-AE03-B24A341EE351}"/>
              </a:ext>
            </a:extLst>
          </p:cNvPr>
          <p:cNvSpPr txBox="1"/>
          <p:nvPr/>
        </p:nvSpPr>
        <p:spPr>
          <a:xfrm>
            <a:off x="270612" y="6033184"/>
            <a:ext cx="273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Jean Schneider</a:t>
            </a:r>
          </a:p>
          <a:p>
            <a:r>
              <a:rPr lang="fr-FR" dirty="0"/>
              <a:t>PhD </a:t>
            </a:r>
            <a:r>
              <a:rPr lang="fr-FR" dirty="0" err="1"/>
              <a:t>student</a:t>
            </a:r>
            <a:r>
              <a:rPr lang="fr-FR" dirty="0"/>
              <a:t> 2020-2023</a:t>
            </a:r>
          </a:p>
        </p:txBody>
      </p:sp>
    </p:spTree>
    <p:extLst>
      <p:ext uri="{BB962C8B-B14F-4D97-AF65-F5344CB8AC3E}">
        <p14:creationId xmlns:p14="http://schemas.microsoft.com/office/powerpoint/2010/main" val="40486851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5"/>
  <p:tag name="ORIGINALWIDTH" val="2641,5"/>
  <p:tag name="LATEXADDIN" val="\documentclass{article}&#10;\usepackage{amsmath}&#10;\pagestyle{empty}&#10;\begin{document}&#10;&#10;&#10;How are the particles distributed in the current?&#10;&#10;\end{document}"/>
  <p:tag name="IGUANATEXSIZE" val="20"/>
  <p:tag name="IGUANATEXCURSOR" val="81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5"/>
  <p:tag name="ORIGINALWIDTH" val="606,75"/>
  <p:tag name="LATEXADDIN" val="\documentclass{article}&#10;\usepackage{amsmath}&#10;\pagestyle{empty}&#10;\begin{document}&#10;&#10;&#10;Calibration&#10;&#10;\end{document}"/>
  <p:tag name="IGUANATEXSIZE" val="20"/>
  <p:tag name="IGUANATEXCURSOR" val="82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0,25"/>
  <p:tag name="ORIGINALWIDTH" val="1020,75"/>
  <p:tag name="LATEXADDIN" val="\documentclass{article}&#10;\usepackage{amsmath}&#10;\pagestyle{empty}&#10;\begin{document}&#10;&#10;$\overline{A(\Phi)}=-log(\frac{\overline{I(\Phi)}}{I_0})$&#10;&#10;&#10;\end{document}"/>
  <p:tag name="IGUANATEXSIZE" val="20"/>
  <p:tag name="IGUANATEXCURSOR" val="102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5"/>
  <p:tag name="ORIGINALWIDTH" val="1389"/>
  <p:tag name="LATEXADDIN" val="\documentclass{article}&#10;\usepackage{amsmath}&#10;\pagestyle{empty}&#10;\begin{document}&#10;Gravity current dynamics&#10;\end{document}"/>
  <p:tag name="IGUANATEXSIZE" val="20"/>
  <p:tag name="IGUANATEXCURSOR" val="104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,75"/>
  <p:tag name="ORIGINALWIDTH" val="897,75"/>
  <p:tag name="LATEXADDIN" val="\documentclass{article}&#10;\usepackage{amsmath}&#10;\pagestyle{empty}&#10;\begin{document}&#10;&#10;\begin{table}&#10;\begin{center}&#10; \begin{tabular}{ c c  } &#10;&#10;   Exp A \\&#10;&#10;            $\Delta \rho$ = 24 kg.m$^{-3}$ \\ &#10;  $\Phi_0$ = 0,00 \% \\&#10;&#10; \end{tabular}&#10;\renewcommand{\thetable}{\arabic{table}}&#10;\label{table:tableau_exp}&#10;\end{center}&#10;\end{table}&#10;&#10;&#10;&#10;&#10;\end{document}"/>
  <p:tag name="IGUANATEXSIZE" val="20"/>
  <p:tag name="IGUANATEXCURSOR" val="221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8"/>
  <p:tag name="ORIGINALWIDTH" val="995,25"/>
  <p:tag name="LATEXADDIN" val="\documentclass{article}&#10;\usepackage{amsmath}&#10;\pagestyle{empty}&#10;\begin{document}&#10;&#10;\begin{table}&#10;\begin{center}&#10; \begin{tabular}{ c c  } &#10;&#10;   Exp B \\&#10;&#10;            $\Delta \rho$ = 24,5 kg.m$^{-3}$ \\ &#10;  $\Phi_0$ = 3,28 \% \\&#10;&#10; \end{tabular}&#10;\renewcommand{\thetable}{\arabic{table}}&#10;\label{table:tableau_exp}&#10;\end{center}&#10;\end{table}&#10;&#10;&#10;&#10;&#10;\end{document}"/>
  <p:tag name="IGUANATEXSIZE" val="20"/>
  <p:tag name="IGUANATEXCURSOR" val="216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7,25"/>
  <p:tag name="ORIGINALWIDTH" val="897,75"/>
  <p:tag name="LATEXADDIN" val="\documentclass{article}&#10;\usepackage{amsmath}&#10;\pagestyle{empty}&#10;\begin{document}&#10;&#10;\begin{table}&#10;\begin{center}&#10; \begin{tabular}{ c c  } &#10;&#10;   Exp C \\&#10;&#10;            $\Delta \rho$ = 24 kg.m$^{-3}$ \\ &#10;  $\Phi_0$ = 7.14 \% \\&#10;&#10; \end{tabular}&#10;\renewcommand{\thetable}{\arabic{table}}&#10;\label{table:tableau_exp}&#10;\end{center}&#10;\end{table}&#10;&#10;&#10;&#10;&#10;\end{document}"/>
  <p:tag name="IGUANATEXSIZE" val="20"/>
  <p:tag name="IGUANATEXCURSOR" val="145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4,25"/>
  <p:tag name="ORIGINALWIDTH" val="995,25"/>
  <p:tag name="LATEXADDIN" val="\documentclass{article}&#10;\usepackage{amsmath}&#10;\pagestyle{empty}&#10;\begin{document}&#10;&#10;\begin{table}&#10;\begin{center}&#10; \begin{tabular}{ c c  } &#10;&#10;   Exp D \\&#10;&#10;            $\Delta \rho$ = 24,4 kg.m$^{-3}$ \\ &#10;  $\Phi_0$ = 10.32 \% \\&#10;&#10; \end{tabular}&#10;\renewcommand{\thetable}{\arabic{table}}&#10;\label{table:tableau_exp}&#10;\end{center}&#10;\end{table}&#10;&#10;&#10;&#10;&#10;\end{document}"/>
  <p:tag name="IGUANATEXSIZE" val="20"/>
  <p:tag name="IGUANATEXCURSOR" val="217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5"/>
  <p:tag name="ORIGINALWIDTH" val="1389,75"/>
  <p:tag name="LATEXADDIN" val="\documentclass{article}&#10;\usepackage{amsmath}&#10;\pagestyle{empty}&#10;\begin{document}&#10;&#10;Submitted in Exp. Fluids&#10;&#10;&#10;\end{document}"/>
  <p:tag name="IGUANATEXSIZE" val="12"/>
  <p:tag name="IGUANATEXCURSOR" val="108"/>
  <p:tag name="TRANSPARENCY" val="Vrai"/>
  <p:tag name="FILENAME" val=""/>
  <p:tag name="LATEXENGINEID" val="0"/>
  <p:tag name="TEMPFOLDER" val="C:\Users\schneid51\Downloads\"/>
  <p:tag name="LATEXFORMHEIGHT" val="823,2"/>
  <p:tag name="LATEXFORMWIDTH" val="750"/>
  <p:tag name="LATEXFORMWRAP" val="Vrai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5"/>
  <p:tag name="ORIGINALWIDTH" val="993,75"/>
  <p:tag name="LATEXADDIN" val="\documentclass{article}&#10;\usepackage{amsmath}&#10;\pagestyle{empty}&#10;\begin{document}&#10;&#10;&#10;&#10;&#10;  $\Phi_0$ from 0 to 10 \% &#10;&#10;&#10;&#10;&#10;&#10;&#10;\end{document}"/>
  <p:tag name="IGUANATEXSIZE" val="20"/>
  <p:tag name="IGUANATEXCURSOR" val="100"/>
  <p:tag name="TRANSPARENCY" val="Vrai"/>
  <p:tag name="FILENAME" val=""/>
  <p:tag name="LATEXENGINEID" val="0"/>
  <p:tag name="TEMPFOLDER" val="C:\Users\schneid51\Downloads\"/>
  <p:tag name="LATEXFORMHEIGHT" val="226,2"/>
  <p:tag name="LATEXFORMWIDTH" val="412,2"/>
  <p:tag name="LATEXFORMWRAP" val="Vrai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5"/>
  <p:tag name="ORIGINALWIDTH" val="446,25"/>
  <p:tag name="LATEXADDIN" val="\documentclass{article}&#10;\usepackage{amsmath}&#10;&#10;\pagestyle{empty}&#10;\begin{document}&#10;&#10;Collapse&#10;\end{document}"/>
  <p:tag name="IGUANATEXSIZE" val="20"/>
  <p:tag name="IGUANATEXCURSOR" val="81"/>
  <p:tag name="TRANSPARENCY" val="Vrai"/>
  <p:tag name="FILENAME" val=""/>
  <p:tag name="LATEXENGINEID" val="0"/>
  <p:tag name="TEMPFOLDER" val="C:\Users\schneid51\Downloads\"/>
  <p:tag name="LATEXFORMHEIGHT" val="487,8"/>
  <p:tag name="LATEXFORMWIDTH" val="480"/>
  <p:tag name="LATEXFORMWRAP" val="Vrai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5"/>
  <p:tag name="ORIGINALWIDTH" val="3736,5"/>
  <p:tag name="LATEXADDIN" val="\documentclass{article}&#10;\usepackage{amsmath}&#10;\pagestyle{empty}&#10;\begin{document}&#10;What is the nature of particle fluid and particle particle interaction?&#10;\end{document}"/>
  <p:tag name="IGUANATEXSIZE" val="20"/>
  <p:tag name="IGUANATEXCURSOR" val="151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,75"/>
  <p:tag name="ORIGINALWIDTH" val="897,75"/>
  <p:tag name="LATEXADDIN" val="\documentclass{article}&#10;\usepackage{amsmath}&#10;\pagestyle{empty}&#10;\begin{document}&#10;&#10;\begin{table}&#10;\begin{center}&#10; \begin{tabular}{ c c  } &#10;&#10;   Exp A \\&#10;&#10;            $\Delta \rho$ = 24 kg.m$^{-3}$ \\ &#10;  $\Phi_0$ = 0,00 \% \\&#10;&#10; \end{tabular}&#10;\renewcommand{\thetable}{\arabic{table}}&#10;\label{table:tableau_exp}&#10;\end{center}&#10;\end{table}&#10;&#10;&#10;&#10;&#10;\end{document}"/>
  <p:tag name="IGUANATEXSIZE" val="20"/>
  <p:tag name="IGUANATEXCURSOR" val="221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7,25"/>
  <p:tag name="ORIGINALWIDTH" val="897,75"/>
  <p:tag name="LATEXADDIN" val="\documentclass{article}&#10;\usepackage{amsmath}&#10;\pagestyle{empty}&#10;\begin{document}&#10;&#10;\begin{table}&#10;\begin{center}&#10; \begin{tabular}{ c c  } &#10;&#10;   Exp C \\&#10;&#10;            $\Delta \rho$ = 24 kg.m$^{-3}$ \\ &#10;  $\Phi_0$ = 7.14 \% \\&#10;&#10; \end{tabular}&#10;\renewcommand{\thetable}{\arabic{table}}&#10;\label{table:tableau_exp}&#10;\end{center}&#10;\end{table}&#10;&#10;&#10;&#10;&#10;\end{document}"/>
  <p:tag name="IGUANATEXSIZE" val="20"/>
  <p:tag name="IGUANATEXCURSOR" val="145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5"/>
  <p:tag name="ORIGINALWIDTH" val="585"/>
  <p:tag name="LATEXADDIN" val="\documentclass{article}&#10;\usepackage{amsmath}&#10;\pagestyle{empty}&#10;\begin{document}&#10;&#10;&#10;Thank you&#10;&#10;\end{document}"/>
  <p:tag name="IGUANATEXSIZE" val="20"/>
  <p:tag name="IGUANATEXCURSOR" val="91"/>
  <p:tag name="TRANSPARENCY" val="Vrai"/>
  <p:tag name="FILENAME" val=""/>
  <p:tag name="LATEXENGINEID" val="0"/>
  <p:tag name="TEMPFOLDER" val="C:\Users\schneid51\Downloads\"/>
  <p:tag name="LATEXFORMHEIGHT" val="218"/>
  <p:tag name="LATEXFORMWIDTH" val="384"/>
  <p:tag name="LATEXFORMWRAP" val="Vrai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5"/>
  <p:tag name="ORIGINALWIDTH" val="2156,25"/>
  <p:tag name="LATEXADDIN" val="\documentclass{article}&#10;\usepackage{amsmath}&#10;\pagestyle{empty}&#10;\begin{document}&#10;&#10;contact: jean.schneider@univ-lorraine.fr&#10;&#10;\end{document}"/>
  <p:tag name="IGUANATEXSIZE" val="20"/>
  <p:tag name="IGUANATEXCURSOR" val="118"/>
  <p:tag name="TRANSPARENCY" val="Vrai"/>
  <p:tag name="FILENAME" val=""/>
  <p:tag name="LATEXENGINEID" val="0"/>
  <p:tag name="TEMPFOLDER" val="C:\Users\schneid51\Downloads\"/>
  <p:tag name="LATEXFORMHEIGHT" val="218"/>
  <p:tag name="LATEXFORMWIDTH" val="384"/>
  <p:tag name="LATEXFORMWRAP" val="Vrai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5"/>
  <p:tag name="ORIGINALWIDTH" val="606"/>
  <p:tag name="LATEXADDIN" val="\documentclass{article}&#10;\usepackage{amsmath}&#10;\pagestyle{empty}&#10;\begin{document}&#10;&#10;&#10;Laboratory&#10;&#10;\end{document}"/>
  <p:tag name="IGUANATEXSIZE" val="20"/>
  <p:tag name="IGUANATEXCURSOR" val="92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5"/>
  <p:tag name="ORIGINALWIDTH" val="1762,5"/>
  <p:tag name="LATEXADDIN" val="\documentclass{article}&#10;\usepackage{amsmath}&#10;\pagestyle{empty}&#10;\begin{document}&#10;&#10;Particle Laden Gravity Currents&#10;&#10;&#10;\end{document}"/>
  <p:tag name="IGUANATEXSIZE" val="20"/>
  <p:tag name="IGUANATEXCURSOR" val="112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5"/>
  <p:tag name="ORIGINALWIDTH" val="996,75"/>
  <p:tag name="LATEXADDIN" val="\documentclass{article}&#10;\usepackage{amsmath}&#10;\usepackage{xcolor, soul}&#10;&#10;\pagestyle{empty}&#10;\begin{document}&#10;\hl{Turbulent regimes}&#10;\end{document}"/>
  <p:tag name="IGUANATEXSIZE" val="20"/>
  <p:tag name="IGUANATEXCURSOR" val="128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5"/>
  <p:tag name="ORIGINALWIDTH" val="1044,75"/>
  <p:tag name="LATEXADDIN" val="\documentclass{article}&#10;\usepackage{amsmath}&#10;\usepackage{xcolor, soul}&#10;&#10;\pagestyle{empty}&#10;\begin{document}&#10;\hl{High concentration}&#10;\end{document}"/>
  <p:tag name="IGUANATEXSIZE" val="20"/>
  <p:tag name="IGUANATEXCURSOR" val="0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5"/>
  <p:tag name="ORIGINALWIDTH" val="3079,5"/>
  <p:tag name="LATEXADDIN" val="\documentclass{article}&#10;\usepackage{amsmath}&#10;\pagestyle{empty}&#10;\begin{document}&#10;&#10;&#10;Study influence of particle interactions on flow dynamics&#10;&#10;\end{document}"/>
  <p:tag name="IGUANATEXSIZE" val="20"/>
  <p:tag name="IGUANATEXCURSOR" val="139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5"/>
  <p:tag name="ORIGINALWIDTH" val="1098"/>
  <p:tag name="LATEXADDIN" val="\documentclass{article}&#10;\usepackage{amsmath}&#10;\pagestyle{empty}&#10;\begin{document}&#10;Experimental set-up&#10;&#10;&#10;&#10;\end{document}"/>
  <p:tag name="IGUANATEXSIZE" val="20"/>
  <p:tag name="IGUANATEXCURSOR" val="99"/>
  <p:tag name="TRANSPARENCY" val="Vrai"/>
  <p:tag name="FILENAME" val=""/>
  <p:tag name="LATEXENGINEID" val="0"/>
  <p:tag name="TEMPFOLDER" val="C:\Users\schneid51\Downloads\"/>
  <p:tag name="LATEXFORMHEIGHT" val="312"/>
  <p:tag name="LATEXFORMWIDTH" val="384"/>
  <p:tag name="LATEXFORMWRAP" val="Vrai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9,5"/>
  <p:tag name="ORIGINALWIDTH" val="2472,75"/>
  <p:tag name="LATEXADDIN" val="\documentclass{article}&#10;\usepackage{amsmath}&#10;\pagestyle{empty}&#10;\begin{document}&#10;&#10;\begin{itemize}&#10;&#10;\item Tank (1 m long)&#10;\item Lock release configuration&#10;&#10;\item Monodisperse Polystyrene particles (1 mm)&#10;\item $\rho_{1} \approx \rho_{p}&gt;\rho_{2}$&#10;&#10;\item LED light panel&#10;\item Camera (Nikon 500D)&#10;&#10;&#10;&#10;\end{itemize}&#10;\end{document}"/>
  <p:tag name="IGUANATEXSIZE" val="20"/>
  <p:tag name="IGUANATEXCURSOR" val="152"/>
  <p:tag name="TRANSPARENCY" val="Vrai"/>
  <p:tag name="FILENAME" val=""/>
  <p:tag name="LATEXENGINEID" val="0"/>
  <p:tag name="TEMPFOLDER" val="C:\Users\schneid51\Downloads\"/>
  <p:tag name="LATEXFORMHEIGHT" val="218"/>
  <p:tag name="LATEXFORMWIDTH" val="384"/>
  <p:tag name="LATEXFORMWRAP" val="Vrai"/>
  <p:tag name="BITMAPVECTOR" val="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103</Words>
  <Application>Microsoft Office PowerPoint</Application>
  <PresentationFormat>Grand écran</PresentationFormat>
  <Paragraphs>24</Paragraphs>
  <Slides>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Schneider</dc:creator>
  <cp:lastModifiedBy>Jean Schneider</cp:lastModifiedBy>
  <cp:revision>8</cp:revision>
  <dcterms:created xsi:type="dcterms:W3CDTF">2022-05-25T12:34:49Z</dcterms:created>
  <dcterms:modified xsi:type="dcterms:W3CDTF">2022-05-25T12:45:56Z</dcterms:modified>
</cp:coreProperties>
</file>