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61" r:id="rId6"/>
    <p:sldId id="263" r:id="rId7"/>
    <p:sldId id="264" r:id="rId8"/>
    <p:sldId id="265" r:id="rId9"/>
    <p:sldId id="266" r:id="rId10"/>
    <p:sldId id="270"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23" autoAdjust="0"/>
  </p:normalViewPr>
  <p:slideViewPr>
    <p:cSldViewPr>
      <p:cViewPr>
        <p:scale>
          <a:sx n="93" d="100"/>
          <a:sy n="93" d="100"/>
        </p:scale>
        <p:origin x="-215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4879BBE-1A9B-4125-8FF5-E6FB1A0C19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879BBE-1A9B-4125-8FF5-E6FB1A0C19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879BBE-1A9B-4125-8FF5-E6FB1A0C19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BC1086E-A641-46EE-829F-760CAF707807}" type="datetimeFigureOut">
              <a:rPr lang="ru-RU" smtClean="0"/>
              <a:pPr/>
              <a:t>20.05.2022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4879BBE-1A9B-4125-8FF5-E6FB1A0C19B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C1086E-A641-46EE-829F-760CAF707807}" type="datetimeFigureOut">
              <a:rPr lang="ru-RU" smtClean="0"/>
              <a:pPr/>
              <a:t>20.05.2022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879BBE-1A9B-4125-8FF5-E6FB1A0C19B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42918"/>
            <a:ext cx="7851648" cy="3357586"/>
          </a:xfrm>
        </p:spPr>
        <p:txBody>
          <a:bodyPr>
            <a:normAutofit/>
          </a:bodyPr>
          <a:lstStyle/>
          <a:p>
            <a:pPr algn="ctr"/>
            <a:r>
              <a:rPr lang="en-US" sz="3600" dirty="0">
                <a:solidFill>
                  <a:schemeClr val="tx1"/>
                </a:solidFill>
                <a:effectLst/>
                <a:latin typeface="Times New Roman" pitchFamily="18" charset="0"/>
                <a:cs typeface="Times New Roman" pitchFamily="18" charset="0"/>
              </a:rPr>
              <a:t>GRAIN-SIZE DISTRIBUTION OF SEDIMENTS IN LAKE MUNOZERO (BALTIC SEA DRAINAGE BASIN</a:t>
            </a:r>
            <a:r>
              <a:rPr lang="en-US" sz="3600" dirty="0">
                <a:solidFill>
                  <a:schemeClr val="tx1"/>
                </a:solidFill>
                <a:latin typeface="Times New Roman"/>
                <a:ea typeface="Times New Roman"/>
              </a:rPr>
              <a:t>)</a:t>
            </a:r>
            <a:r>
              <a:rPr lang="ru-RU" dirty="0"/>
              <a:t/>
            </a:r>
            <a:br>
              <a:rPr lang="ru-RU" dirty="0"/>
            </a:br>
            <a:endParaRPr lang="ru-RU" dirty="0"/>
          </a:p>
        </p:txBody>
      </p:sp>
      <p:sp>
        <p:nvSpPr>
          <p:cNvPr id="3" name="Подзаголовок 2"/>
          <p:cNvSpPr>
            <a:spLocks noGrp="1"/>
          </p:cNvSpPr>
          <p:nvPr>
            <p:ph type="subTitle" idx="1"/>
          </p:nvPr>
        </p:nvSpPr>
        <p:spPr>
          <a:xfrm>
            <a:off x="2071670" y="3714752"/>
            <a:ext cx="6466594" cy="2643206"/>
          </a:xfrm>
        </p:spPr>
        <p:txBody>
          <a:bodyPr>
            <a:normAutofit fontScale="92500" lnSpcReduction="20000"/>
          </a:bodyPr>
          <a:lstStyle/>
          <a:p>
            <a:r>
              <a:rPr lang="en-US" sz="3400" b="1" dirty="0">
                <a:latin typeface="Times New Roman" pitchFamily="18" charset="0"/>
                <a:cs typeface="Times New Roman" pitchFamily="18" charset="0"/>
              </a:rPr>
              <a:t>N. A. </a:t>
            </a:r>
            <a:r>
              <a:rPr lang="en-US" sz="3400" b="1" dirty="0" err="1">
                <a:latin typeface="Times New Roman" pitchFamily="18" charset="0"/>
                <a:cs typeface="Times New Roman" pitchFamily="18" charset="0"/>
              </a:rPr>
              <a:t>Myasnikova</a:t>
            </a:r>
            <a:endParaRPr lang="ru-RU" sz="3400" dirty="0">
              <a:latin typeface="Times New Roman" pitchFamily="18" charset="0"/>
              <a:cs typeface="Times New Roman" pitchFamily="18" charset="0"/>
            </a:endParaRPr>
          </a:p>
          <a:p>
            <a:r>
              <a:rPr lang="ru-RU" i="1" dirty="0">
                <a:latin typeface="Times New Roman" pitchFamily="18" charset="0"/>
                <a:cs typeface="Times New Roman" pitchFamily="18" charset="0"/>
              </a:rPr>
              <a:t> </a:t>
            </a:r>
          </a:p>
          <a:p>
            <a:endParaRPr lang="ru-RU" i="1" dirty="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r>
              <a:rPr lang="en-US" i="1" dirty="0"/>
              <a:t>	Northern Water Problems Institute of the Karelian Research Centre, Russian Academy of Sciences (</a:t>
            </a:r>
            <a:r>
              <a:rPr lang="en-US" i="1" dirty="0" err="1"/>
              <a:t>KarRC</a:t>
            </a:r>
            <a:r>
              <a:rPr lang="en-US" i="1" dirty="0"/>
              <a:t> RAS)</a:t>
            </a:r>
            <a:endParaRPr lang="ru-RU" i="1" dirty="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429684" cy="1000132"/>
          </a:xfrm>
        </p:spPr>
        <p:txBody>
          <a:bodyPr/>
          <a:lstStyle/>
          <a:p>
            <a:r>
              <a:rPr lang="ru-RU" sz="60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6000" dirty="0" smtClean="0">
                <a:effectLst>
                  <a:outerShdw blurRad="38100" dist="38100" dir="2700000" algn="tl">
                    <a:srgbClr val="000000">
                      <a:alpha val="43137"/>
                    </a:srgbClr>
                  </a:outerShdw>
                </a:effectLst>
                <a:latin typeface="Times New Roman" pitchFamily="18" charset="0"/>
                <a:cs typeface="Times New Roman" pitchFamily="18" charset="0"/>
              </a:rPr>
            </a:br>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Acknowledgements:</a:t>
            </a:r>
            <a:r>
              <a:rPr sz="3200" i="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3200" dirty="0">
              <a:solidFill>
                <a:schemeClr val="tx1"/>
              </a:solidFill>
            </a:endParaRPr>
          </a:p>
        </p:txBody>
      </p:sp>
      <p:sp>
        <p:nvSpPr>
          <p:cNvPr id="3" name="Текст 2"/>
          <p:cNvSpPr>
            <a:spLocks noGrp="1"/>
          </p:cNvSpPr>
          <p:nvPr>
            <p:ph type="body" idx="1"/>
          </p:nvPr>
        </p:nvSpPr>
        <p:spPr>
          <a:xfrm>
            <a:off x="530352" y="2000240"/>
            <a:ext cx="8113614" cy="2214136"/>
          </a:xfrm>
        </p:spPr>
        <p:txBody>
          <a:bodyPr/>
          <a:lstStyle/>
          <a:p>
            <a:r>
              <a:rPr lang="en-US" sz="2400" dirty="0" smtClean="0">
                <a:latin typeface="Times New Roman" pitchFamily="18" charset="0"/>
                <a:cs typeface="Times New Roman" pitchFamily="18" charset="0"/>
              </a:rPr>
              <a:t>The research was funded from the federal budget under state assignment to </a:t>
            </a:r>
            <a:r>
              <a:rPr lang="en-US" sz="2400" dirty="0" err="1" smtClean="0">
                <a:latin typeface="Times New Roman" pitchFamily="18" charset="0"/>
                <a:cs typeface="Times New Roman" pitchFamily="18" charset="0"/>
              </a:rPr>
              <a:t>KarRC</a:t>
            </a:r>
            <a:r>
              <a:rPr lang="en-US" sz="2400" dirty="0" smtClean="0">
                <a:latin typeface="Times New Roman" pitchFamily="18" charset="0"/>
                <a:cs typeface="Times New Roman" pitchFamily="18" charset="0"/>
              </a:rPr>
              <a:t> RAS (Northern Water Problems Institute </a:t>
            </a:r>
            <a:r>
              <a:rPr lang="en-US" sz="2400" dirty="0" err="1" smtClean="0">
                <a:latin typeface="Times New Roman" pitchFamily="18" charset="0"/>
                <a:cs typeface="Times New Roman" pitchFamily="18" charset="0"/>
              </a:rPr>
              <a:t>KarRC</a:t>
            </a:r>
            <a:r>
              <a:rPr lang="en-US" sz="2400" dirty="0" smtClean="0">
                <a:latin typeface="Times New Roman" pitchFamily="18" charset="0"/>
                <a:cs typeface="Times New Roman" pitchFamily="18" charset="0"/>
              </a:rPr>
              <a:t> RAS) and partially funded by RSF grant #18-17-00176.</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26000" cy="6858000"/>
          </a:xfrm>
          <a:prstGeom prst="rect">
            <a:avLst/>
          </a:prstGeom>
          <a:noFill/>
          <a:ln w="9525">
            <a:noFill/>
            <a:miter lim="800000"/>
            <a:headEnd/>
            <a:tailEnd/>
          </a:ln>
          <a:effectLst/>
        </p:spPr>
      </p:pic>
      <p:sp>
        <p:nvSpPr>
          <p:cNvPr id="3" name="TextBox 2"/>
          <p:cNvSpPr txBox="1"/>
          <p:nvPr/>
        </p:nvSpPr>
        <p:spPr>
          <a:xfrm>
            <a:off x="1691680" y="4005064"/>
            <a:ext cx="5971507" cy="769441"/>
          </a:xfrm>
          <a:prstGeom prst="rect">
            <a:avLst/>
          </a:prstGeom>
          <a:noFill/>
        </p:spPr>
        <p:txBody>
          <a:bodyPr wrap="none" rtlCol="0">
            <a:spAutoFit/>
          </a:bodyPr>
          <a:lstStyle/>
          <a:p>
            <a:pPr algn="ctr"/>
            <a:r>
              <a:rPr lang="en-US" sz="4400" b="1" i="1" dirty="0" smtClean="0">
                <a:solidFill>
                  <a:srgbClr val="C00000"/>
                </a:solidFill>
                <a:latin typeface="Times New Roman" pitchFamily="18" charset="0"/>
                <a:cs typeface="Times New Roman" pitchFamily="18" charset="0"/>
              </a:rPr>
              <a:t>Thank you for attention!</a:t>
            </a:r>
            <a:endParaRPr lang="ru-RU" sz="4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0"/>
            <a:ext cx="5796136" cy="692696"/>
          </a:xfrm>
        </p:spPr>
        <p:txBody>
          <a:bodyPr/>
          <a:lstStyle/>
          <a:p>
            <a:r>
              <a:rPr sz="3200" i="1">
                <a:solidFill>
                  <a:schemeClr val="tx1"/>
                </a:solidFill>
                <a:latin typeface="Times New Roman" pitchFamily="18" charset="0"/>
                <a:cs typeface="Times New Roman" pitchFamily="18" charset="0"/>
              </a:rPr>
              <a:t>Objective</a:t>
            </a:r>
            <a:r>
              <a:rPr sz="3200">
                <a:solidFill>
                  <a:schemeClr val="tx1"/>
                </a:solidFill>
                <a:latin typeface="Times New Roman" pitchFamily="18" charset="0"/>
                <a:cs typeface="Times New Roman" pitchFamily="18" charset="0"/>
              </a:rPr>
              <a:t>:</a:t>
            </a:r>
            <a:endParaRPr lang="ru-RU"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3347864" y="764704"/>
            <a:ext cx="5602960" cy="2160240"/>
          </a:xfrm>
        </p:spPr>
        <p:txBody>
          <a:bodyPr>
            <a:normAutofit/>
          </a:bodyPr>
          <a:lstStyle/>
          <a:p>
            <a:r>
              <a:rPr lang="en-US" sz="2400" dirty="0">
                <a:latin typeface="Times New Roman" pitchFamily="18" charset="0"/>
                <a:cs typeface="Times New Roman" pitchFamily="18" charset="0"/>
              </a:rPr>
              <a:t>Seeking to learn more about the </a:t>
            </a:r>
            <a:r>
              <a:rPr lang="en-US" sz="2400" dirty="0" err="1">
                <a:latin typeface="Times New Roman" pitchFamily="18" charset="0"/>
                <a:cs typeface="Times New Roman" pitchFamily="18" charset="0"/>
              </a:rPr>
              <a:t>deglaciation</a:t>
            </a:r>
            <a:r>
              <a:rPr lang="en-US" sz="2400" dirty="0">
                <a:latin typeface="Times New Roman" pitchFamily="18" charset="0"/>
                <a:cs typeface="Times New Roman" pitchFamily="18" charset="0"/>
              </a:rPr>
              <a:t> process in the Onega ice lake basin, we studied bottom sediments from Lake </a:t>
            </a:r>
            <a:r>
              <a:rPr lang="en-US" sz="2400" dirty="0" err="1">
                <a:latin typeface="Times New Roman" pitchFamily="18" charset="0"/>
                <a:cs typeface="Times New Roman" pitchFamily="18" charset="0"/>
              </a:rPr>
              <a:t>Munozero</a:t>
            </a:r>
            <a:r>
              <a:rPr lang="en-US" sz="2400" dirty="0">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049431" y="2790000"/>
            <a:ext cx="4094569" cy="406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0" y="0"/>
            <a:ext cx="3120000" cy="4680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4014000"/>
            <a:ext cx="3888000" cy="2592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203848" y="2564904"/>
            <a:ext cx="2112000" cy="31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844" y="4857760"/>
            <a:ext cx="8784976" cy="1692771"/>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Lake </a:t>
            </a:r>
            <a:r>
              <a:rPr lang="en-US" sz="2600" dirty="0" err="1" smtClean="0">
                <a:latin typeface="Times New Roman" panose="02020603050405020304" pitchFamily="18" charset="0"/>
                <a:cs typeface="Times New Roman" panose="02020603050405020304" pitchFamily="18" charset="0"/>
              </a:rPr>
              <a:t>Munozero</a:t>
            </a:r>
            <a:r>
              <a:rPr lang="en-US" sz="2600" dirty="0" smtClean="0">
                <a:latin typeface="Times New Roman" panose="02020603050405020304" pitchFamily="18" charset="0"/>
                <a:cs typeface="Times New Roman" panose="02020603050405020304" pitchFamily="18" charset="0"/>
              </a:rPr>
              <a:t> </a:t>
            </a:r>
          </a:p>
          <a:p>
            <a:r>
              <a:rPr lang="en-US" sz="2600" dirty="0" smtClean="0">
                <a:latin typeface="Times New Roman" panose="02020603050405020304" pitchFamily="18" charset="0"/>
                <a:cs typeface="Times New Roman" panose="02020603050405020304" pitchFamily="18" charset="0"/>
              </a:rPr>
              <a:t>(geographic center coordinates: 6</a:t>
            </a:r>
            <a:r>
              <a:rPr lang="ru-RU" sz="2600" dirty="0" smtClean="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a:t>
            </a:r>
            <a:r>
              <a:rPr lang="ru-RU" sz="2600" dirty="0" smtClean="0">
                <a:latin typeface="Times New Roman" panose="02020603050405020304" pitchFamily="18" charset="0"/>
                <a:cs typeface="Times New Roman" panose="02020603050405020304" pitchFamily="18" charset="0"/>
              </a:rPr>
              <a:t>44</a:t>
            </a:r>
            <a:r>
              <a:rPr lang="en-US" sz="2600" dirty="0" smtClean="0">
                <a:latin typeface="Times New Roman" panose="02020603050405020304" pitchFamily="18" charset="0"/>
                <a:cs typeface="Times New Roman" panose="02020603050405020304" pitchFamily="18" charset="0"/>
              </a:rPr>
              <a:t>'</a:t>
            </a:r>
            <a:r>
              <a:rPr lang="ru-RU" sz="2600" dirty="0" smtClean="0">
                <a:latin typeface="Times New Roman" panose="02020603050405020304" pitchFamily="18" charset="0"/>
                <a:cs typeface="Times New Roman" panose="02020603050405020304" pitchFamily="18" charset="0"/>
              </a:rPr>
              <a:t>42</a:t>
            </a:r>
            <a:r>
              <a:rPr lang="en-US" sz="2600" dirty="0" smtClean="0">
                <a:latin typeface="Times New Roman" panose="02020603050405020304" pitchFamily="18" charset="0"/>
                <a:cs typeface="Times New Roman" panose="02020603050405020304" pitchFamily="18" charset="0"/>
              </a:rPr>
              <a:t>''; 3</a:t>
            </a:r>
            <a:r>
              <a:rPr lang="ru-RU" sz="2600" dirty="0" smtClean="0">
                <a:latin typeface="Times New Roman" panose="02020603050405020304" pitchFamily="18" charset="0"/>
                <a:cs typeface="Times New Roman" panose="02020603050405020304" pitchFamily="18" charset="0"/>
              </a:rPr>
              <a:t>5</a:t>
            </a:r>
            <a:r>
              <a:rPr lang="en-US" sz="2600" dirty="0" smtClean="0">
                <a:latin typeface="Times New Roman" panose="02020603050405020304" pitchFamily="18" charset="0"/>
                <a:cs typeface="Times New Roman" panose="02020603050405020304" pitchFamily="18" charset="0"/>
              </a:rPr>
              <a:t>°</a:t>
            </a:r>
            <a:r>
              <a:rPr lang="ru-RU" sz="2600" dirty="0" smtClean="0">
                <a:latin typeface="Times New Roman" panose="02020603050405020304" pitchFamily="18" charset="0"/>
                <a:cs typeface="Times New Roman" panose="02020603050405020304" pitchFamily="18" charset="0"/>
              </a:rPr>
              <a:t>20</a:t>
            </a:r>
            <a:r>
              <a:rPr lang="en-US" sz="2600" dirty="0" smtClean="0">
                <a:latin typeface="Times New Roman" panose="02020603050405020304" pitchFamily="18" charset="0"/>
                <a:cs typeface="Times New Roman" panose="02020603050405020304" pitchFamily="18" charset="0"/>
              </a:rPr>
              <a:t>‘</a:t>
            </a:r>
            <a:r>
              <a:rPr lang="ru-RU" sz="2600" dirty="0" smtClean="0">
                <a:latin typeface="Times New Roman" panose="02020603050405020304" pitchFamily="18" charset="0"/>
                <a:cs typeface="Times New Roman" panose="02020603050405020304" pitchFamily="18" charset="0"/>
              </a:rPr>
              <a:t>24</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situated in North-west Russia (Republic of Karelia). </a:t>
            </a:r>
            <a:r>
              <a:rPr lang="en-US" sz="2600" dirty="0" smtClean="0">
                <a:latin typeface="Times New Roman" panose="02020603050405020304" pitchFamily="18" charset="0"/>
                <a:cs typeface="Times New Roman" panose="02020603050405020304" pitchFamily="18" charset="0"/>
              </a:rPr>
              <a:t>Its water </a:t>
            </a:r>
            <a:r>
              <a:rPr lang="en-US" sz="2600" dirty="0">
                <a:latin typeface="Times New Roman" panose="02020603050405020304" pitchFamily="18" charset="0"/>
                <a:cs typeface="Times New Roman" panose="02020603050405020304" pitchFamily="18" charset="0"/>
              </a:rPr>
              <a:t>surface area is 0.144 </a:t>
            </a:r>
            <a:r>
              <a:rPr lang="en-US" sz="2600" dirty="0" smtClean="0">
                <a:latin typeface="Times New Roman" panose="02020603050405020304" pitchFamily="18" charset="0"/>
                <a:cs typeface="Times New Roman" panose="02020603050405020304" pitchFamily="18" charset="0"/>
              </a:rPr>
              <a:t>km</a:t>
            </a:r>
            <a:r>
              <a:rPr lang="en-US" sz="2600" baseline="30000" dirty="0" smtClean="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cs typeface="Times New Roman" panose="02020603050405020304" pitchFamily="18" charset="0"/>
              </a:rPr>
              <a:t>elevation above sea level is 79 </a:t>
            </a:r>
            <a:r>
              <a:rPr lang="en-US" sz="2600" dirty="0" smtClean="0">
                <a:latin typeface="Times New Roman" panose="02020603050405020304" pitchFamily="18" charset="0"/>
                <a:cs typeface="Times New Roman" panose="02020603050405020304" pitchFamily="18" charset="0"/>
              </a:rPr>
              <a:t>m </a:t>
            </a:r>
            <a:r>
              <a:rPr lang="en-US" sz="2600" dirty="0" err="1" smtClean="0">
                <a:latin typeface="Times New Roman" panose="02020603050405020304" pitchFamily="18" charset="0"/>
                <a:cs typeface="Times New Roman" panose="02020603050405020304" pitchFamily="18" charset="0"/>
              </a:rPr>
              <a:t>a.s.l</a:t>
            </a:r>
            <a:r>
              <a:rPr lang="en-US" sz="2600" dirty="0" smtClean="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142844" y="428604"/>
            <a:ext cx="8827387" cy="410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424936" cy="1008112"/>
          </a:xfrm>
        </p:spPr>
        <p:txBody>
          <a:bodyPr/>
          <a:lstStyle/>
          <a:p>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Research methods:</a:t>
            </a:r>
            <a:endParaRPr lang="ru-RU"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467544" y="1700808"/>
            <a:ext cx="8290120" cy="4680520"/>
          </a:xfrm>
        </p:spPr>
        <p:txBody>
          <a:bodyPr>
            <a:normAutofit/>
          </a:bodyPr>
          <a:lstStyle/>
          <a:p>
            <a:r>
              <a:rPr lang="en-US" sz="2600" dirty="0" smtClean="0">
                <a:latin typeface="Times New Roman" pitchFamily="18" charset="0"/>
                <a:cs typeface="Times New Roman" pitchFamily="18" charset="0"/>
              </a:rPr>
              <a:t>The grain size composition of the lake sediments was determined using the multifunctional LS 13 320 Laser Particle Size Analyzer (Beckman Coulter, USA) at the Karelian Research Centre RAS Core Facility</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with subsequent statistical data processing</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0"/>
            <a:ext cx="6249876" cy="692696"/>
          </a:xfrm>
        </p:spPr>
        <p:txBody>
          <a:bodyPr/>
          <a:lstStyle/>
          <a:p>
            <a:pPr algn="ctr"/>
            <a:r>
              <a:rPr lang="en-US" sz="3200" dirty="0">
                <a:solidFill>
                  <a:schemeClr val="tx1"/>
                </a:solidFill>
                <a:latin typeface="Times New Roman" pitchFamily="18" charset="0"/>
                <a:cs typeface="Times New Roman" pitchFamily="18" charset="0"/>
              </a:rPr>
              <a:t>Sediments in </a:t>
            </a:r>
            <a:r>
              <a:rPr lang="en-US" sz="3200" dirty="0" err="1" smtClean="0">
                <a:solidFill>
                  <a:schemeClr val="tx1"/>
                </a:solidFill>
                <a:latin typeface="Times New Roman" pitchFamily="18" charset="0"/>
                <a:cs typeface="Times New Roman" pitchFamily="18" charset="0"/>
              </a:rPr>
              <a:t>Munozero</a:t>
            </a:r>
            <a:r>
              <a:rPr lang="en-US" sz="3200" dirty="0" smtClean="0">
                <a:solidFill>
                  <a:schemeClr val="tx1"/>
                </a:solidFill>
                <a:latin typeface="Times New Roman" pitchFamily="18" charset="0"/>
                <a:cs typeface="Times New Roman" pitchFamily="18" charset="0"/>
              </a:rPr>
              <a:t> </a:t>
            </a:r>
            <a:r>
              <a:rPr sz="3200" smtClean="0">
                <a:solidFill>
                  <a:schemeClr val="tx1"/>
                </a:solidFill>
                <a:latin typeface="Times New Roman" pitchFamily="18" charset="0"/>
                <a:cs typeface="Times New Roman" pitchFamily="18" charset="0"/>
              </a:rPr>
              <a:t>Lake </a:t>
            </a:r>
            <a:endParaRPr lang="ru-RU"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80" name="Rectangle 8"/>
          <p:cNvSpPr>
            <a:spLocks noChangeArrowheads="1"/>
          </p:cNvSpPr>
          <p:nvPr/>
        </p:nvSpPr>
        <p:spPr bwMode="auto">
          <a:xfrm>
            <a:off x="285720" y="3857628"/>
            <a:ext cx="842493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en-US" sz="2200" b="0" i="0" u="none" strike="noStrike" cap="none" normalizeH="0" baseline="0" dirty="0">
              <a:ln>
                <a:noFill/>
              </a:ln>
              <a:effectLst/>
              <a:latin typeface="Times New Roman" pitchFamily="18" charset="0"/>
              <a:ea typeface="Calibri" pitchFamily="34" charset="0"/>
              <a:cs typeface="Times New Roman" pitchFamily="18" charset="0"/>
            </a:endParaRPr>
          </a:p>
          <a:p>
            <a:pPr lvl="0" fontAlgn="base">
              <a:spcBef>
                <a:spcPct val="0"/>
              </a:spcBef>
              <a:spcAft>
                <a:spcPct val="0"/>
              </a:spcAft>
            </a:pPr>
            <a:endParaRPr lang="en-US" sz="2200" dirty="0">
              <a:latin typeface="Times New Roman" pitchFamily="18" charset="0"/>
              <a:ea typeface="Calibri" pitchFamily="34" charset="0"/>
              <a:cs typeface="Times New Roman" pitchFamily="18" charset="0"/>
            </a:endParaRPr>
          </a:p>
        </p:txBody>
      </p:sp>
      <p:pic>
        <p:nvPicPr>
          <p:cNvPr id="6" name="Рисунок 5"/>
          <p:cNvPicPr/>
          <p:nvPr/>
        </p:nvPicPr>
        <p:blipFill>
          <a:blip r:embed="rId2"/>
          <a:srcRect/>
          <a:stretch>
            <a:fillRect/>
          </a:stretch>
        </p:blipFill>
        <p:spPr bwMode="auto">
          <a:xfrm>
            <a:off x="142844" y="785794"/>
            <a:ext cx="3994150" cy="2311400"/>
          </a:xfrm>
          <a:prstGeom prst="rect">
            <a:avLst/>
          </a:prstGeom>
          <a:noFill/>
          <a:ln w="9525">
            <a:noFill/>
            <a:miter lim="800000"/>
            <a:headEnd/>
            <a:tailEnd/>
          </a:ln>
        </p:spPr>
      </p:pic>
      <p:sp>
        <p:nvSpPr>
          <p:cNvPr id="8" name="Прямоугольник 7"/>
          <p:cNvSpPr/>
          <p:nvPr/>
        </p:nvSpPr>
        <p:spPr>
          <a:xfrm>
            <a:off x="0" y="3071810"/>
            <a:ext cx="4357654" cy="707886"/>
          </a:xfrm>
          <a:prstGeom prst="rect">
            <a:avLst/>
          </a:prstGeom>
        </p:spPr>
        <p:txBody>
          <a:bodyPr wrap="square">
            <a:spAutoFit/>
          </a:bodyPr>
          <a:lstStyle/>
          <a:p>
            <a:r>
              <a:rPr lang="en-US" sz="2000" dirty="0">
                <a:solidFill>
                  <a:schemeClr val="bg1"/>
                </a:solidFill>
                <a:latin typeface="Times New Roman" pitchFamily="18" charset="0"/>
                <a:cs typeface="Times New Roman" pitchFamily="18" charset="0"/>
              </a:rPr>
              <a:t>Greenish-brown </a:t>
            </a:r>
            <a:r>
              <a:rPr lang="en-US" sz="2000" dirty="0" err="1">
                <a:solidFill>
                  <a:schemeClr val="bg1"/>
                </a:solidFill>
                <a:latin typeface="Times New Roman" pitchFamily="18" charset="0"/>
                <a:cs typeface="Times New Roman" pitchFamily="18" charset="0"/>
              </a:rPr>
              <a:t>gyttja</a:t>
            </a:r>
            <a:r>
              <a:rPr lang="en-US" sz="2000" dirty="0">
                <a:solidFill>
                  <a:schemeClr val="bg1"/>
                </a:solidFill>
                <a:latin typeface="Times New Roman" pitchFamily="18" charset="0"/>
                <a:cs typeface="Times New Roman" pitchFamily="18" charset="0"/>
              </a:rPr>
              <a:t> of Lake </a:t>
            </a:r>
            <a:r>
              <a:rPr lang="en-US" sz="2000" dirty="0" err="1">
                <a:solidFill>
                  <a:schemeClr val="bg1"/>
                </a:solidFill>
                <a:latin typeface="Times New Roman" pitchFamily="18" charset="0"/>
                <a:cs typeface="Times New Roman" pitchFamily="18" charset="0"/>
              </a:rPr>
              <a:t>Munozero</a:t>
            </a:r>
            <a:r>
              <a:rPr lang="en-US" sz="2000" dirty="0">
                <a:solidFill>
                  <a:schemeClr val="bg1"/>
                </a:solidFill>
                <a:latin typeface="Times New Roman" pitchFamily="18" charset="0"/>
                <a:cs typeface="Times New Roman" pitchFamily="18" charset="0"/>
              </a:rPr>
              <a:t> in layer 8.05 - 8.35 m</a:t>
            </a:r>
            <a:endParaRPr lang="ru-RU" sz="2000" dirty="0">
              <a:solidFill>
                <a:schemeClr val="bg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bwMode="auto">
          <a:xfrm>
            <a:off x="214282" y="3786190"/>
            <a:ext cx="3826656" cy="2340000"/>
          </a:xfrm>
          <a:prstGeom prst="rect">
            <a:avLst/>
          </a:prstGeom>
          <a:noFill/>
          <a:ln w="9525">
            <a:noFill/>
            <a:miter lim="800000"/>
            <a:headEnd/>
            <a:tailEnd/>
          </a:ln>
          <a:effectLst/>
        </p:spPr>
      </p:pic>
      <p:sp>
        <p:nvSpPr>
          <p:cNvPr id="10" name="Прямоугольник 9"/>
          <p:cNvSpPr/>
          <p:nvPr/>
        </p:nvSpPr>
        <p:spPr>
          <a:xfrm>
            <a:off x="0" y="6072206"/>
            <a:ext cx="4143404" cy="707886"/>
          </a:xfrm>
          <a:prstGeom prst="rect">
            <a:avLst/>
          </a:prstGeom>
        </p:spPr>
        <p:txBody>
          <a:bodyPr wrap="square">
            <a:spAutoFit/>
          </a:bodyPr>
          <a:lstStyle/>
          <a:p>
            <a:r>
              <a:rPr lang="en-US" sz="2000" dirty="0">
                <a:solidFill>
                  <a:schemeClr val="bg1"/>
                </a:solidFill>
                <a:latin typeface="Times New Roman" pitchFamily="18" charset="0"/>
                <a:cs typeface="Times New Roman" pitchFamily="18" charset="0"/>
              </a:rPr>
              <a:t>Greenish-gray clayey silt of Lake </a:t>
            </a:r>
            <a:r>
              <a:rPr lang="en-US" sz="2000" dirty="0" err="1">
                <a:solidFill>
                  <a:schemeClr val="bg1"/>
                </a:solidFill>
                <a:latin typeface="Times New Roman" pitchFamily="18" charset="0"/>
                <a:cs typeface="Times New Roman" pitchFamily="18" charset="0"/>
              </a:rPr>
              <a:t>Munozero</a:t>
            </a:r>
            <a:r>
              <a:rPr lang="en-US" sz="2000" dirty="0">
                <a:solidFill>
                  <a:schemeClr val="bg1"/>
                </a:solidFill>
                <a:latin typeface="Times New Roman" pitchFamily="18" charset="0"/>
                <a:cs typeface="Times New Roman" pitchFamily="18" charset="0"/>
              </a:rPr>
              <a:t> in the layer 8.86-9.00 m</a:t>
            </a:r>
            <a:endParaRPr lang="ru-RU" sz="2000" dirty="0">
              <a:solidFill>
                <a:schemeClr val="bg1"/>
              </a:solidFill>
              <a:latin typeface="Times New Roman" pitchFamily="18" charset="0"/>
              <a:cs typeface="Times New Roman" pitchFamily="18" charset="0"/>
            </a:endParaRPr>
          </a:p>
        </p:txBody>
      </p:sp>
      <p:sp>
        <p:nvSpPr>
          <p:cNvPr id="11" name="Прямоугольник 10"/>
          <p:cNvSpPr/>
          <p:nvPr/>
        </p:nvSpPr>
        <p:spPr>
          <a:xfrm>
            <a:off x="4429124" y="1357298"/>
            <a:ext cx="4429156" cy="2492990"/>
          </a:xfrm>
          <a:prstGeom prst="rect">
            <a:avLst/>
          </a:prstGeom>
        </p:spPr>
        <p:txBody>
          <a:bodyPr wrap="square">
            <a:spAutoFit/>
          </a:bodyPr>
          <a:lstStyle/>
          <a:p>
            <a:r>
              <a:rPr lang="en-US" sz="2600" dirty="0">
                <a:latin typeface="Times New Roman" pitchFamily="18" charset="0"/>
                <a:cs typeface="Times New Roman" pitchFamily="18" charset="0"/>
              </a:rPr>
              <a:t>Three sediment cores up to 4.80 m thick were exposed and their </a:t>
            </a:r>
            <a:r>
              <a:rPr lang="en-US" sz="2600" dirty="0" err="1">
                <a:latin typeface="Times New Roman" pitchFamily="18" charset="0"/>
                <a:cs typeface="Times New Roman" pitchFamily="18" charset="0"/>
              </a:rPr>
              <a:t>lithostratigraphy</a:t>
            </a:r>
            <a:r>
              <a:rPr lang="en-US" sz="2600" dirty="0">
                <a:latin typeface="Times New Roman" pitchFamily="18" charset="0"/>
                <a:cs typeface="Times New Roman" pitchFamily="18" charset="0"/>
              </a:rPr>
              <a:t> was described. The core of sediments from a depth of 8.00 - 9.00 m was studied in more detail.</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86874" cy="2000240"/>
          </a:xfrm>
        </p:spPr>
        <p:txBody>
          <a:bodyPr/>
          <a:lstStyle/>
          <a:p>
            <a:pPr algn="ctr"/>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grain size composition of sediments in samples from Munozero Lake is illustrated by the diagrams of size fraction distribution curves</a:t>
            </a:r>
            <a:r>
              <a:rPr lang="ru-RU"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0429916" y="2357430"/>
          <a:ext cx="416560" cy="365760"/>
        </p:xfrm>
        <a:graphic>
          <a:graphicData uri="http://schemas.openxmlformats.org/drawingml/2006/table">
            <a:tbl>
              <a:tblPr firstRow="1" bandRow="1">
                <a:tableStyleId>{5C22544A-7EE6-4342-B048-85BDC9FD1C3A}</a:tableStyleId>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tblGrid>
              <a:tr h="0">
                <a:tc>
                  <a:txBody>
                    <a:bodyPr/>
                    <a:lstStyle/>
                    <a:p>
                      <a:endParaRPr lang="ru-RU"/>
                    </a:p>
                  </a:txBody>
                  <a:tcPr>
                    <a:noFill/>
                  </a:tcPr>
                </a:tc>
                <a:tc>
                  <a:txBody>
                    <a:bodyPr/>
                    <a:lstStyle/>
                    <a:p>
                      <a:endParaRPr lang="ru-RU" dirty="0"/>
                    </a:p>
                  </a:txBody>
                  <a:tcPr>
                    <a:noFill/>
                  </a:tcPr>
                </a:tc>
                <a:extLst>
                  <a:ext uri="{0D108BD9-81ED-4DB2-BD59-A6C34878D82A}">
                    <a16:rowId xmlns="" xmlns:a16="http://schemas.microsoft.com/office/drawing/2014/main" val="10000"/>
                  </a:ext>
                </a:extLst>
              </a:tr>
            </a:tbl>
          </a:graphicData>
        </a:graphic>
      </p:graphicFrame>
      <p:pic>
        <p:nvPicPr>
          <p:cNvPr id="1028" name="Picture 4"/>
          <p:cNvPicPr>
            <a:picLocks noChangeAspect="1" noChangeArrowheads="1"/>
          </p:cNvPicPr>
          <p:nvPr/>
        </p:nvPicPr>
        <p:blipFill>
          <a:blip r:embed="rId2" cstate="print"/>
          <a:srcRect/>
          <a:stretch>
            <a:fillRect/>
          </a:stretch>
        </p:blipFill>
        <p:spPr bwMode="auto">
          <a:xfrm>
            <a:off x="214282" y="1643050"/>
            <a:ext cx="4397894" cy="2880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24579263" y="-15660688"/>
            <a:ext cx="4397894" cy="2880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643438" y="3786190"/>
            <a:ext cx="4397894" cy="28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1000108"/>
          </a:xfrm>
        </p:spPr>
        <p:txBody>
          <a:bodyPr/>
          <a:lstStyle/>
          <a:p>
            <a:pPr algn="ctr"/>
            <a:r>
              <a:rPr sz="30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Diagram of cumulative curves of bottom sediment samples</a:t>
            </a:r>
            <a:endParaRPr lang="ru-RU" sz="3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57158" y="1071546"/>
            <a:ext cx="8263565" cy="54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2071678"/>
          </a:xfrm>
        </p:spPr>
        <p:txBody>
          <a:bodyPr/>
          <a:lstStyle/>
          <a:p>
            <a:pPr algn="ctr"/>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Variation of the sorting coefficient and skewness of Lake Munozero</a:t>
            </a:r>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sediments</a:t>
            </a:r>
            <a:br>
              <a:rPr sz="3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28596" y="1142984"/>
            <a:ext cx="7712661" cy="50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692696"/>
          </a:xfrm>
        </p:spPr>
        <p:txBody>
          <a:bodyPr/>
          <a:lstStyle/>
          <a:p>
            <a:r>
              <a:rPr lang="en-US" sz="3200" dirty="0" smtClean="0">
                <a:solidFill>
                  <a:schemeClr val="tx1"/>
                </a:solidFill>
                <a:latin typeface="Times New Roman" pitchFamily="18" charset="0"/>
                <a:cs typeface="Times New Roman" pitchFamily="18" charset="0"/>
              </a:rPr>
              <a:t>Conclusions</a:t>
            </a:r>
            <a:r>
              <a:rPr lang="ru-RU" sz="3200" dirty="0" smtClean="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179512" y="908720"/>
            <a:ext cx="8784976" cy="5688632"/>
          </a:xfrm>
        </p:spPr>
        <p:txBody>
          <a:bodyPr>
            <a:normAutofit/>
          </a:bodyPr>
          <a:lstStyle/>
          <a:p>
            <a:r>
              <a:rPr lang="en-US" sz="2400" dirty="0" smtClean="0">
                <a:latin typeface="Times New Roman" pitchFamily="18" charset="0"/>
                <a:cs typeface="Times New Roman" pitchFamily="18" charset="0"/>
              </a:rPr>
              <a:t>Analysis of the grain-size distribution in sediments in the 8.00-9.00 m interval revealed the </a:t>
            </a:r>
            <a:r>
              <a:rPr lang="en-US" sz="2400" dirty="0" err="1" smtClean="0">
                <a:latin typeface="Times New Roman" pitchFamily="18" charset="0"/>
                <a:cs typeface="Times New Roman" pitchFamily="18" charset="0"/>
              </a:rPr>
              <a:t>paleohydrodynamic</a:t>
            </a:r>
            <a:r>
              <a:rPr lang="en-US" sz="2400" dirty="0" smtClean="0">
                <a:latin typeface="Times New Roman" pitchFamily="18" charset="0"/>
                <a:cs typeface="Times New Roman" pitchFamily="18" charset="0"/>
              </a:rPr>
              <a:t> environment for sedimentation in Lake </a:t>
            </a:r>
            <a:r>
              <a:rPr lang="en-US" sz="2400" dirty="0" err="1" smtClean="0">
                <a:latin typeface="Times New Roman" pitchFamily="18" charset="0"/>
                <a:cs typeface="Times New Roman" pitchFamily="18" charset="0"/>
              </a:rPr>
              <a:t>Munozero</a:t>
            </a:r>
            <a:r>
              <a:rPr lang="en-US" sz="2400" dirty="0" smtClean="0">
                <a:latin typeface="Times New Roman" pitchFamily="18" charset="0"/>
                <a:cs typeface="Times New Roman" pitchFamily="18" charset="0"/>
              </a:rPr>
              <a:t> during </a:t>
            </a:r>
            <a:r>
              <a:rPr lang="en-US" sz="2400" dirty="0" err="1" smtClean="0">
                <a:latin typeface="Times New Roman" pitchFamily="18" charset="0"/>
                <a:cs typeface="Times New Roman" pitchFamily="18" charset="0"/>
              </a:rPr>
              <a:t>deglaciation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Studies have demonstrated that the water dynamic regimes changed at least twice during the transition from a </a:t>
            </a:r>
            <a:r>
              <a:rPr lang="en-US" sz="2400" dirty="0" err="1" smtClean="0">
                <a:latin typeface="Times New Roman" pitchFamily="18" charset="0"/>
                <a:cs typeface="Times New Roman" pitchFamily="18" charset="0"/>
              </a:rPr>
              <a:t>nival</a:t>
            </a:r>
            <a:r>
              <a:rPr lang="en-US" sz="2400" dirty="0" smtClean="0">
                <a:latin typeface="Times New Roman" pitchFamily="18" charset="0"/>
                <a:cs typeface="Times New Roman" pitchFamily="18" charset="0"/>
              </a:rPr>
              <a:t> to a humid climate.</a:t>
            </a:r>
          </a:p>
          <a:p>
            <a:r>
              <a:rPr lang="en-US" sz="2400" dirty="0" smtClean="0">
                <a:latin typeface="Times New Roman" pitchFamily="18" charset="0"/>
                <a:cs typeface="Times New Roman" pitchFamily="18" charset="0"/>
              </a:rPr>
              <a:t> In the 8.00-8.30 m depth interval the sand fraction prevails with 81% to 87%, while the silt fraction contributes 13% to 19%;</a:t>
            </a:r>
          </a:p>
          <a:p>
            <a:r>
              <a:rPr lang="en-US" sz="2400" dirty="0" smtClean="0">
                <a:latin typeface="Times New Roman" pitchFamily="18" charset="0"/>
                <a:cs typeface="Times New Roman" pitchFamily="18" charset="0"/>
              </a:rPr>
              <a:t> at the 8.46-8.66 m depth the sand fraction constitutes 87% and 88%, and the silt fraction 12% and 13%;</a:t>
            </a:r>
          </a:p>
          <a:p>
            <a:r>
              <a:rPr lang="en-US" sz="2400" dirty="0" smtClean="0">
                <a:latin typeface="Times New Roman" pitchFamily="18" charset="0"/>
                <a:cs typeface="Times New Roman" pitchFamily="18" charset="0"/>
              </a:rPr>
              <a:t> in the 8.80-9.00 m layer the sand fraction declines from 63% to 11%, while the silt fraction grows from 36% to 78%.</a:t>
            </a:r>
          </a:p>
          <a:p>
            <a:r>
              <a:rPr lang="en-US" sz="2400" dirty="0" smtClean="0">
                <a:latin typeface="Times New Roman" pitchFamily="18" charset="0"/>
                <a:cs typeface="Times New Roman" pitchFamily="18" charset="0"/>
              </a:rPr>
              <a:t> The share of the clay fraction at 8.00-9.00 m depth is minor, 3% on average. The highest clay content is found in the 8.88-8.90 m interval (13%).</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15532</TotalTime>
  <Words>426</Words>
  <Application>Microsoft Office PowerPoint</Application>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GRAIN-SIZE DISTRIBUTION OF SEDIMENTS IN LAKE MUNOZERO (BALTIC SEA DRAINAGE BASIN) </vt:lpstr>
      <vt:lpstr>Objective:</vt:lpstr>
      <vt:lpstr>Слайд 3</vt:lpstr>
      <vt:lpstr>Research methods:</vt:lpstr>
      <vt:lpstr>Sediments in Munozero Lake </vt:lpstr>
      <vt:lpstr>The grain size composition of sediments in samples from Munozero Lake is illustrated by the diagrams of size fraction distribution curves </vt:lpstr>
      <vt:lpstr>Diagram of cumulative curves of bottom sediment samples</vt:lpstr>
      <vt:lpstr>Variation of the sorting coefficient and skewness of Lake Munozero sediments  </vt:lpstr>
      <vt:lpstr>Conclusions:</vt:lpstr>
      <vt:lpstr> Acknowledgements: </vt:lpstr>
      <vt:lpstr>Слайд 11</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ГРАНУЛОМЕТРИЧЕСКИЙ АНАЛИЗ ДОННЫХ ОТЛОЖЕНИЙ ОЗЕРА ТОРОСЪЯРВИ</dc:title>
  <dc:creator>User</dc:creator>
  <cp:lastModifiedBy>User</cp:lastModifiedBy>
  <cp:revision>1175</cp:revision>
  <dcterms:created xsi:type="dcterms:W3CDTF">2020-08-13T11:54:12Z</dcterms:created>
  <dcterms:modified xsi:type="dcterms:W3CDTF">2022-05-20T11:24:35Z</dcterms:modified>
</cp:coreProperties>
</file>