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4901EC-1C73-A272-E368-D652F2AD7128}" v="30" dt="2022-05-23T14:48:27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ab8e4d59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ab8e4d59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ab8e4d59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ab8e4d59e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Inverse order for future (expectation last)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ab8e4d59e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ab8e4d59e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a9b9b76f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2a9b9b76f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9b9b76f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2a9b9b76f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a9b9b76f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a9b9b76f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a9b9b76f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a9b9b76f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a9b9b76f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a9b9b76f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ce912a4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ce912a4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a9b9b76f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a9b9b76f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Tropical West Pacific: T not *that* high… but humid!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a9b9b76f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a9b9b76f5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/>
              <a:t>Map shows total column water vapor (from ERA5)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/>
              <a:t>Dark, blue colors indicate high moisture content; note air parcel positions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r="68079"/>
          <a:stretch/>
        </p:blipFill>
        <p:spPr>
          <a:xfrm>
            <a:off x="119425" y="4770675"/>
            <a:ext cx="1076900" cy="2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31384"/>
          <a:stretch/>
        </p:blipFill>
        <p:spPr>
          <a:xfrm>
            <a:off x="1313175" y="521225"/>
            <a:ext cx="6387926" cy="349367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1469725" y="2765725"/>
            <a:ext cx="6089400" cy="814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8F8FA"/>
                </a:solidFill>
              </a:rPr>
              <a:t>Drivers and Mechanisms of the </a:t>
            </a:r>
            <a:endParaRPr sz="2500" b="1">
              <a:solidFill>
                <a:srgbClr val="F8F8FA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8F8FA"/>
                </a:solidFill>
              </a:rPr>
              <a:t>2021 Pacific Northwest heatwave</a:t>
            </a:r>
            <a:endParaRPr sz="2500" b="1">
              <a:solidFill>
                <a:srgbClr val="F8F8FA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4662925"/>
            <a:ext cx="8520600" cy="4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Dominik L. Schumacher, Mathias Hauser, Sonia I. Seneviratne</a:t>
            </a:r>
            <a:endParaRPr sz="1400" b="1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1612" y="56875"/>
            <a:ext cx="1700783" cy="4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r="68079"/>
          <a:stretch/>
        </p:blipFill>
        <p:spPr>
          <a:xfrm>
            <a:off x="143750" y="56875"/>
            <a:ext cx="1736801" cy="4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1107" y="0"/>
            <a:ext cx="762895" cy="7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t="75722"/>
          <a:stretch/>
        </p:blipFill>
        <p:spPr>
          <a:xfrm>
            <a:off x="2968925" y="3974800"/>
            <a:ext cx="3050149" cy="59022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6054425" y="4128200"/>
            <a:ext cx="80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</a:rPr>
              <a:t>climatology: </a:t>
            </a:r>
            <a:r>
              <a:rPr lang="en" sz="900" b="1">
                <a:solidFill>
                  <a:srgbClr val="666666"/>
                </a:solidFill>
              </a:rPr>
              <a:t>1982–2008</a:t>
            </a:r>
            <a:endParaRPr sz="900" b="1">
              <a:solidFill>
                <a:srgbClr val="666666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1469125" y="682125"/>
            <a:ext cx="136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June 28, 2021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Exceptional upwind latent heating contributed to the </a:t>
            </a:r>
            <a:endParaRPr sz="18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hot troposphere over the PNW21 heatwave region</a:t>
            </a:r>
            <a:endParaRPr sz="1820"/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050" y="2041620"/>
            <a:ext cx="3963376" cy="2709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2880450" y="1002525"/>
            <a:ext cx="3383100" cy="1031400"/>
          </a:xfrm>
          <a:prstGeom prst="rect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To diagnose latent heating based on 6-hourly air parcel property changes, we require</a:t>
            </a:r>
            <a:endParaRPr sz="1100" b="1">
              <a:solidFill>
                <a:srgbClr val="666666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Char char="-"/>
            </a:pPr>
            <a:r>
              <a:rPr lang="en" sz="1100" b="1">
                <a:solidFill>
                  <a:srgbClr val="666666"/>
                </a:solidFill>
              </a:rPr>
              <a:t>a high relative humidity,</a:t>
            </a:r>
            <a:endParaRPr sz="1100" b="1">
              <a:solidFill>
                <a:srgbClr val="666666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Char char="-"/>
            </a:pPr>
            <a:r>
              <a:rPr lang="en" sz="1100" b="1">
                <a:solidFill>
                  <a:srgbClr val="666666"/>
                </a:solidFill>
              </a:rPr>
              <a:t>a decrease in specific humidity,</a:t>
            </a:r>
            <a:endParaRPr sz="1100" b="1">
              <a:solidFill>
                <a:srgbClr val="666666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Char char="-"/>
            </a:pPr>
            <a:r>
              <a:rPr lang="en" sz="1100" b="1">
                <a:solidFill>
                  <a:srgbClr val="666666"/>
                </a:solidFill>
              </a:rPr>
              <a:t>increasing potential temperature</a:t>
            </a:r>
            <a:endParaRPr sz="1100" b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34343"/>
                </a:solidFill>
              </a:rPr>
              <a:t>Summary &amp; conclusion</a:t>
            </a:r>
            <a:endParaRPr b="1">
              <a:solidFill>
                <a:srgbClr val="434343"/>
              </a:solidFill>
            </a:endParaRPr>
          </a:p>
        </p:txBody>
      </p:sp>
      <p:sp>
        <p:nvSpPr>
          <p:cNvPr id="173" name="Google Shape;173;p23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74" name="Google Shape;174;p23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576900" y="654525"/>
            <a:ext cx="5808300" cy="4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Char char="-"/>
            </a:pPr>
            <a:r>
              <a:rPr lang="en" sz="1200">
                <a:solidFill>
                  <a:srgbClr val="434343"/>
                </a:solidFill>
              </a:rPr>
              <a:t>Over the Pacific Ocean, air that would later become part of the anticyclone was heated by condensation — more intensely than for any other recent hot extreme in North America since 1982</a:t>
            </a:r>
            <a:endParaRPr sz="1200">
              <a:solidFill>
                <a:srgbClr val="434343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Char char="-"/>
            </a:pPr>
            <a:r>
              <a:rPr lang="en" sz="1200">
                <a:solidFill>
                  <a:srgbClr val="434343"/>
                </a:solidFill>
              </a:rPr>
              <a:t>The strong atmospheric blocking over the Pacific Northwest enabled adiabatic heating, resulting in ‘downwelling heat’</a:t>
            </a:r>
            <a:endParaRPr sz="1200">
              <a:solidFill>
                <a:srgbClr val="434343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Char char="-"/>
            </a:pPr>
            <a:r>
              <a:rPr lang="en" sz="1200">
                <a:solidFill>
                  <a:srgbClr val="434343"/>
                </a:solidFill>
              </a:rPr>
              <a:t>Surface heating was facilitated by dry soils, and resulted in deep atmospheric boundary layers; essentially tapping far into the ‘tropospheric heat’ reservoir</a:t>
            </a:r>
            <a:endParaRPr sz="12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434343"/>
                </a:solidFill>
              </a:rPr>
              <a:t>⇒ more analyses &amp; details in the publication (in prep.)!</a:t>
            </a:r>
            <a:endParaRPr sz="1200" i="1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 i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34343"/>
                </a:solidFill>
              </a:rPr>
              <a:t>For the future, we expect a growing potential for upwind latent heating to exacerbate downwind heatwave temperatures, </a:t>
            </a:r>
            <a:endParaRPr sz="1200" b="1">
              <a:solidFill>
                <a:srgbClr val="434343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Char char="-"/>
            </a:pPr>
            <a:r>
              <a:rPr lang="en" sz="1200">
                <a:solidFill>
                  <a:srgbClr val="434343"/>
                </a:solidFill>
              </a:rPr>
              <a:t>as a warmer atmosphere absorbs more moisture (Clausius–Clapeyron),</a:t>
            </a:r>
            <a:endParaRPr sz="1200">
              <a:solidFill>
                <a:srgbClr val="434343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Char char="-"/>
            </a:pPr>
            <a:r>
              <a:rPr lang="en" sz="1200">
                <a:solidFill>
                  <a:srgbClr val="434343"/>
                </a:solidFill>
              </a:rPr>
              <a:t>hence ascending air streams — which tend to rain out virtually all of their initial moisture — will experience stronger latent heating…</a:t>
            </a:r>
            <a:endParaRPr sz="12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</a:rPr>
              <a:t> </a:t>
            </a:r>
            <a:endParaRPr sz="1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References</a:t>
            </a:r>
            <a:endParaRPr b="1"/>
          </a:p>
        </p:txBody>
      </p:sp>
      <p:sp>
        <p:nvSpPr>
          <p:cNvPr id="181" name="Google Shape;181;p24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576900" y="654525"/>
            <a:ext cx="5483400" cy="24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Char char="-"/>
            </a:pPr>
            <a:r>
              <a:rPr lang="en" sz="1100">
                <a:solidFill>
                  <a:srgbClr val="434343"/>
                </a:solidFill>
              </a:rPr>
              <a:t>Döös, K., B. Jönsson, and J. Kjellsson (2017). Evaluation of oceanic and atmospheric trajectory schemes in the TRACMASS trajectory model v6.0, </a:t>
            </a:r>
            <a:r>
              <a:rPr lang="en" sz="1100" i="1">
                <a:solidFill>
                  <a:srgbClr val="434343"/>
                </a:solidFill>
              </a:rPr>
              <a:t>Geosci. Model Dev.</a:t>
            </a:r>
            <a:r>
              <a:rPr lang="en" sz="1100">
                <a:solidFill>
                  <a:srgbClr val="434343"/>
                </a:solidFill>
              </a:rPr>
              <a:t> </a:t>
            </a:r>
            <a:r>
              <a:rPr lang="en" sz="1100" b="1">
                <a:solidFill>
                  <a:srgbClr val="434343"/>
                </a:solidFill>
              </a:rPr>
              <a:t>10</a:t>
            </a:r>
            <a:r>
              <a:rPr lang="en" sz="1100">
                <a:solidFill>
                  <a:srgbClr val="434343"/>
                </a:solidFill>
              </a:rPr>
              <a:t>, 1733–1749, doi:10.5194/gmd-10-1733-2017.</a:t>
            </a:r>
            <a:endParaRPr sz="1100">
              <a:solidFill>
                <a:srgbClr val="434343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Char char="-"/>
            </a:pPr>
            <a:r>
              <a:rPr lang="en" sz="1100">
                <a:solidFill>
                  <a:srgbClr val="434343"/>
                </a:solidFill>
              </a:rPr>
              <a:t>Hersbach, H. </a:t>
            </a:r>
            <a:r>
              <a:rPr lang="en" sz="1100" i="1">
                <a:solidFill>
                  <a:srgbClr val="434343"/>
                </a:solidFill>
              </a:rPr>
              <a:t>et al.</a:t>
            </a:r>
            <a:r>
              <a:rPr lang="en" sz="1100">
                <a:solidFill>
                  <a:srgbClr val="434343"/>
                </a:solidFill>
              </a:rPr>
              <a:t> (2020). The ERA5 global reanalysis. </a:t>
            </a:r>
            <a:r>
              <a:rPr lang="en" sz="1100" i="1">
                <a:solidFill>
                  <a:srgbClr val="434343"/>
                </a:solidFill>
              </a:rPr>
              <a:t>Q. J. R. Meteorol. Soc.</a:t>
            </a:r>
            <a:r>
              <a:rPr lang="en" sz="1100">
                <a:solidFill>
                  <a:srgbClr val="434343"/>
                </a:solidFill>
              </a:rPr>
              <a:t> </a:t>
            </a:r>
            <a:r>
              <a:rPr lang="en" sz="1100" b="1">
                <a:solidFill>
                  <a:srgbClr val="434343"/>
                </a:solidFill>
              </a:rPr>
              <a:t>146</a:t>
            </a:r>
            <a:r>
              <a:rPr lang="en" sz="1100">
                <a:solidFill>
                  <a:srgbClr val="434343"/>
                </a:solidFill>
              </a:rPr>
              <a:t>, 1999–2049, doi:10.1002/qj.3803</a:t>
            </a:r>
            <a:endParaRPr sz="1100">
              <a:solidFill>
                <a:srgbClr val="434343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100"/>
              <a:buChar char="-"/>
            </a:pPr>
            <a:r>
              <a:rPr lang="en" sz="1100">
                <a:solidFill>
                  <a:srgbClr val="434343"/>
                </a:solidFill>
              </a:rPr>
              <a:t>Jönsson, B., K. Döös, and J. Kjellsson (2015). TRACMASS: Lagrangian trajectory code, doi:10.5281/zenodo.34157</a:t>
            </a:r>
            <a:endParaRPr sz="1100" b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/>
              <a:t> </a:t>
            </a:r>
            <a:endParaRPr sz="1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the 2021 PNW heatwave to other hot events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2375" y="1690349"/>
            <a:ext cx="4724402" cy="262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25" y="2036725"/>
            <a:ext cx="4022326" cy="16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4724400" y="1266025"/>
            <a:ext cx="429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based on a 3° x 3° domain centered on each hot event,</a:t>
            </a: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averaged over the 5 days prior to (and including) ‘peak heat’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5806250" y="4211875"/>
            <a:ext cx="2123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Mean temperature at 500 hPa</a:t>
            </a: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(~ troposphere temperature)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173725" y="1367925"/>
            <a:ext cx="486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160 hot events: 4 per summer (JJA), 1982–2021</a:t>
            </a:r>
            <a:endParaRPr b="1"/>
          </a:p>
        </p:txBody>
      </p:sp>
      <p:sp>
        <p:nvSpPr>
          <p:cNvPr id="76" name="Google Shape;76;p14"/>
          <p:cNvSpPr txBox="1"/>
          <p:nvPr/>
        </p:nvSpPr>
        <p:spPr>
          <a:xfrm>
            <a:off x="185425" y="1633400"/>
            <a:ext cx="6203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Showing only event centers; </a:t>
            </a: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based on ERA5 daily maximum temperature anomalies (</a:t>
            </a:r>
            <a:r>
              <a:rPr lang="en" sz="1100" b="1">
                <a:solidFill>
                  <a:srgbClr val="666666"/>
                </a:solidFill>
                <a:highlight>
                  <a:srgbClr val="EAD1DC"/>
                </a:highlight>
              </a:rPr>
              <a:t>TX'</a:t>
            </a:r>
            <a:r>
              <a:rPr lang="en" sz="1100" b="1">
                <a:solidFill>
                  <a:srgbClr val="666666"/>
                </a:solidFill>
              </a:rPr>
              <a:t>)</a:t>
            </a:r>
            <a:endParaRPr sz="1100" b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2375" y="1690349"/>
            <a:ext cx="4724402" cy="262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25" y="2036725"/>
            <a:ext cx="4022326" cy="165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5"/>
          <p:cNvCxnSpPr/>
          <p:nvPr/>
        </p:nvCxnSpPr>
        <p:spPr>
          <a:xfrm>
            <a:off x="7761525" y="2197425"/>
            <a:ext cx="950700" cy="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" name="Google Shape;84;p15"/>
          <p:cNvSpPr txBox="1"/>
          <p:nvPr/>
        </p:nvSpPr>
        <p:spPr>
          <a:xfrm>
            <a:off x="7783500" y="2182000"/>
            <a:ext cx="151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34343"/>
                </a:solidFill>
              </a:rPr>
              <a:t>extremely hot troposphere</a:t>
            </a:r>
            <a:endParaRPr sz="1200" b="1">
              <a:solidFill>
                <a:srgbClr val="434343"/>
              </a:solidFill>
            </a:endParaRPr>
          </a:p>
        </p:txBody>
      </p:sp>
      <p:cxnSp>
        <p:nvCxnSpPr>
          <p:cNvPr id="85" name="Google Shape;85;p15"/>
          <p:cNvCxnSpPr/>
          <p:nvPr/>
        </p:nvCxnSpPr>
        <p:spPr>
          <a:xfrm flipH="1">
            <a:off x="7723975" y="1525375"/>
            <a:ext cx="10800" cy="2681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6" name="Google Shape;86;p15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173725" y="1367925"/>
            <a:ext cx="486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160 hot events: 4 per summer (JJA), 1982–2021</a:t>
            </a:r>
            <a:endParaRPr b="1"/>
          </a:p>
        </p:txBody>
      </p:sp>
      <p:sp>
        <p:nvSpPr>
          <p:cNvPr id="89" name="Google Shape;89;p15"/>
          <p:cNvSpPr txBox="1"/>
          <p:nvPr/>
        </p:nvSpPr>
        <p:spPr>
          <a:xfrm>
            <a:off x="185425" y="1633400"/>
            <a:ext cx="6203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Showing only event centers; </a:t>
            </a: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based on ERA5 daily maximum temperature anomalies (</a:t>
            </a:r>
            <a:r>
              <a:rPr lang="en" sz="1100" b="1">
                <a:solidFill>
                  <a:srgbClr val="666666"/>
                </a:solidFill>
                <a:highlight>
                  <a:srgbClr val="EAD1DC"/>
                </a:highlight>
              </a:rPr>
              <a:t>TX'</a:t>
            </a:r>
            <a:r>
              <a:rPr lang="en" sz="1100" b="1">
                <a:solidFill>
                  <a:srgbClr val="666666"/>
                </a:solidFill>
              </a:rPr>
              <a:t>)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the 2021 PNW heatwave to other hot events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275" y="1521800"/>
            <a:ext cx="4724402" cy="262727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Anticyclonic circulation implies subsidence, and hence tropospheric heating</a:t>
            </a:r>
            <a:endParaRPr sz="2000"/>
          </a:p>
        </p:txBody>
      </p:sp>
      <p:sp>
        <p:nvSpPr>
          <p:cNvPr id="97" name="Google Shape;97;p16"/>
          <p:cNvSpPr/>
          <p:nvPr/>
        </p:nvSpPr>
        <p:spPr>
          <a:xfrm>
            <a:off x="5969475" y="1862450"/>
            <a:ext cx="702600" cy="22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5969475" y="1666825"/>
            <a:ext cx="702600" cy="12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99" name="Google Shape;99;p16"/>
          <p:cNvSpPr/>
          <p:nvPr/>
        </p:nvSpPr>
        <p:spPr>
          <a:xfrm flipH="1">
            <a:off x="3147900" y="4163900"/>
            <a:ext cx="2599500" cy="294000"/>
          </a:xfrm>
          <a:prstGeom prst="rtTriangl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5747400" y="4111925"/>
            <a:ext cx="203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anticyclone intensity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2590800" y="1113625"/>
            <a:ext cx="429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based on a 3° x 3° domain centered on each hot event,</a:t>
            </a:r>
            <a:endParaRPr sz="11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averaged over the 5 days prior to (and including) ‘peak heat’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275" y="1521800"/>
            <a:ext cx="4724402" cy="262727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PNW21 — strong anticyclonic circulation, exceptional temperatures </a:t>
            </a:r>
            <a:endParaRPr/>
          </a:p>
        </p:txBody>
      </p:sp>
      <p:cxnSp>
        <p:nvCxnSpPr>
          <p:cNvPr id="110" name="Google Shape;110;p17"/>
          <p:cNvCxnSpPr/>
          <p:nvPr/>
        </p:nvCxnSpPr>
        <p:spPr>
          <a:xfrm rot="10800000">
            <a:off x="6628675" y="1698525"/>
            <a:ext cx="5100" cy="592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" name="Google Shape;111;p17"/>
          <p:cNvSpPr txBox="1"/>
          <p:nvPr/>
        </p:nvSpPr>
        <p:spPr>
          <a:xfrm>
            <a:off x="6869100" y="1648600"/>
            <a:ext cx="2013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34343"/>
                </a:solidFill>
              </a:rPr>
              <a:t>The local circulation pattern only partly ‘explains’ the extreme tropospheric heat…</a:t>
            </a:r>
            <a:endParaRPr sz="1200" b="1">
              <a:solidFill>
                <a:srgbClr val="434343"/>
              </a:solidFill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Tracking air over the heatwave region back in time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625" y="1732450"/>
            <a:ext cx="4665701" cy="285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1" name="Google Shape;121;p18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4374800" y="853924"/>
            <a:ext cx="1678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666666"/>
                </a:solidFill>
                <a:highlight>
                  <a:schemeClr val="lt1"/>
                </a:highlight>
              </a:rPr>
              <a:t>TRACMASS</a:t>
            </a:r>
            <a:endParaRPr sz="2000" b="1">
              <a:solidFill>
                <a:srgbClr val="666666"/>
              </a:solidFill>
              <a:highlight>
                <a:schemeClr val="lt1"/>
              </a:highlight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090948" y="986416"/>
            <a:ext cx="214475" cy="2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4002295" y="1238609"/>
            <a:ext cx="288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2400"/>
              </a:spcBef>
              <a:spcAft>
                <a:spcPts val="1800"/>
              </a:spcAft>
              <a:buNone/>
            </a:pP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ECMWF Reanalysis v5 (ERA5)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2735044" y="1080216"/>
            <a:ext cx="1447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powered by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Tracking air over the heatwave region back in time</a:t>
            </a:r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125" y="1712775"/>
            <a:ext cx="4698844" cy="28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Conceptualizing 10-day diabatic heating budgets of hot events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675975" y="1266050"/>
            <a:ext cx="2823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Initial potential temperature, 𝜃</a:t>
            </a:r>
            <a:r>
              <a:rPr lang="en" baseline="-25000">
                <a:solidFill>
                  <a:srgbClr val="666666"/>
                </a:solidFill>
              </a:rPr>
              <a:t>ini</a:t>
            </a:r>
            <a:endParaRPr baseline="-25000">
              <a:solidFill>
                <a:srgbClr val="666666"/>
              </a:solidFill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5601375" y="1146150"/>
            <a:ext cx="282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Final potential temperature, 𝜃</a:t>
            </a:r>
            <a:r>
              <a:rPr lang="en" baseline="-25000">
                <a:solidFill>
                  <a:srgbClr val="666666"/>
                </a:solidFill>
              </a:rPr>
              <a:t>fin</a:t>
            </a:r>
            <a:endParaRPr baseline="-25000">
              <a:solidFill>
                <a:srgbClr val="666666"/>
              </a:solidFill>
            </a:endParaRPr>
          </a:p>
        </p:txBody>
      </p:sp>
      <p:cxnSp>
        <p:nvCxnSpPr>
          <p:cNvPr id="147" name="Google Shape;147;p20"/>
          <p:cNvCxnSpPr/>
          <p:nvPr/>
        </p:nvCxnSpPr>
        <p:spPr>
          <a:xfrm rot="10800000" flipH="1">
            <a:off x="3373825" y="1312100"/>
            <a:ext cx="1935600" cy="308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" name="Google Shape;148;p20"/>
          <p:cNvSpPr txBox="1"/>
          <p:nvPr/>
        </p:nvSpPr>
        <p:spPr>
          <a:xfrm>
            <a:off x="3874275" y="454700"/>
            <a:ext cx="1969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666666"/>
                </a:solidFill>
              </a:rPr>
              <a:t>Net diabatic temperature change</a:t>
            </a:r>
            <a:endParaRPr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666666"/>
                </a:solidFill>
              </a:rPr>
              <a:t>Δ𝜃</a:t>
            </a:r>
            <a:r>
              <a:rPr lang="en" b="1" baseline="-25000">
                <a:solidFill>
                  <a:srgbClr val="666666"/>
                </a:solidFill>
              </a:rPr>
              <a:t>net</a:t>
            </a:r>
            <a:endParaRPr b="1" baseline="-25000">
              <a:solidFill>
                <a:srgbClr val="666666"/>
              </a:solidFill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4035225" y="1436200"/>
            <a:ext cx="103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</a:rPr>
              <a:t>‘en route’</a:t>
            </a:r>
            <a:endParaRPr i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>
              <a:solidFill>
                <a:srgbClr val="666666"/>
              </a:solidFill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51" y="1765200"/>
            <a:ext cx="3996701" cy="24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5325" y="1765205"/>
            <a:ext cx="3996701" cy="2448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sldNum" idx="12"/>
          </p:nvPr>
        </p:nvSpPr>
        <p:spPr>
          <a:xfrm>
            <a:off x="8548658" y="4770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6649800" y="4770675"/>
            <a:ext cx="20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Schumacher et al., in prep.</a:t>
            </a:r>
            <a:endParaRPr sz="1200" i="1">
              <a:solidFill>
                <a:srgbClr val="666666"/>
              </a:solidFill>
            </a:endParaRPr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Large amounts of air over the PNW21 heatwave region were previously part of</a:t>
            </a:r>
            <a:endParaRPr sz="18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820"/>
              <a:t>a pronounced moisture filament</a:t>
            </a:r>
            <a:endParaRPr sz="182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820"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125" y="1686475"/>
            <a:ext cx="5410911" cy="28781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5;p19">
            <a:extLst>
              <a:ext uri="{FF2B5EF4-FFF2-40B4-BE49-F238E27FC236}">
                <a16:creationId xmlns:a16="http://schemas.microsoft.com/office/drawing/2014/main" id="{638F761C-0427-C45E-B11C-823A1C7694F3}"/>
              </a:ext>
            </a:extLst>
          </p:cNvPr>
          <p:cNvSpPr txBox="1"/>
          <p:nvPr/>
        </p:nvSpPr>
        <p:spPr>
          <a:xfrm rot="5400000">
            <a:off x="6608892" y="2092514"/>
            <a:ext cx="786077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25000"/>
              </a:lnSpc>
              <a:spcBef>
                <a:spcPts val="2400"/>
              </a:spcBef>
              <a:spcAft>
                <a:spcPts val="1800"/>
              </a:spcAft>
              <a:buNone/>
            </a:pPr>
            <a:r>
              <a:rPr lang="en" sz="1200" dirty="0">
                <a:highlight>
                  <a:srgbClr val="FFFFFF"/>
                </a:highlight>
                <a:ea typeface="Open Sans"/>
                <a:cs typeface="Open Sans"/>
                <a:sym typeface="Open Sans"/>
              </a:rPr>
              <a:t>ERA5</a:t>
            </a:r>
            <a:endParaRPr lang="en-US" sz="1200">
              <a:highlight>
                <a:srgbClr val="FFFFFF"/>
              </a:highlight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Simple Light</vt:lpstr>
      <vt:lpstr>Drivers and Mechanisms of the  2021 Pacific Northwest heatwave</vt:lpstr>
      <vt:lpstr>Comparing the 2021 PNW heatwave to other hot events</vt:lpstr>
      <vt:lpstr>Comparing the 2021 PNW heatwave to other hot events</vt:lpstr>
      <vt:lpstr>Anticyclonic circulation implies subsidence, and hence tropospheric heating</vt:lpstr>
      <vt:lpstr>PNW21 — strong anticyclonic circulation, exceptional temperatures </vt:lpstr>
      <vt:lpstr>Tracking air over the heatwave region back in time</vt:lpstr>
      <vt:lpstr>Tracking air over the heatwave region back in time</vt:lpstr>
      <vt:lpstr>Conceptualizing 10-day diabatic heating budgets of hot events</vt:lpstr>
      <vt:lpstr>Large amounts of air over the PNW21 heatwave region were previously part of a pronounced moisture filament </vt:lpstr>
      <vt:lpstr>Exceptional upwind latent heating contributed to the  hot troposphere over the PNW21 heatwave region</vt:lpstr>
      <vt:lpstr>Summary &amp; 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Drivers and Mechanisms of the  2021 Pacific Northwest heatwave</dc:title>
  <cp:revision>15</cp:revision>
  <dcterms:modified xsi:type="dcterms:W3CDTF">2022-05-23T14:48:34Z</dcterms:modified>
</cp:coreProperties>
</file>