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6" r:id="rId2"/>
    <p:sldId id="277" r:id="rId3"/>
    <p:sldId id="267" r:id="rId4"/>
    <p:sldId id="266" r:id="rId5"/>
    <p:sldId id="271" r:id="rId6"/>
    <p:sldId id="259" r:id="rId7"/>
    <p:sldId id="280" r:id="rId8"/>
    <p:sldId id="281" r:id="rId9"/>
    <p:sldId id="272"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ABFA580-03A1-457F-92B0-A1424BBC79B1}">
          <p14:sldIdLst>
            <p14:sldId id="276"/>
            <p14:sldId id="277"/>
            <p14:sldId id="267"/>
            <p14:sldId id="266"/>
            <p14:sldId id="271"/>
            <p14:sldId id="259"/>
          </p14:sldIdLst>
        </p14:section>
        <p14:section name="Extrapart - Statistical Methods" id="{59636FA9-FE78-497C-AFEB-C93404CF470A}">
          <p14:sldIdLst>
            <p14:sldId id="280"/>
            <p14:sldId id="281"/>
            <p14:sldId id="272"/>
          </p14:sldIdLst>
        </p14:section>
        <p14:section name="Extrapart - Conclusions" id="{4F8F1815-B507-4C2B-90F9-E809434F1C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C1BB"/>
    <a:srgbClr val="009281"/>
    <a:srgbClr val="4C9365"/>
    <a:srgbClr val="77C09A"/>
    <a:srgbClr val="BAD3CE"/>
    <a:srgbClr val="00544A"/>
    <a:srgbClr val="FFFFFF"/>
    <a:srgbClr val="000000"/>
    <a:srgbClr val="006E60"/>
    <a:srgbClr val="63BD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0" autoAdjust="0"/>
    <p:restoredTop sz="85465" autoAdjust="0"/>
  </p:normalViewPr>
  <p:slideViewPr>
    <p:cSldViewPr snapToGrid="0">
      <p:cViewPr varScale="1">
        <p:scale>
          <a:sx n="98" d="100"/>
          <a:sy n="98" d="100"/>
        </p:scale>
        <p:origin x="45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Arbeitsblat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Tabelle1!$B$1</c:f>
              <c:strCache>
                <c:ptCount val="1"/>
                <c:pt idx="0">
                  <c:v>Value Distribution</c:v>
                </c:pt>
              </c:strCache>
            </c:strRef>
          </c:tx>
          <c:dPt>
            <c:idx val="0"/>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1-CB95-4876-8175-6F290D7B8189}"/>
              </c:ext>
            </c:extLst>
          </c:dPt>
          <c:dPt>
            <c:idx val="1"/>
            <c:bubble3D val="0"/>
            <c:explosion val="3"/>
            <c:spPr>
              <a:solidFill>
                <a:srgbClr val="FF0000"/>
              </a:solidFill>
              <a:ln w="19050">
                <a:solidFill>
                  <a:schemeClr val="lt1"/>
                </a:solidFill>
              </a:ln>
              <a:effectLst/>
            </c:spPr>
            <c:extLst>
              <c:ext xmlns:c16="http://schemas.microsoft.com/office/drawing/2014/chart" uri="{C3380CC4-5D6E-409C-BE32-E72D297353CC}">
                <c16:uniqueId val="{00000004-CB95-4876-8175-6F290D7B8189}"/>
              </c:ext>
            </c:extLst>
          </c:dPt>
          <c:dPt>
            <c:idx val="2"/>
            <c:bubble3D val="0"/>
            <c:explosion val="6"/>
            <c:spPr>
              <a:solidFill>
                <a:schemeClr val="accent4"/>
              </a:solidFill>
              <a:ln w="19050">
                <a:solidFill>
                  <a:schemeClr val="lt1"/>
                </a:solidFill>
              </a:ln>
              <a:effectLst/>
            </c:spPr>
            <c:extLst>
              <c:ext xmlns:c16="http://schemas.microsoft.com/office/drawing/2014/chart" uri="{C3380CC4-5D6E-409C-BE32-E72D297353CC}">
                <c16:uniqueId val="{00000003-CB95-4876-8175-6F290D7B8189}"/>
              </c:ext>
            </c:extLst>
          </c:dPt>
          <c:dPt>
            <c:idx val="3"/>
            <c:bubble3D val="0"/>
            <c:explosion val="11"/>
            <c:spPr>
              <a:solidFill>
                <a:schemeClr val="accent6"/>
              </a:solidFill>
              <a:ln w="19050">
                <a:solidFill>
                  <a:schemeClr val="lt1"/>
                </a:solidFill>
              </a:ln>
              <a:effectLst/>
            </c:spPr>
            <c:extLst>
              <c:ext xmlns:c16="http://schemas.microsoft.com/office/drawing/2014/chart" uri="{C3380CC4-5D6E-409C-BE32-E72D297353CC}">
                <c16:uniqueId val="{00000002-CB95-4876-8175-6F290D7B8189}"/>
              </c:ext>
            </c:extLst>
          </c:dPt>
          <c:cat>
            <c:strRef>
              <c:f>Tabelle1!$A$2:$A$5</c:f>
              <c:strCache>
                <c:ptCount val="4"/>
                <c:pt idx="0">
                  <c:v>zero</c:v>
                </c:pt>
                <c:pt idx="1">
                  <c:v>&lt; limit of detection</c:v>
                </c:pt>
                <c:pt idx="2">
                  <c:v>&lt; limit of qualifaction</c:v>
                </c:pt>
                <c:pt idx="3">
                  <c:v>qualified</c:v>
                </c:pt>
              </c:strCache>
            </c:strRef>
          </c:cat>
          <c:val>
            <c:numRef>
              <c:f>Tabelle1!$B$2:$B$5</c:f>
              <c:numCache>
                <c:formatCode>General</c:formatCode>
                <c:ptCount val="4"/>
                <c:pt idx="0">
                  <c:v>49212</c:v>
                </c:pt>
                <c:pt idx="1">
                  <c:v>614</c:v>
                </c:pt>
                <c:pt idx="2">
                  <c:v>381</c:v>
                </c:pt>
                <c:pt idx="3">
                  <c:v>715</c:v>
                </c:pt>
              </c:numCache>
            </c:numRef>
          </c:val>
          <c:extLst>
            <c:ext xmlns:c16="http://schemas.microsoft.com/office/drawing/2014/chart" uri="{C3380CC4-5D6E-409C-BE32-E72D297353CC}">
              <c16:uniqueId val="{00000000-CB95-4876-8175-6F290D7B8189}"/>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0.17287337927507995"/>
          <c:y val="0.89973676681949788"/>
          <c:w val="0.72098008730667895"/>
          <c:h val="6.6191450250684916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PT Sans" panose="020B0503020203020204" pitchFamily="34" charset="0"/>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2971800" cy="458791"/>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endParaRPr lang="de-DE"/>
          </a:p>
        </p:txBody>
      </p:sp>
      <p:sp>
        <p:nvSpPr>
          <p:cNvPr id="3" name="Datumsplatzhalter 2"/>
          <p:cNvSpPr txBox="1">
            <a:spLocks noGrp="1"/>
          </p:cNvSpPr>
          <p:nvPr>
            <p:ph type="dt" idx="1"/>
          </p:nvPr>
        </p:nvSpPr>
        <p:spPr>
          <a:xfrm>
            <a:off x="3884608" y="0"/>
            <a:ext cx="2971800" cy="458791"/>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fld id="{014D9D3F-62E5-44A3-BCA5-58F65DD2423F}" type="datetime1">
              <a:rPr lang="de-DE"/>
              <a:pPr lvl="0"/>
              <a:t>17.05.2022</a:t>
            </a:fld>
            <a:endParaRPr lang="de-DE"/>
          </a:p>
        </p:txBody>
      </p:sp>
      <p:sp>
        <p:nvSpPr>
          <p:cNvPr id="4" name="Folienbildplatzhalter 3"/>
          <p:cNvSpPr>
            <a:spLocks noGrp="1" noRot="1" noChangeAspect="1"/>
          </p:cNvSpPr>
          <p:nvPr>
            <p:ph type="sldImg" idx="2"/>
          </p:nvPr>
        </p:nvSpPr>
        <p:spPr>
          <a:xfrm>
            <a:off x="685800" y="1143000"/>
            <a:ext cx="5486400" cy="3086099"/>
          </a:xfrm>
          <a:prstGeom prst="rect">
            <a:avLst/>
          </a:prstGeom>
          <a:noFill/>
          <a:ln w="12701">
            <a:solidFill>
              <a:srgbClr val="000000"/>
            </a:solidFill>
            <a:prstDash val="solid"/>
          </a:ln>
        </p:spPr>
      </p:sp>
      <p:sp>
        <p:nvSpPr>
          <p:cNvPr id="5" name="Notizenplatzhalter 4"/>
          <p:cNvSpPr txBox="1">
            <a:spLocks noGrp="1"/>
          </p:cNvSpPr>
          <p:nvPr>
            <p:ph type="body" sz="quarter" idx="3"/>
          </p:nvPr>
        </p:nvSpPr>
        <p:spPr>
          <a:xfrm>
            <a:off x="685800" y="4400549"/>
            <a:ext cx="5486400" cy="3600450"/>
          </a:xfrm>
          <a:prstGeom prst="rect">
            <a:avLst/>
          </a:prstGeom>
          <a:noFill/>
          <a:ln>
            <a:noFill/>
          </a:ln>
        </p:spPr>
        <p:txBody>
          <a:bodyPr vert="horz" wrap="square" lIns="91440" tIns="45720" rIns="91440" bIns="45720" anchor="t" anchorCtr="0" compatLnSpc="1">
            <a:no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txBox="1">
            <a:spLocks noGrp="1"/>
          </p:cNvSpPr>
          <p:nvPr>
            <p:ph type="ftr" sz="quarter" idx="4"/>
          </p:nvPr>
        </p:nvSpPr>
        <p:spPr>
          <a:xfrm>
            <a:off x="0"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endParaRPr lang="de-DE"/>
          </a:p>
        </p:txBody>
      </p:sp>
      <p:sp>
        <p:nvSpPr>
          <p:cNvPr id="7" name="Foliennummernplatzhalter 6"/>
          <p:cNvSpPr txBox="1">
            <a:spLocks noGrp="1"/>
          </p:cNvSpPr>
          <p:nvPr>
            <p:ph type="sldNum" sz="quarter" idx="5"/>
          </p:nvPr>
        </p:nvSpPr>
        <p:spPr>
          <a:xfrm>
            <a:off x="3884608" y="8685208"/>
            <a:ext cx="2971800" cy="458791"/>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stStyle>
          <a:p>
            <a:pPr lvl="0"/>
            <a:fld id="{0ED3F36F-6A56-44D5-AB6D-9F9FC307077E}" type="slidenum">
              <a:t>‹Nr.›</a:t>
            </a:fld>
            <a:endParaRPr lang="de-DE"/>
          </a:p>
        </p:txBody>
      </p:sp>
    </p:spTree>
    <p:extLst>
      <p:ext uri="{BB962C8B-B14F-4D97-AF65-F5344CB8AC3E}">
        <p14:creationId xmlns:p14="http://schemas.microsoft.com/office/powerpoint/2010/main" val="58642960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de-DE"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lvl="0"/>
            <a:fld id="{0ED3F36F-6A56-44D5-AB6D-9F9FC307077E}" type="slidenum">
              <a:rPr lang="de-DE" smtClean="0"/>
              <a:t>1</a:t>
            </a:fld>
            <a:endParaRPr lang="de-DE"/>
          </a:p>
        </p:txBody>
      </p:sp>
    </p:spTree>
    <p:extLst>
      <p:ext uri="{BB962C8B-B14F-4D97-AF65-F5344CB8AC3E}">
        <p14:creationId xmlns:p14="http://schemas.microsoft.com/office/powerpoint/2010/main" val="2944338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US" sz="1200" b="0" i="0" u="none" strike="noStrike" kern="1200" cap="none" spc="0" baseline="0" dirty="0" smtClean="0">
                <a:solidFill>
                  <a:srgbClr val="000000"/>
                </a:solidFill>
                <a:effectLst/>
                <a:uFillTx/>
                <a:latin typeface="Calibri"/>
              </a:rPr>
              <a:t>Ethylene is probably best known as a plant hormone that controls fruit maturity and senescence. Plants produce ethylene in the soil, and microorganisms and fungi can additionally degrade it. Soil ecology studies on ethylene focus primarily on plant development. The occurrence and concentration are determined by various soil physical and soil chemical factors. Ethylene is also considered a stress hormone and thus can cause morphogenetic changes in seedlings in dense soils, for example. </a:t>
            </a:r>
            <a:endParaRPr lang="de-DE" sz="1200" b="0" i="0" u="none" strike="noStrike" kern="1200" cap="none" spc="0" baseline="0" dirty="0" smtClean="0">
              <a:solidFill>
                <a:srgbClr val="000000"/>
              </a:solidFill>
              <a:effectLst/>
              <a:uFillTx/>
              <a:latin typeface="Calibri"/>
            </a:endParaRPr>
          </a:p>
          <a:p>
            <a:r>
              <a:rPr lang="en-US" sz="1200" b="0" i="0" u="none" strike="noStrike" kern="1200" cap="none" spc="0" baseline="0" dirty="0" smtClean="0">
                <a:solidFill>
                  <a:srgbClr val="000000"/>
                </a:solidFill>
                <a:effectLst/>
                <a:uFillTx/>
                <a:latin typeface="Calibri"/>
              </a:rPr>
              <a:t>Most knowledge about ethylene occurrences in soils comes from studies conducted in the 1970s until the 1990s and is primarily focused on laboratory experiments. </a:t>
            </a:r>
            <a:endParaRPr lang="de-DE" sz="1200" b="0" i="0" u="none" strike="noStrike" kern="1200" cap="none" spc="0" baseline="0" dirty="0" smtClean="0">
              <a:solidFill>
                <a:srgbClr val="000000"/>
              </a:solidFill>
              <a:effectLst/>
              <a:uFillTx/>
              <a:latin typeface="Calibri"/>
            </a:endParaRPr>
          </a:p>
        </p:txBody>
      </p:sp>
      <p:sp>
        <p:nvSpPr>
          <p:cNvPr id="4" name="Foliennummernplatzhalter 3"/>
          <p:cNvSpPr>
            <a:spLocks noGrp="1"/>
          </p:cNvSpPr>
          <p:nvPr>
            <p:ph type="sldNum" sz="quarter" idx="10"/>
          </p:nvPr>
        </p:nvSpPr>
        <p:spPr/>
        <p:txBody>
          <a:bodyPr/>
          <a:lstStyle/>
          <a:p>
            <a:pPr lvl="0"/>
            <a:fld id="{0ED3F36F-6A56-44D5-AB6D-9F9FC307077E}" type="slidenum">
              <a:rPr lang="de-DE" smtClean="0"/>
              <a:t>2</a:t>
            </a:fld>
            <a:endParaRPr lang="de-DE"/>
          </a:p>
        </p:txBody>
      </p:sp>
    </p:spTree>
    <p:extLst>
      <p:ext uri="{BB962C8B-B14F-4D97-AF65-F5344CB8AC3E}">
        <p14:creationId xmlns:p14="http://schemas.microsoft.com/office/powerpoint/2010/main" val="1291757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US" sz="1200" b="0" i="0" u="none" strike="noStrike" kern="1200" cap="none" spc="0" baseline="0" dirty="0" smtClean="0">
                <a:solidFill>
                  <a:srgbClr val="000000"/>
                </a:solidFill>
                <a:effectLst/>
                <a:uFillTx/>
                <a:latin typeface="Calibri"/>
              </a:rPr>
              <a:t>Therefore, the objective of this study was to comprehensively investigate ethylene occurrence in temperate forest soils based on soil gas studies over the past 30 years, finding out under what conditions ethylene can be detected. </a:t>
            </a:r>
            <a:endParaRPr lang="de-DE" sz="1200" b="0" i="0" u="none" strike="noStrike" kern="1200" cap="none" spc="0" baseline="0" dirty="0" smtClean="0">
              <a:solidFill>
                <a:srgbClr val="000000"/>
              </a:solidFill>
              <a:effectLst/>
              <a:uFillTx/>
              <a:latin typeface="Calibri"/>
            </a:endParaRPr>
          </a:p>
          <a:p>
            <a:r>
              <a:rPr lang="en-US" sz="1200" b="0" i="0" u="none" strike="noStrike" kern="1200" cap="none" spc="0" baseline="0" dirty="0" smtClean="0">
                <a:solidFill>
                  <a:srgbClr val="000000"/>
                </a:solidFill>
                <a:effectLst/>
                <a:uFillTx/>
                <a:latin typeface="Calibri"/>
              </a:rPr>
              <a:t>Geographically, we are located in southwestern Germany. Soil gas time series of up to 22 years are mainly from areas of the forest environmental monitoring of the ICP Level II monitoring network. Project studies on soil compaction, liming and water saturation complement these data. In all, soil gas data are available from 24 plots from 1994 till 2021.</a:t>
            </a:r>
            <a:endParaRPr lang="de-DE" sz="1200" b="0" i="0" u="none" strike="noStrike" kern="1200" cap="none" spc="0" baseline="0" dirty="0" smtClean="0">
              <a:solidFill>
                <a:srgbClr val="000000"/>
              </a:solidFill>
              <a:effectLst/>
              <a:uFillTx/>
              <a:latin typeface="Calibri"/>
            </a:endParaRPr>
          </a:p>
        </p:txBody>
      </p:sp>
      <p:sp>
        <p:nvSpPr>
          <p:cNvPr id="4" name="Foliennummernplatzhalter 3"/>
          <p:cNvSpPr>
            <a:spLocks noGrp="1"/>
          </p:cNvSpPr>
          <p:nvPr>
            <p:ph type="sldNum" sz="quarter" idx="10"/>
          </p:nvPr>
        </p:nvSpPr>
        <p:spPr/>
        <p:txBody>
          <a:bodyPr/>
          <a:lstStyle/>
          <a:p>
            <a:pPr lvl="0"/>
            <a:fld id="{0ED3F36F-6A56-44D5-AB6D-9F9FC307077E}" type="slidenum">
              <a:rPr lang="de-DE" smtClean="0"/>
              <a:t>3</a:t>
            </a:fld>
            <a:endParaRPr lang="de-DE"/>
          </a:p>
        </p:txBody>
      </p:sp>
    </p:spTree>
    <p:extLst>
      <p:ext uri="{BB962C8B-B14F-4D97-AF65-F5344CB8AC3E}">
        <p14:creationId xmlns:p14="http://schemas.microsoft.com/office/powerpoint/2010/main" val="2007729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US" sz="1200" b="0" i="0" u="none" strike="noStrike" kern="1200" cap="none" spc="0" baseline="0" dirty="0" smtClean="0">
                <a:solidFill>
                  <a:srgbClr val="000000"/>
                </a:solidFill>
                <a:effectLst/>
                <a:uFillTx/>
                <a:latin typeface="Calibri"/>
              </a:rPr>
              <a:t>Soil gas is collected by passive gas collectors developed by Schack-Kirchner et al that were installed on the plots at various soil depths. The analysis of the soil gas concentrations was done in a min. 4-week rhythm using a gas chromatograph, which determines mass and greenhouse gases and just also, if present in sufficient quantities, ethylene. For those who are interested in more data from our long-term measurements, we recommend the paper by Maier et al 2020, in which our measurement routine and fluxes of other gases are presented in more detail. </a:t>
            </a:r>
            <a:endParaRPr lang="de-DE" sz="1200" b="0" i="0" u="none" strike="noStrike" kern="1200" cap="none" spc="0" baseline="0" dirty="0" smtClean="0">
              <a:solidFill>
                <a:srgbClr val="000000"/>
              </a:solidFill>
              <a:effectLst/>
              <a:uFillTx/>
              <a:latin typeface="Calibri"/>
            </a:endParaRPr>
          </a:p>
        </p:txBody>
      </p:sp>
      <p:sp>
        <p:nvSpPr>
          <p:cNvPr id="4" name="Foliennummernplatzhalter 3"/>
          <p:cNvSpPr>
            <a:spLocks noGrp="1"/>
          </p:cNvSpPr>
          <p:nvPr>
            <p:ph type="sldNum" sz="quarter" idx="10"/>
          </p:nvPr>
        </p:nvSpPr>
        <p:spPr/>
        <p:txBody>
          <a:bodyPr/>
          <a:lstStyle/>
          <a:p>
            <a:pPr lvl="0"/>
            <a:fld id="{0ED3F36F-6A56-44D5-AB6D-9F9FC307077E}" type="slidenum">
              <a:rPr lang="de-DE" smtClean="0"/>
              <a:t>4</a:t>
            </a:fld>
            <a:endParaRPr lang="de-DE"/>
          </a:p>
        </p:txBody>
      </p:sp>
    </p:spTree>
    <p:extLst>
      <p:ext uri="{BB962C8B-B14F-4D97-AF65-F5344CB8AC3E}">
        <p14:creationId xmlns:p14="http://schemas.microsoft.com/office/powerpoint/2010/main" val="2789826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pPr marL="0" indent="0">
              <a:buNone/>
            </a:pPr>
            <a:r>
              <a:rPr lang="en-US" sz="1200" b="0" i="0" u="none" strike="noStrike" kern="1200" cap="none" spc="0" baseline="0" dirty="0" smtClean="0">
                <a:solidFill>
                  <a:srgbClr val="000000"/>
                </a:solidFill>
                <a:effectLst/>
                <a:uFillTx/>
                <a:latin typeface="Calibri"/>
              </a:rPr>
              <a:t>Before I present the results, the challenging data basis should be mentioned. The examined data sets have a very high number of zero measurements as well as measured values below the limit of detection or the limit of quantification. Thus, the extensive field measurements confirm the patterns known from laboratory studies and show that ethylene is potentially found at all sites and that the occurrence is not subject to a regular temporal pattern, but rather cluster in hot moments. </a:t>
            </a:r>
          </a:p>
          <a:p>
            <a:pPr marL="0" indent="0">
              <a:buNone/>
            </a:pPr>
            <a:endParaRPr lang="de-DE" sz="1200" b="0" i="0" u="none" strike="noStrike" kern="1200" cap="none" spc="0" baseline="0" dirty="0" smtClean="0">
              <a:solidFill>
                <a:srgbClr val="000000"/>
              </a:solidFill>
              <a:effectLst/>
              <a:uFillTx/>
              <a:latin typeface="Calibri"/>
            </a:endParaRPr>
          </a:p>
          <a:p>
            <a:r>
              <a:rPr lang="en-US" sz="1200" b="0" i="0" u="none" strike="noStrike" kern="1200" cap="none" spc="0" baseline="0" dirty="0" smtClean="0">
                <a:solidFill>
                  <a:srgbClr val="000000"/>
                </a:solidFill>
                <a:effectLst/>
                <a:uFillTx/>
                <a:latin typeface="Calibri"/>
              </a:rPr>
              <a:t>The accumulation of ethylene in soil air could be observed significantly more frequently in artificial compacted soils than in well-aerated forest soils where accumulation and thus detection is more difficult. The temporarily waterlogged site showed the highest C2H4 occurrence frequency with almost 27 %. In addition, an oxygen effect could be detected here. Low O2 levels favor the accumulation of ethylene in the soil. </a:t>
            </a:r>
          </a:p>
          <a:p>
            <a:endParaRPr lang="de-DE" sz="1200" b="0" i="0" u="none" strike="noStrike" kern="1200" cap="none" spc="0" baseline="0" dirty="0" smtClean="0">
              <a:solidFill>
                <a:srgbClr val="000000"/>
              </a:solidFill>
              <a:effectLst/>
              <a:uFillTx/>
              <a:latin typeface="Calibri"/>
            </a:endParaRPr>
          </a:p>
          <a:p>
            <a:r>
              <a:rPr lang="en-US" sz="1200" b="0" i="0" u="none" strike="noStrike" kern="1200" cap="none" spc="0" baseline="0" dirty="0" smtClean="0">
                <a:solidFill>
                  <a:srgbClr val="000000"/>
                </a:solidFill>
                <a:effectLst/>
                <a:uFillTx/>
                <a:latin typeface="Calibri"/>
              </a:rPr>
              <a:t>In unaffected forest soils, ethylene occurs only very rarely. In addition, a tree species effect could be observed. Ethylene is measured far more frequently under spruce than under beech trees. This effect is not only evident in an overall view, but also in a pairwise comparison, in most areas of the same site usually the same soil but with different vegetation type. The reason for this difference is still unclear - but it is probably due to microbial differences rather than root densities.</a:t>
            </a:r>
            <a:endParaRPr lang="de-DE" sz="1200" b="0" i="0" u="none" strike="noStrike" kern="1200" cap="none" spc="0" baseline="0" dirty="0" smtClean="0">
              <a:solidFill>
                <a:srgbClr val="000000"/>
              </a:solidFill>
              <a:effectLst/>
              <a:uFillTx/>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PT Sans" panose="020B0503020203020204" pitchFamily="34" charset="0"/>
              <a:ea typeface="Calibri" panose="020F0502020204030204" pitchFamily="34" charset="0"/>
              <a:cs typeface="Times New Roman" panose="02020603050405020304" pitchFamily="18" charset="0"/>
            </a:endParaRPr>
          </a:p>
          <a:p>
            <a:endParaRPr lang="de-DE" dirty="0"/>
          </a:p>
        </p:txBody>
      </p:sp>
      <p:sp>
        <p:nvSpPr>
          <p:cNvPr id="4" name="Foliennummernplatzhalter 3"/>
          <p:cNvSpPr>
            <a:spLocks noGrp="1"/>
          </p:cNvSpPr>
          <p:nvPr>
            <p:ph type="sldNum" sz="quarter" idx="10"/>
          </p:nvPr>
        </p:nvSpPr>
        <p:spPr/>
        <p:txBody>
          <a:bodyPr/>
          <a:lstStyle/>
          <a:p>
            <a:pPr lvl="0"/>
            <a:fld id="{0ED3F36F-6A56-44D5-AB6D-9F9FC307077E}" type="slidenum">
              <a:rPr lang="de-DE" smtClean="0"/>
              <a:t>5</a:t>
            </a:fld>
            <a:endParaRPr lang="de-DE"/>
          </a:p>
        </p:txBody>
      </p:sp>
    </p:spTree>
    <p:extLst>
      <p:ext uri="{BB962C8B-B14F-4D97-AF65-F5344CB8AC3E}">
        <p14:creationId xmlns:p14="http://schemas.microsoft.com/office/powerpoint/2010/main" val="31217181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lvl="0"/>
            <a:fld id="{0ED3F36F-6A56-44D5-AB6D-9F9FC307077E}" type="slidenum">
              <a:rPr lang="de-DE" smtClean="0"/>
              <a:t>6</a:t>
            </a:fld>
            <a:endParaRPr lang="de-DE"/>
          </a:p>
        </p:txBody>
      </p:sp>
    </p:spTree>
    <p:extLst>
      <p:ext uri="{BB962C8B-B14F-4D97-AF65-F5344CB8AC3E}">
        <p14:creationId xmlns:p14="http://schemas.microsoft.com/office/powerpoint/2010/main" val="40653322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lvl="0"/>
            <a:fld id="{0ED3F36F-6A56-44D5-AB6D-9F9FC307077E}" type="slidenum">
              <a:rPr lang="de-DE" smtClean="0"/>
              <a:t>7</a:t>
            </a:fld>
            <a:endParaRPr lang="de-DE"/>
          </a:p>
        </p:txBody>
      </p:sp>
    </p:spTree>
    <p:extLst>
      <p:ext uri="{BB962C8B-B14F-4D97-AF65-F5344CB8AC3E}">
        <p14:creationId xmlns:p14="http://schemas.microsoft.com/office/powerpoint/2010/main" val="2176066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lvl="0"/>
            <a:fld id="{0ED3F36F-6A56-44D5-AB6D-9F9FC307077E}" type="slidenum">
              <a:rPr lang="de-DE" smtClean="0"/>
              <a:t>8</a:t>
            </a:fld>
            <a:endParaRPr lang="de-DE"/>
          </a:p>
        </p:txBody>
      </p:sp>
    </p:spTree>
    <p:extLst>
      <p:ext uri="{BB962C8B-B14F-4D97-AF65-F5344CB8AC3E}">
        <p14:creationId xmlns:p14="http://schemas.microsoft.com/office/powerpoint/2010/main" val="606204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p:spPr>
      </p:sp>
      <p:sp>
        <p:nvSpPr>
          <p:cNvPr id="3" name="Notizenplatzhalter 2"/>
          <p:cNvSpPr>
            <a:spLocks noGrp="1"/>
          </p:cNvSpPr>
          <p:nvPr>
            <p:ph type="body" idx="1"/>
          </p:nvPr>
        </p:nvSpPr>
        <p:spPr/>
        <p:txBody>
          <a:bodyPr/>
          <a:lstStyle/>
          <a:p>
            <a:r>
              <a:rPr lang="en-US" dirty="0" smtClean="0"/>
              <a:t>How can this tree species effect be explained? First of all, during the time series observation of the individual plots, certain gas samplers often became noticeable at which ethylene could be measured particularly frequently. When compared with location sketches made when the gas collectors were installed, most of these conspicuous gas samplers were located in the direct area of influence of a root registered at that time. This was exclusively the case on spruce areas. We then investigated in more detail the relationship between rooting intensity and ethylene occurrence. Pairwise comparison of the two plots of one site showed in 4 out of 5 cases a significantly higher ethylene concentration and abundance under spruce than under beech at the same and in some cases even lower root density. The tree species effect is therefore less explainable by the root profile than probably by microbial differences.</a:t>
            </a:r>
            <a:endParaRPr lang="de-DE" dirty="0"/>
          </a:p>
        </p:txBody>
      </p:sp>
      <p:sp>
        <p:nvSpPr>
          <p:cNvPr id="4" name="Foliennummernplatzhalter 3"/>
          <p:cNvSpPr>
            <a:spLocks noGrp="1"/>
          </p:cNvSpPr>
          <p:nvPr>
            <p:ph type="sldNum" sz="quarter" idx="10"/>
          </p:nvPr>
        </p:nvSpPr>
        <p:spPr/>
        <p:txBody>
          <a:bodyPr/>
          <a:lstStyle/>
          <a:p>
            <a:pPr lvl="0"/>
            <a:fld id="{0ED3F36F-6A56-44D5-AB6D-9F9FC307077E}" type="slidenum">
              <a:rPr lang="de-DE" smtClean="0"/>
              <a:t>9</a:t>
            </a:fld>
            <a:endParaRPr lang="de-DE"/>
          </a:p>
        </p:txBody>
      </p:sp>
    </p:spTree>
    <p:extLst>
      <p:ext uri="{BB962C8B-B14F-4D97-AF65-F5344CB8AC3E}">
        <p14:creationId xmlns:p14="http://schemas.microsoft.com/office/powerpoint/2010/main" val="3569008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8.png"/><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microsoft.com/office/2007/relationships/hdphoto" Target="../media/hdphoto2.wdp"/></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folie 1">
    <p:spTree>
      <p:nvGrpSpPr>
        <p:cNvPr id="1" name=""/>
        <p:cNvGrpSpPr/>
        <p:nvPr/>
      </p:nvGrpSpPr>
      <p:grpSpPr>
        <a:xfrm>
          <a:off x="0" y="0"/>
          <a:ext cx="0" cy="0"/>
          <a:chOff x="0" y="0"/>
          <a:chExt cx="0" cy="0"/>
        </a:xfrm>
      </p:grpSpPr>
      <p:pic>
        <p:nvPicPr>
          <p:cNvPr id="2" name="Grafik 8"/>
          <p:cNvPicPr>
            <a:picLocks noChangeAspect="1"/>
          </p:cNvPicPr>
          <p:nvPr/>
        </p:nvPicPr>
        <p:blipFill>
          <a:blip r:embed="rId2"/>
          <a:stretch>
            <a:fillRect/>
          </a:stretch>
        </p:blipFill>
        <p:spPr>
          <a:xfrm>
            <a:off x="-160458" y="1335298"/>
            <a:ext cx="3982276" cy="4979328"/>
          </a:xfrm>
          <a:prstGeom prst="rect">
            <a:avLst/>
          </a:prstGeom>
          <a:noFill/>
          <a:ln cap="flat">
            <a:noFill/>
          </a:ln>
        </p:spPr>
      </p:pic>
      <p:sp>
        <p:nvSpPr>
          <p:cNvPr id="3" name="Textplatzhalter 2"/>
          <p:cNvSpPr txBox="1">
            <a:spLocks noGrp="1"/>
          </p:cNvSpPr>
          <p:nvPr>
            <p:ph type="body" idx="4294967295"/>
          </p:nvPr>
        </p:nvSpPr>
        <p:spPr>
          <a:xfrm>
            <a:off x="5651147" y="3924175"/>
            <a:ext cx="5972175" cy="763917"/>
          </a:xfrm>
        </p:spPr>
        <p:txBody>
          <a:bodyPr anchor="b"/>
          <a:lstStyle>
            <a:lvl1pPr marL="0" indent="0">
              <a:lnSpc>
                <a:spcPct val="100000"/>
              </a:lnSpc>
              <a:buNone/>
              <a:defRPr sz="3200" b="1">
                <a:solidFill>
                  <a:srgbClr val="0B6E60"/>
                </a:solidFill>
              </a:defRPr>
            </a:lvl1pPr>
          </a:lstStyle>
          <a:p>
            <a:pPr lvl="0"/>
            <a:r>
              <a:rPr lang="de-DE" smtClean="0"/>
              <a:t>Formatvorlagen des Textmasters bearbeiten</a:t>
            </a:r>
          </a:p>
        </p:txBody>
      </p:sp>
      <p:sp>
        <p:nvSpPr>
          <p:cNvPr id="4" name="Textplatzhalter 2"/>
          <p:cNvSpPr txBox="1">
            <a:spLocks noGrp="1"/>
          </p:cNvSpPr>
          <p:nvPr>
            <p:ph type="body" idx="4294967295"/>
          </p:nvPr>
        </p:nvSpPr>
        <p:spPr>
          <a:xfrm>
            <a:off x="5651147" y="4558576"/>
            <a:ext cx="5972175" cy="763917"/>
          </a:xfrm>
        </p:spPr>
        <p:txBody>
          <a:bodyPr anchor="b"/>
          <a:lstStyle>
            <a:lvl1pPr marL="0" indent="0">
              <a:buNone/>
              <a:defRPr sz="2800">
                <a:solidFill>
                  <a:srgbClr val="767171"/>
                </a:solidFill>
              </a:defRPr>
            </a:lvl1pPr>
          </a:lstStyle>
          <a:p>
            <a:pPr lvl="0"/>
            <a:r>
              <a:rPr lang="de-DE" smtClean="0"/>
              <a:t>Formatvorlagen des Textmasters bearbeiten</a:t>
            </a:r>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60000" y="288000"/>
            <a:ext cx="2520000" cy="752063"/>
          </a:xfrm>
          <a:prstGeom prst="rect">
            <a:avLst/>
          </a:prstGeom>
        </p:spPr>
      </p:pic>
    </p:spTree>
    <p:extLst>
      <p:ext uri="{BB962C8B-B14F-4D97-AF65-F5344CB8AC3E}">
        <p14:creationId xmlns:p14="http://schemas.microsoft.com/office/powerpoint/2010/main" val="1564117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anksagung">
    <p:spTree>
      <p:nvGrpSpPr>
        <p:cNvPr id="1" name=""/>
        <p:cNvGrpSpPr/>
        <p:nvPr/>
      </p:nvGrpSpPr>
      <p:grpSpPr>
        <a:xfrm>
          <a:off x="0" y="0"/>
          <a:ext cx="0" cy="0"/>
          <a:chOff x="0" y="0"/>
          <a:chExt cx="0" cy="0"/>
        </a:xfrm>
      </p:grpSpPr>
      <p:sp>
        <p:nvSpPr>
          <p:cNvPr id="2" name="Datumsplatzhalter 1"/>
          <p:cNvSpPr txBox="1">
            <a:spLocks noGrp="1"/>
          </p:cNvSpPr>
          <p:nvPr>
            <p:ph type="dt" sz="quarter" idx="7"/>
          </p:nvPr>
        </p:nvSpPr>
        <p:spPr>
          <a:xfrm>
            <a:off x="9102376" y="6356351"/>
            <a:ext cx="1262594"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de-DE" sz="1800" b="0" i="0" u="none" strike="noStrike" kern="1200" cap="none" spc="0" baseline="0">
                <a:solidFill>
                  <a:srgbClr val="000000"/>
                </a:solidFill>
                <a:uFillTx/>
                <a:latin typeface="Calibri"/>
              </a:defRPr>
            </a:lvl1pPr>
          </a:lstStyle>
          <a:p>
            <a:pPr lvl="0"/>
            <a:fld id="{78258BCB-5929-4396-AEB0-965D49A841F7}" type="datetime1">
              <a:rPr lang="de-DE"/>
              <a:pPr lvl="0"/>
              <a:t>17.05.2022</a:t>
            </a:fld>
            <a:endParaRPr lang="de-DE"/>
          </a:p>
        </p:txBody>
      </p:sp>
      <p:sp>
        <p:nvSpPr>
          <p:cNvPr id="3" name="Fußzeilenplatzhalter 2"/>
          <p:cNvSpPr txBox="1">
            <a:spLocks noGrp="1"/>
          </p:cNvSpPr>
          <p:nvPr>
            <p:ph type="ftr" sz="quarter" idx="9"/>
          </p:nvPr>
        </p:nvSpPr>
        <p:spPr>
          <a:xfrm>
            <a:off x="848179" y="6356351"/>
            <a:ext cx="4114800"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de-DE" sz="1800" b="0" i="0" u="none" strike="noStrike" kern="1200" cap="none" spc="0" baseline="0">
                <a:solidFill>
                  <a:srgbClr val="000000"/>
                </a:solidFill>
                <a:uFillTx/>
                <a:latin typeface="Calibri"/>
              </a:defRPr>
            </a:lvl1pPr>
          </a:lstStyle>
          <a:p>
            <a:pPr lvl="0"/>
            <a:endParaRPr lang="de-DE"/>
          </a:p>
        </p:txBody>
      </p:sp>
      <p:sp>
        <p:nvSpPr>
          <p:cNvPr id="4" name="Foliennummernplatzhalter 3"/>
          <p:cNvSpPr txBox="1">
            <a:spLocks noGrp="1"/>
          </p:cNvSpPr>
          <p:nvPr>
            <p:ph type="sldNum" sz="quarter" idx="8"/>
          </p:nvPr>
        </p:nvSpPr>
        <p:spPr>
          <a:xfrm>
            <a:off x="10645426" y="6356351"/>
            <a:ext cx="708376"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1">
              <a:lnSpc>
                <a:spcPct val="100000"/>
              </a:lnSpc>
              <a:spcBef>
                <a:spcPts val="0"/>
              </a:spcBef>
              <a:spcAft>
                <a:spcPts val="0"/>
              </a:spcAft>
              <a:buNone/>
              <a:tabLst/>
              <a:defRPr lang="de-DE" sz="1800" b="0" i="0" u="none" strike="noStrike" kern="1200" cap="none" spc="0" baseline="0">
                <a:solidFill>
                  <a:srgbClr val="000000"/>
                </a:solidFill>
                <a:uFillTx/>
                <a:latin typeface="Calibri"/>
              </a:defRPr>
            </a:lvl1pPr>
          </a:lstStyle>
          <a:p>
            <a:pPr lvl="0"/>
            <a:fld id="{3CC8CB83-75D2-4964-B8C3-0938F728AEC1}" type="slidenum">
              <a:t>‹Nr.›</a:t>
            </a:fld>
            <a:endParaRPr lang="de-DE"/>
          </a:p>
        </p:txBody>
      </p:sp>
      <p:sp useBgFill="1">
        <p:nvSpPr>
          <p:cNvPr id="5" name="Rechteck 4"/>
          <p:cNvSpPr/>
          <p:nvPr/>
        </p:nvSpPr>
        <p:spPr>
          <a:xfrm>
            <a:off x="0" y="0"/>
            <a:ext cx="12309232" cy="7484016"/>
          </a:xfrm>
          <a:prstGeom prst="rect">
            <a:avLst/>
          </a:prstGeom>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6" name="Textplatzhalter 2"/>
          <p:cNvSpPr txBox="1">
            <a:spLocks noGrp="1"/>
          </p:cNvSpPr>
          <p:nvPr>
            <p:ph type="body" idx="4294967295"/>
          </p:nvPr>
        </p:nvSpPr>
        <p:spPr>
          <a:xfrm>
            <a:off x="4629149" y="4154338"/>
            <a:ext cx="6994172" cy="763917"/>
          </a:xfrm>
        </p:spPr>
        <p:txBody>
          <a:bodyPr anchor="b"/>
          <a:lstStyle>
            <a:lvl1pPr marL="0" indent="0">
              <a:lnSpc>
                <a:spcPct val="100000"/>
              </a:lnSpc>
              <a:buNone/>
              <a:defRPr sz="3200" i="1">
                <a:solidFill>
                  <a:srgbClr val="FFFFFF"/>
                </a:solidFill>
              </a:defRPr>
            </a:lvl1pPr>
          </a:lstStyle>
          <a:p>
            <a:pPr lvl="0"/>
            <a:r>
              <a:rPr lang="de-DE" smtClean="0"/>
              <a:t>Formatvorlagen des Textmasters bearbeiten</a:t>
            </a:r>
          </a:p>
        </p:txBody>
      </p:sp>
      <p:pic>
        <p:nvPicPr>
          <p:cNvPr id="10" name="Grafik 9"/>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21172"/>
          <a:stretch/>
        </p:blipFill>
        <p:spPr>
          <a:xfrm>
            <a:off x="-574860" y="939513"/>
            <a:ext cx="4518098" cy="5040000"/>
          </a:xfrm>
          <a:prstGeom prst="rect">
            <a:avLst/>
          </a:prstGeom>
        </p:spPr>
      </p:pic>
      <p:pic>
        <p:nvPicPr>
          <p:cNvPr id="12" name="Grafik 11"/>
          <p:cNvPicPr>
            <a:picLocks noChangeAspect="1"/>
          </p:cNvPicPr>
          <p:nvPr userDrawn="1"/>
        </p:nvPicPr>
        <p:blipFill>
          <a:blip r:embed="rId3" cstate="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9495144" y="359147"/>
            <a:ext cx="2520000" cy="725381"/>
          </a:xfrm>
          <a:prstGeom prst="rect">
            <a:avLst/>
          </a:prstGeom>
        </p:spPr>
      </p:pic>
      <p:pic>
        <p:nvPicPr>
          <p:cNvPr id="13" name="Grafik 12"/>
          <p:cNvPicPr>
            <a:picLocks noChangeAspect="1"/>
          </p:cNvPicPr>
          <p:nvPr userDrawn="1"/>
        </p:nvPicPr>
        <p:blipFill rotWithShape="1">
          <a:blip r:embed="rId5" cstate="print">
            <a:extLst>
              <a:ext uri="{BEBA8EAE-BF5A-486C-A8C5-ECC9F3942E4B}">
                <a14:imgProps xmlns:a14="http://schemas.microsoft.com/office/drawing/2010/main">
                  <a14:imgLayer r:embed="rId6">
                    <a14:imgEffect>
                      <a14:backgroundRemoval t="24622" b="91843" l="5000" r="82237">
                        <a14:foregroundMark x1="41974" y1="34743" x2="41974" y2="34743"/>
                        <a14:foregroundMark x1="53553" y1="47432" x2="53553" y2="47432"/>
                        <a14:foregroundMark x1="51579" y1="64502" x2="51579" y2="64502"/>
                        <a14:foregroundMark x1="56711" y1="76888" x2="56711" y2="76888"/>
                        <a14:foregroundMark x1="46447" y1="77341" x2="46447" y2="77341"/>
                        <a14:foregroundMark x1="33553" y1="61480" x2="33553" y2="61480"/>
                        <a14:foregroundMark x1="21316" y1="66465" x2="21316" y2="66465"/>
                      </a14:backgroundRemoval>
                    </a14:imgEffect>
                  </a14:imgLayer>
                </a14:imgProps>
              </a:ext>
              <a:ext uri="{28A0092B-C50C-407E-A947-70E740481C1C}">
                <a14:useLocalDpi xmlns:a14="http://schemas.microsoft.com/office/drawing/2010/main" val="0"/>
              </a:ext>
            </a:extLst>
          </a:blip>
          <a:srcRect t="19268" r="8594"/>
          <a:stretch/>
        </p:blipFill>
        <p:spPr>
          <a:xfrm>
            <a:off x="9102376" y="1084528"/>
            <a:ext cx="2160000" cy="1661768"/>
          </a:xfrm>
          <a:prstGeom prst="rect">
            <a:avLst/>
          </a:prstGeom>
        </p:spPr>
      </p:pic>
    </p:spTree>
    <p:extLst>
      <p:ext uri="{BB962C8B-B14F-4D97-AF65-F5344CB8AC3E}">
        <p14:creationId xmlns:p14="http://schemas.microsoft.com/office/powerpoint/2010/main" val="2950214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anksagung 2">
    <p:bg>
      <p:bgPr>
        <a:gradFill flip="none" rotWithShape="1">
          <a:gsLst>
            <a:gs pos="100000">
              <a:srgbClr val="00544A"/>
            </a:gs>
            <a:gs pos="0">
              <a:srgbClr val="009281"/>
            </a:gs>
            <a:gs pos="48000">
              <a:srgbClr val="006E6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6" name="Textplatzhalter 2"/>
          <p:cNvSpPr txBox="1">
            <a:spLocks noGrp="1"/>
          </p:cNvSpPr>
          <p:nvPr>
            <p:ph type="body" idx="4294967295"/>
          </p:nvPr>
        </p:nvSpPr>
        <p:spPr>
          <a:xfrm>
            <a:off x="4629149" y="4154338"/>
            <a:ext cx="6994172" cy="763917"/>
          </a:xfrm>
        </p:spPr>
        <p:txBody>
          <a:bodyPr anchor="b"/>
          <a:lstStyle>
            <a:lvl1pPr marL="0" indent="0">
              <a:lnSpc>
                <a:spcPct val="100000"/>
              </a:lnSpc>
              <a:buNone/>
              <a:defRPr sz="3200" i="1">
                <a:solidFill>
                  <a:srgbClr val="FFFFFF"/>
                </a:solidFill>
              </a:defRPr>
            </a:lvl1pPr>
          </a:lstStyle>
          <a:p>
            <a:pPr lvl="0"/>
            <a:r>
              <a:rPr lang="de-DE" smtClean="0"/>
              <a:t>Formatvorlagen des Textmasters bearbeiten</a:t>
            </a:r>
          </a:p>
        </p:txBody>
      </p:sp>
      <p:pic>
        <p:nvPicPr>
          <p:cNvPr id="9" name="Grafik 8"/>
          <p:cNvPicPr>
            <a:picLocks noChangeAspect="1"/>
          </p:cNvPicPr>
          <p:nvPr userDrawn="1"/>
        </p:nvPicPr>
        <p:blipFill rotWithShape="1">
          <a:blip r:embed="rId2">
            <a:duotone>
              <a:schemeClr val="accent3">
                <a:shade val="45000"/>
                <a:satMod val="135000"/>
              </a:schemeClr>
              <a:prstClr val="white"/>
            </a:duotone>
            <a:extLst>
              <a:ext uri="{28A0092B-C50C-407E-A947-70E740481C1C}">
                <a14:useLocalDpi xmlns:a14="http://schemas.microsoft.com/office/drawing/2010/main" val="0"/>
              </a:ext>
            </a:extLst>
          </a:blip>
          <a:srcRect b="21172"/>
          <a:stretch/>
        </p:blipFill>
        <p:spPr>
          <a:xfrm>
            <a:off x="-494034" y="957303"/>
            <a:ext cx="4195377" cy="4680000"/>
          </a:xfrm>
          <a:prstGeom prst="rect">
            <a:avLst/>
          </a:prstGeom>
        </p:spPr>
      </p:pic>
      <p:pic>
        <p:nvPicPr>
          <p:cNvPr id="10" name="Grafik 9"/>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24622" b="91843" l="5000" r="82237">
                        <a14:foregroundMark x1="41974" y1="34743" x2="41974" y2="34743"/>
                        <a14:foregroundMark x1="53553" y1="47432" x2="53553" y2="47432"/>
                        <a14:foregroundMark x1="51579" y1="64502" x2="51579" y2="64502"/>
                        <a14:foregroundMark x1="56711" y1="76888" x2="56711" y2="76888"/>
                        <a14:foregroundMark x1="46447" y1="77341" x2="46447" y2="77341"/>
                        <a14:foregroundMark x1="33553" y1="61480" x2="33553" y2="61480"/>
                        <a14:foregroundMark x1="21316" y1="66465" x2="21316" y2="66465"/>
                      </a14:backgroundRemoval>
                    </a14:imgEffect>
                  </a14:imgLayer>
                </a14:imgProps>
              </a:ext>
              <a:ext uri="{28A0092B-C50C-407E-A947-70E740481C1C}">
                <a14:useLocalDpi xmlns:a14="http://schemas.microsoft.com/office/drawing/2010/main" val="0"/>
              </a:ext>
            </a:extLst>
          </a:blip>
          <a:srcRect t="19268" r="8594"/>
          <a:stretch/>
        </p:blipFill>
        <p:spPr>
          <a:xfrm>
            <a:off x="9456183" y="1060454"/>
            <a:ext cx="3086861" cy="2374836"/>
          </a:xfrm>
          <a:prstGeom prst="rect">
            <a:avLst/>
          </a:prstGeom>
        </p:spPr>
      </p:pic>
      <p:pic>
        <p:nvPicPr>
          <p:cNvPr id="11" name="Grafik 10"/>
          <p:cNvPicPr>
            <a:picLocks noChangeAspect="1"/>
          </p:cNvPicPr>
          <p:nvPr userDrawn="1"/>
        </p:nvPicPr>
        <p:blipFill>
          <a:blip r:embed="rId5" cstate="print">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9360000" y="288000"/>
            <a:ext cx="2520000" cy="725381"/>
          </a:xfrm>
          <a:prstGeom prst="rect">
            <a:avLst/>
          </a:prstGeom>
        </p:spPr>
      </p:pic>
    </p:spTree>
    <p:extLst>
      <p:ext uri="{BB962C8B-B14F-4D97-AF65-F5344CB8AC3E}">
        <p14:creationId xmlns:p14="http://schemas.microsoft.com/office/powerpoint/2010/main" val="44289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Danksagung 2">
    <p:bg>
      <p:bgPr>
        <a:gradFill flip="none" rotWithShape="1">
          <a:gsLst>
            <a:gs pos="100000">
              <a:srgbClr val="00544A"/>
            </a:gs>
            <a:gs pos="0">
              <a:srgbClr val="009281"/>
            </a:gs>
            <a:gs pos="48000">
              <a:srgbClr val="006E6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13" name="Textplatzhalter 2"/>
          <p:cNvSpPr txBox="1">
            <a:spLocks noGrp="1"/>
          </p:cNvSpPr>
          <p:nvPr>
            <p:ph type="body" idx="4294967295"/>
          </p:nvPr>
        </p:nvSpPr>
        <p:spPr>
          <a:xfrm>
            <a:off x="5651147" y="4581089"/>
            <a:ext cx="5972175" cy="763917"/>
          </a:xfrm>
        </p:spPr>
        <p:txBody>
          <a:bodyPr anchor="b"/>
          <a:lstStyle>
            <a:lvl1pPr marL="0" indent="0">
              <a:buNone/>
              <a:defRPr sz="2800">
                <a:solidFill>
                  <a:srgbClr val="7DC4A7"/>
                </a:solidFill>
              </a:defRPr>
            </a:lvl1pPr>
          </a:lstStyle>
          <a:p>
            <a:pPr lvl="0"/>
            <a:r>
              <a:rPr lang="de-DE" dirty="0" smtClean="0"/>
              <a:t>Formatvorlagen des Textmasters bearbeiten</a:t>
            </a:r>
          </a:p>
        </p:txBody>
      </p:sp>
      <p:sp>
        <p:nvSpPr>
          <p:cNvPr id="14" name="Textplatzhalter 2"/>
          <p:cNvSpPr txBox="1">
            <a:spLocks noGrp="1"/>
          </p:cNvSpPr>
          <p:nvPr>
            <p:ph type="body" idx="4294967295"/>
          </p:nvPr>
        </p:nvSpPr>
        <p:spPr>
          <a:xfrm>
            <a:off x="5651147" y="3672115"/>
            <a:ext cx="5972175" cy="1015978"/>
          </a:xfrm>
        </p:spPr>
        <p:txBody>
          <a:bodyPr anchor="b"/>
          <a:lstStyle>
            <a:lvl1pPr marL="0" indent="0">
              <a:lnSpc>
                <a:spcPct val="100000"/>
              </a:lnSpc>
              <a:buNone/>
              <a:defRPr sz="3200" b="1">
                <a:solidFill>
                  <a:srgbClr val="FFFFFF"/>
                </a:solidFill>
              </a:defRPr>
            </a:lvl1pPr>
          </a:lstStyle>
          <a:p>
            <a:pPr lvl="0"/>
            <a:r>
              <a:rPr lang="de-DE" dirty="0" smtClean="0"/>
              <a:t>Formatvorlagen des Textmasters bearbeiten</a:t>
            </a:r>
          </a:p>
        </p:txBody>
      </p:sp>
      <p:pic>
        <p:nvPicPr>
          <p:cNvPr id="15" name="Grafik 14"/>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9360000" y="288000"/>
            <a:ext cx="2520000" cy="725381"/>
          </a:xfrm>
          <a:prstGeom prst="rect">
            <a:avLst/>
          </a:prstGeom>
        </p:spPr>
      </p:pic>
    </p:spTree>
    <p:extLst>
      <p:ext uri="{BB962C8B-B14F-4D97-AF65-F5344CB8AC3E}">
        <p14:creationId xmlns:p14="http://schemas.microsoft.com/office/powerpoint/2010/main" val="3043079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folie 2">
    <p:spTree>
      <p:nvGrpSpPr>
        <p:cNvPr id="1" name=""/>
        <p:cNvGrpSpPr/>
        <p:nvPr/>
      </p:nvGrpSpPr>
      <p:grpSpPr>
        <a:xfrm>
          <a:off x="0" y="0"/>
          <a:ext cx="0" cy="0"/>
          <a:chOff x="0" y="0"/>
          <a:chExt cx="0" cy="0"/>
        </a:xfrm>
      </p:grpSpPr>
      <p:sp>
        <p:nvSpPr>
          <p:cNvPr id="2" name="Rechteck 6"/>
          <p:cNvSpPr/>
          <p:nvPr/>
        </p:nvSpPr>
        <p:spPr>
          <a:xfrm>
            <a:off x="0" y="0"/>
            <a:ext cx="12309232" cy="6972299"/>
          </a:xfrm>
          <a:prstGeom prst="rect">
            <a:avLst/>
          </a:prstGeom>
          <a:solidFill>
            <a:srgbClr val="0B6E60"/>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3" name="Textplatzhalter 2"/>
          <p:cNvSpPr txBox="1">
            <a:spLocks noGrp="1"/>
          </p:cNvSpPr>
          <p:nvPr>
            <p:ph type="body" idx="4294967295"/>
          </p:nvPr>
        </p:nvSpPr>
        <p:spPr>
          <a:xfrm>
            <a:off x="5651147" y="4581089"/>
            <a:ext cx="5972175" cy="763917"/>
          </a:xfrm>
        </p:spPr>
        <p:txBody>
          <a:bodyPr anchor="b"/>
          <a:lstStyle>
            <a:lvl1pPr marL="0" indent="0">
              <a:buNone/>
              <a:defRPr sz="2800">
                <a:solidFill>
                  <a:srgbClr val="7DC4A7"/>
                </a:solidFill>
              </a:defRPr>
            </a:lvl1pPr>
          </a:lstStyle>
          <a:p>
            <a:pPr lvl="0"/>
            <a:r>
              <a:rPr lang="de-DE" dirty="0" smtClean="0"/>
              <a:t>Formatvorlagen des Textmasters bearbeiten</a:t>
            </a:r>
          </a:p>
        </p:txBody>
      </p:sp>
      <p:sp>
        <p:nvSpPr>
          <p:cNvPr id="5" name="Textplatzhalter 2"/>
          <p:cNvSpPr txBox="1">
            <a:spLocks noGrp="1"/>
          </p:cNvSpPr>
          <p:nvPr>
            <p:ph type="body" idx="4294967295"/>
          </p:nvPr>
        </p:nvSpPr>
        <p:spPr>
          <a:xfrm>
            <a:off x="5651147" y="3672115"/>
            <a:ext cx="5972175" cy="1015978"/>
          </a:xfrm>
        </p:spPr>
        <p:txBody>
          <a:bodyPr anchor="b"/>
          <a:lstStyle>
            <a:lvl1pPr marL="0" indent="0">
              <a:lnSpc>
                <a:spcPct val="100000"/>
              </a:lnSpc>
              <a:buNone/>
              <a:defRPr sz="3200" b="1">
                <a:solidFill>
                  <a:srgbClr val="FFFFFF"/>
                </a:solidFill>
              </a:defRPr>
            </a:lvl1pPr>
          </a:lstStyle>
          <a:p>
            <a:pPr lvl="0"/>
            <a:r>
              <a:rPr lang="de-DE" dirty="0" smtClean="0"/>
              <a:t>Formatvorlagen des Textmasters bearbeiten</a:t>
            </a:r>
          </a:p>
        </p:txBody>
      </p:sp>
      <p:pic>
        <p:nvPicPr>
          <p:cNvPr id="7" name="Grafik 6"/>
          <p:cNvPicPr>
            <a:picLocks noChangeAspect="1"/>
          </p:cNvPicPr>
          <p:nvPr userDrawn="1"/>
        </p:nvPicPr>
        <p:blipFill>
          <a:blip r:embed="rId2" cstate="print">
            <a:lum bright="70000" contrast="-70000"/>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tretch>
            <a:fillRect/>
          </a:stretch>
        </p:blipFill>
        <p:spPr>
          <a:xfrm>
            <a:off x="9360000" y="288000"/>
            <a:ext cx="2520000" cy="725381"/>
          </a:xfrm>
          <a:prstGeom prst="rect">
            <a:avLst/>
          </a:prstGeom>
        </p:spPr>
      </p:pic>
      <p:pic>
        <p:nvPicPr>
          <p:cNvPr id="8" name="Grafik 15"/>
          <p:cNvPicPr>
            <a:picLocks noChangeAspect="1"/>
          </p:cNvPicPr>
          <p:nvPr userDrawn="1"/>
        </p:nvPicPr>
        <p:blipFill>
          <a:blip r:embed="rId4"/>
          <a:stretch>
            <a:fillRect/>
          </a:stretch>
        </p:blipFill>
        <p:spPr>
          <a:xfrm>
            <a:off x="-160458" y="1342101"/>
            <a:ext cx="3979642" cy="4919938"/>
          </a:xfrm>
          <a:prstGeom prst="rect">
            <a:avLst/>
          </a:prstGeom>
          <a:noFill/>
          <a:ln cap="flat">
            <a:noFill/>
          </a:ln>
        </p:spPr>
      </p:pic>
    </p:spTree>
    <p:extLst>
      <p:ext uri="{BB962C8B-B14F-4D97-AF65-F5344CB8AC3E}">
        <p14:creationId xmlns:p14="http://schemas.microsoft.com/office/powerpoint/2010/main" val="1312618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Unterpunkt">
    <p:spTree>
      <p:nvGrpSpPr>
        <p:cNvPr id="1" name=""/>
        <p:cNvGrpSpPr/>
        <p:nvPr/>
      </p:nvGrpSpPr>
      <p:grpSpPr>
        <a:xfrm>
          <a:off x="0" y="0"/>
          <a:ext cx="0" cy="0"/>
          <a:chOff x="0" y="0"/>
          <a:chExt cx="0" cy="0"/>
        </a:xfrm>
      </p:grpSpPr>
      <p:cxnSp>
        <p:nvCxnSpPr>
          <p:cNvPr id="3" name="Gerade Verbindung 20"/>
          <p:cNvCxnSpPr/>
          <p:nvPr/>
        </p:nvCxnSpPr>
        <p:spPr>
          <a:xfrm>
            <a:off x="-304802" y="5444467"/>
            <a:ext cx="12496802" cy="0"/>
          </a:xfrm>
          <a:prstGeom prst="straightConnector1">
            <a:avLst/>
          </a:prstGeom>
          <a:noFill/>
          <a:ln w="15873" cap="flat">
            <a:solidFill>
              <a:srgbClr val="0B6E60"/>
            </a:solidFill>
            <a:prstDash val="solid"/>
            <a:miter/>
          </a:ln>
        </p:spPr>
      </p:cxnSp>
      <p:pic>
        <p:nvPicPr>
          <p:cNvPr id="5" name="Grafik 13" descr="Ein Bild, das Text, Schild enthält.&#10;&#10;Automatisch generierte Beschreibung"/>
          <p:cNvPicPr>
            <a:picLocks noChangeAspect="1"/>
          </p:cNvPicPr>
          <p:nvPr/>
        </p:nvPicPr>
        <p:blipFill>
          <a:blip r:embed="rId2"/>
          <a:stretch>
            <a:fillRect/>
          </a:stretch>
        </p:blipFill>
        <p:spPr>
          <a:xfrm>
            <a:off x="10843169" y="288000"/>
            <a:ext cx="1042480" cy="683998"/>
          </a:xfrm>
          <a:prstGeom prst="rect">
            <a:avLst/>
          </a:prstGeom>
          <a:noFill/>
          <a:ln cap="flat">
            <a:noFill/>
          </a:ln>
        </p:spPr>
      </p:pic>
      <p:sp>
        <p:nvSpPr>
          <p:cNvPr id="7" name="Rechteck 18"/>
          <p:cNvSpPr/>
          <p:nvPr userDrawn="1"/>
        </p:nvSpPr>
        <p:spPr>
          <a:xfrm>
            <a:off x="9563299" y="1429902"/>
            <a:ext cx="3963119" cy="4919938"/>
          </a:xfrm>
          <a:prstGeom prst="rect">
            <a:avLst/>
          </a:prstGeom>
          <a:blipFill dpi="0" rotWithShape="1">
            <a:blip r:embed="rId3">
              <a:alphaModFix amt="25000"/>
            </a:blip>
            <a:srcRect/>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511029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Unterpunkt">
    <p:spTree>
      <p:nvGrpSpPr>
        <p:cNvPr id="1" name=""/>
        <p:cNvGrpSpPr/>
        <p:nvPr/>
      </p:nvGrpSpPr>
      <p:grpSpPr>
        <a:xfrm>
          <a:off x="0" y="0"/>
          <a:ext cx="0" cy="0"/>
          <a:chOff x="0" y="0"/>
          <a:chExt cx="0" cy="0"/>
        </a:xfrm>
      </p:grpSpPr>
      <p:sp>
        <p:nvSpPr>
          <p:cNvPr id="2" name="Rechteck 1"/>
          <p:cNvSpPr/>
          <p:nvPr userDrawn="1"/>
        </p:nvSpPr>
        <p:spPr>
          <a:xfrm>
            <a:off x="0" y="6620213"/>
            <a:ext cx="12192000" cy="259032"/>
          </a:xfrm>
          <a:prstGeom prst="rect">
            <a:avLst/>
          </a:prstGeom>
          <a:solidFill>
            <a:srgbClr val="006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 name="Gerade Verbindung 20"/>
          <p:cNvCxnSpPr/>
          <p:nvPr/>
        </p:nvCxnSpPr>
        <p:spPr>
          <a:xfrm>
            <a:off x="-304802" y="1189708"/>
            <a:ext cx="12496802" cy="0"/>
          </a:xfrm>
          <a:prstGeom prst="straightConnector1">
            <a:avLst/>
          </a:prstGeom>
          <a:noFill/>
          <a:ln w="15873" cap="flat">
            <a:solidFill>
              <a:srgbClr val="0B6E60"/>
            </a:solidFill>
            <a:prstDash val="solid"/>
            <a:miter/>
          </a:ln>
        </p:spPr>
      </p:cxnSp>
      <p:pic>
        <p:nvPicPr>
          <p:cNvPr id="5" name="Grafik 13" descr="Ein Bild, das Text, Schild enthält.&#10;&#10;Automatisch generierte Beschreibung"/>
          <p:cNvPicPr>
            <a:picLocks noChangeAspect="1"/>
          </p:cNvPicPr>
          <p:nvPr/>
        </p:nvPicPr>
        <p:blipFill>
          <a:blip r:embed="rId2"/>
          <a:stretch>
            <a:fillRect/>
          </a:stretch>
        </p:blipFill>
        <p:spPr>
          <a:xfrm>
            <a:off x="10843169" y="288000"/>
            <a:ext cx="1042480" cy="683998"/>
          </a:xfrm>
          <a:prstGeom prst="rect">
            <a:avLst/>
          </a:prstGeom>
          <a:noFill/>
          <a:ln cap="flat">
            <a:noFill/>
          </a:ln>
        </p:spPr>
      </p:pic>
      <p:sp>
        <p:nvSpPr>
          <p:cNvPr id="7" name="Rechteck 18"/>
          <p:cNvSpPr/>
          <p:nvPr userDrawn="1"/>
        </p:nvSpPr>
        <p:spPr>
          <a:xfrm>
            <a:off x="9609952" y="1411241"/>
            <a:ext cx="3963119" cy="4919938"/>
          </a:xfrm>
          <a:prstGeom prst="rect">
            <a:avLst/>
          </a:prstGeom>
          <a:blipFill dpi="0" rotWithShape="1">
            <a:blip r:embed="rId3">
              <a:alphaModFix amt="25000"/>
            </a:blip>
            <a:srcRect/>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8" name="Textfeld 9"/>
          <p:cNvSpPr txBox="1"/>
          <p:nvPr userDrawn="1"/>
        </p:nvSpPr>
        <p:spPr>
          <a:xfrm>
            <a:off x="9972675" y="6649461"/>
            <a:ext cx="1381128" cy="246220"/>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72415C-46AA-4153-8619-67B12546B7AB}" type="datetime1">
              <a:rPr lang="de-DE" sz="1000" b="0" i="0" u="none" strike="noStrike" kern="1200" cap="none" spc="0" baseline="0">
                <a:solidFill>
                  <a:srgbClr val="FFFFFF"/>
                </a:solidFill>
                <a:uFillTx/>
                <a:latin typeface="PT Sans"/>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17.05.2022</a:t>
            </a:fld>
            <a:r>
              <a:rPr lang="de-DE" sz="1000" b="0" i="0" u="none" strike="noStrike" kern="1200" cap="none" spc="0" baseline="0" dirty="0">
                <a:solidFill>
                  <a:srgbClr val="FFFFFF"/>
                </a:solidFill>
                <a:uFillTx/>
                <a:latin typeface="PT Sans"/>
              </a:rPr>
              <a:t>  /  </a:t>
            </a:r>
            <a:fld id="{45A8C29F-1ED1-4667-811B-D57F06E7E644}" type="slidenum">
              <a:rPr sz="1000" b="0" i="0" u="none" strike="noStrike" kern="1200" cap="none" spc="0" baseline="0">
                <a:solidFill>
                  <a:srgbClr val="FFFFFF"/>
                </a:solidFill>
                <a:uFillTx/>
                <a:latin typeface="PT Sans"/>
                <a:ea typeface="+mn-ea"/>
                <a:cs typeface="+mn-cs"/>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‹Nr.›</a:t>
            </a:fld>
            <a:endParaRPr lang="de-DE" sz="1000" b="0" i="0" u="none" strike="noStrike" kern="1200" cap="none" spc="0" baseline="0" dirty="0">
              <a:solidFill>
                <a:srgbClr val="FFFFFF"/>
              </a:solidFill>
              <a:uFillTx/>
              <a:latin typeface="PT Sans"/>
              <a:ea typeface="+mn-ea"/>
              <a:cs typeface="+mn-cs"/>
            </a:endParaRPr>
          </a:p>
        </p:txBody>
      </p:sp>
      <p:sp>
        <p:nvSpPr>
          <p:cNvPr id="9" name="Textplatzhalter 2"/>
          <p:cNvSpPr txBox="1">
            <a:spLocks noGrp="1"/>
          </p:cNvSpPr>
          <p:nvPr>
            <p:ph type="body" idx="4294967295" hasCustomPrompt="1"/>
          </p:nvPr>
        </p:nvSpPr>
        <p:spPr>
          <a:xfrm>
            <a:off x="838203" y="6598968"/>
            <a:ext cx="6598923" cy="365129"/>
          </a:xfrm>
        </p:spPr>
        <p:txBody>
          <a:bodyPr anchor="ctr"/>
          <a:lstStyle>
            <a:lvl1pPr marL="0" indent="0">
              <a:buNone/>
              <a:defRPr sz="1000">
                <a:solidFill>
                  <a:srgbClr val="FFFFFF"/>
                </a:solidFill>
              </a:defRPr>
            </a:lvl1pPr>
          </a:lstStyle>
          <a:p>
            <a:pPr lvl="0"/>
            <a:r>
              <a:rPr lang="de-DE" dirty="0" smtClean="0"/>
              <a:t>Thema  /  Verfasser/-in  /  Abteilung</a:t>
            </a:r>
          </a:p>
        </p:txBody>
      </p:sp>
    </p:spTree>
    <p:extLst>
      <p:ext uri="{BB962C8B-B14F-4D97-AF65-F5344CB8AC3E}">
        <p14:creationId xmlns:p14="http://schemas.microsoft.com/office/powerpoint/2010/main" val="29106589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lie Designhintergrund">
    <p:spTree>
      <p:nvGrpSpPr>
        <p:cNvPr id="1" name=""/>
        <p:cNvGrpSpPr/>
        <p:nvPr/>
      </p:nvGrpSpPr>
      <p:grpSpPr>
        <a:xfrm>
          <a:off x="0" y="0"/>
          <a:ext cx="0" cy="0"/>
          <a:chOff x="0" y="0"/>
          <a:chExt cx="0" cy="0"/>
        </a:xfrm>
      </p:grpSpPr>
      <p:sp>
        <p:nvSpPr>
          <p:cNvPr id="3" name="Titelplatzhalter 1"/>
          <p:cNvSpPr txBox="1">
            <a:spLocks noGrp="1"/>
          </p:cNvSpPr>
          <p:nvPr>
            <p:ph type="title"/>
          </p:nvPr>
        </p:nvSpPr>
        <p:spPr>
          <a:xfrm>
            <a:off x="-766662" y="863226"/>
            <a:ext cx="10515600" cy="1325559"/>
          </a:xfrm>
        </p:spPr>
        <p:txBody>
          <a:bodyPr/>
          <a:lstStyle>
            <a:lvl1pPr>
              <a:defRPr/>
            </a:lvl1pPr>
          </a:lstStyle>
          <a:p>
            <a:pPr lvl="0"/>
            <a:r>
              <a:rPr lang="de-DE" dirty="0" smtClean="0"/>
              <a:t>Titelmasterformat durch Klicken bearbeiten</a:t>
            </a:r>
            <a:endParaRPr lang="de-DE" dirty="0"/>
          </a:p>
        </p:txBody>
      </p:sp>
      <p:sp>
        <p:nvSpPr>
          <p:cNvPr id="4" name="Textplatzhalter 2"/>
          <p:cNvSpPr txBox="1">
            <a:spLocks noGrp="1"/>
          </p:cNvSpPr>
          <p:nvPr>
            <p:ph idx="4294967295"/>
          </p:nvPr>
        </p:nvSpPr>
        <p:spPr/>
        <p:txBody>
          <a:bodyPr/>
          <a:lstStyle>
            <a:lvl1pPr>
              <a:defRPr/>
            </a:lvl1pPr>
            <a:lvl2pPr>
              <a:defRPr/>
            </a:lvl2pPr>
            <a:lvl3pPr>
              <a:defRPr/>
            </a:lvl3pPr>
          </a:lstStyle>
          <a:p>
            <a:pPr lvl="0"/>
            <a:r>
              <a:rPr lang="de-DE" smtClean="0"/>
              <a:t>Formatvorlagen des Textmasters bearbeiten</a:t>
            </a:r>
          </a:p>
          <a:p>
            <a:pPr lvl="1"/>
            <a:r>
              <a:rPr lang="de-DE" smtClean="0"/>
              <a:t>Zweite Ebene</a:t>
            </a:r>
          </a:p>
          <a:p>
            <a:pPr lvl="2"/>
            <a:r>
              <a:rPr lang="de-DE" smtClean="0"/>
              <a:t>Dritte Ebene</a:t>
            </a:r>
          </a:p>
        </p:txBody>
      </p:sp>
      <p:sp>
        <p:nvSpPr>
          <p:cNvPr id="5" name="Textplatzhalter 2"/>
          <p:cNvSpPr txBox="1">
            <a:spLocks noGrp="1"/>
          </p:cNvSpPr>
          <p:nvPr>
            <p:ph type="body" idx="4294967295" hasCustomPrompt="1"/>
          </p:nvPr>
        </p:nvSpPr>
        <p:spPr>
          <a:xfrm>
            <a:off x="838203" y="6598968"/>
            <a:ext cx="6598923" cy="365129"/>
          </a:xfrm>
        </p:spPr>
        <p:txBody>
          <a:bodyPr anchor="ctr"/>
          <a:lstStyle>
            <a:lvl1pPr marL="0" indent="0">
              <a:buNone/>
              <a:defRPr sz="1000">
                <a:solidFill>
                  <a:srgbClr val="FFFFFF"/>
                </a:solidFill>
              </a:defRPr>
            </a:lvl1pPr>
          </a:lstStyle>
          <a:p>
            <a:pPr lvl="0"/>
            <a:r>
              <a:rPr lang="de-DE" dirty="0" smtClean="0"/>
              <a:t>Thema  /  Verfasser/-in  /  Abteilung</a:t>
            </a:r>
          </a:p>
        </p:txBody>
      </p:sp>
      <p:sp>
        <p:nvSpPr>
          <p:cNvPr id="6" name="Textfeld 9"/>
          <p:cNvSpPr txBox="1"/>
          <p:nvPr/>
        </p:nvSpPr>
        <p:spPr>
          <a:xfrm>
            <a:off x="9972675" y="6649461"/>
            <a:ext cx="1381128" cy="246220"/>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B572415C-46AA-4153-8619-67B12546B7AB}" type="datetime1">
              <a:rPr lang="de-DE" sz="1000" b="0" i="0" u="none" strike="noStrike" kern="1200" cap="none" spc="0" baseline="0">
                <a:solidFill>
                  <a:srgbClr val="FFFFFF"/>
                </a:solidFill>
                <a:uFillTx/>
                <a:latin typeface="PT Sans"/>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17.05.2022</a:t>
            </a:fld>
            <a:r>
              <a:rPr lang="de-DE" sz="1000" b="0" i="0" u="none" strike="noStrike" kern="1200" cap="none" spc="0" baseline="0" dirty="0">
                <a:solidFill>
                  <a:srgbClr val="FFFFFF"/>
                </a:solidFill>
                <a:uFillTx/>
                <a:latin typeface="PT Sans"/>
              </a:rPr>
              <a:t>  /  </a:t>
            </a:r>
            <a:fld id="{45A8C29F-1ED1-4667-811B-D57F06E7E644}" type="slidenum">
              <a:rPr sz="1000" b="0" i="0" u="none" strike="noStrike" kern="1200" cap="none" spc="0" baseline="0">
                <a:solidFill>
                  <a:srgbClr val="FFFFFF"/>
                </a:solidFill>
                <a:uFillTx/>
                <a:latin typeface="PT Sans"/>
                <a:ea typeface="+mn-ea"/>
                <a:cs typeface="+mn-cs"/>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‹Nr.›</a:t>
            </a:fld>
            <a:endParaRPr lang="de-DE" sz="1000" b="0" i="0" u="none" strike="noStrike" kern="1200" cap="none" spc="0" baseline="0" dirty="0">
              <a:solidFill>
                <a:srgbClr val="FFFFFF"/>
              </a:solidFill>
              <a:uFillTx/>
              <a:latin typeface="PT Sans"/>
              <a:ea typeface="+mn-ea"/>
              <a:cs typeface="+mn-cs"/>
            </a:endParaRPr>
          </a:p>
        </p:txBody>
      </p:sp>
      <p:sp>
        <p:nvSpPr>
          <p:cNvPr id="8" name="Rechteck 18"/>
          <p:cNvSpPr/>
          <p:nvPr userDrawn="1"/>
        </p:nvSpPr>
        <p:spPr>
          <a:xfrm>
            <a:off x="9563299" y="1429902"/>
            <a:ext cx="3963119" cy="4919938"/>
          </a:xfrm>
          <a:prstGeom prst="rect">
            <a:avLst/>
          </a:prstGeom>
          <a:blipFill dpi="0" rotWithShape="1">
            <a:blip r:embed="rId2">
              <a:alphaModFix amt="25000"/>
            </a:blip>
            <a:srcRect/>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2627139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lie ">
    <p:spTree>
      <p:nvGrpSpPr>
        <p:cNvPr id="1" name=""/>
        <p:cNvGrpSpPr/>
        <p:nvPr/>
      </p:nvGrpSpPr>
      <p:grpSpPr>
        <a:xfrm>
          <a:off x="0" y="0"/>
          <a:ext cx="0" cy="0"/>
          <a:chOff x="0" y="0"/>
          <a:chExt cx="0" cy="0"/>
        </a:xfrm>
      </p:grpSpPr>
      <p:sp>
        <p:nvSpPr>
          <p:cNvPr id="2" name="Titelplatzhalter 1"/>
          <p:cNvSpPr txBox="1">
            <a:spLocks noGrp="1"/>
          </p:cNvSpPr>
          <p:nvPr>
            <p:ph type="title"/>
          </p:nvPr>
        </p:nvSpPr>
        <p:spPr/>
        <p:txBody>
          <a:bodyPr/>
          <a:lstStyle>
            <a:lvl1pPr>
              <a:defRPr/>
            </a:lvl1pPr>
          </a:lstStyle>
          <a:p>
            <a:pPr lvl="0"/>
            <a:r>
              <a:rPr lang="de-DE" smtClean="0"/>
              <a:t>Titelmasterformat durch Klicken bearbeiten</a:t>
            </a:r>
            <a:endParaRPr lang="de-DE"/>
          </a:p>
        </p:txBody>
      </p:sp>
      <p:sp>
        <p:nvSpPr>
          <p:cNvPr id="3" name="Textplatzhalter 2"/>
          <p:cNvSpPr txBox="1">
            <a:spLocks noGrp="1"/>
          </p:cNvSpPr>
          <p:nvPr>
            <p:ph idx="4294967295"/>
          </p:nvPr>
        </p:nvSpPr>
        <p:spPr/>
        <p:txBody>
          <a:bodyPr/>
          <a:lstStyle>
            <a:lvl1pPr>
              <a:defRPr/>
            </a:lvl1pPr>
            <a:lvl2pPr>
              <a:defRPr/>
            </a:lvl2pPr>
            <a:lvl3pPr>
              <a:defRPr/>
            </a:lvl3pPr>
          </a:lstStyle>
          <a:p>
            <a:pPr lvl="0"/>
            <a:r>
              <a:rPr lang="de-DE" smtClean="0"/>
              <a:t>Formatvorlagen des Textmasters bearbeiten</a:t>
            </a:r>
          </a:p>
          <a:p>
            <a:pPr lvl="1"/>
            <a:r>
              <a:rPr lang="de-DE" smtClean="0"/>
              <a:t>Zweite Ebene</a:t>
            </a:r>
          </a:p>
          <a:p>
            <a:pPr lvl="2"/>
            <a:r>
              <a:rPr lang="de-DE" smtClean="0"/>
              <a:t>Dritte Ebene</a:t>
            </a:r>
          </a:p>
        </p:txBody>
      </p:sp>
      <p:sp>
        <p:nvSpPr>
          <p:cNvPr id="5" name="Rechteck 18"/>
          <p:cNvSpPr/>
          <p:nvPr userDrawn="1"/>
        </p:nvSpPr>
        <p:spPr>
          <a:xfrm>
            <a:off x="9563299" y="1429902"/>
            <a:ext cx="3963119" cy="4919938"/>
          </a:xfrm>
          <a:prstGeom prst="rect">
            <a:avLst/>
          </a:prstGeom>
          <a:blipFill dpi="0" rotWithShape="1">
            <a:blip r:embed="rId2">
              <a:alphaModFix amt="25000"/>
            </a:blip>
            <a:srcRect/>
            <a:stretch>
              <a:fillRect/>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7" name="Textplatzhalter 2"/>
          <p:cNvSpPr txBox="1">
            <a:spLocks noGrp="1"/>
          </p:cNvSpPr>
          <p:nvPr>
            <p:ph type="body" idx="4294967295" hasCustomPrompt="1"/>
          </p:nvPr>
        </p:nvSpPr>
        <p:spPr>
          <a:xfrm>
            <a:off x="838203" y="6598968"/>
            <a:ext cx="6598923" cy="365129"/>
          </a:xfrm>
        </p:spPr>
        <p:txBody>
          <a:bodyPr anchor="ctr"/>
          <a:lstStyle>
            <a:lvl1pPr marL="0" indent="0">
              <a:buNone/>
              <a:defRPr sz="1000">
                <a:solidFill>
                  <a:srgbClr val="FFFFFF"/>
                </a:solidFill>
              </a:defRPr>
            </a:lvl1pPr>
          </a:lstStyle>
          <a:p>
            <a:pPr lvl="0"/>
            <a:r>
              <a:rPr lang="de-DE" dirty="0" smtClean="0"/>
              <a:t>Thema  /  Verfasser/-in  /  Abteilung</a:t>
            </a:r>
          </a:p>
        </p:txBody>
      </p:sp>
    </p:spTree>
    <p:extLst>
      <p:ext uri="{BB962C8B-B14F-4D97-AF65-F5344CB8AC3E}">
        <p14:creationId xmlns:p14="http://schemas.microsoft.com/office/powerpoint/2010/main" val="3161406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lie_ohne_Hintergrund">
    <p:spTree>
      <p:nvGrpSpPr>
        <p:cNvPr id="1" name=""/>
        <p:cNvGrpSpPr/>
        <p:nvPr/>
      </p:nvGrpSpPr>
      <p:grpSpPr>
        <a:xfrm>
          <a:off x="0" y="0"/>
          <a:ext cx="0" cy="0"/>
          <a:chOff x="0" y="0"/>
          <a:chExt cx="0" cy="0"/>
        </a:xfrm>
      </p:grpSpPr>
      <p:cxnSp>
        <p:nvCxnSpPr>
          <p:cNvPr id="3" name="Gerade Verbindung 13"/>
          <p:cNvCxnSpPr/>
          <p:nvPr/>
        </p:nvCxnSpPr>
        <p:spPr>
          <a:xfrm>
            <a:off x="-101598" y="1374699"/>
            <a:ext cx="11455401" cy="0"/>
          </a:xfrm>
          <a:prstGeom prst="straightConnector1">
            <a:avLst/>
          </a:prstGeom>
          <a:noFill/>
          <a:ln w="15873" cap="flat">
            <a:solidFill>
              <a:srgbClr val="0B6E60"/>
            </a:solidFill>
            <a:prstDash val="solid"/>
            <a:miter/>
          </a:ln>
        </p:spPr>
      </p:cxnSp>
      <p:sp>
        <p:nvSpPr>
          <p:cNvPr id="4" name="Titelplatzhalter 1"/>
          <p:cNvSpPr txBox="1">
            <a:spLocks noGrp="1"/>
          </p:cNvSpPr>
          <p:nvPr>
            <p:ph type="title"/>
          </p:nvPr>
        </p:nvSpPr>
        <p:spPr/>
        <p:txBody>
          <a:bodyPr/>
          <a:lstStyle>
            <a:lvl1pPr>
              <a:defRPr/>
            </a:lvl1pPr>
          </a:lstStyle>
          <a:p>
            <a:pPr lvl="0"/>
            <a:r>
              <a:rPr lang="de-DE" smtClean="0"/>
              <a:t>Titelmasterformat durch Klicken bearbeiten</a:t>
            </a:r>
            <a:endParaRPr lang="de-DE"/>
          </a:p>
        </p:txBody>
      </p:sp>
      <p:sp>
        <p:nvSpPr>
          <p:cNvPr id="5" name="Textplatzhalter 2"/>
          <p:cNvSpPr txBox="1">
            <a:spLocks noGrp="1"/>
          </p:cNvSpPr>
          <p:nvPr>
            <p:ph idx="4294967295"/>
          </p:nvPr>
        </p:nvSpPr>
        <p:spPr/>
        <p:txBody>
          <a:bodyPr/>
          <a:lstStyle>
            <a:lvl1pPr>
              <a:defRPr/>
            </a:lvl1pPr>
            <a:lvl2pPr>
              <a:defRPr/>
            </a:lvl2pPr>
            <a:lvl3pPr>
              <a:defRPr/>
            </a:lvl3pPr>
          </a:lstStyle>
          <a:p>
            <a:pPr lvl="0"/>
            <a:r>
              <a:rPr lang="de-DE" smtClean="0"/>
              <a:t>Formatvorlagen des Textmasters bearbeiten</a:t>
            </a:r>
          </a:p>
          <a:p>
            <a:pPr lvl="1"/>
            <a:r>
              <a:rPr lang="de-DE" smtClean="0"/>
              <a:t>Zweite Ebene</a:t>
            </a:r>
          </a:p>
          <a:p>
            <a:pPr lvl="2"/>
            <a:r>
              <a:rPr lang="de-DE" smtClean="0"/>
              <a:t>Dritte Ebene</a:t>
            </a:r>
          </a:p>
        </p:txBody>
      </p:sp>
      <p:sp>
        <p:nvSpPr>
          <p:cNvPr id="7" name="Textplatzhalter 2"/>
          <p:cNvSpPr txBox="1">
            <a:spLocks noGrp="1"/>
          </p:cNvSpPr>
          <p:nvPr>
            <p:ph type="body" idx="4294967295" hasCustomPrompt="1"/>
          </p:nvPr>
        </p:nvSpPr>
        <p:spPr>
          <a:xfrm>
            <a:off x="838203" y="6598968"/>
            <a:ext cx="6598923" cy="365129"/>
          </a:xfrm>
        </p:spPr>
        <p:txBody>
          <a:bodyPr anchor="ctr"/>
          <a:lstStyle>
            <a:lvl1pPr marL="0" indent="0">
              <a:buNone/>
              <a:defRPr sz="1000">
                <a:solidFill>
                  <a:srgbClr val="FFFFFF"/>
                </a:solidFill>
              </a:defRPr>
            </a:lvl1pPr>
          </a:lstStyle>
          <a:p>
            <a:pPr lvl="0"/>
            <a:r>
              <a:rPr lang="de-DE" dirty="0" smtClean="0"/>
              <a:t>Thema  /  Verfasser/-in  /  Abteilung</a:t>
            </a:r>
          </a:p>
        </p:txBody>
      </p:sp>
    </p:spTree>
    <p:extLst>
      <p:ext uri="{BB962C8B-B14F-4D97-AF65-F5344CB8AC3E}">
        <p14:creationId xmlns:p14="http://schemas.microsoft.com/office/powerpoint/2010/main" val="48459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Folie leer">
    <p:spTree>
      <p:nvGrpSpPr>
        <p:cNvPr id="1" name=""/>
        <p:cNvGrpSpPr/>
        <p:nvPr/>
      </p:nvGrpSpPr>
      <p:grpSpPr>
        <a:xfrm>
          <a:off x="0" y="0"/>
          <a:ext cx="0" cy="0"/>
          <a:chOff x="0" y="0"/>
          <a:chExt cx="0" cy="0"/>
        </a:xfrm>
      </p:grpSpPr>
      <p:sp>
        <p:nvSpPr>
          <p:cNvPr id="9" name="Rechteck 9"/>
          <p:cNvSpPr/>
          <p:nvPr userDrawn="1"/>
        </p:nvSpPr>
        <p:spPr>
          <a:xfrm>
            <a:off x="0" y="6649461"/>
            <a:ext cx="12191996" cy="256504"/>
          </a:xfrm>
          <a:prstGeom prst="rect">
            <a:avLst/>
          </a:prstGeom>
          <a:solidFill>
            <a:srgbClr val="0B6E60"/>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pic>
        <p:nvPicPr>
          <p:cNvPr id="2" name="Grafik 9" descr="Ein Bild, das Text, Schild enthält.&#10;&#10;Automatisch generierte Beschreibung"/>
          <p:cNvPicPr>
            <a:picLocks noChangeAspect="1"/>
          </p:cNvPicPr>
          <p:nvPr/>
        </p:nvPicPr>
        <p:blipFill>
          <a:blip r:embed="rId2"/>
          <a:stretch>
            <a:fillRect/>
          </a:stretch>
        </p:blipFill>
        <p:spPr>
          <a:xfrm>
            <a:off x="10311323" y="628979"/>
            <a:ext cx="1042480" cy="683998"/>
          </a:xfrm>
          <a:prstGeom prst="rect">
            <a:avLst/>
          </a:prstGeom>
          <a:noFill/>
          <a:ln cap="flat">
            <a:noFill/>
          </a:ln>
        </p:spPr>
      </p:pic>
      <p:sp>
        <p:nvSpPr>
          <p:cNvPr id="5" name="Textfeld 15"/>
          <p:cNvSpPr txBox="1"/>
          <p:nvPr/>
        </p:nvSpPr>
        <p:spPr>
          <a:xfrm>
            <a:off x="9972675" y="6649461"/>
            <a:ext cx="1381128" cy="246220"/>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76B33534-802B-4A92-A8F4-3E17D76533A2}" type="datetime1">
              <a:rPr lang="de-DE" sz="1000" b="0" i="0" u="none" strike="noStrike" kern="1200" cap="none" spc="0" baseline="0">
                <a:solidFill>
                  <a:srgbClr val="FFFFFF"/>
                </a:solidFill>
                <a:uFillTx/>
                <a:latin typeface="PT Sans"/>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17.05.2022</a:t>
            </a:fld>
            <a:r>
              <a:rPr lang="de-DE" sz="1000" b="0" i="0" u="none" strike="noStrike" kern="1200" cap="none" spc="0" baseline="0" dirty="0">
                <a:solidFill>
                  <a:srgbClr val="FFFFFF"/>
                </a:solidFill>
                <a:uFillTx/>
                <a:latin typeface="PT Sans"/>
              </a:rPr>
              <a:t>  /  </a:t>
            </a:r>
            <a:fld id="{1E078BBB-717F-4260-A91D-3F9F31D4426A}" type="slidenum">
              <a:rPr sz="1000" b="0" i="0" u="none" strike="noStrike" kern="1200" cap="none" spc="0" baseline="0">
                <a:solidFill>
                  <a:srgbClr val="FFFFFF"/>
                </a:solidFill>
                <a:uFillTx/>
                <a:latin typeface="PT Sans"/>
                <a:ea typeface="+mn-ea"/>
                <a:cs typeface="+mn-cs"/>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‹Nr.›</a:t>
            </a:fld>
            <a:endParaRPr lang="de-DE" sz="1000" b="0" i="0" u="none" strike="noStrike" kern="1200" cap="none" spc="0" baseline="0" dirty="0">
              <a:solidFill>
                <a:srgbClr val="FFFFFF"/>
              </a:solidFill>
              <a:uFillTx/>
              <a:latin typeface="PT Sans"/>
              <a:ea typeface="+mn-ea"/>
              <a:cs typeface="+mn-cs"/>
            </a:endParaRPr>
          </a:p>
        </p:txBody>
      </p:sp>
      <p:sp>
        <p:nvSpPr>
          <p:cNvPr id="4" name="Textplatzhalter 2"/>
          <p:cNvSpPr txBox="1">
            <a:spLocks noGrp="1"/>
          </p:cNvSpPr>
          <p:nvPr>
            <p:ph type="body" idx="4294967295" hasCustomPrompt="1"/>
          </p:nvPr>
        </p:nvSpPr>
        <p:spPr>
          <a:xfrm>
            <a:off x="838203" y="6598968"/>
            <a:ext cx="6598923" cy="365129"/>
          </a:xfrm>
        </p:spPr>
        <p:txBody>
          <a:bodyPr anchor="ctr"/>
          <a:lstStyle>
            <a:lvl1pPr marL="0" indent="0">
              <a:buNone/>
              <a:defRPr sz="1000">
                <a:solidFill>
                  <a:srgbClr val="FFFFFF"/>
                </a:solidFill>
              </a:defRPr>
            </a:lvl1pPr>
          </a:lstStyle>
          <a:p>
            <a:pPr lvl="0"/>
            <a:r>
              <a:rPr lang="de-DE" dirty="0" smtClean="0"/>
              <a:t>Thema  /  Verfasser/-in  /  Abteilung</a:t>
            </a:r>
          </a:p>
        </p:txBody>
      </p:sp>
      <p:sp>
        <p:nvSpPr>
          <p:cNvPr id="7" name="Rechteck 18"/>
          <p:cNvSpPr/>
          <p:nvPr userDrawn="1"/>
        </p:nvSpPr>
        <p:spPr>
          <a:xfrm>
            <a:off x="9563300" y="1429902"/>
            <a:ext cx="2638226" cy="4919938"/>
          </a:xfrm>
          <a:prstGeom prst="rect">
            <a:avLst/>
          </a:prstGeom>
          <a:blipFill dpi="0" rotWithShape="1">
            <a:blip r:embed="rId3">
              <a:alphaModFix amt="25000"/>
            </a:blip>
            <a:srcRect/>
            <a:stretch>
              <a:fillRect l="-1" r="-50218"/>
            </a:stretch>
          </a:blip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27583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hteck 9"/>
          <p:cNvSpPr/>
          <p:nvPr/>
        </p:nvSpPr>
        <p:spPr>
          <a:xfrm>
            <a:off x="0" y="6649461"/>
            <a:ext cx="12191996" cy="256504"/>
          </a:xfrm>
          <a:prstGeom prst="rect">
            <a:avLst/>
          </a:prstGeom>
          <a:solidFill>
            <a:srgbClr val="0B6E60"/>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FFFFFF"/>
              </a:solidFill>
              <a:uFillTx/>
              <a:latin typeface="Calibri"/>
            </a:endParaRPr>
          </a:p>
        </p:txBody>
      </p:sp>
      <p:sp>
        <p:nvSpPr>
          <p:cNvPr id="3" name="Titelplatzhalter 1"/>
          <p:cNvSpPr txBox="1">
            <a:spLocks noGrp="1"/>
          </p:cNvSpPr>
          <p:nvPr>
            <p:ph type="title"/>
          </p:nvPr>
        </p:nvSpPr>
        <p:spPr>
          <a:xfrm>
            <a:off x="838203" y="475295"/>
            <a:ext cx="10515600" cy="1325559"/>
          </a:xfrm>
          <a:prstGeom prst="rect">
            <a:avLst/>
          </a:prstGeom>
          <a:noFill/>
          <a:ln>
            <a:noFill/>
          </a:ln>
        </p:spPr>
        <p:txBody>
          <a:bodyPr vert="horz" wrap="square" lIns="91440" tIns="45720" rIns="91440" bIns="45720" anchor="ctr" anchorCtr="0" compatLnSpc="1">
            <a:normAutofit/>
          </a:bodyPr>
          <a:lstStyle/>
          <a:p>
            <a:pPr lvl="0"/>
            <a:r>
              <a:rPr lang="de-DE"/>
              <a:t>Mastertitelformat bearbeiten</a:t>
            </a:r>
          </a:p>
        </p:txBody>
      </p:sp>
      <p:sp>
        <p:nvSpPr>
          <p:cNvPr id="4" name="Textplatzhalter 2"/>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de-DE" dirty="0"/>
              <a:t>Mastertextformat bearbeiten</a:t>
            </a:r>
          </a:p>
          <a:p>
            <a:pPr lvl="1"/>
            <a:r>
              <a:rPr lang="de-DE" dirty="0"/>
              <a:t>Zweite Ebene</a:t>
            </a:r>
          </a:p>
          <a:p>
            <a:pPr lvl="2"/>
            <a:r>
              <a:rPr lang="de-DE" dirty="0"/>
              <a:t>Dritte Ebene</a:t>
            </a:r>
          </a:p>
        </p:txBody>
      </p:sp>
      <p:cxnSp>
        <p:nvCxnSpPr>
          <p:cNvPr id="5" name="Gerade Verbindung 13"/>
          <p:cNvCxnSpPr/>
          <p:nvPr/>
        </p:nvCxnSpPr>
        <p:spPr>
          <a:xfrm>
            <a:off x="-101598" y="1374699"/>
            <a:ext cx="11455401" cy="0"/>
          </a:xfrm>
          <a:prstGeom prst="straightConnector1">
            <a:avLst/>
          </a:prstGeom>
          <a:noFill/>
          <a:ln w="15873" cap="flat">
            <a:solidFill>
              <a:srgbClr val="0B6E60"/>
            </a:solidFill>
            <a:prstDash val="solid"/>
            <a:miter/>
          </a:ln>
        </p:spPr>
      </p:cxnSp>
      <p:pic>
        <p:nvPicPr>
          <p:cNvPr id="6" name="Grafik 10" descr="Ein Bild, das Text, Schild enthält.&#10;&#10;Automatisch generierte Beschreibung"/>
          <p:cNvPicPr>
            <a:picLocks noChangeAspect="1"/>
          </p:cNvPicPr>
          <p:nvPr/>
        </p:nvPicPr>
        <p:blipFill>
          <a:blip r:embed="rId13"/>
          <a:stretch>
            <a:fillRect/>
          </a:stretch>
        </p:blipFill>
        <p:spPr>
          <a:xfrm>
            <a:off x="10311323" y="628979"/>
            <a:ext cx="1042480" cy="683998"/>
          </a:xfrm>
          <a:prstGeom prst="rect">
            <a:avLst/>
          </a:prstGeom>
          <a:noFill/>
          <a:ln cap="flat">
            <a:noFill/>
          </a:ln>
        </p:spPr>
      </p:pic>
      <p:sp>
        <p:nvSpPr>
          <p:cNvPr id="9" name="Textfeld 15"/>
          <p:cNvSpPr txBox="1"/>
          <p:nvPr/>
        </p:nvSpPr>
        <p:spPr>
          <a:xfrm>
            <a:off x="9972675" y="6649461"/>
            <a:ext cx="1381128" cy="246220"/>
          </a:xfrm>
          <a:prstGeom prst="rect">
            <a:avLst/>
          </a:prstGeom>
          <a:noFill/>
          <a:ln cap="flat">
            <a:noFill/>
          </a:ln>
        </p:spPr>
        <p:txBody>
          <a:bodyPr vert="horz" wrap="square" lIns="91440" tIns="45720" rIns="91440" bIns="45720" anchor="ctr" anchorCtr="0" compatLnSpc="1">
            <a:spAutoFit/>
          </a:bodyPr>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8715B799-7695-4474-BFDE-C45139247BB8}" type="datetime1">
              <a:rPr lang="de-DE" sz="1000" b="0" i="0" u="none" strike="noStrike" kern="1200" cap="none" spc="0" baseline="0">
                <a:solidFill>
                  <a:srgbClr val="FFFFFF"/>
                </a:solidFill>
                <a:uFillTx/>
                <a:latin typeface="PT Sans"/>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17.05.2022</a:t>
            </a:fld>
            <a:r>
              <a:rPr lang="de-DE" sz="1000" b="0" i="0" u="none" strike="noStrike" kern="1200" cap="none" spc="0" baseline="0" dirty="0">
                <a:solidFill>
                  <a:srgbClr val="FFFFFF"/>
                </a:solidFill>
                <a:uFillTx/>
                <a:latin typeface="PT Sans"/>
              </a:rPr>
              <a:t>  /  </a:t>
            </a:r>
            <a:fld id="{095BE0C9-6CA2-4F23-AC35-78AD6901A0CA}" type="slidenum">
              <a:rPr sz="1000" b="0" i="0" u="none" strike="noStrike" kern="1200" cap="none" spc="0" baseline="0">
                <a:solidFill>
                  <a:srgbClr val="FFFFFF"/>
                </a:solidFill>
                <a:uFillTx/>
                <a:latin typeface="PT Sans"/>
                <a:ea typeface="+mn-ea"/>
                <a:cs typeface="+mn-cs"/>
              </a:rPr>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t>‹Nr.›</a:t>
            </a:fld>
            <a:endParaRPr lang="de-DE" sz="1000" b="0" i="0" u="none" strike="noStrike" kern="1200" cap="none" spc="0" baseline="0" dirty="0">
              <a:solidFill>
                <a:srgbClr val="FFFFFF"/>
              </a:solidFill>
              <a:uFillTx/>
              <a:latin typeface="PT Sans"/>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9" r:id="rId2"/>
    <p:sldLayoutId id="2147483650" r:id="rId3"/>
    <p:sldLayoutId id="2147483651" r:id="rId4"/>
    <p:sldLayoutId id="2147483658" r:id="rId5"/>
    <p:sldLayoutId id="2147483652" r:id="rId6"/>
    <p:sldLayoutId id="2147483653" r:id="rId7"/>
    <p:sldLayoutId id="2147483654" r:id="rId8"/>
    <p:sldLayoutId id="2147483655" r:id="rId9"/>
    <p:sldLayoutId id="2147483656" r:id="rId10"/>
    <p:sldLayoutId id="214748365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marL="0" marR="0" lvl="0" indent="0" algn="l" defTabSz="914400" rtl="0" eaLnBrk="1" fontAlgn="auto" hangingPunct="1">
        <a:lnSpc>
          <a:spcPct val="90000"/>
        </a:lnSpc>
        <a:spcBef>
          <a:spcPts val="0"/>
        </a:spcBef>
        <a:spcAft>
          <a:spcPts val="0"/>
        </a:spcAft>
        <a:buNone/>
        <a:tabLst/>
        <a:defRPr lang="de-DE" sz="2800" b="0" i="0" u="none" strike="noStrike" kern="1200" cap="none" spc="0" baseline="0">
          <a:solidFill>
            <a:srgbClr val="0B6E60"/>
          </a:solidFill>
          <a:uFillTx/>
          <a:latin typeface="PT Sans" pitchFamily="34"/>
        </a:defRPr>
      </a:lvl1pPr>
    </p:titleStyle>
    <p:bodyStyle>
      <a:lvl1pPr marL="228600" marR="0" lvl="0" indent="-228600" algn="l" defTabSz="914400" rtl="0" eaLnBrk="1" fontAlgn="auto" hangingPunct="1">
        <a:lnSpc>
          <a:spcPct val="90000"/>
        </a:lnSpc>
        <a:spcBef>
          <a:spcPts val="1000"/>
        </a:spcBef>
        <a:spcAft>
          <a:spcPts val="0"/>
        </a:spcAft>
        <a:buSzPct val="100000"/>
        <a:buFont typeface="Arial" pitchFamily="34"/>
        <a:buChar char="•"/>
        <a:tabLst/>
        <a:defRPr lang="de-DE" sz="2600" b="0" i="0" u="none" strike="noStrike" kern="1200" cap="none" spc="0" baseline="0">
          <a:solidFill>
            <a:srgbClr val="000000"/>
          </a:solidFill>
          <a:uFillTx/>
          <a:latin typeface="PT Sans" pitchFamily="34"/>
        </a:defRPr>
      </a:lvl1pPr>
      <a:lvl2pPr marL="685800" marR="0" lvl="1" indent="-228600" algn="l" defTabSz="914400" rtl="0" eaLnBrk="1" fontAlgn="auto" hangingPunct="1">
        <a:lnSpc>
          <a:spcPct val="90000"/>
        </a:lnSpc>
        <a:spcBef>
          <a:spcPts val="500"/>
        </a:spcBef>
        <a:spcAft>
          <a:spcPts val="0"/>
        </a:spcAft>
        <a:buSzPct val="100000"/>
        <a:buFont typeface="Arial" pitchFamily="34"/>
        <a:buChar char="•"/>
        <a:tabLst/>
        <a:defRPr lang="de-DE" sz="2200" b="0" i="0" u="none" strike="noStrike" kern="1200" cap="none" spc="0" baseline="0">
          <a:solidFill>
            <a:srgbClr val="000000"/>
          </a:solidFill>
          <a:uFillTx/>
          <a:latin typeface="PT Sans" pitchFamily="34"/>
        </a:defRPr>
      </a:lvl2pPr>
      <a:lvl3pPr marL="1143000" marR="0" lvl="2" indent="-228600" algn="l" defTabSz="914400" rtl="0" eaLnBrk="1"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PT Sans" pitchFamily="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4.wdp"/><Relationship Id="rId11" Type="http://schemas.microsoft.com/office/2007/relationships/hdphoto" Target="../media/hdphoto6.wdp"/><Relationship Id="rId5" Type="http://schemas.openxmlformats.org/officeDocument/2006/relationships/image" Target="../media/image10.png"/><Relationship Id="rId10" Type="http://schemas.openxmlformats.org/officeDocument/2006/relationships/image" Target="../media/image13.png"/><Relationship Id="rId4" Type="http://schemas.microsoft.com/office/2007/relationships/hdphoto" Target="../media/hdphoto3.wdp"/><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10.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image" Target="../media/image17.jp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5.png"/><Relationship Id="rId5" Type="http://schemas.openxmlformats.org/officeDocument/2006/relationships/image" Target="../media/image19.jpe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image" Target="../media/image23.tiff"/><Relationship Id="rId12" Type="http://schemas.openxmlformats.org/officeDocument/2006/relationships/image" Target="../media/image24.svg"/><Relationship Id="rId2" Type="http://schemas.openxmlformats.org/officeDocument/2006/relationships/notesSlide" Target="../notesSlides/notesSlide5.xml"/><Relationship Id="rId16" Type="http://schemas.openxmlformats.org/officeDocument/2006/relationships/chart" Target="../charts/chart1.xml"/><Relationship Id="rId1" Type="http://schemas.openxmlformats.org/officeDocument/2006/relationships/slideLayout" Target="../slideLayouts/slideLayout9.xml"/><Relationship Id="rId6" Type="http://schemas.openxmlformats.org/officeDocument/2006/relationships/image" Target="../media/image22.png"/><Relationship Id="rId11" Type="http://schemas.openxmlformats.org/officeDocument/2006/relationships/image" Target="../media/image26.png"/><Relationship Id="rId5" Type="http://schemas.openxmlformats.org/officeDocument/2006/relationships/image" Target="../media/image15.png"/><Relationship Id="rId15" Type="http://schemas.openxmlformats.org/officeDocument/2006/relationships/image" Target="../media/image28.png"/><Relationship Id="rId10" Type="http://schemas.openxmlformats.org/officeDocument/2006/relationships/image" Target="../media/image20.svg"/><Relationship Id="rId4" Type="http://schemas.microsoft.com/office/2007/relationships/hdphoto" Target="../media/hdphoto8.wdp"/><Relationship Id="rId9" Type="http://schemas.openxmlformats.org/officeDocument/2006/relationships/image" Target="../media/image25.png"/><Relationship Id="rId14" Type="http://schemas.microsoft.com/office/2007/relationships/hdphoto" Target="../media/hdphoto9.wdp"/></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31.jpg"/><Relationship Id="rId5" Type="http://schemas.openxmlformats.org/officeDocument/2006/relationships/image" Target="../media/image30.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17.sv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8.png"/><Relationship Id="rId3" Type="http://schemas.openxmlformats.org/officeDocument/2006/relationships/image" Target="../media/image15.png"/><Relationship Id="rId7" Type="http://schemas.openxmlformats.org/officeDocument/2006/relationships/image" Target="../media/image35.png"/><Relationship Id="rId12"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microsoft.com/office/2007/relationships/hdphoto" Target="../media/hdphoto5.wdp"/><Relationship Id="rId11" Type="http://schemas.openxmlformats.org/officeDocument/2006/relationships/image" Target="../media/image200.svg"/><Relationship Id="rId5" Type="http://schemas.openxmlformats.org/officeDocument/2006/relationships/image" Target="../media/image34.png"/><Relationship Id="rId10" Type="http://schemas.openxmlformats.org/officeDocument/2006/relationships/image" Target="../media/image36.png"/><Relationship Id="rId4" Type="http://schemas.openxmlformats.org/officeDocument/2006/relationships/image" Target="../media/image33.png"/><Relationship Id="rId9" Type="http://schemas.openxmlformats.org/officeDocument/2006/relationships/image" Target="../media/image2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pieren 36"/>
          <p:cNvGrpSpPr/>
          <p:nvPr/>
        </p:nvGrpSpPr>
        <p:grpSpPr>
          <a:xfrm>
            <a:off x="838203" y="1572134"/>
            <a:ext cx="6002867" cy="1955800"/>
            <a:chOff x="1354708" y="6538827"/>
            <a:chExt cx="6002867" cy="1955800"/>
          </a:xfrm>
        </p:grpSpPr>
        <p:pic>
          <p:nvPicPr>
            <p:cNvPr id="38" name="Grafik 37"/>
            <p:cNvPicPr>
              <a:picLocks noChangeAspect="1"/>
            </p:cNvPicPr>
            <p:nvPr/>
          </p:nvPicPr>
          <p:blipFill rotWithShape="1">
            <a:blip r:embed="rId3">
              <a:extLst>
                <a:ext uri="{BEBA8EAE-BF5A-486C-A8C5-ECC9F3942E4B}">
                  <a14:imgProps xmlns:a14="http://schemas.microsoft.com/office/drawing/2010/main">
                    <a14:imgLayer r:embed="rId4">
                      <a14:imgEffect>
                        <a14:backgroundRemoval t="30968" b="94516" l="0" r="100000">
                          <a14:foregroundMark x1="1875" y1="68065" x2="17188" y2="86452"/>
                          <a14:foregroundMark x1="26875" y1="67097" x2="44844" y2="88710"/>
                          <a14:foregroundMark x1="52344" y1="67419" x2="69688" y2="87742"/>
                          <a14:foregroundMark x1="52656" y1="35161" x2="69063" y2="55484"/>
                          <a14:foregroundMark x1="26719" y1="34839" x2="44375" y2="53871"/>
                          <a14:foregroundMark x1="2031" y1="33226" x2="17969" y2="52258"/>
                          <a14:foregroundMark x1="84063" y1="43548" x2="84063" y2="43548"/>
                          <a14:foregroundMark x1="86250" y1="76129" x2="86250" y2="76129"/>
                          <a14:foregroundMark x1="27187" y1="38387" x2="28281" y2="54194"/>
                          <a14:foregroundMark x1="4219" y1="67097" x2="6094" y2="64839"/>
                          <a14:foregroundMark x1="83750" y1="86129" x2="85156" y2="90000"/>
                          <a14:foregroundMark x1="80625" y1="87097" x2="81406" y2="89032"/>
                          <a14:foregroundMark x1="81250" y1="87097" x2="81563" y2="88710"/>
                          <a14:foregroundMark x1="96094" y1="66774" x2="98125" y2="65806"/>
                          <a14:foregroundMark x1="65938" y1="47419" x2="68281" y2="51613"/>
                          <a14:foregroundMark x1="69219" y1="47097" x2="70469" y2="49355"/>
                          <a14:foregroundMark x1="87031" y1="70000" x2="89844" y2="66129"/>
                          <a14:foregroundMark x1="89063" y1="71935" x2="89219" y2="78387"/>
                          <a14:foregroundMark x1="89219" y1="78387" x2="89844" y2="81935"/>
                          <a14:foregroundMark x1="91406" y1="70323" x2="93594" y2="66452"/>
                          <a14:foregroundMark x1="91719" y1="78065" x2="92813" y2="84839"/>
                          <a14:foregroundMark x1="92969" y1="74194" x2="94375" y2="83226"/>
                          <a14:foregroundMark x1="94688" y1="84194" x2="93438" y2="79032"/>
                          <a14:foregroundMark x1="92813" y1="73548" x2="93281" y2="78065"/>
                          <a14:foregroundMark x1="91719" y1="71613" x2="91719" y2="77097"/>
                          <a14:foregroundMark x1="91719" y1="77097" x2="92500" y2="81613"/>
                          <a14:foregroundMark x1="28125" y1="70323" x2="27656" y2="79032"/>
                          <a14:backgroundMark x1="96094" y1="44839" x2="96094" y2="44839"/>
                          <a14:backgroundMark x1="81563" y1="61290" x2="94531" y2="61613"/>
                          <a14:backgroundMark x1="63438" y1="56452" x2="70938" y2="56452"/>
                          <a14:backgroundMark x1="70156" y1="43226" x2="70156" y2="43226"/>
                          <a14:backgroundMark x1="69063" y1="35161" x2="69063" y2="35161"/>
                          <a14:backgroundMark x1="63125" y1="91935" x2="63125" y2="91935"/>
                          <a14:backgroundMark x1="66250" y1="91935" x2="66250" y2="91935"/>
                          <a14:backgroundMark x1="69844" y1="91290" x2="69844" y2="91290"/>
                          <a14:backgroundMark x1="25625" y1="56452" x2="25625" y2="56452"/>
                          <a14:backgroundMark x1="97031" y1="75161" x2="97031" y2="75161"/>
                          <a14:backgroundMark x1="78125" y1="64839" x2="78125" y2="64839"/>
                          <a14:backgroundMark x1="86719" y1="62903" x2="92813" y2="63548"/>
                          <a14:backgroundMark x1="95000" y1="64839" x2="98125" y2="64839"/>
                          <a14:backgroundMark x1="25313" y1="33871" x2="25156" y2="55806"/>
                          <a14:backgroundMark x1="938" y1="68065" x2="3281" y2="64194"/>
                          <a14:backgroundMark x1="67813" y1="54839" x2="69219" y2="54194"/>
                          <a14:backgroundMark x1="65781" y1="52581" x2="65781" y2="52581"/>
                          <a14:backgroundMark x1="66094" y1="52581" x2="66094" y2="52581"/>
                          <a14:backgroundMark x1="66250" y1="52581" x2="67969" y2="54516"/>
                          <a14:backgroundMark x1="61406" y1="55484" x2="61406" y2="55484"/>
                          <a14:backgroundMark x1="32813" y1="55161" x2="32813" y2="55161"/>
                          <a14:backgroundMark x1="29844" y1="58710" x2="29844" y2="58710"/>
                          <a14:backgroundMark x1="25938" y1="66129" x2="25938" y2="66129"/>
                          <a14:backgroundMark x1="25781" y1="67742" x2="27500" y2="65484"/>
                          <a14:backgroundMark x1="25781" y1="70645" x2="25781" y2="70645"/>
                          <a14:backgroundMark x1="26719" y1="67419" x2="26719" y2="67419"/>
                          <a14:backgroundMark x1="27031" y1="66774" x2="27031" y2="66774"/>
                          <a14:backgroundMark x1="25938" y1="82258" x2="25313" y2="76774"/>
                          <a14:backgroundMark x1="25625" y1="76129" x2="25625" y2="71290"/>
                          <a14:backgroundMark x1="50938" y1="68387" x2="52500" y2="65806"/>
                          <a14:backgroundMark x1="52188" y1="67097" x2="52188" y2="67097"/>
                          <a14:backgroundMark x1="52500" y1="66774" x2="52500" y2="66774"/>
                          <a14:backgroundMark x1="27656" y1="32581" x2="30469" y2="32581"/>
                          <a14:backgroundMark x1="26719" y1="34839" x2="26719" y2="34839"/>
                          <a14:backgroundMark x1="89219" y1="52258" x2="89219" y2="52258"/>
                          <a14:backgroundMark x1="94063" y1="86452" x2="94063" y2="86129"/>
                          <a14:backgroundMark x1="82344" y1="88710" x2="82344" y2="88710"/>
                          <a14:backgroundMark x1="82500" y1="87742" x2="82500" y2="87742"/>
                          <a14:backgroundMark x1="82188" y1="86452" x2="82188" y2="86452"/>
                          <a14:backgroundMark x1="93906" y1="86129" x2="93438" y2="82258"/>
                          <a14:backgroundMark x1="68594" y1="55484" x2="69375" y2="55484"/>
                          <a14:backgroundMark x1="66250" y1="51613" x2="67656" y2="53226"/>
                          <a14:backgroundMark x1="68750" y1="49677" x2="69531" y2="50645"/>
                          <a14:backgroundMark x1="781" y1="64194" x2="781" y2="64194"/>
                          <a14:backgroundMark x1="1719" y1="33871" x2="2344" y2="33226"/>
                          <a14:backgroundMark x1="2031" y1="32903" x2="2031" y2="32903"/>
                          <a14:backgroundMark x1="2031" y1="33226" x2="1719" y2="33548"/>
                          <a14:backgroundMark x1="85625" y1="84194" x2="85625" y2="84194"/>
                          <a14:backgroundMark x1="88125" y1="71290" x2="87813" y2="76452"/>
                          <a14:backgroundMark x1="88125" y1="78387" x2="88125" y2="78387"/>
                          <a14:backgroundMark x1="88438" y1="79677" x2="88438" y2="79677"/>
                          <a14:backgroundMark x1="88906" y1="80645" x2="88906" y2="80645"/>
                          <a14:backgroundMark x1="88438" y1="70000" x2="88438" y2="70000"/>
                          <a14:backgroundMark x1="89063" y1="81613" x2="89063" y2="81613"/>
                          <a14:backgroundMark x1="89375" y1="82581" x2="89375" y2="82581"/>
                          <a14:backgroundMark x1="88438" y1="69677" x2="89063" y2="68710"/>
                          <a14:backgroundMark x1="86875" y1="74839" x2="87031" y2="76774"/>
                          <a14:backgroundMark x1="86875" y1="74516" x2="86875" y2="74516"/>
                          <a14:backgroundMark x1="93281" y1="81613" x2="92188" y2="75161"/>
                          <a14:backgroundMark x1="92500" y1="74516" x2="92344" y2="71935"/>
                          <a14:backgroundMark x1="92188" y1="71613" x2="92813" y2="69677"/>
                          <a14:backgroundMark x1="8750" y1="55161" x2="8438" y2="52903"/>
                          <a14:backgroundMark x1="15469" y1="56774" x2="15625" y2="54839"/>
                          <a14:backgroundMark x1="16250" y1="56129" x2="15781" y2="55161"/>
                          <a14:backgroundMark x1="9219" y1="88710" x2="8906" y2="87419"/>
                        </a14:backgroundRemoval>
                      </a14:imgEffect>
                    </a14:imgLayer>
                  </a14:imgProps>
                </a:ext>
                <a:ext uri="{28A0092B-C50C-407E-A947-70E740481C1C}">
                  <a14:useLocalDpi xmlns:a14="http://schemas.microsoft.com/office/drawing/2010/main" val="0"/>
                </a:ext>
              </a:extLst>
            </a:blip>
            <a:srcRect l="695" t="32185" r="833" b="1542"/>
            <a:stretch/>
          </p:blipFill>
          <p:spPr>
            <a:xfrm>
              <a:off x="1354708" y="6538827"/>
              <a:ext cx="6002867" cy="1955800"/>
            </a:xfrm>
            <a:prstGeom prst="rect">
              <a:avLst/>
            </a:prstGeom>
          </p:spPr>
        </p:pic>
        <p:sp>
          <p:nvSpPr>
            <p:cNvPr id="39" name="Textfeld 38"/>
            <p:cNvSpPr txBox="1"/>
            <p:nvPr/>
          </p:nvSpPr>
          <p:spPr>
            <a:xfrm>
              <a:off x="1354708" y="8178619"/>
              <a:ext cx="1818126" cy="261610"/>
            </a:xfrm>
            <a:prstGeom prst="rect">
              <a:avLst/>
            </a:prstGeom>
            <a:noFill/>
          </p:spPr>
          <p:txBody>
            <a:bodyPr wrap="none" rtlCol="0">
              <a:spAutoFit/>
            </a:bodyPr>
            <a:lstStyle/>
            <a:p>
              <a:r>
                <a:rPr lang="en-US" sz="1100" i="1" dirty="0" smtClean="0">
                  <a:solidFill>
                    <a:srgbClr val="77C09A"/>
                  </a:solidFill>
                  <a:latin typeface="PT Sans" panose="020B0503020203020204" pitchFamily="34" charset="0"/>
                </a:rPr>
                <a:t>source</a:t>
              </a:r>
              <a:r>
                <a:rPr lang="de-DE" sz="1100" i="1" dirty="0" smtClean="0">
                  <a:solidFill>
                    <a:srgbClr val="77C09A"/>
                  </a:solidFill>
                  <a:latin typeface="PT Sans" panose="020B0503020203020204" pitchFamily="34" charset="0"/>
                </a:rPr>
                <a:t>: </a:t>
              </a:r>
              <a:r>
                <a:rPr lang="de-DE" sz="1100" i="1" dirty="0" err="1" smtClean="0">
                  <a:solidFill>
                    <a:srgbClr val="77C09A"/>
                  </a:solidFill>
                  <a:latin typeface="PT Sans" panose="020B0503020203020204" pitchFamily="34" charset="0"/>
                </a:rPr>
                <a:t>Peninah</a:t>
              </a:r>
              <a:r>
                <a:rPr lang="de-DE" sz="1100" i="1" dirty="0" smtClean="0">
                  <a:solidFill>
                    <a:srgbClr val="77C09A"/>
                  </a:solidFill>
                  <a:latin typeface="PT Sans" panose="020B0503020203020204" pitchFamily="34" charset="0"/>
                </a:rPr>
                <a:t> et al. 2021</a:t>
              </a:r>
              <a:endParaRPr lang="de-DE" sz="1100" i="1" dirty="0">
                <a:solidFill>
                  <a:srgbClr val="77C09A"/>
                </a:solidFill>
                <a:latin typeface="PT Sans" panose="020B0503020203020204" pitchFamily="34" charset="0"/>
              </a:endParaRPr>
            </a:p>
          </p:txBody>
        </p:sp>
      </p:grpSp>
      <p:grpSp>
        <p:nvGrpSpPr>
          <p:cNvPr id="41" name="Gruppieren 40"/>
          <p:cNvGrpSpPr/>
          <p:nvPr/>
        </p:nvGrpSpPr>
        <p:grpSpPr>
          <a:xfrm>
            <a:off x="9659288" y="3567220"/>
            <a:ext cx="1921191" cy="2520241"/>
            <a:chOff x="9633112" y="1576604"/>
            <a:chExt cx="1921191" cy="2520241"/>
          </a:xfrm>
        </p:grpSpPr>
        <p:pic>
          <p:nvPicPr>
            <p:cNvPr id="42" name="Grafik 41"/>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828" l="17920" r="98080">
                          <a14:foregroundMark x1="32800" y1="79553" x2="81600" y2="78351"/>
                          <a14:foregroundMark x1="28000" y1="86942" x2="93760" y2="91237"/>
                          <a14:foregroundMark x1="93760" y1="94674" x2="93760" y2="94674"/>
                          <a14:foregroundMark x1="95680" y1="95533" x2="95680" y2="95533"/>
                          <a14:foregroundMark x1="95360" y1="97595" x2="95360" y2="97595"/>
                          <a14:foregroundMark x1="23520" y1="96907" x2="23520" y2="96907"/>
                          <a14:foregroundMark x1="21600" y1="94845" x2="21920" y2="96564"/>
                          <a14:foregroundMark x1="21280" y1="96392" x2="21280" y2="99828"/>
                          <a14:foregroundMark x1="22240" y1="65464" x2="92960" y2="68557"/>
                          <a14:foregroundMark x1="90240" y1="70790" x2="90240" y2="89003"/>
                          <a14:foregroundMark x1="21280" y1="38144" x2="21440" y2="44330"/>
                          <a14:foregroundMark x1="21760" y1="44845" x2="95040" y2="45017"/>
                          <a14:foregroundMark x1="22400" y1="44845" x2="96160" y2="45189"/>
                          <a14:foregroundMark x1="22080" y1="45017" x2="96160" y2="45533"/>
                          <a14:foregroundMark x1="97440" y1="93471" x2="97600" y2="99313"/>
                          <a14:foregroundMark x1="64160" y1="10825" x2="63840" y2="31787"/>
                          <a14:foregroundMark x1="76800" y1="10481" x2="76960" y2="33333"/>
                          <a14:foregroundMark x1="90400" y1="10309" x2="91200" y2="32990"/>
                          <a14:foregroundMark x1="96960" y1="45361" x2="96960" y2="40722"/>
                          <a14:foregroundMark x1="97600" y1="45017" x2="97440" y2="38660"/>
                          <a14:backgroundMark x1="99040" y1="83505" x2="99200" y2="98969"/>
                          <a14:backgroundMark x1="62560" y1="7732" x2="62560" y2="7732"/>
                          <a14:backgroundMark x1="88480" y1="8076" x2="88480" y2="8076"/>
                          <a14:backgroundMark x1="60000" y1="10137" x2="60000" y2="10137"/>
                          <a14:backgroundMark x1="99200" y1="14261" x2="99040" y2="45189"/>
                          <a14:backgroundMark x1="88800" y1="62199" x2="88800" y2="62199"/>
                        </a14:backgroundRemoval>
                      </a14:imgEffect>
                    </a14:imgLayer>
                  </a14:imgProps>
                </a:ext>
              </a:extLst>
            </a:blip>
            <a:srcRect l="21351" r="2745"/>
            <a:stretch/>
          </p:blipFill>
          <p:spPr>
            <a:xfrm>
              <a:off x="9633112" y="1576604"/>
              <a:ext cx="1843087" cy="2258631"/>
            </a:xfrm>
            <a:prstGeom prst="rect">
              <a:avLst/>
            </a:prstGeom>
          </p:spPr>
        </p:pic>
        <p:sp>
          <p:nvSpPr>
            <p:cNvPr id="43" name="Textfeld 42"/>
            <p:cNvSpPr txBox="1"/>
            <p:nvPr/>
          </p:nvSpPr>
          <p:spPr>
            <a:xfrm>
              <a:off x="9907698" y="3835235"/>
              <a:ext cx="1646605" cy="261610"/>
            </a:xfrm>
            <a:prstGeom prst="rect">
              <a:avLst/>
            </a:prstGeom>
            <a:noFill/>
          </p:spPr>
          <p:txBody>
            <a:bodyPr wrap="none" rtlCol="0">
              <a:spAutoFit/>
            </a:bodyPr>
            <a:lstStyle/>
            <a:p>
              <a:r>
                <a:rPr lang="de-DE" sz="1100" i="1" dirty="0" err="1" smtClean="0">
                  <a:solidFill>
                    <a:srgbClr val="77C09A"/>
                  </a:solidFill>
                  <a:latin typeface="PT Sans" panose="020B0503020203020204" pitchFamily="34" charset="0"/>
                </a:rPr>
                <a:t>source</a:t>
              </a:r>
              <a:r>
                <a:rPr lang="de-DE" sz="1100" i="1" dirty="0" smtClean="0">
                  <a:solidFill>
                    <a:srgbClr val="77C09A"/>
                  </a:solidFill>
                  <a:latin typeface="PT Sans" panose="020B0503020203020204" pitchFamily="34" charset="0"/>
                </a:rPr>
                <a:t>: Zhong et al. 2014</a:t>
              </a:r>
              <a:endParaRPr lang="de-DE" sz="1100" i="1" dirty="0">
                <a:solidFill>
                  <a:srgbClr val="77C09A"/>
                </a:solidFill>
                <a:latin typeface="PT Sans" panose="020B0503020203020204" pitchFamily="34" charset="0"/>
              </a:endParaRPr>
            </a:p>
          </p:txBody>
        </p:sp>
      </p:grpSp>
      <p:pic>
        <p:nvPicPr>
          <p:cNvPr id="44" name="Grafik 43" descr="Magnify Png Free for commercial use icon - Proofmart.com"/>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70573" y1="72005" x2="70573" y2="72005"/>
                        <a14:foregroundMark x1="57422" y1="56250" x2="57422" y2="56250"/>
                      </a14:backgroundRemoval>
                    </a14:imgEffect>
                    <a14:imgEffect>
                      <a14:colorTemperature colorTemp="6022"/>
                    </a14:imgEffect>
                    <a14:imgEffect>
                      <a14:saturation sat="143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rot="20730683">
            <a:off x="2331492" y="2519344"/>
            <a:ext cx="4422899" cy="4422899"/>
          </a:xfrm>
          <a:prstGeom prst="rect">
            <a:avLst/>
          </a:prstGeom>
        </p:spPr>
      </p:pic>
      <p:cxnSp>
        <p:nvCxnSpPr>
          <p:cNvPr id="45" name="Gerader Verbinder 44"/>
          <p:cNvCxnSpPr/>
          <p:nvPr/>
        </p:nvCxnSpPr>
        <p:spPr>
          <a:xfrm flipV="1">
            <a:off x="758757" y="3567220"/>
            <a:ext cx="10791395" cy="15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7" name="Textplatzhalter 4"/>
          <p:cNvSpPr>
            <a:spLocks noGrp="1"/>
          </p:cNvSpPr>
          <p:nvPr>
            <p:ph type="body" idx="4294967295"/>
          </p:nvPr>
        </p:nvSpPr>
        <p:spPr>
          <a:xfrm>
            <a:off x="647804" y="3883228"/>
            <a:ext cx="9728024" cy="3275995"/>
          </a:xfrm>
        </p:spPr>
        <p:txBody>
          <a:bodyPr>
            <a:normAutofit/>
          </a:bodyPr>
          <a:lstStyle/>
          <a:p>
            <a:pPr marL="0" indent="0">
              <a:buNone/>
            </a:pPr>
            <a:r>
              <a:rPr lang="de-DE" sz="4800" b="1" dirty="0" smtClean="0">
                <a:solidFill>
                  <a:schemeClr val="bg1"/>
                </a:solidFill>
              </a:rPr>
              <a:t>Spotting   C</a:t>
            </a:r>
            <a:r>
              <a:rPr lang="de-DE" sz="4800" b="1" dirty="0" smtClean="0">
                <a:solidFill>
                  <a:schemeClr val="bg1"/>
                </a:solidFill>
                <a:latin typeface="PT Sans" panose="020B0503020203020204" pitchFamily="34" charset="0"/>
              </a:rPr>
              <a:t>₂H₄   in forest soils</a:t>
            </a:r>
            <a:endParaRPr lang="de-DE" sz="4800" b="1" dirty="0">
              <a:solidFill>
                <a:schemeClr val="bg1"/>
              </a:solidFill>
            </a:endParaRPr>
          </a:p>
        </p:txBody>
      </p:sp>
      <p:sp>
        <p:nvSpPr>
          <p:cNvPr id="48" name="Textplatzhalter 3"/>
          <p:cNvSpPr>
            <a:spLocks noGrp="1"/>
          </p:cNvSpPr>
          <p:nvPr>
            <p:ph type="body" idx="4294967295"/>
          </p:nvPr>
        </p:nvSpPr>
        <p:spPr>
          <a:xfrm>
            <a:off x="5796910" y="1862058"/>
            <a:ext cx="5283200" cy="1349868"/>
          </a:xfrm>
        </p:spPr>
        <p:txBody>
          <a:bodyPr>
            <a:noAutofit/>
          </a:bodyPr>
          <a:lstStyle/>
          <a:p>
            <a:pPr marL="0" indent="0" algn="ctr">
              <a:spcBef>
                <a:spcPts val="0"/>
              </a:spcBef>
              <a:buNone/>
            </a:pPr>
            <a:r>
              <a:rPr lang="de-DE" b="1" dirty="0" err="1">
                <a:solidFill>
                  <a:schemeClr val="bg1"/>
                </a:solidFill>
              </a:rPr>
              <a:t>W</a:t>
            </a:r>
            <a:r>
              <a:rPr lang="de-DE" b="1" dirty="0" err="1" smtClean="0">
                <a:solidFill>
                  <a:schemeClr val="bg1"/>
                </a:solidFill>
              </a:rPr>
              <a:t>hat</a:t>
            </a:r>
            <a:r>
              <a:rPr lang="de-DE" b="1" dirty="0" smtClean="0">
                <a:solidFill>
                  <a:schemeClr val="bg1"/>
                </a:solidFill>
              </a:rPr>
              <a:t> </a:t>
            </a:r>
            <a:r>
              <a:rPr lang="de-DE" b="1" dirty="0" err="1" smtClean="0">
                <a:solidFill>
                  <a:schemeClr val="bg1"/>
                </a:solidFill>
              </a:rPr>
              <a:t>influences</a:t>
            </a:r>
            <a:r>
              <a:rPr lang="de-DE" b="1" dirty="0" smtClean="0">
                <a:solidFill>
                  <a:schemeClr val="bg1"/>
                </a:solidFill>
              </a:rPr>
              <a:t> </a:t>
            </a:r>
          </a:p>
          <a:p>
            <a:pPr marL="0" indent="0" algn="ctr">
              <a:spcBef>
                <a:spcPts val="0"/>
              </a:spcBef>
              <a:buNone/>
            </a:pPr>
            <a:r>
              <a:rPr lang="de-DE" b="1" dirty="0" err="1" smtClean="0">
                <a:solidFill>
                  <a:schemeClr val="bg1"/>
                </a:solidFill>
              </a:rPr>
              <a:t>the</a:t>
            </a:r>
            <a:r>
              <a:rPr lang="de-DE" b="1" dirty="0" smtClean="0">
                <a:solidFill>
                  <a:schemeClr val="bg1"/>
                </a:solidFill>
              </a:rPr>
              <a:t> </a:t>
            </a:r>
            <a:r>
              <a:rPr lang="de-DE" b="1" dirty="0" err="1" smtClean="0">
                <a:solidFill>
                  <a:schemeClr val="bg1"/>
                </a:solidFill>
              </a:rPr>
              <a:t>occurrence</a:t>
            </a:r>
            <a:r>
              <a:rPr lang="de-DE" b="1" dirty="0" smtClean="0">
                <a:solidFill>
                  <a:schemeClr val="bg1"/>
                </a:solidFill>
              </a:rPr>
              <a:t> </a:t>
            </a:r>
            <a:r>
              <a:rPr lang="de-DE" b="1" dirty="0" err="1" smtClean="0">
                <a:solidFill>
                  <a:schemeClr val="bg1"/>
                </a:solidFill>
              </a:rPr>
              <a:t>of</a:t>
            </a:r>
            <a:r>
              <a:rPr lang="de-DE" b="1" dirty="0" smtClean="0">
                <a:solidFill>
                  <a:schemeClr val="bg1"/>
                </a:solidFill>
              </a:rPr>
              <a:t> </a:t>
            </a:r>
          </a:p>
          <a:p>
            <a:pPr marL="0" indent="0" algn="ctr">
              <a:spcBef>
                <a:spcPts val="0"/>
              </a:spcBef>
              <a:buNone/>
            </a:pPr>
            <a:r>
              <a:rPr lang="de-DE" b="1" dirty="0" err="1" smtClean="0">
                <a:solidFill>
                  <a:schemeClr val="bg1"/>
                </a:solidFill>
              </a:rPr>
              <a:t>the</a:t>
            </a:r>
            <a:r>
              <a:rPr lang="de-DE" b="1" dirty="0" smtClean="0">
                <a:solidFill>
                  <a:schemeClr val="bg1"/>
                </a:solidFill>
              </a:rPr>
              <a:t> </a:t>
            </a:r>
            <a:r>
              <a:rPr lang="de-DE" b="1" dirty="0" err="1" smtClean="0">
                <a:solidFill>
                  <a:schemeClr val="bg1"/>
                </a:solidFill>
              </a:rPr>
              <a:t>phytohormone</a:t>
            </a:r>
            <a:r>
              <a:rPr lang="de-DE" b="1" dirty="0" smtClean="0">
                <a:solidFill>
                  <a:schemeClr val="bg1"/>
                </a:solidFill>
              </a:rPr>
              <a:t>…</a:t>
            </a:r>
          </a:p>
        </p:txBody>
      </p:sp>
      <p:pic>
        <p:nvPicPr>
          <p:cNvPr id="49" name="Grafik 4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3939" y="164129"/>
            <a:ext cx="972269" cy="972269"/>
          </a:xfrm>
          <a:prstGeom prst="rect">
            <a:avLst/>
          </a:prstGeom>
        </p:spPr>
      </p:pic>
      <p:sp>
        <p:nvSpPr>
          <p:cNvPr id="46" name="Rechteck 45"/>
          <p:cNvSpPr/>
          <p:nvPr/>
        </p:nvSpPr>
        <p:spPr>
          <a:xfrm>
            <a:off x="838203" y="5371983"/>
            <a:ext cx="7555779" cy="1338828"/>
          </a:xfrm>
          <a:prstGeom prst="rect">
            <a:avLst/>
          </a:prstGeom>
        </p:spPr>
        <p:txBody>
          <a:bodyPr wrap="square">
            <a:spAutoFit/>
          </a:bodyPr>
          <a:lstStyle/>
          <a:p>
            <a:pPr algn="ctr"/>
            <a:r>
              <a:rPr lang="de-DE" b="1" baseline="-25000" dirty="0">
                <a:solidFill>
                  <a:srgbClr val="77C09A"/>
                </a:solidFill>
              </a:rPr>
              <a:t>1</a:t>
            </a:r>
            <a:r>
              <a:rPr lang="de-DE" b="1" dirty="0">
                <a:solidFill>
                  <a:srgbClr val="77C09A"/>
                </a:solidFill>
              </a:rPr>
              <a:t>Verena Lang </a:t>
            </a:r>
            <a:r>
              <a:rPr lang="de-DE" dirty="0">
                <a:solidFill>
                  <a:srgbClr val="77C09A"/>
                </a:solidFill>
              </a:rPr>
              <a:t>| Veronika Schneider | </a:t>
            </a:r>
            <a:r>
              <a:rPr lang="de-DE" baseline="-25000" dirty="0">
                <a:solidFill>
                  <a:srgbClr val="77C09A"/>
                </a:solidFill>
              </a:rPr>
              <a:t>1</a:t>
            </a:r>
            <a:r>
              <a:rPr lang="de-DE" dirty="0">
                <a:solidFill>
                  <a:srgbClr val="77C09A"/>
                </a:solidFill>
              </a:rPr>
              <a:t>Alexander Schengel </a:t>
            </a:r>
            <a:r>
              <a:rPr lang="de-DE" dirty="0" smtClean="0">
                <a:solidFill>
                  <a:srgbClr val="77C09A"/>
                </a:solidFill>
              </a:rPr>
              <a:t>|</a:t>
            </a:r>
          </a:p>
          <a:p>
            <a:pPr algn="ctr"/>
            <a:r>
              <a:rPr lang="de-DE" dirty="0" smtClean="0">
                <a:solidFill>
                  <a:srgbClr val="77C09A"/>
                </a:solidFill>
              </a:rPr>
              <a:t> </a:t>
            </a:r>
            <a:r>
              <a:rPr lang="de-DE" baseline="-25000" dirty="0">
                <a:solidFill>
                  <a:srgbClr val="77C09A"/>
                </a:solidFill>
              </a:rPr>
              <a:t>2</a:t>
            </a:r>
            <a:r>
              <a:rPr lang="de-DE" dirty="0">
                <a:solidFill>
                  <a:srgbClr val="77C09A"/>
                </a:solidFill>
              </a:rPr>
              <a:t>Jürgen Schäffer </a:t>
            </a:r>
            <a:r>
              <a:rPr lang="de-DE" dirty="0" smtClean="0">
                <a:solidFill>
                  <a:srgbClr val="77C09A"/>
                </a:solidFill>
              </a:rPr>
              <a:t>| </a:t>
            </a:r>
            <a:r>
              <a:rPr lang="de-DE" baseline="-25000" dirty="0">
                <a:solidFill>
                  <a:srgbClr val="77C09A"/>
                </a:solidFill>
              </a:rPr>
              <a:t>3</a:t>
            </a:r>
            <a:r>
              <a:rPr lang="de-DE" dirty="0">
                <a:solidFill>
                  <a:srgbClr val="77C09A"/>
                </a:solidFill>
              </a:rPr>
              <a:t>Helmer Schack-Kirchner | </a:t>
            </a:r>
            <a:r>
              <a:rPr lang="de-DE" baseline="-25000" dirty="0">
                <a:solidFill>
                  <a:srgbClr val="77C09A"/>
                </a:solidFill>
              </a:rPr>
              <a:t>1</a:t>
            </a:r>
            <a:r>
              <a:rPr lang="de-DE" dirty="0">
                <a:solidFill>
                  <a:srgbClr val="77C09A"/>
                </a:solidFill>
              </a:rPr>
              <a:t>Martin </a:t>
            </a:r>
            <a:r>
              <a:rPr lang="de-DE" dirty="0" smtClean="0">
                <a:solidFill>
                  <a:srgbClr val="77C09A"/>
                </a:solidFill>
              </a:rPr>
              <a:t>Maier</a:t>
            </a:r>
          </a:p>
          <a:p>
            <a:pPr algn="ctr"/>
            <a:endParaRPr lang="de-DE" sz="1200" dirty="0">
              <a:solidFill>
                <a:srgbClr val="77C09A"/>
              </a:solidFill>
            </a:endParaRPr>
          </a:p>
          <a:p>
            <a:pPr algn="ctr"/>
            <a:r>
              <a:rPr lang="en-GB" sz="1100" baseline="-25000" dirty="0">
                <a:solidFill>
                  <a:srgbClr val="77C09A"/>
                </a:solidFill>
              </a:rPr>
              <a:t>1</a:t>
            </a:r>
            <a:r>
              <a:rPr lang="en-GB" sz="1100" dirty="0">
                <a:solidFill>
                  <a:srgbClr val="77C09A"/>
                </a:solidFill>
              </a:rPr>
              <a:t>Forest Research Institute Baden-Württemberg (FVA), </a:t>
            </a:r>
            <a:r>
              <a:rPr lang="en-GB" sz="1100" dirty="0" err="1">
                <a:solidFill>
                  <a:srgbClr val="77C09A"/>
                </a:solidFill>
              </a:rPr>
              <a:t>Wonnhalde</a:t>
            </a:r>
            <a:r>
              <a:rPr lang="en-GB" sz="1100" dirty="0">
                <a:solidFill>
                  <a:srgbClr val="77C09A"/>
                </a:solidFill>
              </a:rPr>
              <a:t> 4, 79100 Freiburg, Germany </a:t>
            </a:r>
            <a:endParaRPr lang="de-DE" sz="1100" dirty="0">
              <a:solidFill>
                <a:srgbClr val="77C09A"/>
              </a:solidFill>
            </a:endParaRPr>
          </a:p>
          <a:p>
            <a:pPr algn="ctr"/>
            <a:r>
              <a:rPr lang="en-GB" sz="1100" baseline="-25000" dirty="0">
                <a:solidFill>
                  <a:srgbClr val="77C09A"/>
                </a:solidFill>
              </a:rPr>
              <a:t>2 </a:t>
            </a:r>
            <a:r>
              <a:rPr lang="en-US" sz="1100" dirty="0">
                <a:solidFill>
                  <a:srgbClr val="77C09A"/>
                </a:solidFill>
              </a:rPr>
              <a:t>Chair of Soil Science and Site Ecology, University of Applied Forest Sciences </a:t>
            </a:r>
            <a:r>
              <a:rPr lang="en-US" sz="1100" dirty="0" err="1">
                <a:solidFill>
                  <a:srgbClr val="77C09A"/>
                </a:solidFill>
              </a:rPr>
              <a:t>Rottenburg</a:t>
            </a:r>
            <a:r>
              <a:rPr lang="en-US" sz="1100" dirty="0">
                <a:solidFill>
                  <a:srgbClr val="77C09A"/>
                </a:solidFill>
              </a:rPr>
              <a:t>, 72108 </a:t>
            </a:r>
            <a:r>
              <a:rPr lang="en-US" sz="1100" dirty="0" err="1">
                <a:solidFill>
                  <a:srgbClr val="77C09A"/>
                </a:solidFill>
              </a:rPr>
              <a:t>Rottenburg</a:t>
            </a:r>
            <a:r>
              <a:rPr lang="en-US" sz="1100" dirty="0">
                <a:solidFill>
                  <a:srgbClr val="77C09A"/>
                </a:solidFill>
              </a:rPr>
              <a:t>, Germany</a:t>
            </a:r>
            <a:endParaRPr lang="de-DE" sz="1100" dirty="0">
              <a:solidFill>
                <a:srgbClr val="77C09A"/>
              </a:solidFill>
            </a:endParaRPr>
          </a:p>
          <a:p>
            <a:pPr algn="ctr"/>
            <a:r>
              <a:rPr lang="en-GB" sz="1100" baseline="-25000" dirty="0">
                <a:solidFill>
                  <a:srgbClr val="77C09A"/>
                </a:solidFill>
              </a:rPr>
              <a:t>3 </a:t>
            </a:r>
            <a:r>
              <a:rPr lang="en-US" sz="1100" dirty="0">
                <a:solidFill>
                  <a:srgbClr val="77C09A"/>
                </a:solidFill>
              </a:rPr>
              <a:t>Institute of Soil Science and Forest Nutrition, University of Freiburg, 79085 Freiburg, </a:t>
            </a:r>
            <a:r>
              <a:rPr lang="en-US" sz="1100" dirty="0" smtClean="0">
                <a:solidFill>
                  <a:srgbClr val="77C09A"/>
                </a:solidFill>
              </a:rPr>
              <a:t>Germany</a:t>
            </a:r>
            <a:endParaRPr lang="de-DE" sz="1100" dirty="0">
              <a:solidFill>
                <a:srgbClr val="77C09A"/>
              </a:solidFill>
            </a:endParaRPr>
          </a:p>
        </p:txBody>
      </p:sp>
      <p:pic>
        <p:nvPicPr>
          <p:cNvPr id="4" name="Grafik 3"/>
          <p:cNvPicPr>
            <a:picLocks noChangeAspect="1"/>
          </p:cNvPicPr>
          <p:nvPr/>
        </p:nvPicPr>
        <p:blipFill>
          <a:blip r:embed="rId10">
            <a:extLst>
              <a:ext uri="{BEBA8EAE-BF5A-486C-A8C5-ECC9F3942E4B}">
                <a14:imgProps xmlns:a14="http://schemas.microsoft.com/office/drawing/2010/main">
                  <a14:imgLayer r:embed="rId11">
                    <a14:imgEffect>
                      <a14:backgroundRemoval t="0" b="99646" l="0" r="98165">
                        <a14:foregroundMark x1="38073" y1="52743" x2="38073" y2="52743"/>
                        <a14:foregroundMark x1="95413" y1="52743" x2="95413" y2="52743"/>
                        <a14:foregroundMark x1="51606" y1="65664" x2="51606" y2="65664"/>
                        <a14:foregroundMark x1="52523" y1="73982" x2="52523" y2="73982"/>
                        <a14:foregroundMark x1="6651" y1="73982" x2="95413" y2="78584"/>
                        <a14:foregroundMark x1="8486" y1="84602" x2="86927" y2="86018"/>
                        <a14:foregroundMark x1="7110" y1="92920" x2="89679" y2="94159"/>
                        <a14:foregroundMark x1="7339" y1="96991" x2="98165" y2="97345"/>
                        <a14:foregroundMark x1="94725" y1="91504" x2="94725" y2="91504"/>
                        <a14:foregroundMark x1="34404" y1="90442" x2="34404" y2="90442"/>
                        <a14:foregroundMark x1="30734" y1="89027" x2="41514" y2="88673"/>
                        <a14:foregroundMark x1="1606" y1="91150" x2="3211" y2="98407"/>
                      </a14:backgroundRemoval>
                    </a14:imgEffect>
                  </a14:imgLayer>
                </a14:imgProps>
              </a:ext>
            </a:extLst>
          </a:blip>
          <a:stretch>
            <a:fillRect/>
          </a:stretch>
        </p:blipFill>
        <p:spPr>
          <a:xfrm>
            <a:off x="9972000" y="1440960"/>
            <a:ext cx="1568501" cy="2032576"/>
          </a:xfrm>
          <a:prstGeom prst="rect">
            <a:avLst/>
          </a:prstGeom>
        </p:spPr>
      </p:pic>
      <p:sp>
        <p:nvSpPr>
          <p:cNvPr id="3" name="Textfeld 2"/>
          <p:cNvSpPr txBox="1"/>
          <p:nvPr/>
        </p:nvSpPr>
        <p:spPr>
          <a:xfrm>
            <a:off x="7851411" y="2904149"/>
            <a:ext cx="1321196" cy="307777"/>
          </a:xfrm>
          <a:prstGeom prst="rect">
            <a:avLst/>
          </a:prstGeom>
          <a:noFill/>
        </p:spPr>
        <p:txBody>
          <a:bodyPr wrap="none" rtlCol="0">
            <a:spAutoFit/>
          </a:bodyPr>
          <a:lstStyle/>
          <a:p>
            <a:r>
              <a:rPr lang="de-DE" sz="1400" b="1" i="1" dirty="0" smtClean="0">
                <a:solidFill>
                  <a:schemeClr val="bg1"/>
                </a:solidFill>
                <a:latin typeface="PT Sans" panose="020B0503020203020204" pitchFamily="34" charset="0"/>
              </a:rPr>
              <a:t>..in forest soils?</a:t>
            </a:r>
            <a:endParaRPr lang="de-DE" sz="1400" b="1" i="1" dirty="0">
              <a:solidFill>
                <a:schemeClr val="bg1"/>
              </a:solidFill>
              <a:latin typeface="PT Sans" panose="020B0503020203020204" pitchFamily="34" charset="0"/>
            </a:endParaRPr>
          </a:p>
        </p:txBody>
      </p:sp>
    </p:spTree>
    <p:extLst>
      <p:ext uri="{BB962C8B-B14F-4D97-AF65-F5344CB8AC3E}">
        <p14:creationId xmlns:p14="http://schemas.microsoft.com/office/powerpoint/2010/main" val="38104433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2"/>
          <p:cNvSpPr txBox="1">
            <a:spLocks noGrp="1"/>
          </p:cNvSpPr>
          <p:nvPr>
            <p:ph type="body" idx="4294967295" hasCustomPrompt="1"/>
          </p:nvPr>
        </p:nvSpPr>
        <p:spPr>
          <a:xfrm>
            <a:off x="838203" y="6598968"/>
            <a:ext cx="6598923" cy="365129"/>
          </a:xfrm>
        </p:spPr>
        <p:txBody>
          <a:bodyPr anchor="ctr"/>
          <a:lstStyle>
            <a:lvl1pPr marL="0" indent="0">
              <a:buNone/>
              <a:defRPr sz="1000">
                <a:solidFill>
                  <a:srgbClr val="FFFFFF"/>
                </a:solidFill>
              </a:defRPr>
            </a:lvl1pPr>
          </a:lstStyle>
          <a:p>
            <a:pPr lvl="0"/>
            <a:r>
              <a:rPr lang="de-DE" dirty="0" smtClean="0"/>
              <a:t>EGU 2022 - </a:t>
            </a:r>
            <a:r>
              <a:rPr lang="de-DE" dirty="0"/>
              <a:t>SSS8.3 – </a:t>
            </a:r>
            <a:r>
              <a:rPr lang="de-DE" dirty="0" err="1"/>
              <a:t>Soil</a:t>
            </a:r>
            <a:r>
              <a:rPr lang="de-DE" dirty="0"/>
              <a:t> </a:t>
            </a:r>
            <a:r>
              <a:rPr lang="de-DE" dirty="0" err="1"/>
              <a:t>gases</a:t>
            </a:r>
            <a:r>
              <a:rPr lang="de-DE" dirty="0" smtClean="0"/>
              <a:t>  /  Verena Lang /  Forest Research Institute</a:t>
            </a:r>
          </a:p>
        </p:txBody>
      </p:sp>
      <p:sp>
        <p:nvSpPr>
          <p:cNvPr id="8" name="Textfeld 7"/>
          <p:cNvSpPr txBox="1"/>
          <p:nvPr/>
        </p:nvSpPr>
        <p:spPr>
          <a:xfrm>
            <a:off x="766436" y="630911"/>
            <a:ext cx="6949338" cy="523220"/>
          </a:xfrm>
          <a:prstGeom prst="rect">
            <a:avLst/>
          </a:prstGeom>
          <a:noFill/>
        </p:spPr>
        <p:txBody>
          <a:bodyPr wrap="none" rtlCol="0">
            <a:spAutoFit/>
          </a:bodyPr>
          <a:lstStyle/>
          <a:p>
            <a:r>
              <a:rPr lang="de-DE" sz="2800" b="1" dirty="0" smtClean="0">
                <a:solidFill>
                  <a:srgbClr val="00544A"/>
                </a:solidFill>
                <a:latin typeface="PT Sans" panose="020B0503020203020204" pitchFamily="34" charset="0"/>
              </a:rPr>
              <a:t>Short </a:t>
            </a:r>
            <a:r>
              <a:rPr lang="de-DE" sz="2800" b="1" dirty="0" err="1" smtClean="0">
                <a:solidFill>
                  <a:srgbClr val="00544A"/>
                </a:solidFill>
                <a:latin typeface="PT Sans" panose="020B0503020203020204" pitchFamily="34" charset="0"/>
              </a:rPr>
              <a:t>Introduction</a:t>
            </a:r>
            <a:r>
              <a:rPr lang="de-DE" sz="2800" b="1" dirty="0" smtClean="0">
                <a:solidFill>
                  <a:srgbClr val="00544A"/>
                </a:solidFill>
                <a:latin typeface="PT Sans" panose="020B0503020203020204" pitchFamily="34" charset="0"/>
              </a:rPr>
              <a:t>: </a:t>
            </a:r>
            <a:r>
              <a:rPr lang="de-DE" sz="2800" b="1" dirty="0" err="1" smtClean="0">
                <a:solidFill>
                  <a:srgbClr val="00544A"/>
                </a:solidFill>
                <a:latin typeface="PT Sans" panose="020B0503020203020204" pitchFamily="34" charset="0"/>
              </a:rPr>
              <a:t>What</a:t>
            </a:r>
            <a:r>
              <a:rPr lang="de-DE" sz="2800" b="1" dirty="0" smtClean="0">
                <a:solidFill>
                  <a:srgbClr val="00544A"/>
                </a:solidFill>
                <a:latin typeface="PT Sans" panose="020B0503020203020204" pitchFamily="34" charset="0"/>
              </a:rPr>
              <a:t> </a:t>
            </a:r>
            <a:r>
              <a:rPr lang="de-DE" sz="2800" b="1" dirty="0" err="1" smtClean="0">
                <a:solidFill>
                  <a:srgbClr val="00544A"/>
                </a:solidFill>
                <a:latin typeface="PT Sans" panose="020B0503020203020204" pitchFamily="34" charset="0"/>
              </a:rPr>
              <a:t>is</a:t>
            </a:r>
            <a:r>
              <a:rPr lang="de-DE" sz="2800" b="1" dirty="0" smtClean="0">
                <a:solidFill>
                  <a:srgbClr val="00544A"/>
                </a:solidFill>
                <a:latin typeface="PT Sans" panose="020B0503020203020204" pitchFamily="34" charset="0"/>
              </a:rPr>
              <a:t> </a:t>
            </a:r>
            <a:r>
              <a:rPr lang="de-DE" sz="2800" b="1" dirty="0" err="1" smtClean="0">
                <a:solidFill>
                  <a:srgbClr val="00544A"/>
                </a:solidFill>
                <a:latin typeface="PT Sans" panose="020B0503020203020204" pitchFamily="34" charset="0"/>
              </a:rPr>
              <a:t>ethylene</a:t>
            </a:r>
            <a:r>
              <a:rPr lang="de-DE" sz="2800" b="1" dirty="0" smtClean="0">
                <a:solidFill>
                  <a:srgbClr val="00544A"/>
                </a:solidFill>
                <a:latin typeface="PT Sans" panose="020B0503020203020204" pitchFamily="34" charset="0"/>
              </a:rPr>
              <a:t> (C₂H</a:t>
            </a:r>
            <a:r>
              <a:rPr lang="de-DE" sz="2800" b="1" dirty="0">
                <a:solidFill>
                  <a:srgbClr val="00544A"/>
                </a:solidFill>
                <a:latin typeface="PT Sans" panose="020B0503020203020204" pitchFamily="34" charset="0"/>
              </a:rPr>
              <a:t>₄</a:t>
            </a:r>
            <a:r>
              <a:rPr lang="de-DE" sz="2800" b="1" dirty="0" smtClean="0">
                <a:solidFill>
                  <a:srgbClr val="00544A"/>
                </a:solidFill>
                <a:latin typeface="PT Sans" panose="020B0503020203020204" pitchFamily="34" charset="0"/>
              </a:rPr>
              <a:t>)</a:t>
            </a:r>
            <a:endParaRPr lang="de-DE" sz="2800" b="1" dirty="0">
              <a:solidFill>
                <a:srgbClr val="00544A"/>
              </a:solidFill>
              <a:latin typeface="PT Sans" panose="020B0503020203020204" pitchFamily="34" charset="0"/>
            </a:endParaRPr>
          </a:p>
        </p:txBody>
      </p:sp>
      <p:grpSp>
        <p:nvGrpSpPr>
          <p:cNvPr id="6" name="Gruppieren 5"/>
          <p:cNvGrpSpPr/>
          <p:nvPr/>
        </p:nvGrpSpPr>
        <p:grpSpPr>
          <a:xfrm>
            <a:off x="766436" y="1572134"/>
            <a:ext cx="6080639" cy="2105351"/>
            <a:chOff x="838200" y="3221869"/>
            <a:chExt cx="6080639" cy="2105351"/>
          </a:xfrm>
        </p:grpSpPr>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l="695" t="32222" r="833" b="1542"/>
            <a:stretch/>
          </p:blipFill>
          <p:spPr>
            <a:xfrm>
              <a:off x="915972" y="3221869"/>
              <a:ext cx="6002867" cy="1955800"/>
            </a:xfrm>
            <a:prstGeom prst="rect">
              <a:avLst/>
            </a:prstGeom>
          </p:spPr>
        </p:pic>
        <p:sp>
          <p:nvSpPr>
            <p:cNvPr id="3" name="Textfeld 2"/>
            <p:cNvSpPr txBox="1"/>
            <p:nvPr/>
          </p:nvSpPr>
          <p:spPr>
            <a:xfrm>
              <a:off x="838200" y="5065610"/>
              <a:ext cx="1818126" cy="261610"/>
            </a:xfrm>
            <a:prstGeom prst="rect">
              <a:avLst/>
            </a:prstGeom>
            <a:noFill/>
          </p:spPr>
          <p:txBody>
            <a:bodyPr wrap="none" rtlCol="0">
              <a:spAutoFit/>
            </a:bodyPr>
            <a:lstStyle/>
            <a:p>
              <a:r>
                <a:rPr lang="en-US" sz="1100" i="1" dirty="0" smtClean="0">
                  <a:latin typeface="PT Sans" panose="020B0503020203020204" pitchFamily="34" charset="0"/>
                </a:rPr>
                <a:t>source</a:t>
              </a:r>
              <a:r>
                <a:rPr lang="de-DE" sz="1100" i="1" dirty="0" smtClean="0">
                  <a:latin typeface="PT Sans" panose="020B0503020203020204" pitchFamily="34" charset="0"/>
                </a:rPr>
                <a:t>: </a:t>
              </a:r>
              <a:r>
                <a:rPr lang="de-DE" sz="1100" i="1" dirty="0" err="1" smtClean="0">
                  <a:latin typeface="PT Sans" panose="020B0503020203020204" pitchFamily="34" charset="0"/>
                </a:rPr>
                <a:t>Peninah</a:t>
              </a:r>
              <a:r>
                <a:rPr lang="de-DE" sz="1100" i="1" dirty="0" smtClean="0">
                  <a:latin typeface="PT Sans" panose="020B0503020203020204" pitchFamily="34" charset="0"/>
                </a:rPr>
                <a:t> et al. 2021</a:t>
              </a:r>
              <a:endParaRPr lang="de-DE" sz="1100" i="1" dirty="0">
                <a:latin typeface="PT Sans" panose="020B0503020203020204" pitchFamily="34" charset="0"/>
              </a:endParaRPr>
            </a:p>
          </p:txBody>
        </p:sp>
      </p:grpSp>
      <p:sp>
        <p:nvSpPr>
          <p:cNvPr id="13" name="Rechteck 12"/>
          <p:cNvSpPr/>
          <p:nvPr/>
        </p:nvSpPr>
        <p:spPr>
          <a:xfrm>
            <a:off x="7183597" y="1729739"/>
            <a:ext cx="4262770" cy="1046440"/>
          </a:xfrm>
          <a:prstGeom prst="rect">
            <a:avLst/>
          </a:prstGeom>
        </p:spPr>
        <p:txBody>
          <a:bodyPr wrap="square">
            <a:spAutoFit/>
          </a:bodyPr>
          <a:lstStyle/>
          <a:p>
            <a:pPr marL="285750" indent="-285750">
              <a:lnSpc>
                <a:spcPct val="150000"/>
              </a:lnSpc>
              <a:buFont typeface="Arial" panose="020B0604020202020204" pitchFamily="34" charset="0"/>
              <a:buChar char="•"/>
            </a:pPr>
            <a:r>
              <a:rPr lang="de-DE" sz="1600" dirty="0" err="1">
                <a:latin typeface="PT Sans" panose="020B0503020203020204" pitchFamily="34" charset="0"/>
              </a:rPr>
              <a:t>g</a:t>
            </a:r>
            <a:r>
              <a:rPr lang="de-DE" sz="1600" dirty="0" err="1" smtClean="0">
                <a:latin typeface="PT Sans" panose="020B0503020203020204" pitchFamily="34" charset="0"/>
              </a:rPr>
              <a:t>aseous</a:t>
            </a:r>
            <a:r>
              <a:rPr lang="de-DE" sz="1600" dirty="0" smtClean="0">
                <a:latin typeface="PT Sans" panose="020B0503020203020204" pitchFamily="34" charset="0"/>
              </a:rPr>
              <a:t> </a:t>
            </a:r>
            <a:r>
              <a:rPr lang="de-DE" sz="1600" dirty="0" err="1">
                <a:latin typeface="PT Sans" panose="020B0503020203020204" pitchFamily="34" charset="0"/>
              </a:rPr>
              <a:t>and</a:t>
            </a:r>
            <a:r>
              <a:rPr lang="de-DE" sz="1600" dirty="0">
                <a:latin typeface="PT Sans" panose="020B0503020203020204" pitchFamily="34" charset="0"/>
              </a:rPr>
              <a:t> </a:t>
            </a:r>
            <a:r>
              <a:rPr lang="de-DE" sz="1600" dirty="0" err="1" smtClean="0">
                <a:latin typeface="PT Sans" panose="020B0503020203020204" pitchFamily="34" charset="0"/>
              </a:rPr>
              <a:t>reactive</a:t>
            </a:r>
            <a:endParaRPr lang="de-DE" sz="1600" dirty="0" smtClean="0">
              <a:latin typeface="PT Sans" panose="020B0503020203020204" pitchFamily="34" charset="0"/>
            </a:endParaRPr>
          </a:p>
          <a:p>
            <a:pPr marL="285750" indent="-285750">
              <a:lnSpc>
                <a:spcPct val="150000"/>
              </a:lnSpc>
              <a:buFont typeface="Arial" panose="020B0604020202020204" pitchFamily="34" charset="0"/>
              <a:buChar char="•"/>
            </a:pPr>
            <a:endParaRPr lang="de-DE" sz="400" dirty="0">
              <a:latin typeface="PT Sans" panose="020B0503020203020204" pitchFamily="34" charset="0"/>
            </a:endParaRPr>
          </a:p>
          <a:p>
            <a:pPr marL="285750" indent="-285750">
              <a:buFont typeface="Arial" panose="020B0604020202020204" pitchFamily="34" charset="0"/>
              <a:buChar char="•"/>
            </a:pPr>
            <a:r>
              <a:rPr lang="de-DE" sz="1600" dirty="0" err="1">
                <a:latin typeface="PT Sans" panose="020B0503020203020204" pitchFamily="34" charset="0"/>
              </a:rPr>
              <a:t>k</a:t>
            </a:r>
            <a:r>
              <a:rPr lang="de-DE" sz="1600" dirty="0" err="1" smtClean="0">
                <a:latin typeface="PT Sans" panose="020B0503020203020204" pitchFamily="34" charset="0"/>
              </a:rPr>
              <a:t>nown</a:t>
            </a:r>
            <a:r>
              <a:rPr lang="de-DE" sz="1600" dirty="0" smtClean="0">
                <a:latin typeface="PT Sans" panose="020B0503020203020204" pitchFamily="34" charset="0"/>
              </a:rPr>
              <a:t> </a:t>
            </a:r>
            <a:r>
              <a:rPr lang="de-DE" sz="1600" dirty="0" err="1">
                <a:latin typeface="PT Sans" panose="020B0503020203020204" pitchFamily="34" charset="0"/>
              </a:rPr>
              <a:t>as</a:t>
            </a:r>
            <a:r>
              <a:rPr lang="de-DE" sz="1600" dirty="0">
                <a:latin typeface="PT Sans" panose="020B0503020203020204" pitchFamily="34" charset="0"/>
              </a:rPr>
              <a:t> a </a:t>
            </a:r>
            <a:r>
              <a:rPr lang="de-DE" sz="1600" dirty="0" err="1" smtClean="0">
                <a:latin typeface="PT Sans" panose="020B0503020203020204" pitchFamily="34" charset="0"/>
              </a:rPr>
              <a:t>phytohormone</a:t>
            </a:r>
            <a:r>
              <a:rPr lang="de-DE" sz="1600" dirty="0" smtClean="0">
                <a:latin typeface="PT Sans" panose="020B0503020203020204" pitchFamily="34" charset="0"/>
              </a:rPr>
              <a:t>: </a:t>
            </a:r>
            <a:r>
              <a:rPr lang="de-DE" sz="1600" dirty="0" err="1">
                <a:latin typeface="PT Sans" panose="020B0503020203020204" pitchFamily="34" charset="0"/>
              </a:rPr>
              <a:t>controls</a:t>
            </a:r>
            <a:r>
              <a:rPr lang="de-DE" sz="1600" dirty="0">
                <a:latin typeface="PT Sans" panose="020B0503020203020204" pitchFamily="34" charset="0"/>
              </a:rPr>
              <a:t> </a:t>
            </a:r>
            <a:r>
              <a:rPr lang="de-DE" sz="1600" dirty="0" err="1">
                <a:latin typeface="PT Sans" panose="020B0503020203020204" pitchFamily="34" charset="0"/>
              </a:rPr>
              <a:t>the</a:t>
            </a:r>
            <a:r>
              <a:rPr lang="de-DE" sz="1600" dirty="0">
                <a:latin typeface="PT Sans" panose="020B0503020203020204" pitchFamily="34" charset="0"/>
              </a:rPr>
              <a:t> </a:t>
            </a:r>
            <a:r>
              <a:rPr lang="de-DE" sz="1600" dirty="0" err="1">
                <a:latin typeface="PT Sans" panose="020B0503020203020204" pitchFamily="34" charset="0"/>
              </a:rPr>
              <a:t>process</a:t>
            </a:r>
            <a:r>
              <a:rPr lang="de-DE" sz="1600" dirty="0">
                <a:latin typeface="PT Sans" panose="020B0503020203020204" pitchFamily="34" charset="0"/>
              </a:rPr>
              <a:t> </a:t>
            </a:r>
            <a:r>
              <a:rPr lang="de-DE" sz="1600" dirty="0" err="1">
                <a:latin typeface="PT Sans" panose="020B0503020203020204" pitchFamily="34" charset="0"/>
              </a:rPr>
              <a:t>of</a:t>
            </a:r>
            <a:r>
              <a:rPr lang="de-DE" sz="1600" dirty="0">
                <a:latin typeface="PT Sans" panose="020B0503020203020204" pitchFamily="34" charset="0"/>
              </a:rPr>
              <a:t> </a:t>
            </a:r>
            <a:r>
              <a:rPr lang="de-DE" sz="1600" dirty="0" err="1">
                <a:latin typeface="PT Sans" panose="020B0503020203020204" pitchFamily="34" charset="0"/>
              </a:rPr>
              <a:t>fruit</a:t>
            </a:r>
            <a:r>
              <a:rPr lang="de-DE" sz="1600" dirty="0">
                <a:latin typeface="PT Sans" panose="020B0503020203020204" pitchFamily="34" charset="0"/>
              </a:rPr>
              <a:t> </a:t>
            </a:r>
            <a:r>
              <a:rPr lang="de-DE" sz="1600" dirty="0" err="1" smtClean="0">
                <a:latin typeface="PT Sans" panose="020B0503020203020204" pitchFamily="34" charset="0"/>
              </a:rPr>
              <a:t>ripening</a:t>
            </a:r>
            <a:r>
              <a:rPr lang="de-DE" sz="1600" dirty="0" smtClean="0">
                <a:latin typeface="PT Sans" panose="020B0503020203020204" pitchFamily="34" charset="0"/>
              </a:rPr>
              <a:t> &amp; </a:t>
            </a:r>
            <a:r>
              <a:rPr lang="en-US" sz="1600" dirty="0">
                <a:latin typeface="PT Sans" panose="020B0503020203020204" pitchFamily="34" charset="0"/>
              </a:rPr>
              <a:t>senescence</a:t>
            </a:r>
            <a:endParaRPr lang="de-DE" sz="1600" dirty="0">
              <a:latin typeface="PT Sans" panose="020B0503020203020204" pitchFamily="34" charset="0"/>
            </a:endParaRPr>
          </a:p>
        </p:txBody>
      </p:sp>
      <p:sp>
        <p:nvSpPr>
          <p:cNvPr id="16" name="Rechteck 15"/>
          <p:cNvSpPr/>
          <p:nvPr/>
        </p:nvSpPr>
        <p:spPr>
          <a:xfrm>
            <a:off x="766436" y="4095489"/>
            <a:ext cx="7992553" cy="1200329"/>
          </a:xfrm>
          <a:prstGeom prst="rect">
            <a:avLst/>
          </a:prstGeom>
        </p:spPr>
        <p:txBody>
          <a:bodyPr wrap="square">
            <a:spAutoFit/>
          </a:bodyPr>
          <a:lstStyle/>
          <a:p>
            <a:pPr marL="285750" indent="-285750">
              <a:lnSpc>
                <a:spcPct val="150000"/>
              </a:lnSpc>
              <a:buFont typeface="Arial" panose="020B0604020202020204" pitchFamily="34" charset="0"/>
              <a:buChar char="•"/>
            </a:pPr>
            <a:r>
              <a:rPr lang="de-DE" sz="1600" dirty="0" err="1" smtClean="0">
                <a:latin typeface="PT Sans" panose="020B0503020203020204" pitchFamily="34" charset="0"/>
              </a:rPr>
              <a:t>plants</a:t>
            </a:r>
            <a:r>
              <a:rPr lang="de-DE" sz="1600" dirty="0" smtClean="0">
                <a:latin typeface="PT Sans" panose="020B0503020203020204" pitchFamily="34" charset="0"/>
              </a:rPr>
              <a:t> </a:t>
            </a:r>
            <a:r>
              <a:rPr lang="de-DE" sz="1600" dirty="0" err="1">
                <a:latin typeface="PT Sans" panose="020B0503020203020204" pitchFamily="34" charset="0"/>
              </a:rPr>
              <a:t>produce</a:t>
            </a:r>
            <a:r>
              <a:rPr lang="de-DE" sz="1600" dirty="0">
                <a:latin typeface="PT Sans" panose="020B0503020203020204" pitchFamily="34" charset="0"/>
              </a:rPr>
              <a:t> C₂H₄</a:t>
            </a:r>
            <a:r>
              <a:rPr lang="de-DE" sz="1600" dirty="0" smtClean="0">
                <a:latin typeface="PT Sans" panose="020B0503020203020204" pitchFamily="34" charset="0"/>
              </a:rPr>
              <a:t>, </a:t>
            </a:r>
            <a:r>
              <a:rPr lang="de-DE" sz="1600" dirty="0" err="1">
                <a:latin typeface="PT Sans" panose="020B0503020203020204" pitchFamily="34" charset="0"/>
              </a:rPr>
              <a:t>microorganisms</a:t>
            </a:r>
            <a:r>
              <a:rPr lang="de-DE" sz="1600" dirty="0">
                <a:latin typeface="PT Sans" panose="020B0503020203020204" pitchFamily="34" charset="0"/>
              </a:rPr>
              <a:t> </a:t>
            </a:r>
            <a:r>
              <a:rPr lang="de-DE" sz="1600" dirty="0" err="1">
                <a:latin typeface="PT Sans" panose="020B0503020203020204" pitchFamily="34" charset="0"/>
              </a:rPr>
              <a:t>and</a:t>
            </a:r>
            <a:r>
              <a:rPr lang="de-DE" sz="1600" dirty="0">
                <a:latin typeface="PT Sans" panose="020B0503020203020204" pitchFamily="34" charset="0"/>
              </a:rPr>
              <a:t> </a:t>
            </a:r>
            <a:r>
              <a:rPr lang="de-DE" sz="1600" dirty="0" err="1">
                <a:latin typeface="PT Sans" panose="020B0503020203020204" pitchFamily="34" charset="0"/>
              </a:rPr>
              <a:t>fungi</a:t>
            </a:r>
            <a:r>
              <a:rPr lang="de-DE" sz="1600" dirty="0">
                <a:latin typeface="PT Sans" panose="020B0503020203020204" pitchFamily="34" charset="0"/>
              </a:rPr>
              <a:t> </a:t>
            </a:r>
            <a:r>
              <a:rPr lang="de-DE" sz="1600" dirty="0" err="1">
                <a:latin typeface="PT Sans" panose="020B0503020203020204" pitchFamily="34" charset="0"/>
              </a:rPr>
              <a:t>are</a:t>
            </a:r>
            <a:r>
              <a:rPr lang="de-DE" sz="1600" dirty="0">
                <a:latin typeface="PT Sans" panose="020B0503020203020204" pitchFamily="34" charset="0"/>
              </a:rPr>
              <a:t> also </a:t>
            </a:r>
            <a:r>
              <a:rPr lang="de-DE" sz="1600" dirty="0" err="1">
                <a:latin typeface="PT Sans" panose="020B0503020203020204" pitchFamily="34" charset="0"/>
              </a:rPr>
              <a:t>capable</a:t>
            </a:r>
            <a:r>
              <a:rPr lang="de-DE" sz="1600" dirty="0">
                <a:latin typeface="PT Sans" panose="020B0503020203020204" pitchFamily="34" charset="0"/>
              </a:rPr>
              <a:t> </a:t>
            </a:r>
            <a:r>
              <a:rPr lang="de-DE" sz="1600" dirty="0" err="1" smtClean="0">
                <a:latin typeface="PT Sans" panose="020B0503020203020204" pitchFamily="34" charset="0"/>
              </a:rPr>
              <a:t>to</a:t>
            </a:r>
            <a:r>
              <a:rPr lang="de-DE" sz="1600" dirty="0" smtClean="0">
                <a:latin typeface="PT Sans" panose="020B0503020203020204" pitchFamily="34" charset="0"/>
              </a:rPr>
              <a:t> </a:t>
            </a:r>
            <a:r>
              <a:rPr lang="de-DE" sz="1600" dirty="0" err="1" smtClean="0">
                <a:latin typeface="PT Sans" panose="020B0503020203020204" pitchFamily="34" charset="0"/>
              </a:rPr>
              <a:t>degrade</a:t>
            </a:r>
            <a:r>
              <a:rPr lang="de-DE" sz="1600" dirty="0" smtClean="0">
                <a:latin typeface="PT Sans" panose="020B0503020203020204" pitchFamily="34" charset="0"/>
              </a:rPr>
              <a:t> </a:t>
            </a:r>
            <a:r>
              <a:rPr lang="de-DE" sz="1600" dirty="0" err="1" smtClean="0">
                <a:latin typeface="PT Sans" panose="020B0503020203020204" pitchFamily="34" charset="0"/>
              </a:rPr>
              <a:t>it</a:t>
            </a:r>
            <a:endParaRPr lang="de-DE" sz="1600" dirty="0" smtClean="0">
              <a:latin typeface="PT Sans" panose="020B0503020203020204" pitchFamily="34" charset="0"/>
            </a:endParaRPr>
          </a:p>
          <a:p>
            <a:pPr marL="285750" indent="-285750">
              <a:lnSpc>
                <a:spcPct val="150000"/>
              </a:lnSpc>
              <a:buFont typeface="Arial" panose="020B0604020202020204" pitchFamily="34" charset="0"/>
              <a:buChar char="•"/>
            </a:pPr>
            <a:r>
              <a:rPr lang="de-DE" sz="1600" dirty="0" err="1">
                <a:latin typeface="PT Sans" panose="020B0503020203020204" pitchFamily="34" charset="0"/>
              </a:rPr>
              <a:t>indicator</a:t>
            </a:r>
            <a:r>
              <a:rPr lang="de-DE" sz="1600" dirty="0">
                <a:latin typeface="PT Sans" panose="020B0503020203020204" pitchFamily="34" charset="0"/>
              </a:rPr>
              <a:t> </a:t>
            </a:r>
            <a:r>
              <a:rPr lang="de-DE" sz="1600" dirty="0" err="1">
                <a:latin typeface="PT Sans" panose="020B0503020203020204" pitchFamily="34" charset="0"/>
              </a:rPr>
              <a:t>for</a:t>
            </a:r>
            <a:r>
              <a:rPr lang="de-DE" sz="1600" dirty="0">
                <a:latin typeface="PT Sans" panose="020B0503020203020204" pitchFamily="34" charset="0"/>
              </a:rPr>
              <a:t> </a:t>
            </a:r>
            <a:r>
              <a:rPr lang="de-DE" sz="1600" dirty="0" err="1">
                <a:latin typeface="PT Sans" panose="020B0503020203020204" pitchFamily="34" charset="0"/>
              </a:rPr>
              <a:t>soil</a:t>
            </a:r>
            <a:r>
              <a:rPr lang="de-DE" sz="1600" dirty="0">
                <a:latin typeface="PT Sans" panose="020B0503020203020204" pitchFamily="34" charset="0"/>
              </a:rPr>
              <a:t> </a:t>
            </a:r>
            <a:r>
              <a:rPr lang="de-DE" sz="1600" dirty="0" err="1">
                <a:latin typeface="PT Sans" panose="020B0503020203020204" pitchFamily="34" charset="0"/>
              </a:rPr>
              <a:t>biological</a:t>
            </a:r>
            <a:r>
              <a:rPr lang="de-DE" sz="1600" dirty="0">
                <a:latin typeface="PT Sans" panose="020B0503020203020204" pitchFamily="34" charset="0"/>
              </a:rPr>
              <a:t> </a:t>
            </a:r>
            <a:r>
              <a:rPr lang="de-DE" sz="1600" dirty="0" err="1">
                <a:latin typeface="PT Sans" panose="020B0503020203020204" pitchFamily="34" charset="0"/>
              </a:rPr>
              <a:t>processes</a:t>
            </a:r>
            <a:r>
              <a:rPr lang="de-DE" sz="1600" dirty="0">
                <a:latin typeface="PT Sans" panose="020B0503020203020204" pitchFamily="34" charset="0"/>
              </a:rPr>
              <a:t> </a:t>
            </a:r>
            <a:r>
              <a:rPr lang="de-DE" sz="1600" dirty="0">
                <a:latin typeface="PT Sans" panose="020B0503020203020204" pitchFamily="34" charset="0"/>
                <a:sym typeface="Wingdings" panose="05000000000000000000" pitchFamily="2" charset="2"/>
              </a:rPr>
              <a:t> „stress </a:t>
            </a:r>
            <a:r>
              <a:rPr lang="de-DE" sz="1600" dirty="0" err="1">
                <a:latin typeface="PT Sans" panose="020B0503020203020204" pitchFamily="34" charset="0"/>
                <a:sym typeface="Wingdings" panose="05000000000000000000" pitchFamily="2" charset="2"/>
              </a:rPr>
              <a:t>hormone</a:t>
            </a:r>
            <a:r>
              <a:rPr lang="de-DE" sz="1600" dirty="0" smtClean="0">
                <a:latin typeface="PT Sans" panose="020B0503020203020204" pitchFamily="34" charset="0"/>
                <a:sym typeface="Wingdings" panose="05000000000000000000" pitchFamily="2" charset="2"/>
              </a:rPr>
              <a:t>“</a:t>
            </a:r>
            <a:endParaRPr lang="de-DE" sz="1600" dirty="0">
              <a:latin typeface="PT Sans" panose="020B0503020203020204" pitchFamily="34" charset="0"/>
            </a:endParaRPr>
          </a:p>
          <a:p>
            <a:pPr marL="285750" indent="-285750">
              <a:lnSpc>
                <a:spcPct val="150000"/>
              </a:lnSpc>
              <a:buFont typeface="Arial" panose="020B0604020202020204" pitchFamily="34" charset="0"/>
              <a:buChar char="•"/>
            </a:pPr>
            <a:r>
              <a:rPr lang="de-DE" sz="1600" dirty="0" err="1">
                <a:latin typeface="PT Sans" panose="020B0503020203020204" pitchFamily="34" charset="0"/>
              </a:rPr>
              <a:t>o</a:t>
            </a:r>
            <a:r>
              <a:rPr lang="de-DE" sz="1600" dirty="0" err="1" smtClean="0">
                <a:latin typeface="PT Sans" panose="020B0503020203020204" pitchFamily="34" charset="0"/>
              </a:rPr>
              <a:t>ccurrence</a:t>
            </a:r>
            <a:r>
              <a:rPr lang="de-DE" sz="1600" dirty="0" smtClean="0">
                <a:latin typeface="PT Sans" panose="020B0503020203020204" pitchFamily="34" charset="0"/>
              </a:rPr>
              <a:t> &amp; </a:t>
            </a:r>
            <a:r>
              <a:rPr lang="de-DE" sz="1600" dirty="0" err="1">
                <a:latin typeface="PT Sans" panose="020B0503020203020204" pitchFamily="34" charset="0"/>
              </a:rPr>
              <a:t>concentrations</a:t>
            </a:r>
            <a:r>
              <a:rPr lang="de-DE" sz="1600" dirty="0">
                <a:latin typeface="PT Sans" panose="020B0503020203020204" pitchFamily="34" charset="0"/>
              </a:rPr>
              <a:t> </a:t>
            </a:r>
            <a:r>
              <a:rPr lang="de-DE" sz="1600" dirty="0" err="1" smtClean="0">
                <a:latin typeface="PT Sans" panose="020B0503020203020204" pitchFamily="34" charset="0"/>
              </a:rPr>
              <a:t>depend</a:t>
            </a:r>
            <a:r>
              <a:rPr lang="de-DE" sz="1600" dirty="0" smtClean="0">
                <a:latin typeface="PT Sans" panose="020B0503020203020204" pitchFamily="34" charset="0"/>
              </a:rPr>
              <a:t> </a:t>
            </a:r>
            <a:r>
              <a:rPr lang="de-DE" sz="1600" dirty="0">
                <a:latin typeface="PT Sans" panose="020B0503020203020204" pitchFamily="34" charset="0"/>
              </a:rPr>
              <a:t>on </a:t>
            </a:r>
            <a:r>
              <a:rPr lang="de-DE" sz="1600" dirty="0" err="1">
                <a:latin typeface="PT Sans" panose="020B0503020203020204" pitchFamily="34" charset="0"/>
              </a:rPr>
              <a:t>various</a:t>
            </a:r>
            <a:r>
              <a:rPr lang="de-DE" sz="1600" dirty="0">
                <a:latin typeface="PT Sans" panose="020B0503020203020204" pitchFamily="34" charset="0"/>
              </a:rPr>
              <a:t> </a:t>
            </a:r>
            <a:r>
              <a:rPr lang="de-DE" sz="1600" dirty="0" err="1">
                <a:latin typeface="PT Sans" panose="020B0503020203020204" pitchFamily="34" charset="0"/>
              </a:rPr>
              <a:t>soil</a:t>
            </a:r>
            <a:r>
              <a:rPr lang="de-DE" sz="1600" dirty="0">
                <a:latin typeface="PT Sans" panose="020B0503020203020204" pitchFamily="34" charset="0"/>
              </a:rPr>
              <a:t> </a:t>
            </a:r>
            <a:r>
              <a:rPr lang="de-DE" sz="1600" dirty="0" err="1">
                <a:latin typeface="PT Sans" panose="020B0503020203020204" pitchFamily="34" charset="0"/>
              </a:rPr>
              <a:t>physical</a:t>
            </a:r>
            <a:r>
              <a:rPr lang="de-DE" sz="1600" dirty="0">
                <a:latin typeface="PT Sans" panose="020B0503020203020204" pitchFamily="34" charset="0"/>
              </a:rPr>
              <a:t> </a:t>
            </a:r>
            <a:r>
              <a:rPr lang="de-DE" sz="1600" dirty="0" err="1">
                <a:latin typeface="PT Sans" panose="020B0503020203020204" pitchFamily="34" charset="0"/>
              </a:rPr>
              <a:t>and</a:t>
            </a:r>
            <a:r>
              <a:rPr lang="de-DE" sz="1600" dirty="0">
                <a:latin typeface="PT Sans" panose="020B0503020203020204" pitchFamily="34" charset="0"/>
              </a:rPr>
              <a:t> </a:t>
            </a:r>
            <a:r>
              <a:rPr lang="de-DE" sz="1600" dirty="0" err="1">
                <a:latin typeface="PT Sans" panose="020B0503020203020204" pitchFamily="34" charset="0"/>
              </a:rPr>
              <a:t>chemical</a:t>
            </a:r>
            <a:r>
              <a:rPr lang="de-DE" sz="1600" dirty="0">
                <a:latin typeface="PT Sans" panose="020B0503020203020204" pitchFamily="34" charset="0"/>
              </a:rPr>
              <a:t> </a:t>
            </a:r>
            <a:r>
              <a:rPr lang="de-DE" sz="1600" dirty="0" err="1">
                <a:latin typeface="PT Sans" panose="020B0503020203020204" pitchFamily="34" charset="0"/>
              </a:rPr>
              <a:t>properties</a:t>
            </a:r>
            <a:endParaRPr lang="de-DE" sz="1600" dirty="0">
              <a:latin typeface="PT Sans" panose="020B0503020203020204" pitchFamily="34" charset="0"/>
            </a:endParaRPr>
          </a:p>
        </p:txBody>
      </p:sp>
      <p:sp>
        <p:nvSpPr>
          <p:cNvPr id="17" name="Rechteck 16"/>
          <p:cNvSpPr/>
          <p:nvPr/>
        </p:nvSpPr>
        <p:spPr>
          <a:xfrm>
            <a:off x="1935254" y="5521352"/>
            <a:ext cx="4611701" cy="769441"/>
          </a:xfrm>
          <a:prstGeom prst="rect">
            <a:avLst/>
          </a:prstGeom>
          <a:solidFill>
            <a:srgbClr val="77C09A"/>
          </a:solidFill>
          <a:ln>
            <a:no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endParaRPr lang="de-DE" sz="600" b="1" dirty="0">
              <a:latin typeface="PT Sans" panose="020B0503020203020204" pitchFamily="34" charset="0"/>
            </a:endParaRPr>
          </a:p>
          <a:p>
            <a:pPr algn="ctr"/>
            <a:r>
              <a:rPr lang="de-DE" sz="1600" b="1" dirty="0">
                <a:latin typeface="PT Sans" panose="020B0503020203020204" pitchFamily="34" charset="0"/>
              </a:rPr>
              <a:t>Little </a:t>
            </a:r>
            <a:r>
              <a:rPr lang="de-DE" sz="1600" b="1" dirty="0" err="1">
                <a:latin typeface="PT Sans" panose="020B0503020203020204" pitchFamily="34" charset="0"/>
              </a:rPr>
              <a:t>knowledge</a:t>
            </a:r>
            <a:r>
              <a:rPr lang="de-DE" sz="1600" b="1" dirty="0">
                <a:latin typeface="PT Sans" panose="020B0503020203020204" pitchFamily="34" charset="0"/>
              </a:rPr>
              <a:t> </a:t>
            </a:r>
            <a:r>
              <a:rPr lang="de-DE" sz="1600" b="1" dirty="0" err="1">
                <a:latin typeface="PT Sans" panose="020B0503020203020204" pitchFamily="34" charset="0"/>
              </a:rPr>
              <a:t>about</a:t>
            </a:r>
            <a:r>
              <a:rPr lang="de-DE" sz="1600" b="1" dirty="0">
                <a:latin typeface="PT Sans" panose="020B0503020203020204" pitchFamily="34" charset="0"/>
              </a:rPr>
              <a:t> </a:t>
            </a:r>
            <a:r>
              <a:rPr lang="de-DE" sz="1600" b="1" dirty="0" err="1">
                <a:latin typeface="PT Sans" panose="020B0503020203020204" pitchFamily="34" charset="0"/>
              </a:rPr>
              <a:t>occurrence</a:t>
            </a:r>
            <a:r>
              <a:rPr lang="de-DE" sz="1600" b="1" dirty="0">
                <a:latin typeface="PT Sans" panose="020B0503020203020204" pitchFamily="34" charset="0"/>
              </a:rPr>
              <a:t> </a:t>
            </a:r>
            <a:r>
              <a:rPr lang="de-DE" sz="1600" b="1" dirty="0" err="1">
                <a:latin typeface="PT Sans" panose="020B0503020203020204" pitchFamily="34" charset="0"/>
              </a:rPr>
              <a:t>of</a:t>
            </a:r>
            <a:r>
              <a:rPr lang="de-DE" sz="1600" b="1" dirty="0">
                <a:latin typeface="PT Sans" panose="020B0503020203020204" pitchFamily="34" charset="0"/>
              </a:rPr>
              <a:t> C₂H₄ in soils</a:t>
            </a:r>
          </a:p>
          <a:p>
            <a:pPr algn="ctr"/>
            <a:r>
              <a:rPr lang="de-DE" sz="1600" b="1" dirty="0">
                <a:latin typeface="PT Sans" panose="020B0503020203020204" pitchFamily="34" charset="0"/>
              </a:rPr>
              <a:t>Most </a:t>
            </a:r>
            <a:r>
              <a:rPr lang="de-DE" sz="1600" b="1" dirty="0" err="1">
                <a:latin typeface="PT Sans" panose="020B0503020203020204" pitchFamily="34" charset="0"/>
              </a:rPr>
              <a:t>studies</a:t>
            </a:r>
            <a:r>
              <a:rPr lang="de-DE" sz="1600" b="1" dirty="0">
                <a:latin typeface="PT Sans" panose="020B0503020203020204" pitchFamily="34" charset="0"/>
              </a:rPr>
              <a:t> </a:t>
            </a:r>
            <a:r>
              <a:rPr lang="de-DE" sz="1600" b="1" dirty="0" err="1">
                <a:latin typeface="PT Sans" panose="020B0503020203020204" pitchFamily="34" charset="0"/>
              </a:rPr>
              <a:t>conducted</a:t>
            </a:r>
            <a:r>
              <a:rPr lang="de-DE" sz="1600" b="1" dirty="0">
                <a:latin typeface="PT Sans" panose="020B0503020203020204" pitchFamily="34" charset="0"/>
              </a:rPr>
              <a:t> in </a:t>
            </a:r>
            <a:r>
              <a:rPr lang="de-DE" sz="1600" b="1" dirty="0" err="1">
                <a:latin typeface="PT Sans" panose="020B0503020203020204" pitchFamily="34" charset="0"/>
              </a:rPr>
              <a:t>the</a:t>
            </a:r>
            <a:r>
              <a:rPr lang="de-DE" sz="1600" b="1" dirty="0">
                <a:latin typeface="PT Sans" panose="020B0503020203020204" pitchFamily="34" charset="0"/>
              </a:rPr>
              <a:t> </a:t>
            </a:r>
            <a:r>
              <a:rPr lang="de-DE" sz="1600" b="1" dirty="0" err="1">
                <a:latin typeface="PT Sans" panose="020B0503020203020204" pitchFamily="34" charset="0"/>
              </a:rPr>
              <a:t>laboratory</a:t>
            </a:r>
            <a:endParaRPr lang="de-DE" sz="1600" b="1" dirty="0">
              <a:latin typeface="PT Sans" panose="020B0503020203020204" pitchFamily="34" charset="0"/>
            </a:endParaRPr>
          </a:p>
          <a:p>
            <a:pPr algn="ctr"/>
            <a:endParaRPr lang="de-DE" sz="600" b="1" dirty="0">
              <a:latin typeface="PT Sans" panose="020B0503020203020204" pitchFamily="34" charset="0"/>
            </a:endParaRPr>
          </a:p>
        </p:txBody>
      </p:sp>
      <p:grpSp>
        <p:nvGrpSpPr>
          <p:cNvPr id="33" name="Gruppieren 32"/>
          <p:cNvGrpSpPr/>
          <p:nvPr/>
        </p:nvGrpSpPr>
        <p:grpSpPr>
          <a:xfrm>
            <a:off x="7715774" y="710515"/>
            <a:ext cx="1066608" cy="421603"/>
            <a:chOff x="7928409" y="1462444"/>
            <a:chExt cx="1066608" cy="421603"/>
          </a:xfrm>
        </p:grpSpPr>
        <p:sp>
          <p:nvSpPr>
            <p:cNvPr id="18" name="Ellipse 17"/>
            <p:cNvSpPr/>
            <p:nvPr/>
          </p:nvSpPr>
          <p:spPr>
            <a:xfrm>
              <a:off x="7928409" y="1463182"/>
              <a:ext cx="142370" cy="144943"/>
            </a:xfrm>
            <a:prstGeom prst="ellipse">
              <a:avLst/>
            </a:prstGeom>
            <a:solidFill>
              <a:srgbClr val="77C09A"/>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7928409" y="1739103"/>
              <a:ext cx="142370" cy="144943"/>
            </a:xfrm>
            <a:prstGeom prst="ellipse">
              <a:avLst/>
            </a:prstGeom>
            <a:solidFill>
              <a:srgbClr val="77C09A"/>
            </a:solidFill>
            <a:ln>
              <a:solidFill>
                <a:srgbClr val="77C09A"/>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Ellipse 19"/>
            <p:cNvSpPr/>
            <p:nvPr/>
          </p:nvSpPr>
          <p:spPr>
            <a:xfrm>
              <a:off x="8852647" y="1462444"/>
              <a:ext cx="142370" cy="144943"/>
            </a:xfrm>
            <a:prstGeom prst="ellipse">
              <a:avLst/>
            </a:prstGeom>
            <a:solidFill>
              <a:srgbClr val="77C09A"/>
            </a:solidFill>
            <a:ln>
              <a:solidFill>
                <a:srgbClr val="77C09A"/>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Ellipse 20"/>
            <p:cNvSpPr/>
            <p:nvPr/>
          </p:nvSpPr>
          <p:spPr>
            <a:xfrm>
              <a:off x="8852647" y="1739104"/>
              <a:ext cx="142370" cy="144943"/>
            </a:xfrm>
            <a:prstGeom prst="ellipse">
              <a:avLst/>
            </a:prstGeom>
            <a:solidFill>
              <a:srgbClr val="77C09A"/>
            </a:solidFill>
            <a:ln>
              <a:solidFill>
                <a:srgbClr val="77C09A"/>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Ellipse 21"/>
            <p:cNvSpPr/>
            <p:nvPr/>
          </p:nvSpPr>
          <p:spPr>
            <a:xfrm>
              <a:off x="8152960" y="1568789"/>
              <a:ext cx="244800" cy="245922"/>
            </a:xfrm>
            <a:prstGeom prst="ellipse">
              <a:avLst/>
            </a:prstGeom>
            <a:solidFill>
              <a:srgbClr val="00544A"/>
            </a:solidFill>
            <a:ln>
              <a:noFill/>
            </a:ln>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sp>
          <p:nvSpPr>
            <p:cNvPr id="23" name="Ellipse 22"/>
            <p:cNvSpPr/>
            <p:nvPr/>
          </p:nvSpPr>
          <p:spPr>
            <a:xfrm>
              <a:off x="8525666" y="1568789"/>
              <a:ext cx="244800" cy="245922"/>
            </a:xfrm>
            <a:prstGeom prst="ellipse">
              <a:avLst/>
            </a:prstGeom>
            <a:solidFill>
              <a:srgbClr val="00544A"/>
            </a:solidFill>
            <a:ln>
              <a:noFill/>
            </a:ln>
            <a:effectLst/>
            <a:scene3d>
              <a:camera prst="orthographicFront">
                <a:rot lat="0" lon="0" rev="0"/>
              </a:camera>
              <a:lightRig rig="contrasting" dir="t">
                <a:rot lat="0" lon="0" rev="7800000"/>
              </a:lightRig>
            </a:scene3d>
            <a:sp3d>
              <a:bevelT w="139700" h="1397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de-DE"/>
            </a:p>
          </p:txBody>
        </p:sp>
        <p:cxnSp>
          <p:nvCxnSpPr>
            <p:cNvPr id="25" name="Gerader Verbinder 24"/>
            <p:cNvCxnSpPr/>
            <p:nvPr/>
          </p:nvCxnSpPr>
          <p:spPr>
            <a:xfrm>
              <a:off x="8422480" y="1645444"/>
              <a:ext cx="85725" cy="0"/>
            </a:xfrm>
            <a:prstGeom prst="line">
              <a:avLst/>
            </a:prstGeom>
            <a:ln w="38100">
              <a:solidFill>
                <a:srgbClr val="006E60"/>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a:off x="8422479" y="1722434"/>
              <a:ext cx="85725" cy="0"/>
            </a:xfrm>
            <a:prstGeom prst="line">
              <a:avLst/>
            </a:prstGeom>
            <a:ln w="38100">
              <a:solidFill>
                <a:srgbClr val="006E60"/>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a:off x="8079942" y="1582517"/>
              <a:ext cx="63854" cy="42862"/>
            </a:xfrm>
            <a:prstGeom prst="line">
              <a:avLst/>
            </a:prstGeom>
            <a:ln w="28575">
              <a:solidFill>
                <a:srgbClr val="77C09A"/>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flipH="1">
              <a:off x="8779629" y="1568789"/>
              <a:ext cx="63854" cy="42862"/>
            </a:xfrm>
            <a:prstGeom prst="line">
              <a:avLst/>
            </a:prstGeom>
            <a:ln w="28575">
              <a:solidFill>
                <a:srgbClr val="77C09A"/>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8787927" y="1722434"/>
              <a:ext cx="63854" cy="42862"/>
            </a:xfrm>
            <a:prstGeom prst="line">
              <a:avLst/>
            </a:prstGeom>
            <a:ln w="28575">
              <a:solidFill>
                <a:srgbClr val="77C09A"/>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flipV="1">
              <a:off x="8079942" y="1738118"/>
              <a:ext cx="63854" cy="42862"/>
            </a:xfrm>
            <a:prstGeom prst="line">
              <a:avLst/>
            </a:prstGeom>
            <a:ln w="28575">
              <a:solidFill>
                <a:srgbClr val="77C09A"/>
              </a:solidFill>
            </a:ln>
          </p:spPr>
          <p:style>
            <a:lnRef idx="1">
              <a:schemeClr val="accent1"/>
            </a:lnRef>
            <a:fillRef idx="0">
              <a:schemeClr val="accent1"/>
            </a:fillRef>
            <a:effectRef idx="0">
              <a:schemeClr val="accent1"/>
            </a:effectRef>
            <a:fontRef idx="minor">
              <a:schemeClr val="tx1"/>
            </a:fontRef>
          </p:style>
        </p:cxnSp>
      </p:gr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2" y="5784783"/>
            <a:ext cx="621059" cy="869483"/>
          </a:xfrm>
          <a:prstGeom prst="rect">
            <a:avLst/>
          </a:prstGeom>
        </p:spPr>
      </p:pic>
      <p:grpSp>
        <p:nvGrpSpPr>
          <p:cNvPr id="36" name="Gruppieren 35"/>
          <p:cNvGrpSpPr/>
          <p:nvPr/>
        </p:nvGrpSpPr>
        <p:grpSpPr>
          <a:xfrm>
            <a:off x="9659288" y="3567220"/>
            <a:ext cx="1921191" cy="2520241"/>
            <a:chOff x="9633112" y="1576604"/>
            <a:chExt cx="1921191" cy="2520241"/>
          </a:xfrm>
        </p:grpSpPr>
        <p:pic>
          <p:nvPicPr>
            <p:cNvPr id="37" name="Grafik 36"/>
            <p:cNvPicPr>
              <a:picLocks noChangeAspect="1"/>
            </p:cNvPicPr>
            <p:nvPr/>
          </p:nvPicPr>
          <p:blipFill rotWithShape="1">
            <a:blip r:embed="rId5">
              <a:extLst>
                <a:ext uri="{BEBA8EAE-BF5A-486C-A8C5-ECC9F3942E4B}">
                  <a14:imgProps xmlns:a14="http://schemas.microsoft.com/office/drawing/2010/main">
                    <a14:imgLayer r:embed="rId6">
                      <a14:imgEffect>
                        <a14:backgroundRemoval t="0" b="99828" l="17920" r="98080">
                          <a14:foregroundMark x1="32800" y1="79553" x2="81600" y2="78351"/>
                          <a14:foregroundMark x1="28000" y1="86942" x2="93760" y2="91237"/>
                          <a14:foregroundMark x1="93760" y1="94674" x2="93760" y2="94674"/>
                          <a14:foregroundMark x1="95680" y1="95533" x2="95680" y2="95533"/>
                          <a14:foregroundMark x1="95360" y1="97595" x2="95360" y2="97595"/>
                          <a14:foregroundMark x1="23520" y1="96907" x2="23520" y2="96907"/>
                          <a14:foregroundMark x1="21600" y1="94845" x2="21920" y2="96564"/>
                          <a14:foregroundMark x1="21280" y1="96392" x2="21280" y2="99828"/>
                          <a14:foregroundMark x1="22240" y1="65464" x2="92960" y2="68557"/>
                          <a14:foregroundMark x1="90240" y1="70790" x2="90240" y2="89003"/>
                          <a14:foregroundMark x1="21280" y1="38144" x2="21440" y2="44330"/>
                          <a14:foregroundMark x1="21760" y1="44845" x2="95040" y2="45017"/>
                          <a14:foregroundMark x1="22400" y1="44845" x2="96160" y2="45189"/>
                          <a14:foregroundMark x1="22080" y1="45017" x2="96160" y2="45533"/>
                          <a14:foregroundMark x1="97440" y1="93471" x2="97600" y2="99313"/>
                          <a14:foregroundMark x1="64160" y1="10825" x2="63840" y2="31787"/>
                          <a14:foregroundMark x1="76800" y1="10481" x2="76960" y2="33333"/>
                          <a14:foregroundMark x1="90400" y1="10309" x2="91200" y2="32990"/>
                          <a14:foregroundMark x1="96960" y1="45361" x2="96960" y2="40722"/>
                          <a14:foregroundMark x1="97600" y1="45017" x2="97440" y2="38660"/>
                          <a14:backgroundMark x1="99040" y1="83505" x2="99200" y2="98969"/>
                          <a14:backgroundMark x1="62560" y1="7732" x2="62560" y2="7732"/>
                          <a14:backgroundMark x1="88480" y1="8076" x2="88480" y2="8076"/>
                          <a14:backgroundMark x1="60000" y1="10137" x2="60000" y2="10137"/>
                          <a14:backgroundMark x1="99200" y1="14261" x2="99040" y2="45189"/>
                          <a14:backgroundMark x1="88800" y1="62199" x2="88800" y2="62199"/>
                        </a14:backgroundRemoval>
                      </a14:imgEffect>
                    </a14:imgLayer>
                  </a14:imgProps>
                </a:ext>
              </a:extLst>
            </a:blip>
            <a:srcRect l="21351" r="2745"/>
            <a:stretch/>
          </p:blipFill>
          <p:spPr>
            <a:xfrm>
              <a:off x="9633112" y="1576604"/>
              <a:ext cx="1843087" cy="2258631"/>
            </a:xfrm>
            <a:prstGeom prst="rect">
              <a:avLst/>
            </a:prstGeom>
          </p:spPr>
        </p:pic>
        <p:sp>
          <p:nvSpPr>
            <p:cNvPr id="38" name="Textfeld 37"/>
            <p:cNvSpPr txBox="1"/>
            <p:nvPr/>
          </p:nvSpPr>
          <p:spPr>
            <a:xfrm>
              <a:off x="9907698" y="3835235"/>
              <a:ext cx="1646605" cy="261610"/>
            </a:xfrm>
            <a:prstGeom prst="rect">
              <a:avLst/>
            </a:prstGeom>
            <a:noFill/>
          </p:spPr>
          <p:txBody>
            <a:bodyPr wrap="none" rtlCol="0">
              <a:spAutoFit/>
            </a:bodyPr>
            <a:lstStyle/>
            <a:p>
              <a:r>
                <a:rPr lang="de-DE" sz="1100" i="1" dirty="0" err="1" smtClean="0">
                  <a:latin typeface="PT Sans" panose="020B0503020203020204" pitchFamily="34" charset="0"/>
                </a:rPr>
                <a:t>source</a:t>
              </a:r>
              <a:r>
                <a:rPr lang="de-DE" sz="1100" i="1" dirty="0" smtClean="0">
                  <a:latin typeface="PT Sans" panose="020B0503020203020204" pitchFamily="34" charset="0"/>
                </a:rPr>
                <a:t>: Zhong et al. 2014</a:t>
              </a:r>
              <a:endParaRPr lang="de-DE" sz="1100" i="1" dirty="0">
                <a:latin typeface="PT Sans" panose="020B0503020203020204" pitchFamily="34" charset="0"/>
              </a:endParaRPr>
            </a:p>
          </p:txBody>
        </p:sp>
      </p:grpSp>
    </p:spTree>
    <p:extLst>
      <p:ext uri="{BB962C8B-B14F-4D97-AF65-F5344CB8AC3E}">
        <p14:creationId xmlns:p14="http://schemas.microsoft.com/office/powerpoint/2010/main" val="1227470407"/>
      </p:ext>
    </p:extLst>
  </p:cSld>
  <p:clrMapOvr>
    <a:masterClrMapping/>
  </p:clrMapOvr>
  <mc:AlternateContent xmlns:mc="http://schemas.openxmlformats.org/markup-compatibility/2006" xmlns:p14="http://schemas.microsoft.com/office/powerpoint/2010/main">
    <mc:Choice Requires="p14">
      <p:transition spd="slow" p14:dur="5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2"/>
          <p:cNvSpPr txBox="1">
            <a:spLocks noGrp="1"/>
          </p:cNvSpPr>
          <p:nvPr>
            <p:ph type="body" idx="4294967295" hasCustomPrompt="1"/>
          </p:nvPr>
        </p:nvSpPr>
        <p:spPr>
          <a:xfrm>
            <a:off x="838203" y="6598968"/>
            <a:ext cx="6598923" cy="365129"/>
          </a:xfrm>
        </p:spPr>
        <p:txBody>
          <a:bodyPr anchor="ctr"/>
          <a:lstStyle>
            <a:lvl1pPr marL="0" indent="0">
              <a:buNone/>
              <a:defRPr sz="1000">
                <a:solidFill>
                  <a:srgbClr val="FFFFFF"/>
                </a:solidFill>
              </a:defRPr>
            </a:lvl1pPr>
          </a:lstStyle>
          <a:p>
            <a:pPr lvl="0"/>
            <a:r>
              <a:rPr lang="de-DE" dirty="0" smtClean="0"/>
              <a:t>EGU 2022 - </a:t>
            </a:r>
            <a:r>
              <a:rPr lang="de-DE" dirty="0"/>
              <a:t>SSS8.3 – </a:t>
            </a:r>
            <a:r>
              <a:rPr lang="de-DE" dirty="0" err="1"/>
              <a:t>Soil</a:t>
            </a:r>
            <a:r>
              <a:rPr lang="de-DE" dirty="0"/>
              <a:t> </a:t>
            </a:r>
            <a:r>
              <a:rPr lang="de-DE" dirty="0" err="1"/>
              <a:t>gases</a:t>
            </a:r>
            <a:r>
              <a:rPr lang="de-DE" dirty="0" smtClean="0"/>
              <a:t>  /  Verena Lang /  Forest Research Institute</a:t>
            </a:r>
          </a:p>
        </p:txBody>
      </p:sp>
      <p:sp>
        <p:nvSpPr>
          <p:cNvPr id="8" name="Textfeld 7"/>
          <p:cNvSpPr txBox="1"/>
          <p:nvPr/>
        </p:nvSpPr>
        <p:spPr>
          <a:xfrm>
            <a:off x="766436" y="630911"/>
            <a:ext cx="1859805" cy="523220"/>
          </a:xfrm>
          <a:prstGeom prst="rect">
            <a:avLst/>
          </a:prstGeom>
          <a:noFill/>
        </p:spPr>
        <p:txBody>
          <a:bodyPr wrap="none" rtlCol="0">
            <a:spAutoFit/>
          </a:bodyPr>
          <a:lstStyle/>
          <a:p>
            <a:r>
              <a:rPr lang="de-DE" sz="2800" b="1" dirty="0" smtClean="0">
                <a:solidFill>
                  <a:srgbClr val="00544A"/>
                </a:solidFill>
                <a:latin typeface="PT Sans" panose="020B0503020203020204" pitchFamily="34" charset="0"/>
              </a:rPr>
              <a:t>Study </a:t>
            </a:r>
            <a:r>
              <a:rPr lang="de-DE" sz="2800" b="1" dirty="0" err="1" smtClean="0">
                <a:solidFill>
                  <a:srgbClr val="00544A"/>
                </a:solidFill>
                <a:latin typeface="PT Sans" panose="020B0503020203020204" pitchFamily="34" charset="0"/>
              </a:rPr>
              <a:t>sites</a:t>
            </a:r>
            <a:endParaRPr lang="de-DE" sz="2800" b="1" dirty="0">
              <a:solidFill>
                <a:srgbClr val="00544A"/>
              </a:solidFill>
              <a:latin typeface="PT Sans" panose="020B0503020203020204" pitchFamily="34" charset="0"/>
            </a:endParaRPr>
          </a:p>
        </p:txBody>
      </p:sp>
      <p:pic>
        <p:nvPicPr>
          <p:cNvPr id="145" name="Grafik 144">
            <a:extLst>
              <a:ext uri="{FF2B5EF4-FFF2-40B4-BE49-F238E27FC236}">
                <a16:creationId xmlns:a16="http://schemas.microsoft.com/office/drawing/2014/main" id="{971B7FF9-0596-4E40-A7A0-2C2F85445D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185" t="3072" r="3402" b="3256"/>
          <a:stretch/>
        </p:blipFill>
        <p:spPr>
          <a:xfrm>
            <a:off x="4029905" y="1425558"/>
            <a:ext cx="7206889" cy="5086283"/>
          </a:xfrm>
          <a:prstGeom prst="rect">
            <a:avLst/>
          </a:prstGeom>
          <a:solidFill>
            <a:srgbClr val="FFFFFF">
              <a:shade val="85000"/>
            </a:srgbClr>
          </a:solidFill>
          <a:ln w="1905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hteck 6"/>
          <p:cNvSpPr/>
          <p:nvPr/>
        </p:nvSpPr>
        <p:spPr>
          <a:xfrm>
            <a:off x="838203" y="1821736"/>
            <a:ext cx="2636746" cy="1077218"/>
          </a:xfrm>
          <a:prstGeom prst="rect">
            <a:avLst/>
          </a:prstGeom>
          <a:solidFill>
            <a:srgbClr val="77C09A"/>
          </a:solidFill>
          <a:ln>
            <a:noFill/>
          </a:ln>
          <a:effectLst>
            <a:outerShdw blurRad="50800" dist="38100" dir="8100000" algn="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1600" b="1" dirty="0" smtClean="0">
                <a:latin typeface="PT Sans" panose="020B0503020203020204" pitchFamily="34" charset="0"/>
                <a:sym typeface="Wingdings" panose="05000000000000000000" pitchFamily="2" charset="2"/>
              </a:rPr>
              <a:t>Evaluation </a:t>
            </a:r>
            <a:r>
              <a:rPr lang="en-US" sz="1600" b="1" dirty="0">
                <a:latin typeface="PT Sans" panose="020B0503020203020204" pitchFamily="34" charset="0"/>
                <a:sym typeface="Wingdings" panose="05000000000000000000" pitchFamily="2" charset="2"/>
              </a:rPr>
              <a:t>of ethylene occurrence using long-term soil gas data from temperate forest soils.</a:t>
            </a:r>
            <a:endParaRPr lang="de-DE" sz="1600" b="1" dirty="0">
              <a:latin typeface="PT Sans" panose="020B0503020203020204" pitchFamily="34" charset="0"/>
            </a:endParaRPr>
          </a:p>
        </p:txBody>
      </p:sp>
      <p:sp>
        <p:nvSpPr>
          <p:cNvPr id="3" name="Textfeld 2"/>
          <p:cNvSpPr txBox="1"/>
          <p:nvPr/>
        </p:nvSpPr>
        <p:spPr>
          <a:xfrm>
            <a:off x="725794" y="3696933"/>
            <a:ext cx="2686954" cy="1077218"/>
          </a:xfrm>
          <a:prstGeom prst="rect">
            <a:avLst/>
          </a:prstGeom>
          <a:noFill/>
        </p:spPr>
        <p:txBody>
          <a:bodyPr wrap="none" rtlCol="0">
            <a:spAutoFit/>
          </a:bodyPr>
          <a:lstStyle/>
          <a:p>
            <a:pPr marL="285750" indent="-285750">
              <a:buFont typeface="Arial" panose="020B0604020202020204" pitchFamily="34" charset="0"/>
              <a:buChar char="•"/>
            </a:pPr>
            <a:r>
              <a:rPr lang="en-US" sz="1600" dirty="0">
                <a:latin typeface="PT Sans" panose="020B0503020203020204" pitchFamily="34" charset="0"/>
              </a:rPr>
              <a:t>l</a:t>
            </a:r>
            <a:r>
              <a:rPr lang="en-US" sz="1600" dirty="0" smtClean="0">
                <a:latin typeface="PT Sans" panose="020B0503020203020204" pitchFamily="34" charset="0"/>
              </a:rPr>
              <a:t>ong-term measurements</a:t>
            </a:r>
          </a:p>
          <a:p>
            <a:r>
              <a:rPr lang="en-US" sz="1600" dirty="0" smtClean="0">
                <a:latin typeface="PT Sans" panose="020B0503020203020204" pitchFamily="34" charset="0"/>
              </a:rPr>
              <a:t>     series </a:t>
            </a:r>
            <a:r>
              <a:rPr lang="en-US" sz="1600" dirty="0">
                <a:latin typeface="PT Sans" panose="020B0503020203020204" pitchFamily="34" charset="0"/>
              </a:rPr>
              <a:t>up to 22 years</a:t>
            </a:r>
          </a:p>
          <a:p>
            <a:pPr marL="285750" indent="-285750">
              <a:buFont typeface="Arial" panose="020B0604020202020204" pitchFamily="34" charset="0"/>
              <a:buChar char="•"/>
            </a:pPr>
            <a:r>
              <a:rPr lang="en-US" sz="1600" dirty="0">
                <a:latin typeface="PT Sans" panose="020B0503020203020204" pitchFamily="34" charset="0"/>
              </a:rPr>
              <a:t>24 surfaces </a:t>
            </a:r>
          </a:p>
          <a:p>
            <a:pPr marL="285750" indent="-285750">
              <a:buFont typeface="Arial" panose="020B0604020202020204" pitchFamily="34" charset="0"/>
              <a:buChar char="•"/>
            </a:pPr>
            <a:r>
              <a:rPr lang="en-US" sz="1600" dirty="0" smtClean="0">
                <a:latin typeface="PT Sans" panose="020B0503020203020204" pitchFamily="34" charset="0"/>
              </a:rPr>
              <a:t>data </a:t>
            </a:r>
            <a:r>
              <a:rPr lang="en-US" sz="1600" dirty="0">
                <a:latin typeface="PT Sans" panose="020B0503020203020204" pitchFamily="34" charset="0"/>
              </a:rPr>
              <a:t>from 1994 to 2021</a:t>
            </a:r>
            <a:endParaRPr lang="de-DE" sz="1600" dirty="0">
              <a:latin typeface="PT Sans" panose="020B0503020203020204" pitchFamily="34" charset="0"/>
            </a:endParaRPr>
          </a:p>
        </p:txBody>
      </p:sp>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2" y="5784783"/>
            <a:ext cx="621059" cy="869483"/>
          </a:xfrm>
          <a:prstGeom prst="rect">
            <a:avLst/>
          </a:prstGeom>
        </p:spPr>
      </p:pic>
    </p:spTree>
    <p:extLst>
      <p:ext uri="{BB962C8B-B14F-4D97-AF65-F5344CB8AC3E}">
        <p14:creationId xmlns:p14="http://schemas.microsoft.com/office/powerpoint/2010/main" val="2419266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2"/>
          <p:cNvSpPr txBox="1">
            <a:spLocks noGrp="1"/>
          </p:cNvSpPr>
          <p:nvPr>
            <p:ph type="body" idx="4294967295" hasCustomPrompt="1"/>
          </p:nvPr>
        </p:nvSpPr>
        <p:spPr>
          <a:xfrm>
            <a:off x="838203" y="6598968"/>
            <a:ext cx="6598923" cy="365129"/>
          </a:xfrm>
        </p:spPr>
        <p:txBody>
          <a:bodyPr anchor="ctr"/>
          <a:lstStyle>
            <a:lvl1pPr marL="0" indent="0">
              <a:buNone/>
              <a:defRPr sz="1000">
                <a:solidFill>
                  <a:srgbClr val="FFFFFF"/>
                </a:solidFill>
              </a:defRPr>
            </a:lvl1pPr>
          </a:lstStyle>
          <a:p>
            <a:pPr lvl="0"/>
            <a:r>
              <a:rPr lang="de-DE" dirty="0" smtClean="0"/>
              <a:t>EGU 2022 - </a:t>
            </a:r>
            <a:r>
              <a:rPr lang="de-DE" dirty="0"/>
              <a:t>SSS8.3 – </a:t>
            </a:r>
            <a:r>
              <a:rPr lang="de-DE" dirty="0" err="1"/>
              <a:t>Soil</a:t>
            </a:r>
            <a:r>
              <a:rPr lang="de-DE" dirty="0"/>
              <a:t> </a:t>
            </a:r>
            <a:r>
              <a:rPr lang="de-DE" dirty="0" err="1"/>
              <a:t>gases</a:t>
            </a:r>
            <a:r>
              <a:rPr lang="de-DE" dirty="0" smtClean="0"/>
              <a:t>  /  Verena Lang /  Forest Research Institute</a:t>
            </a:r>
          </a:p>
        </p:txBody>
      </p:sp>
      <p:sp>
        <p:nvSpPr>
          <p:cNvPr id="8" name="Textfeld 7"/>
          <p:cNvSpPr txBox="1"/>
          <p:nvPr/>
        </p:nvSpPr>
        <p:spPr>
          <a:xfrm>
            <a:off x="766436" y="630911"/>
            <a:ext cx="4506362" cy="523220"/>
          </a:xfrm>
          <a:prstGeom prst="rect">
            <a:avLst/>
          </a:prstGeom>
          <a:noFill/>
        </p:spPr>
        <p:txBody>
          <a:bodyPr wrap="none" rtlCol="0">
            <a:spAutoFit/>
          </a:bodyPr>
          <a:lstStyle/>
          <a:p>
            <a:r>
              <a:rPr lang="de-DE" sz="2800" b="1" dirty="0" err="1" smtClean="0">
                <a:solidFill>
                  <a:srgbClr val="00544A"/>
                </a:solidFill>
                <a:latin typeface="PT Sans" panose="020B0503020203020204" pitchFamily="34" charset="0"/>
              </a:rPr>
              <a:t>Method</a:t>
            </a:r>
            <a:r>
              <a:rPr lang="de-DE" sz="2800" b="1" dirty="0" smtClean="0">
                <a:solidFill>
                  <a:srgbClr val="00544A"/>
                </a:solidFill>
                <a:latin typeface="PT Sans" panose="020B0503020203020204" pitchFamily="34" charset="0"/>
              </a:rPr>
              <a:t> </a:t>
            </a:r>
            <a:r>
              <a:rPr lang="de-DE" sz="2800" b="1" dirty="0" err="1" smtClean="0">
                <a:solidFill>
                  <a:srgbClr val="00544A"/>
                </a:solidFill>
                <a:latin typeface="PT Sans" panose="020B0503020203020204" pitchFamily="34" charset="0"/>
              </a:rPr>
              <a:t>of</a:t>
            </a:r>
            <a:r>
              <a:rPr lang="de-DE" sz="2800" b="1" dirty="0" smtClean="0">
                <a:solidFill>
                  <a:srgbClr val="00544A"/>
                </a:solidFill>
                <a:latin typeface="PT Sans" panose="020B0503020203020204" pitchFamily="34" charset="0"/>
              </a:rPr>
              <a:t> </a:t>
            </a:r>
            <a:r>
              <a:rPr lang="de-DE" sz="2800" b="1" dirty="0" err="1" smtClean="0">
                <a:solidFill>
                  <a:srgbClr val="00544A"/>
                </a:solidFill>
                <a:latin typeface="PT Sans" panose="020B0503020203020204" pitchFamily="34" charset="0"/>
              </a:rPr>
              <a:t>soil</a:t>
            </a:r>
            <a:r>
              <a:rPr lang="de-DE" sz="2800" b="1" dirty="0" smtClean="0">
                <a:solidFill>
                  <a:srgbClr val="00544A"/>
                </a:solidFill>
                <a:latin typeface="PT Sans" panose="020B0503020203020204" pitchFamily="34" charset="0"/>
              </a:rPr>
              <a:t> </a:t>
            </a:r>
            <a:r>
              <a:rPr lang="de-DE" sz="2800" b="1" dirty="0">
                <a:solidFill>
                  <a:srgbClr val="00544A"/>
                </a:solidFill>
                <a:latin typeface="PT Sans" panose="020B0503020203020204" pitchFamily="34" charset="0"/>
              </a:rPr>
              <a:t>gas </a:t>
            </a:r>
            <a:r>
              <a:rPr lang="de-DE" sz="2800" b="1" dirty="0" err="1">
                <a:solidFill>
                  <a:srgbClr val="00544A"/>
                </a:solidFill>
                <a:latin typeface="PT Sans" panose="020B0503020203020204" pitchFamily="34" charset="0"/>
              </a:rPr>
              <a:t>sampling</a:t>
            </a:r>
            <a:endParaRPr lang="de-DE" sz="2800" b="1" dirty="0">
              <a:solidFill>
                <a:srgbClr val="00544A"/>
              </a:solidFill>
              <a:latin typeface="PT Sans" panose="020B0503020203020204" pitchFamily="34" charset="0"/>
            </a:endParaRPr>
          </a:p>
        </p:txBody>
      </p:sp>
      <p:grpSp>
        <p:nvGrpSpPr>
          <p:cNvPr id="9" name="Gruppieren 8"/>
          <p:cNvGrpSpPr/>
          <p:nvPr/>
        </p:nvGrpSpPr>
        <p:grpSpPr>
          <a:xfrm>
            <a:off x="838203" y="1337031"/>
            <a:ext cx="3709783" cy="4194512"/>
            <a:chOff x="3285686" y="1663155"/>
            <a:chExt cx="3709783" cy="4194512"/>
          </a:xfrm>
        </p:grpSpPr>
        <p:pic>
          <p:nvPicPr>
            <p:cNvPr id="11" name="Grafi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63470" y="2455136"/>
              <a:ext cx="3231999" cy="3402531"/>
            </a:xfrm>
            <a:prstGeom prst="rect">
              <a:avLst/>
            </a:prstGeom>
          </p:spPr>
        </p:pic>
        <p:grpSp>
          <p:nvGrpSpPr>
            <p:cNvPr id="12" name="Gruppieren 11"/>
            <p:cNvGrpSpPr/>
            <p:nvPr/>
          </p:nvGrpSpPr>
          <p:grpSpPr>
            <a:xfrm>
              <a:off x="3285686" y="1663155"/>
              <a:ext cx="2093783" cy="4143833"/>
              <a:chOff x="3285686" y="1663155"/>
              <a:chExt cx="2093783" cy="4143833"/>
            </a:xfrm>
          </p:grpSpPr>
          <p:cxnSp>
            <p:nvCxnSpPr>
              <p:cNvPr id="13" name="Gerade Verbindung mit Pfeil 12"/>
              <p:cNvCxnSpPr/>
              <p:nvPr/>
            </p:nvCxnSpPr>
            <p:spPr>
              <a:xfrm>
                <a:off x="3805268" y="3684081"/>
                <a:ext cx="736609" cy="555075"/>
              </a:xfrm>
              <a:prstGeom prst="straightConnector1">
                <a:avLst/>
              </a:prstGeom>
              <a:ln w="28575">
                <a:solidFill>
                  <a:srgbClr val="00544A"/>
                </a:solidFill>
                <a:tailEnd type="triangle"/>
              </a:ln>
            </p:spPr>
            <p:style>
              <a:lnRef idx="1">
                <a:schemeClr val="accent6"/>
              </a:lnRef>
              <a:fillRef idx="0">
                <a:schemeClr val="accent6"/>
              </a:fillRef>
              <a:effectRef idx="0">
                <a:schemeClr val="accent6"/>
              </a:effectRef>
              <a:fontRef idx="minor">
                <a:schemeClr val="tx1"/>
              </a:fontRef>
            </p:style>
          </p:cxnSp>
          <p:grpSp>
            <p:nvGrpSpPr>
              <p:cNvPr id="15" name="Gruppieren 14"/>
              <p:cNvGrpSpPr/>
              <p:nvPr/>
            </p:nvGrpSpPr>
            <p:grpSpPr>
              <a:xfrm>
                <a:off x="3285686" y="1663155"/>
                <a:ext cx="2093783" cy="4143833"/>
                <a:chOff x="460537" y="1208889"/>
                <a:chExt cx="2093783" cy="4143833"/>
              </a:xfrm>
            </p:grpSpPr>
            <p:grpSp>
              <p:nvGrpSpPr>
                <p:cNvPr id="17" name="Gruppieren 16"/>
                <p:cNvGrpSpPr>
                  <a:grpSpLocks noChangeAspect="1"/>
                </p:cNvGrpSpPr>
                <p:nvPr/>
              </p:nvGrpSpPr>
              <p:grpSpPr>
                <a:xfrm>
                  <a:off x="460537" y="1395504"/>
                  <a:ext cx="1593177" cy="3521453"/>
                  <a:chOff x="2375756" y="548680"/>
                  <a:chExt cx="2700300" cy="5968565"/>
                </a:xfrm>
              </p:grpSpPr>
              <p:sp>
                <p:nvSpPr>
                  <p:cNvPr id="28" name="Rechteck 27"/>
                  <p:cNvSpPr/>
                  <p:nvPr/>
                </p:nvSpPr>
                <p:spPr>
                  <a:xfrm>
                    <a:off x="2518597" y="1700808"/>
                    <a:ext cx="548045" cy="3888432"/>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nvGrpSpPr>
                  <p:cNvPr id="29" name="Gruppieren 28"/>
                  <p:cNvGrpSpPr/>
                  <p:nvPr/>
                </p:nvGrpSpPr>
                <p:grpSpPr>
                  <a:xfrm>
                    <a:off x="2573300" y="5341020"/>
                    <a:ext cx="435059" cy="245736"/>
                    <a:chOff x="1835696" y="5386190"/>
                    <a:chExt cx="432239" cy="363066"/>
                  </a:xfrm>
                </p:grpSpPr>
                <p:sp>
                  <p:nvSpPr>
                    <p:cNvPr id="135" name="Trapezoid 134"/>
                    <p:cNvSpPr/>
                    <p:nvPr/>
                  </p:nvSpPr>
                  <p:spPr>
                    <a:xfrm>
                      <a:off x="1837473" y="5386190"/>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6" name="Trapezoid 135"/>
                    <p:cNvSpPr/>
                    <p:nvPr/>
                  </p:nvSpPr>
                  <p:spPr>
                    <a:xfrm rot="10800000">
                      <a:off x="1837473" y="5431909"/>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7" name="Trapezoid 136"/>
                    <p:cNvSpPr/>
                    <p:nvPr/>
                  </p:nvSpPr>
                  <p:spPr>
                    <a:xfrm rot="10800000">
                      <a:off x="1835696" y="5523347"/>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8" name="Trapezoid 137"/>
                    <p:cNvSpPr/>
                    <p:nvPr/>
                  </p:nvSpPr>
                  <p:spPr>
                    <a:xfrm rot="10800000">
                      <a:off x="1835696" y="5612099"/>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9" name="Trapezoid 138"/>
                    <p:cNvSpPr/>
                    <p:nvPr/>
                  </p:nvSpPr>
                  <p:spPr>
                    <a:xfrm rot="10800000">
                      <a:off x="1835696" y="5703537"/>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40" name="Trapezoid 139"/>
                    <p:cNvSpPr/>
                    <p:nvPr/>
                  </p:nvSpPr>
                  <p:spPr>
                    <a:xfrm>
                      <a:off x="1835696" y="5477628"/>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41" name="Trapezoid 140"/>
                    <p:cNvSpPr/>
                    <p:nvPr/>
                  </p:nvSpPr>
                  <p:spPr>
                    <a:xfrm>
                      <a:off x="1835696" y="5566380"/>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42" name="Trapezoid 141"/>
                    <p:cNvSpPr/>
                    <p:nvPr/>
                  </p:nvSpPr>
                  <p:spPr>
                    <a:xfrm>
                      <a:off x="1837473" y="5657818"/>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grpSp>
              <p:sp>
                <p:nvSpPr>
                  <p:cNvPr id="30" name="Rechteck 29"/>
                  <p:cNvSpPr/>
                  <p:nvPr/>
                </p:nvSpPr>
                <p:spPr>
                  <a:xfrm>
                    <a:off x="2596473" y="5591634"/>
                    <a:ext cx="393889" cy="129140"/>
                  </a:xfrm>
                  <a:prstGeom prst="rect">
                    <a:avLst/>
                  </a:prstGeom>
                  <a:ln w="127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31" name="Rechteckiger Pfeil 30"/>
                  <p:cNvSpPr/>
                  <p:nvPr/>
                </p:nvSpPr>
                <p:spPr>
                  <a:xfrm flipV="1">
                    <a:off x="2740371" y="5712675"/>
                    <a:ext cx="2335685" cy="804570"/>
                  </a:xfrm>
                  <a:prstGeom prst="bentArrow">
                    <a:avLst>
                      <a:gd name="adj1" fmla="val 16453"/>
                      <a:gd name="adj2" fmla="val 7280"/>
                      <a:gd name="adj3" fmla="val 34968"/>
                      <a:gd name="adj4" fmla="val 6707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32" name="Gruppieren 31"/>
                  <p:cNvGrpSpPr/>
                  <p:nvPr/>
                </p:nvGrpSpPr>
                <p:grpSpPr>
                  <a:xfrm>
                    <a:off x="2654743" y="5593172"/>
                    <a:ext cx="286847" cy="239005"/>
                    <a:chOff x="1835696" y="5386190"/>
                    <a:chExt cx="432239" cy="363066"/>
                  </a:xfrm>
                </p:grpSpPr>
                <p:sp>
                  <p:nvSpPr>
                    <p:cNvPr id="127" name="Trapezoid 126"/>
                    <p:cNvSpPr/>
                    <p:nvPr/>
                  </p:nvSpPr>
                  <p:spPr>
                    <a:xfrm>
                      <a:off x="1837473" y="5386190"/>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8" name="Trapezoid 127"/>
                    <p:cNvSpPr/>
                    <p:nvPr/>
                  </p:nvSpPr>
                  <p:spPr>
                    <a:xfrm rot="10800000">
                      <a:off x="1837473" y="5431909"/>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9" name="Trapezoid 128"/>
                    <p:cNvSpPr/>
                    <p:nvPr/>
                  </p:nvSpPr>
                  <p:spPr>
                    <a:xfrm rot="10800000">
                      <a:off x="1835696" y="5523347"/>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0" name="Trapezoid 129"/>
                    <p:cNvSpPr/>
                    <p:nvPr/>
                  </p:nvSpPr>
                  <p:spPr>
                    <a:xfrm rot="10800000">
                      <a:off x="1835696" y="5612099"/>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1" name="Trapezoid 130"/>
                    <p:cNvSpPr/>
                    <p:nvPr/>
                  </p:nvSpPr>
                  <p:spPr>
                    <a:xfrm rot="10800000">
                      <a:off x="1835696" y="5703537"/>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2" name="Trapezoid 131"/>
                    <p:cNvSpPr/>
                    <p:nvPr/>
                  </p:nvSpPr>
                  <p:spPr>
                    <a:xfrm>
                      <a:off x="1835696" y="5477628"/>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3" name="Trapezoid 132"/>
                    <p:cNvSpPr/>
                    <p:nvPr/>
                  </p:nvSpPr>
                  <p:spPr>
                    <a:xfrm>
                      <a:off x="1835696" y="5566380"/>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34" name="Trapezoid 133"/>
                    <p:cNvSpPr/>
                    <p:nvPr/>
                  </p:nvSpPr>
                  <p:spPr>
                    <a:xfrm>
                      <a:off x="1837473" y="5657818"/>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grpSp>
              <p:sp>
                <p:nvSpPr>
                  <p:cNvPr id="33" name="Rechteck 32"/>
                  <p:cNvSpPr/>
                  <p:nvPr/>
                </p:nvSpPr>
                <p:spPr>
                  <a:xfrm>
                    <a:off x="2518597" y="980728"/>
                    <a:ext cx="576064" cy="288032"/>
                  </a:xfrm>
                  <a:prstGeom prst="rect">
                    <a:avLst/>
                  </a:prstGeom>
                  <a:solidFill>
                    <a:schemeClr val="bg1"/>
                  </a:solidFill>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4" name="Rechteck 33"/>
                  <p:cNvSpPr/>
                  <p:nvPr/>
                </p:nvSpPr>
                <p:spPr>
                  <a:xfrm>
                    <a:off x="2429762" y="980728"/>
                    <a:ext cx="753734" cy="1440160"/>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5" name="Rechteck 34"/>
                  <p:cNvSpPr/>
                  <p:nvPr/>
                </p:nvSpPr>
                <p:spPr>
                  <a:xfrm>
                    <a:off x="2429762" y="764704"/>
                    <a:ext cx="753734" cy="216024"/>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6" name="Rechteck 35"/>
                  <p:cNvSpPr/>
                  <p:nvPr/>
                </p:nvSpPr>
                <p:spPr>
                  <a:xfrm>
                    <a:off x="2375756" y="548680"/>
                    <a:ext cx="861746" cy="216024"/>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7" name="Rechteck 36"/>
                  <p:cNvSpPr/>
                  <p:nvPr/>
                </p:nvSpPr>
                <p:spPr>
                  <a:xfrm rot="5400000">
                    <a:off x="1574667" y="1565793"/>
                    <a:ext cx="1656184" cy="54006"/>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8" name="Rechteck 37"/>
                  <p:cNvSpPr/>
                  <p:nvPr/>
                </p:nvSpPr>
                <p:spPr>
                  <a:xfrm rot="5400000">
                    <a:off x="2382407" y="1565793"/>
                    <a:ext cx="1656184" cy="54006"/>
                  </a:xfrm>
                  <a:prstGeom prst="rect">
                    <a:avLst/>
                  </a:prstGeom>
                  <a:solidFill>
                    <a:schemeClr val="bg1"/>
                  </a:solidFill>
                  <a:ln w="12700"/>
                </p:spPr>
                <p:style>
                  <a:lnRef idx="1">
                    <a:schemeClr val="dk1"/>
                  </a:lnRef>
                  <a:fillRef idx="2">
                    <a:schemeClr val="dk1"/>
                  </a:fillRef>
                  <a:effectRef idx="1">
                    <a:schemeClr val="dk1"/>
                  </a:effectRef>
                  <a:fontRef idx="minor">
                    <a:schemeClr val="dk1"/>
                  </a:fontRef>
                </p:style>
                <p:txBody>
                  <a:bodyPr rtlCol="0" anchor="ctr"/>
                  <a:lstStyle/>
                  <a:p>
                    <a:pPr algn="ctr"/>
                    <a:endParaRPr lang="de-DE"/>
                  </a:p>
                </p:txBody>
              </p:sp>
              <p:sp>
                <p:nvSpPr>
                  <p:cNvPr id="39" name="Zylinder 38"/>
                  <p:cNvSpPr/>
                  <p:nvPr/>
                </p:nvSpPr>
                <p:spPr>
                  <a:xfrm>
                    <a:off x="2744000" y="4301816"/>
                    <a:ext cx="97238" cy="144016"/>
                  </a:xfrm>
                  <a:prstGeom prst="can">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0" name="Zylinder 39"/>
                  <p:cNvSpPr/>
                  <p:nvPr/>
                </p:nvSpPr>
                <p:spPr>
                  <a:xfrm>
                    <a:off x="2744000" y="5229200"/>
                    <a:ext cx="97238" cy="255316"/>
                  </a:xfrm>
                  <a:prstGeom prst="can">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pic>
                <p:nvPicPr>
                  <p:cNvPr id="41" name="Picture 4" descr="C:\Users\Verena.Lang\Desktop\Bild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2596474" y="4514262"/>
                    <a:ext cx="393889" cy="785108"/>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uppieren 41"/>
                  <p:cNvGrpSpPr/>
                  <p:nvPr/>
                </p:nvGrpSpPr>
                <p:grpSpPr>
                  <a:xfrm>
                    <a:off x="2652385" y="981810"/>
                    <a:ext cx="286847" cy="239005"/>
                    <a:chOff x="1835696" y="5386190"/>
                    <a:chExt cx="432239" cy="363066"/>
                  </a:xfrm>
                </p:grpSpPr>
                <p:sp>
                  <p:nvSpPr>
                    <p:cNvPr id="119" name="Trapezoid 118"/>
                    <p:cNvSpPr/>
                    <p:nvPr/>
                  </p:nvSpPr>
                  <p:spPr>
                    <a:xfrm>
                      <a:off x="1837473" y="5386190"/>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0" name="Trapezoid 119"/>
                    <p:cNvSpPr/>
                    <p:nvPr/>
                  </p:nvSpPr>
                  <p:spPr>
                    <a:xfrm rot="10800000">
                      <a:off x="1837473" y="5431909"/>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1" name="Trapezoid 120"/>
                    <p:cNvSpPr/>
                    <p:nvPr/>
                  </p:nvSpPr>
                  <p:spPr>
                    <a:xfrm rot="10800000">
                      <a:off x="1835696" y="5523347"/>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2" name="Trapezoid 121"/>
                    <p:cNvSpPr/>
                    <p:nvPr/>
                  </p:nvSpPr>
                  <p:spPr>
                    <a:xfrm rot="10800000">
                      <a:off x="1835696" y="5612099"/>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3" name="Trapezoid 122"/>
                    <p:cNvSpPr/>
                    <p:nvPr/>
                  </p:nvSpPr>
                  <p:spPr>
                    <a:xfrm rot="10800000">
                      <a:off x="1835696" y="5703537"/>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4" name="Trapezoid 123"/>
                    <p:cNvSpPr/>
                    <p:nvPr/>
                  </p:nvSpPr>
                  <p:spPr>
                    <a:xfrm>
                      <a:off x="1835696" y="5477628"/>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5" name="Trapezoid 124"/>
                    <p:cNvSpPr/>
                    <p:nvPr/>
                  </p:nvSpPr>
                  <p:spPr>
                    <a:xfrm>
                      <a:off x="1835696" y="5566380"/>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26" name="Trapezoid 125"/>
                    <p:cNvSpPr/>
                    <p:nvPr/>
                  </p:nvSpPr>
                  <p:spPr>
                    <a:xfrm>
                      <a:off x="1837473" y="5657818"/>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grpSp>
              <p:sp>
                <p:nvSpPr>
                  <p:cNvPr id="43" name="Zylinder 42"/>
                  <p:cNvSpPr/>
                  <p:nvPr/>
                </p:nvSpPr>
                <p:spPr>
                  <a:xfrm>
                    <a:off x="2744000" y="4301816"/>
                    <a:ext cx="97238" cy="255316"/>
                  </a:xfrm>
                  <a:prstGeom prst="can">
                    <a:avLst/>
                  </a:prstGeom>
                  <a:ln w="6350"/>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44" name="Zylinder 43"/>
                  <p:cNvSpPr/>
                  <p:nvPr/>
                </p:nvSpPr>
                <p:spPr>
                  <a:xfrm>
                    <a:off x="2684607" y="1399629"/>
                    <a:ext cx="216024" cy="2965475"/>
                  </a:xfrm>
                  <a:prstGeom prst="can">
                    <a:avLst>
                      <a:gd name="adj" fmla="val 13148"/>
                    </a:avLst>
                  </a:prstGeom>
                  <a:solidFill>
                    <a:schemeClr val="bg1">
                      <a:lumMod val="6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5" name="Gruppieren 44"/>
                  <p:cNvGrpSpPr/>
                  <p:nvPr/>
                </p:nvGrpSpPr>
                <p:grpSpPr>
                  <a:xfrm>
                    <a:off x="2653564" y="1220816"/>
                    <a:ext cx="286847" cy="239005"/>
                    <a:chOff x="1835696" y="5386190"/>
                    <a:chExt cx="432239" cy="363066"/>
                  </a:xfrm>
                </p:grpSpPr>
                <p:sp>
                  <p:nvSpPr>
                    <p:cNvPr id="111" name="Trapezoid 110"/>
                    <p:cNvSpPr/>
                    <p:nvPr/>
                  </p:nvSpPr>
                  <p:spPr>
                    <a:xfrm>
                      <a:off x="1837473" y="5386190"/>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12" name="Trapezoid 111"/>
                    <p:cNvSpPr/>
                    <p:nvPr/>
                  </p:nvSpPr>
                  <p:spPr>
                    <a:xfrm rot="10800000">
                      <a:off x="1837473" y="5431909"/>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13" name="Trapezoid 112"/>
                    <p:cNvSpPr/>
                    <p:nvPr/>
                  </p:nvSpPr>
                  <p:spPr>
                    <a:xfrm rot="10800000">
                      <a:off x="1835696" y="5523347"/>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14" name="Trapezoid 113"/>
                    <p:cNvSpPr/>
                    <p:nvPr/>
                  </p:nvSpPr>
                  <p:spPr>
                    <a:xfrm rot="10800000">
                      <a:off x="1835696" y="5612099"/>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15" name="Trapezoid 114"/>
                    <p:cNvSpPr/>
                    <p:nvPr/>
                  </p:nvSpPr>
                  <p:spPr>
                    <a:xfrm rot="10800000">
                      <a:off x="1835696" y="5703537"/>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16" name="Trapezoid 115"/>
                    <p:cNvSpPr/>
                    <p:nvPr/>
                  </p:nvSpPr>
                  <p:spPr>
                    <a:xfrm>
                      <a:off x="1835696" y="5477628"/>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17" name="Trapezoid 116"/>
                    <p:cNvSpPr/>
                    <p:nvPr/>
                  </p:nvSpPr>
                  <p:spPr>
                    <a:xfrm>
                      <a:off x="1835696" y="5566380"/>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sp>
                  <p:nvSpPr>
                    <p:cNvPr id="118" name="Trapezoid 117"/>
                    <p:cNvSpPr/>
                    <p:nvPr/>
                  </p:nvSpPr>
                  <p:spPr>
                    <a:xfrm>
                      <a:off x="1837473" y="5657818"/>
                      <a:ext cx="430462" cy="45719"/>
                    </a:xfrm>
                    <a:prstGeom prst="trapezoid">
                      <a:avLst>
                        <a:gd name="adj" fmla="val 62020"/>
                      </a:avLst>
                    </a:prstGeom>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grpSp>
              <p:sp>
                <p:nvSpPr>
                  <p:cNvPr id="46" name="Rechteck 45"/>
                  <p:cNvSpPr/>
                  <p:nvPr/>
                </p:nvSpPr>
                <p:spPr>
                  <a:xfrm>
                    <a:off x="2680082" y="5420653"/>
                    <a:ext cx="216024" cy="45719"/>
                  </a:xfrm>
                  <a:prstGeom prst="rect">
                    <a:avLst/>
                  </a:prstGeom>
                  <a:ln w="63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grpSp>
                <p:nvGrpSpPr>
                  <p:cNvPr id="47" name="Gruppieren 46"/>
                  <p:cNvGrpSpPr/>
                  <p:nvPr/>
                </p:nvGrpSpPr>
                <p:grpSpPr>
                  <a:xfrm>
                    <a:off x="2770765" y="4726796"/>
                    <a:ext cx="45719" cy="1078468"/>
                    <a:chOff x="2770765" y="4726796"/>
                    <a:chExt cx="45719" cy="1294492"/>
                  </a:xfrm>
                </p:grpSpPr>
                <p:cxnSp>
                  <p:nvCxnSpPr>
                    <p:cNvPr id="108" name="Gerade Verbindung 1042"/>
                    <p:cNvCxnSpPr/>
                    <p:nvPr/>
                  </p:nvCxnSpPr>
                  <p:spPr>
                    <a:xfrm flipH="1">
                      <a:off x="2793625" y="4906816"/>
                      <a:ext cx="591" cy="1114472"/>
                    </a:xfrm>
                    <a:prstGeom prst="line">
                      <a:avLst/>
                    </a:prstGeom>
                    <a:ln w="38100"/>
                  </p:spPr>
                  <p:style>
                    <a:lnRef idx="1">
                      <a:schemeClr val="dk1"/>
                    </a:lnRef>
                    <a:fillRef idx="0">
                      <a:schemeClr val="dk1"/>
                    </a:fillRef>
                    <a:effectRef idx="0">
                      <a:schemeClr val="dk1"/>
                    </a:effectRef>
                    <a:fontRef idx="minor">
                      <a:schemeClr val="tx1"/>
                    </a:fontRef>
                  </p:style>
                </p:cxnSp>
                <p:sp>
                  <p:nvSpPr>
                    <p:cNvPr id="109" name="Rechtwinkliges Dreieck 108"/>
                    <p:cNvSpPr/>
                    <p:nvPr/>
                  </p:nvSpPr>
                  <p:spPr>
                    <a:xfrm>
                      <a:off x="2770765" y="4797152"/>
                      <a:ext cx="45719" cy="114915"/>
                    </a:xfrm>
                    <a:prstGeom prst="rtTriangle">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cxnSp>
                  <p:nvCxnSpPr>
                    <p:cNvPr id="110" name="Gerade Verbindung 1045"/>
                    <p:cNvCxnSpPr/>
                    <p:nvPr/>
                  </p:nvCxnSpPr>
                  <p:spPr>
                    <a:xfrm>
                      <a:off x="2770765" y="4726796"/>
                      <a:ext cx="0" cy="36004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8" name="Rechteck 47"/>
                  <p:cNvSpPr/>
                  <p:nvPr/>
                </p:nvSpPr>
                <p:spPr>
                  <a:xfrm>
                    <a:off x="2746494" y="5617576"/>
                    <a:ext cx="99808" cy="6704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sp>
                <p:nvSpPr>
                  <p:cNvPr id="49" name="Gleichschenkliges Dreieck 48"/>
                  <p:cNvSpPr/>
                  <p:nvPr/>
                </p:nvSpPr>
                <p:spPr>
                  <a:xfrm rot="5400000">
                    <a:off x="4877058" y="6318247"/>
                    <a:ext cx="111718" cy="286277"/>
                  </a:xfrm>
                  <a:prstGeom prst="triangle">
                    <a:avLst>
                      <a:gd name="adj" fmla="val 50005"/>
                    </a:avLst>
                  </a:prstGeom>
                  <a:solidFill>
                    <a:schemeClr val="bg1">
                      <a:lumMod val="8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grpSp>
                <p:nvGrpSpPr>
                  <p:cNvPr id="50" name="Gruppieren 49"/>
                  <p:cNvGrpSpPr/>
                  <p:nvPr/>
                </p:nvGrpSpPr>
                <p:grpSpPr>
                  <a:xfrm>
                    <a:off x="3795281" y="6495645"/>
                    <a:ext cx="929061" cy="21600"/>
                    <a:chOff x="4085926" y="5922990"/>
                    <a:chExt cx="929061" cy="21600"/>
                  </a:xfrm>
                </p:grpSpPr>
                <p:grpSp>
                  <p:nvGrpSpPr>
                    <p:cNvPr id="90" name="Gruppieren 89"/>
                    <p:cNvGrpSpPr/>
                    <p:nvPr/>
                  </p:nvGrpSpPr>
                  <p:grpSpPr>
                    <a:xfrm>
                      <a:off x="4583539" y="5922990"/>
                      <a:ext cx="431448" cy="21600"/>
                      <a:chOff x="4583539" y="5922990"/>
                      <a:chExt cx="431448" cy="21600"/>
                    </a:xfrm>
                  </p:grpSpPr>
                  <p:grpSp>
                    <p:nvGrpSpPr>
                      <p:cNvPr id="100" name="Gruppieren 99"/>
                      <p:cNvGrpSpPr/>
                      <p:nvPr/>
                    </p:nvGrpSpPr>
                    <p:grpSpPr>
                      <a:xfrm>
                        <a:off x="4583539" y="5922990"/>
                        <a:ext cx="185669" cy="21600"/>
                        <a:chOff x="4583539" y="5922990"/>
                        <a:chExt cx="185669" cy="25200"/>
                      </a:xfrm>
                    </p:grpSpPr>
                    <p:sp>
                      <p:nvSpPr>
                        <p:cNvPr id="105" name="Ellipse 104"/>
                        <p:cNvSpPr/>
                        <p:nvPr/>
                      </p:nvSpPr>
                      <p:spPr>
                        <a:xfrm flipV="1">
                          <a:off x="4583539"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6" name="Ellipse 105"/>
                        <p:cNvSpPr/>
                        <p:nvPr/>
                      </p:nvSpPr>
                      <p:spPr>
                        <a:xfrm flipV="1">
                          <a:off x="4665950"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7" name="Ellipse 106"/>
                        <p:cNvSpPr/>
                        <p:nvPr/>
                      </p:nvSpPr>
                      <p:spPr>
                        <a:xfrm flipV="1">
                          <a:off x="4747272"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nvGrpSpPr>
                      <p:cNvPr id="101" name="Gruppieren 100"/>
                      <p:cNvGrpSpPr/>
                      <p:nvPr/>
                    </p:nvGrpSpPr>
                    <p:grpSpPr>
                      <a:xfrm>
                        <a:off x="4829318" y="5922990"/>
                        <a:ext cx="185669" cy="21600"/>
                        <a:chOff x="4583539" y="5922990"/>
                        <a:chExt cx="185669" cy="25200"/>
                      </a:xfrm>
                    </p:grpSpPr>
                    <p:sp>
                      <p:nvSpPr>
                        <p:cNvPr id="102" name="Ellipse 101"/>
                        <p:cNvSpPr/>
                        <p:nvPr/>
                      </p:nvSpPr>
                      <p:spPr>
                        <a:xfrm flipV="1">
                          <a:off x="4583539"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3" name="Ellipse 102"/>
                        <p:cNvSpPr/>
                        <p:nvPr/>
                      </p:nvSpPr>
                      <p:spPr>
                        <a:xfrm flipV="1">
                          <a:off x="4665950"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104" name="Ellipse 103"/>
                        <p:cNvSpPr/>
                        <p:nvPr/>
                      </p:nvSpPr>
                      <p:spPr>
                        <a:xfrm flipV="1">
                          <a:off x="4747272"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grpSp>
                  <p:nvGrpSpPr>
                    <p:cNvPr id="91" name="Gruppieren 90"/>
                    <p:cNvGrpSpPr/>
                    <p:nvPr/>
                  </p:nvGrpSpPr>
                  <p:grpSpPr>
                    <a:xfrm>
                      <a:off x="4085926" y="5922990"/>
                      <a:ext cx="431448" cy="21600"/>
                      <a:chOff x="4583539" y="5922990"/>
                      <a:chExt cx="431448" cy="21600"/>
                    </a:xfrm>
                  </p:grpSpPr>
                  <p:grpSp>
                    <p:nvGrpSpPr>
                      <p:cNvPr id="92" name="Gruppieren 91"/>
                      <p:cNvGrpSpPr/>
                      <p:nvPr/>
                    </p:nvGrpSpPr>
                    <p:grpSpPr>
                      <a:xfrm>
                        <a:off x="4583539" y="5922990"/>
                        <a:ext cx="185669" cy="21600"/>
                        <a:chOff x="4583539" y="5922990"/>
                        <a:chExt cx="185669" cy="25200"/>
                      </a:xfrm>
                    </p:grpSpPr>
                    <p:sp>
                      <p:nvSpPr>
                        <p:cNvPr id="97" name="Ellipse 96"/>
                        <p:cNvSpPr/>
                        <p:nvPr/>
                      </p:nvSpPr>
                      <p:spPr>
                        <a:xfrm flipV="1">
                          <a:off x="4583539"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98" name="Ellipse 97"/>
                        <p:cNvSpPr/>
                        <p:nvPr/>
                      </p:nvSpPr>
                      <p:spPr>
                        <a:xfrm flipV="1">
                          <a:off x="4665950"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99" name="Ellipse 98"/>
                        <p:cNvSpPr/>
                        <p:nvPr/>
                      </p:nvSpPr>
                      <p:spPr>
                        <a:xfrm flipV="1">
                          <a:off x="4747272"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nvGrpSpPr>
                      <p:cNvPr id="93" name="Gruppieren 92"/>
                      <p:cNvGrpSpPr/>
                      <p:nvPr/>
                    </p:nvGrpSpPr>
                    <p:grpSpPr>
                      <a:xfrm>
                        <a:off x="4829318" y="5922990"/>
                        <a:ext cx="185669" cy="21600"/>
                        <a:chOff x="4583539" y="5922990"/>
                        <a:chExt cx="185669" cy="25200"/>
                      </a:xfrm>
                    </p:grpSpPr>
                    <p:sp>
                      <p:nvSpPr>
                        <p:cNvPr id="94" name="Ellipse 93"/>
                        <p:cNvSpPr/>
                        <p:nvPr/>
                      </p:nvSpPr>
                      <p:spPr>
                        <a:xfrm flipV="1">
                          <a:off x="4583539"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95" name="Ellipse 94"/>
                        <p:cNvSpPr/>
                        <p:nvPr/>
                      </p:nvSpPr>
                      <p:spPr>
                        <a:xfrm flipV="1">
                          <a:off x="4665950"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96" name="Ellipse 95"/>
                        <p:cNvSpPr/>
                        <p:nvPr/>
                      </p:nvSpPr>
                      <p:spPr>
                        <a:xfrm flipV="1">
                          <a:off x="4747272"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grpSp>
              <p:grpSp>
                <p:nvGrpSpPr>
                  <p:cNvPr id="51" name="Gruppieren 50"/>
                  <p:cNvGrpSpPr/>
                  <p:nvPr/>
                </p:nvGrpSpPr>
                <p:grpSpPr>
                  <a:xfrm>
                    <a:off x="3843546" y="6448369"/>
                    <a:ext cx="929061" cy="21600"/>
                    <a:chOff x="4085926" y="5922990"/>
                    <a:chExt cx="929061" cy="21600"/>
                  </a:xfrm>
                </p:grpSpPr>
                <p:grpSp>
                  <p:nvGrpSpPr>
                    <p:cNvPr id="72" name="Gruppieren 71"/>
                    <p:cNvGrpSpPr/>
                    <p:nvPr/>
                  </p:nvGrpSpPr>
                  <p:grpSpPr>
                    <a:xfrm>
                      <a:off x="4583539" y="5922990"/>
                      <a:ext cx="431448" cy="21600"/>
                      <a:chOff x="4583539" y="5922990"/>
                      <a:chExt cx="431448" cy="21600"/>
                    </a:xfrm>
                  </p:grpSpPr>
                  <p:grpSp>
                    <p:nvGrpSpPr>
                      <p:cNvPr id="82" name="Gruppieren 81"/>
                      <p:cNvGrpSpPr/>
                      <p:nvPr/>
                    </p:nvGrpSpPr>
                    <p:grpSpPr>
                      <a:xfrm>
                        <a:off x="4583539" y="5922990"/>
                        <a:ext cx="185669" cy="21600"/>
                        <a:chOff x="4583539" y="5922990"/>
                        <a:chExt cx="185669" cy="25200"/>
                      </a:xfrm>
                    </p:grpSpPr>
                    <p:sp>
                      <p:nvSpPr>
                        <p:cNvPr id="87" name="Ellipse 86"/>
                        <p:cNvSpPr/>
                        <p:nvPr/>
                      </p:nvSpPr>
                      <p:spPr>
                        <a:xfrm flipV="1">
                          <a:off x="4583539"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8" name="Ellipse 87"/>
                        <p:cNvSpPr/>
                        <p:nvPr/>
                      </p:nvSpPr>
                      <p:spPr>
                        <a:xfrm flipV="1">
                          <a:off x="4665950"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9" name="Ellipse 88"/>
                        <p:cNvSpPr/>
                        <p:nvPr/>
                      </p:nvSpPr>
                      <p:spPr>
                        <a:xfrm flipV="1">
                          <a:off x="4747272"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nvGrpSpPr>
                      <p:cNvPr id="83" name="Gruppieren 82"/>
                      <p:cNvGrpSpPr/>
                      <p:nvPr/>
                    </p:nvGrpSpPr>
                    <p:grpSpPr>
                      <a:xfrm>
                        <a:off x="4829318" y="5922990"/>
                        <a:ext cx="185669" cy="21600"/>
                        <a:chOff x="4583539" y="5922990"/>
                        <a:chExt cx="185669" cy="25200"/>
                      </a:xfrm>
                    </p:grpSpPr>
                    <p:sp>
                      <p:nvSpPr>
                        <p:cNvPr id="84" name="Ellipse 83"/>
                        <p:cNvSpPr/>
                        <p:nvPr/>
                      </p:nvSpPr>
                      <p:spPr>
                        <a:xfrm flipV="1">
                          <a:off x="4583539"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5" name="Ellipse 84"/>
                        <p:cNvSpPr/>
                        <p:nvPr/>
                      </p:nvSpPr>
                      <p:spPr>
                        <a:xfrm flipV="1">
                          <a:off x="4665950"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6" name="Ellipse 85"/>
                        <p:cNvSpPr/>
                        <p:nvPr/>
                      </p:nvSpPr>
                      <p:spPr>
                        <a:xfrm flipV="1">
                          <a:off x="4747272"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grpSp>
                  <p:nvGrpSpPr>
                    <p:cNvPr id="73" name="Gruppieren 72"/>
                    <p:cNvGrpSpPr/>
                    <p:nvPr/>
                  </p:nvGrpSpPr>
                  <p:grpSpPr>
                    <a:xfrm>
                      <a:off x="4085926" y="5922990"/>
                      <a:ext cx="431448" cy="21600"/>
                      <a:chOff x="4583539" y="5922990"/>
                      <a:chExt cx="431448" cy="21600"/>
                    </a:xfrm>
                  </p:grpSpPr>
                  <p:grpSp>
                    <p:nvGrpSpPr>
                      <p:cNvPr id="74" name="Gruppieren 73"/>
                      <p:cNvGrpSpPr/>
                      <p:nvPr/>
                    </p:nvGrpSpPr>
                    <p:grpSpPr>
                      <a:xfrm>
                        <a:off x="4583539" y="5922990"/>
                        <a:ext cx="185669" cy="21600"/>
                        <a:chOff x="4583539" y="5922990"/>
                        <a:chExt cx="185669" cy="25200"/>
                      </a:xfrm>
                    </p:grpSpPr>
                    <p:sp>
                      <p:nvSpPr>
                        <p:cNvPr id="79" name="Ellipse 78"/>
                        <p:cNvSpPr/>
                        <p:nvPr/>
                      </p:nvSpPr>
                      <p:spPr>
                        <a:xfrm flipV="1">
                          <a:off x="4583539"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0" name="Ellipse 79"/>
                        <p:cNvSpPr/>
                        <p:nvPr/>
                      </p:nvSpPr>
                      <p:spPr>
                        <a:xfrm flipV="1">
                          <a:off x="4665950"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81" name="Ellipse 80"/>
                        <p:cNvSpPr/>
                        <p:nvPr/>
                      </p:nvSpPr>
                      <p:spPr>
                        <a:xfrm flipV="1">
                          <a:off x="4747272"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nvGrpSpPr>
                      <p:cNvPr id="75" name="Gruppieren 74"/>
                      <p:cNvGrpSpPr/>
                      <p:nvPr/>
                    </p:nvGrpSpPr>
                    <p:grpSpPr>
                      <a:xfrm>
                        <a:off x="4829318" y="5922990"/>
                        <a:ext cx="185669" cy="21600"/>
                        <a:chOff x="4583539" y="5922990"/>
                        <a:chExt cx="185669" cy="25200"/>
                      </a:xfrm>
                    </p:grpSpPr>
                    <p:sp>
                      <p:nvSpPr>
                        <p:cNvPr id="76" name="Ellipse 75"/>
                        <p:cNvSpPr/>
                        <p:nvPr/>
                      </p:nvSpPr>
                      <p:spPr>
                        <a:xfrm flipV="1">
                          <a:off x="4583539"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77" name="Ellipse 76"/>
                        <p:cNvSpPr/>
                        <p:nvPr/>
                      </p:nvSpPr>
                      <p:spPr>
                        <a:xfrm flipV="1">
                          <a:off x="4665950"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78" name="Ellipse 77"/>
                        <p:cNvSpPr/>
                        <p:nvPr/>
                      </p:nvSpPr>
                      <p:spPr>
                        <a:xfrm flipV="1">
                          <a:off x="4747272"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grpSp>
              <p:grpSp>
                <p:nvGrpSpPr>
                  <p:cNvPr id="52" name="Gruppieren 51"/>
                  <p:cNvGrpSpPr/>
                  <p:nvPr/>
                </p:nvGrpSpPr>
                <p:grpSpPr>
                  <a:xfrm>
                    <a:off x="3794466" y="6392841"/>
                    <a:ext cx="929061" cy="21600"/>
                    <a:chOff x="4085926" y="5922990"/>
                    <a:chExt cx="929061" cy="21600"/>
                  </a:xfrm>
                </p:grpSpPr>
                <p:grpSp>
                  <p:nvGrpSpPr>
                    <p:cNvPr id="54" name="Gruppieren 53"/>
                    <p:cNvGrpSpPr/>
                    <p:nvPr/>
                  </p:nvGrpSpPr>
                  <p:grpSpPr>
                    <a:xfrm>
                      <a:off x="4583539" y="5922990"/>
                      <a:ext cx="431448" cy="21600"/>
                      <a:chOff x="4583539" y="5922990"/>
                      <a:chExt cx="431448" cy="21600"/>
                    </a:xfrm>
                  </p:grpSpPr>
                  <p:grpSp>
                    <p:nvGrpSpPr>
                      <p:cNvPr id="64" name="Gruppieren 63"/>
                      <p:cNvGrpSpPr/>
                      <p:nvPr/>
                    </p:nvGrpSpPr>
                    <p:grpSpPr>
                      <a:xfrm>
                        <a:off x="4583539" y="5922990"/>
                        <a:ext cx="185669" cy="21600"/>
                        <a:chOff x="4583539" y="5922990"/>
                        <a:chExt cx="185669" cy="25200"/>
                      </a:xfrm>
                    </p:grpSpPr>
                    <p:sp>
                      <p:nvSpPr>
                        <p:cNvPr id="69" name="Ellipse 68"/>
                        <p:cNvSpPr/>
                        <p:nvPr/>
                      </p:nvSpPr>
                      <p:spPr>
                        <a:xfrm flipV="1">
                          <a:off x="4583539"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70" name="Ellipse 69"/>
                        <p:cNvSpPr/>
                        <p:nvPr/>
                      </p:nvSpPr>
                      <p:spPr>
                        <a:xfrm flipV="1">
                          <a:off x="4665950"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71" name="Ellipse 70"/>
                        <p:cNvSpPr/>
                        <p:nvPr/>
                      </p:nvSpPr>
                      <p:spPr>
                        <a:xfrm flipV="1">
                          <a:off x="4747272"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nvGrpSpPr>
                      <p:cNvPr id="65" name="Gruppieren 64"/>
                      <p:cNvGrpSpPr/>
                      <p:nvPr/>
                    </p:nvGrpSpPr>
                    <p:grpSpPr>
                      <a:xfrm>
                        <a:off x="4829318" y="5922990"/>
                        <a:ext cx="185669" cy="21600"/>
                        <a:chOff x="4583539" y="5922990"/>
                        <a:chExt cx="185669" cy="25200"/>
                      </a:xfrm>
                    </p:grpSpPr>
                    <p:sp>
                      <p:nvSpPr>
                        <p:cNvPr id="66" name="Ellipse 65"/>
                        <p:cNvSpPr/>
                        <p:nvPr/>
                      </p:nvSpPr>
                      <p:spPr>
                        <a:xfrm flipV="1">
                          <a:off x="4583539"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67" name="Ellipse 66"/>
                        <p:cNvSpPr/>
                        <p:nvPr/>
                      </p:nvSpPr>
                      <p:spPr>
                        <a:xfrm flipV="1">
                          <a:off x="4665950"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68" name="Ellipse 67"/>
                        <p:cNvSpPr/>
                        <p:nvPr/>
                      </p:nvSpPr>
                      <p:spPr>
                        <a:xfrm flipV="1">
                          <a:off x="4747272"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grpSp>
                  <p:nvGrpSpPr>
                    <p:cNvPr id="55" name="Gruppieren 54"/>
                    <p:cNvGrpSpPr/>
                    <p:nvPr/>
                  </p:nvGrpSpPr>
                  <p:grpSpPr>
                    <a:xfrm>
                      <a:off x="4085926" y="5922990"/>
                      <a:ext cx="431448" cy="21600"/>
                      <a:chOff x="4583539" y="5922990"/>
                      <a:chExt cx="431448" cy="21600"/>
                    </a:xfrm>
                  </p:grpSpPr>
                  <p:grpSp>
                    <p:nvGrpSpPr>
                      <p:cNvPr id="56" name="Gruppieren 55"/>
                      <p:cNvGrpSpPr/>
                      <p:nvPr/>
                    </p:nvGrpSpPr>
                    <p:grpSpPr>
                      <a:xfrm>
                        <a:off x="4583539" y="5922990"/>
                        <a:ext cx="185669" cy="21600"/>
                        <a:chOff x="4583539" y="5922990"/>
                        <a:chExt cx="185669" cy="25200"/>
                      </a:xfrm>
                    </p:grpSpPr>
                    <p:sp>
                      <p:nvSpPr>
                        <p:cNvPr id="61" name="Ellipse 60"/>
                        <p:cNvSpPr/>
                        <p:nvPr/>
                      </p:nvSpPr>
                      <p:spPr>
                        <a:xfrm flipV="1">
                          <a:off x="4583539"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62" name="Ellipse 61"/>
                        <p:cNvSpPr/>
                        <p:nvPr/>
                      </p:nvSpPr>
                      <p:spPr>
                        <a:xfrm flipV="1">
                          <a:off x="4665950"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63" name="Ellipse 62"/>
                        <p:cNvSpPr/>
                        <p:nvPr/>
                      </p:nvSpPr>
                      <p:spPr>
                        <a:xfrm flipV="1">
                          <a:off x="4747272"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nvGrpSpPr>
                      <p:cNvPr id="57" name="Gruppieren 56"/>
                      <p:cNvGrpSpPr/>
                      <p:nvPr/>
                    </p:nvGrpSpPr>
                    <p:grpSpPr>
                      <a:xfrm>
                        <a:off x="4829318" y="5922990"/>
                        <a:ext cx="185669" cy="21600"/>
                        <a:chOff x="4583539" y="5922990"/>
                        <a:chExt cx="185669" cy="25200"/>
                      </a:xfrm>
                    </p:grpSpPr>
                    <p:sp>
                      <p:nvSpPr>
                        <p:cNvPr id="58" name="Ellipse 57"/>
                        <p:cNvSpPr/>
                        <p:nvPr/>
                      </p:nvSpPr>
                      <p:spPr>
                        <a:xfrm flipV="1">
                          <a:off x="4583539"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59" name="Ellipse 58"/>
                        <p:cNvSpPr/>
                        <p:nvPr/>
                      </p:nvSpPr>
                      <p:spPr>
                        <a:xfrm flipV="1">
                          <a:off x="4665950"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60" name="Ellipse 59"/>
                        <p:cNvSpPr/>
                        <p:nvPr/>
                      </p:nvSpPr>
                      <p:spPr>
                        <a:xfrm flipV="1">
                          <a:off x="4747272" y="5922990"/>
                          <a:ext cx="21936" cy="25200"/>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grpSp>
                </p:grpSp>
              </p:grpSp>
              <p:sp>
                <p:nvSpPr>
                  <p:cNvPr id="53" name="Rechteck 52"/>
                  <p:cNvSpPr/>
                  <p:nvPr/>
                </p:nvSpPr>
                <p:spPr>
                  <a:xfrm>
                    <a:off x="2596473" y="5287080"/>
                    <a:ext cx="393889" cy="53940"/>
                  </a:xfrm>
                  <a:prstGeom prst="rect">
                    <a:avLst/>
                  </a:prstGeom>
                  <a:pattFill prst="pct90">
                    <a:fgClr>
                      <a:schemeClr val="tx1"/>
                    </a:fgClr>
                    <a:bgClr>
                      <a:schemeClr val="bg1"/>
                    </a:bgClr>
                  </a:pattFill>
                  <a:ln w="31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de-DE"/>
                  </a:p>
                </p:txBody>
              </p:sp>
            </p:grpSp>
            <p:sp>
              <p:nvSpPr>
                <p:cNvPr id="18" name="Textfeld 17"/>
                <p:cNvSpPr txBox="1"/>
                <p:nvPr/>
              </p:nvSpPr>
              <p:spPr>
                <a:xfrm>
                  <a:off x="492401" y="1208889"/>
                  <a:ext cx="391454" cy="246221"/>
                </a:xfrm>
                <a:prstGeom prst="rect">
                  <a:avLst/>
                </a:prstGeom>
                <a:noFill/>
              </p:spPr>
              <p:txBody>
                <a:bodyPr wrap="none" rtlCol="0">
                  <a:spAutoFit/>
                </a:bodyPr>
                <a:lstStyle/>
                <a:p>
                  <a:r>
                    <a:rPr lang="de-DE" sz="1000" i="1" dirty="0" smtClean="0">
                      <a:latin typeface="PT Sans" panose="020B0503020203020204" pitchFamily="34" charset="0"/>
                    </a:rPr>
                    <a:t>Cap</a:t>
                  </a:r>
                  <a:endParaRPr lang="de-DE" sz="1000" i="1" dirty="0">
                    <a:latin typeface="PT Sans" panose="020B0503020203020204" pitchFamily="34" charset="0"/>
                  </a:endParaRPr>
                </a:p>
              </p:txBody>
            </p:sp>
            <p:sp>
              <p:nvSpPr>
                <p:cNvPr id="19" name="Textfeld 18"/>
                <p:cNvSpPr txBox="1"/>
                <p:nvPr/>
              </p:nvSpPr>
              <p:spPr>
                <a:xfrm>
                  <a:off x="881977" y="3782506"/>
                  <a:ext cx="596638" cy="246221"/>
                </a:xfrm>
                <a:prstGeom prst="rect">
                  <a:avLst/>
                </a:prstGeom>
                <a:noFill/>
              </p:spPr>
              <p:txBody>
                <a:bodyPr wrap="none" rtlCol="0">
                  <a:spAutoFit/>
                </a:bodyPr>
                <a:lstStyle/>
                <a:p>
                  <a:r>
                    <a:rPr lang="de-DE" sz="1000" i="1" dirty="0" smtClean="0">
                      <a:latin typeface="PT Sans" panose="020B0503020203020204" pitchFamily="34" charset="0"/>
                    </a:rPr>
                    <a:t>Gas </a:t>
                  </a:r>
                  <a:r>
                    <a:rPr lang="de-DE" sz="1000" i="1" dirty="0" err="1">
                      <a:latin typeface="PT Sans" panose="020B0503020203020204" pitchFamily="34" charset="0"/>
                    </a:rPr>
                    <a:t>v</a:t>
                  </a:r>
                  <a:r>
                    <a:rPr lang="de-DE" sz="1000" i="1" dirty="0" err="1" smtClean="0">
                      <a:latin typeface="PT Sans" panose="020B0503020203020204" pitchFamily="34" charset="0"/>
                    </a:rPr>
                    <a:t>ial</a:t>
                  </a:r>
                  <a:endParaRPr lang="de-DE" sz="1000" i="1" dirty="0">
                    <a:latin typeface="PT Sans" panose="020B0503020203020204" pitchFamily="34" charset="0"/>
                  </a:endParaRPr>
                </a:p>
              </p:txBody>
            </p:sp>
            <p:sp>
              <p:nvSpPr>
                <p:cNvPr id="20" name="Textfeld 19"/>
                <p:cNvSpPr txBox="1"/>
                <p:nvPr/>
              </p:nvSpPr>
              <p:spPr>
                <a:xfrm>
                  <a:off x="897997" y="3976762"/>
                  <a:ext cx="615874" cy="246221"/>
                </a:xfrm>
                <a:prstGeom prst="rect">
                  <a:avLst/>
                </a:prstGeom>
                <a:noFill/>
              </p:spPr>
              <p:txBody>
                <a:bodyPr wrap="none" rtlCol="0">
                  <a:spAutoFit/>
                </a:bodyPr>
                <a:lstStyle/>
                <a:p>
                  <a:r>
                    <a:rPr lang="de-DE" sz="1000" i="1" dirty="0" err="1" smtClean="0">
                      <a:latin typeface="PT Sans" panose="020B0503020203020204" pitchFamily="34" charset="0"/>
                    </a:rPr>
                    <a:t>Cannula</a:t>
                  </a:r>
                  <a:endParaRPr lang="de-DE" sz="1000" i="1" dirty="0">
                    <a:latin typeface="PT Sans" panose="020B0503020203020204" pitchFamily="34" charset="0"/>
                  </a:endParaRPr>
                </a:p>
              </p:txBody>
            </p:sp>
            <p:sp>
              <p:nvSpPr>
                <p:cNvPr id="21" name="Textfeld 20"/>
                <p:cNvSpPr txBox="1"/>
                <p:nvPr/>
              </p:nvSpPr>
              <p:spPr>
                <a:xfrm>
                  <a:off x="898265" y="2653009"/>
                  <a:ext cx="651140" cy="246221"/>
                </a:xfrm>
                <a:prstGeom prst="rect">
                  <a:avLst/>
                </a:prstGeom>
                <a:noFill/>
              </p:spPr>
              <p:txBody>
                <a:bodyPr wrap="none" rtlCol="0">
                  <a:spAutoFit/>
                </a:bodyPr>
                <a:lstStyle/>
                <a:p>
                  <a:r>
                    <a:rPr lang="de-DE" sz="1000" i="1" dirty="0" smtClean="0">
                      <a:latin typeface="PT Sans" panose="020B0503020203020204" pitchFamily="34" charset="0"/>
                    </a:rPr>
                    <a:t>PVC </a:t>
                  </a:r>
                  <a:r>
                    <a:rPr lang="de-DE" sz="1000" i="1" dirty="0" err="1" smtClean="0">
                      <a:latin typeface="PT Sans" panose="020B0503020203020204" pitchFamily="34" charset="0"/>
                    </a:rPr>
                    <a:t>pipe</a:t>
                  </a:r>
                  <a:endParaRPr lang="de-DE" sz="1000" i="1" dirty="0">
                    <a:latin typeface="PT Sans" panose="020B0503020203020204" pitchFamily="34" charset="0"/>
                  </a:endParaRPr>
                </a:p>
              </p:txBody>
            </p:sp>
            <p:sp>
              <p:nvSpPr>
                <p:cNvPr id="22" name="Textfeld 21"/>
                <p:cNvSpPr txBox="1"/>
                <p:nvPr/>
              </p:nvSpPr>
              <p:spPr>
                <a:xfrm>
                  <a:off x="891794" y="2843968"/>
                  <a:ext cx="930063" cy="246221"/>
                </a:xfrm>
                <a:prstGeom prst="rect">
                  <a:avLst/>
                </a:prstGeom>
                <a:noFill/>
              </p:spPr>
              <p:txBody>
                <a:bodyPr wrap="none" rtlCol="0">
                  <a:spAutoFit/>
                </a:bodyPr>
                <a:lstStyle/>
                <a:p>
                  <a:r>
                    <a:rPr lang="de-DE" sz="1000" i="1" dirty="0" smtClean="0">
                      <a:latin typeface="PT Sans" panose="020B0503020203020204" pitchFamily="34" charset="0"/>
                    </a:rPr>
                    <a:t>Holder </a:t>
                  </a:r>
                  <a:r>
                    <a:rPr lang="de-DE" sz="1000" i="1" dirty="0" err="1" smtClean="0">
                      <a:latin typeface="PT Sans" panose="020B0503020203020204" pitchFamily="34" charset="0"/>
                    </a:rPr>
                    <a:t>for</a:t>
                  </a:r>
                  <a:r>
                    <a:rPr lang="de-DE" sz="1000" i="1" dirty="0" smtClean="0">
                      <a:latin typeface="PT Sans" panose="020B0503020203020204" pitchFamily="34" charset="0"/>
                    </a:rPr>
                    <a:t> </a:t>
                  </a:r>
                  <a:r>
                    <a:rPr lang="de-DE" sz="1000" i="1" dirty="0" err="1" smtClean="0">
                      <a:latin typeface="PT Sans" panose="020B0503020203020204" pitchFamily="34" charset="0"/>
                    </a:rPr>
                    <a:t>vial</a:t>
                  </a:r>
                  <a:endParaRPr lang="de-DE" sz="1000" i="1" dirty="0">
                    <a:latin typeface="PT Sans" panose="020B0503020203020204" pitchFamily="34" charset="0"/>
                  </a:endParaRPr>
                </a:p>
              </p:txBody>
            </p:sp>
            <p:sp>
              <p:nvSpPr>
                <p:cNvPr id="23" name="Textfeld 22"/>
                <p:cNvSpPr txBox="1"/>
                <p:nvPr/>
              </p:nvSpPr>
              <p:spPr>
                <a:xfrm>
                  <a:off x="1061604" y="4952612"/>
                  <a:ext cx="1492716" cy="400110"/>
                </a:xfrm>
                <a:prstGeom prst="rect">
                  <a:avLst/>
                </a:prstGeom>
                <a:noFill/>
              </p:spPr>
              <p:txBody>
                <a:bodyPr wrap="none" rtlCol="0">
                  <a:spAutoFit/>
                </a:bodyPr>
                <a:lstStyle/>
                <a:p>
                  <a:r>
                    <a:rPr lang="de-DE" sz="1000" i="1" dirty="0" err="1" smtClean="0">
                      <a:solidFill>
                        <a:schemeClr val="bg1"/>
                      </a:solidFill>
                      <a:latin typeface="PT Sans" panose="020B0503020203020204" pitchFamily="34" charset="0"/>
                    </a:rPr>
                    <a:t>Perforated</a:t>
                  </a:r>
                  <a:r>
                    <a:rPr lang="de-DE" sz="1000" i="1" dirty="0" smtClean="0">
                      <a:solidFill>
                        <a:schemeClr val="bg1"/>
                      </a:solidFill>
                      <a:latin typeface="PT Sans" panose="020B0503020203020204" pitchFamily="34" charset="0"/>
                    </a:rPr>
                    <a:t> </a:t>
                  </a:r>
                  <a:r>
                    <a:rPr lang="de-DE" sz="1000" i="1" dirty="0" err="1" smtClean="0">
                      <a:solidFill>
                        <a:schemeClr val="bg1"/>
                      </a:solidFill>
                      <a:latin typeface="PT Sans" panose="020B0503020203020204" pitchFamily="34" charset="0"/>
                    </a:rPr>
                    <a:t>sampling</a:t>
                  </a:r>
                  <a:r>
                    <a:rPr lang="de-DE" sz="1000" i="1" dirty="0" smtClean="0">
                      <a:solidFill>
                        <a:schemeClr val="bg1"/>
                      </a:solidFill>
                      <a:latin typeface="PT Sans" panose="020B0503020203020204" pitchFamily="34" charset="0"/>
                    </a:rPr>
                    <a:t> </a:t>
                  </a:r>
                  <a:r>
                    <a:rPr lang="de-DE" sz="1000" i="1" dirty="0" err="1" smtClean="0">
                      <a:solidFill>
                        <a:schemeClr val="bg1"/>
                      </a:solidFill>
                      <a:latin typeface="PT Sans" panose="020B0503020203020204" pitchFamily="34" charset="0"/>
                    </a:rPr>
                    <a:t>pipe</a:t>
                  </a:r>
                  <a:endParaRPr lang="de-DE" sz="1000" i="1" dirty="0" smtClean="0">
                    <a:solidFill>
                      <a:schemeClr val="bg1"/>
                    </a:solidFill>
                    <a:latin typeface="PT Sans" panose="020B0503020203020204" pitchFamily="34" charset="0"/>
                  </a:endParaRPr>
                </a:p>
                <a:p>
                  <a:r>
                    <a:rPr lang="de-DE" sz="1000" i="1" dirty="0" smtClean="0">
                      <a:solidFill>
                        <a:schemeClr val="bg1"/>
                      </a:solidFill>
                      <a:latin typeface="PT Sans" panose="020B0503020203020204" pitchFamily="34" charset="0"/>
                    </a:rPr>
                    <a:t>(</a:t>
                  </a:r>
                  <a:r>
                    <a:rPr lang="de-DE" sz="1000" i="1" dirty="0" err="1" smtClean="0">
                      <a:solidFill>
                        <a:schemeClr val="bg1"/>
                      </a:solidFill>
                      <a:latin typeface="PT Sans" panose="020B0503020203020204" pitchFamily="34" charset="0"/>
                    </a:rPr>
                    <a:t>stainless</a:t>
                  </a:r>
                  <a:r>
                    <a:rPr lang="de-DE" sz="1000" i="1" dirty="0" smtClean="0">
                      <a:solidFill>
                        <a:schemeClr val="bg1"/>
                      </a:solidFill>
                      <a:latin typeface="PT Sans" panose="020B0503020203020204" pitchFamily="34" charset="0"/>
                    </a:rPr>
                    <a:t> </a:t>
                  </a:r>
                  <a:r>
                    <a:rPr lang="de-DE" sz="1000" i="1" dirty="0" err="1" smtClean="0">
                      <a:solidFill>
                        <a:schemeClr val="bg1"/>
                      </a:solidFill>
                      <a:latin typeface="PT Sans" panose="020B0503020203020204" pitchFamily="34" charset="0"/>
                    </a:rPr>
                    <a:t>steel</a:t>
                  </a:r>
                  <a:r>
                    <a:rPr lang="de-DE" sz="1000" i="1" dirty="0" smtClean="0">
                      <a:solidFill>
                        <a:schemeClr val="bg1"/>
                      </a:solidFill>
                      <a:latin typeface="PT Sans" panose="020B0503020203020204" pitchFamily="34" charset="0"/>
                    </a:rPr>
                    <a:t>)</a:t>
                  </a:r>
                  <a:endParaRPr lang="de-DE" sz="1000" i="1" dirty="0">
                    <a:solidFill>
                      <a:schemeClr val="bg1"/>
                    </a:solidFill>
                    <a:latin typeface="PT Sans" panose="020B0503020203020204" pitchFamily="34" charset="0"/>
                  </a:endParaRPr>
                </a:p>
              </p:txBody>
            </p:sp>
            <p:cxnSp>
              <p:nvCxnSpPr>
                <p:cNvPr id="24" name="Gerader Verbinder 23"/>
                <p:cNvCxnSpPr/>
                <p:nvPr/>
              </p:nvCxnSpPr>
              <p:spPr>
                <a:xfrm>
                  <a:off x="754718" y="2967078"/>
                  <a:ext cx="226883"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5" name="Gerader Verbinder 24"/>
                <p:cNvCxnSpPr/>
                <p:nvPr/>
              </p:nvCxnSpPr>
              <p:spPr>
                <a:xfrm>
                  <a:off x="863497" y="2755710"/>
                  <a:ext cx="1188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6" name="Gerader Verbinder 25"/>
                <p:cNvCxnSpPr/>
                <p:nvPr/>
              </p:nvCxnSpPr>
              <p:spPr>
                <a:xfrm>
                  <a:off x="703379" y="4099872"/>
                  <a:ext cx="270000"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27" name="Gerader Verbinder 26"/>
                <p:cNvCxnSpPr/>
                <p:nvPr/>
              </p:nvCxnSpPr>
              <p:spPr>
                <a:xfrm>
                  <a:off x="740363" y="3902685"/>
                  <a:ext cx="223200" cy="0"/>
                </a:xfrm>
                <a:prstGeom prst="line">
                  <a:avLst/>
                </a:prstGeom>
              </p:spPr>
              <p:style>
                <a:lnRef idx="1">
                  <a:schemeClr val="accent3"/>
                </a:lnRef>
                <a:fillRef idx="0">
                  <a:schemeClr val="accent3"/>
                </a:fillRef>
                <a:effectRef idx="0">
                  <a:schemeClr val="accent3"/>
                </a:effectRef>
                <a:fontRef idx="minor">
                  <a:schemeClr val="tx1"/>
                </a:fontRef>
              </p:style>
            </p:cxnSp>
          </p:grpSp>
        </p:grpSp>
      </p:grpSp>
      <p:sp>
        <p:nvSpPr>
          <p:cNvPr id="143" name="Rechteck 142"/>
          <p:cNvSpPr/>
          <p:nvPr/>
        </p:nvSpPr>
        <p:spPr>
          <a:xfrm>
            <a:off x="1410308" y="1485454"/>
            <a:ext cx="6096000" cy="584775"/>
          </a:xfrm>
          <a:prstGeom prst="rect">
            <a:avLst/>
          </a:prstGeom>
        </p:spPr>
        <p:txBody>
          <a:bodyPr>
            <a:spAutoFit/>
          </a:bodyPr>
          <a:lstStyle/>
          <a:p>
            <a:pPr marL="285750" indent="-285750">
              <a:buFont typeface="Arial" panose="020B0604020202020204" pitchFamily="34" charset="0"/>
              <a:buChar char="•"/>
            </a:pPr>
            <a:r>
              <a:rPr lang="en-US" sz="1600" dirty="0">
                <a:latin typeface="PT Sans" panose="020B0503020203020204" pitchFamily="34" charset="0"/>
              </a:rPr>
              <a:t>d</a:t>
            </a:r>
            <a:r>
              <a:rPr lang="en-US" sz="1600" dirty="0" smtClean="0">
                <a:latin typeface="PT Sans" panose="020B0503020203020204" pitchFamily="34" charset="0"/>
              </a:rPr>
              <a:t>eveloped </a:t>
            </a:r>
            <a:r>
              <a:rPr lang="en-US" sz="1600" dirty="0">
                <a:latin typeface="PT Sans" panose="020B0503020203020204" pitchFamily="34" charset="0"/>
              </a:rPr>
              <a:t>by Schack-Kirchner et al. (1993).</a:t>
            </a:r>
          </a:p>
          <a:p>
            <a:pPr marL="285750" indent="-285750">
              <a:buFont typeface="Arial" panose="020B0604020202020204" pitchFamily="34" charset="0"/>
              <a:buChar char="•"/>
            </a:pPr>
            <a:r>
              <a:rPr lang="en-US" sz="1600" dirty="0">
                <a:latin typeface="PT Sans" panose="020B0503020203020204" pitchFamily="34" charset="0"/>
              </a:rPr>
              <a:t>p</a:t>
            </a:r>
            <a:r>
              <a:rPr lang="en-US" sz="1600" dirty="0" smtClean="0">
                <a:latin typeface="PT Sans" panose="020B0503020203020204" pitchFamily="34" charset="0"/>
              </a:rPr>
              <a:t>assive </a:t>
            </a:r>
            <a:r>
              <a:rPr lang="en-US" sz="1600" dirty="0">
                <a:latin typeface="PT Sans" panose="020B0503020203020204" pitchFamily="34" charset="0"/>
              </a:rPr>
              <a:t>method of gas sampling</a:t>
            </a:r>
            <a:endParaRPr lang="de-DE" sz="1600" dirty="0">
              <a:latin typeface="PT Sans" panose="020B0503020203020204" pitchFamily="34" charset="0"/>
            </a:endParaRPr>
          </a:p>
        </p:txBody>
      </p:sp>
      <p:pic>
        <p:nvPicPr>
          <p:cNvPr id="144" name="Grafik 143"/>
          <p:cNvPicPr>
            <a:picLocks noChangeAspect="1"/>
          </p:cNvPicPr>
          <p:nvPr/>
        </p:nvPicPr>
        <p:blipFill rotWithShape="1">
          <a:blip r:embed="rId5" cstate="print">
            <a:extLst>
              <a:ext uri="{28A0092B-C50C-407E-A947-70E740481C1C}">
                <a14:useLocalDpi xmlns:a14="http://schemas.microsoft.com/office/drawing/2010/main" val="0"/>
              </a:ext>
            </a:extLst>
          </a:blip>
          <a:srcRect l="7188" t="6250" r="8959" b="7222"/>
          <a:stretch/>
        </p:blipFill>
        <p:spPr>
          <a:xfrm>
            <a:off x="4731601" y="2135364"/>
            <a:ext cx="4392000" cy="3399082"/>
          </a:xfrm>
          <a:prstGeom prst="rect">
            <a:avLst/>
          </a:prstGeom>
        </p:spPr>
      </p:pic>
      <p:pic>
        <p:nvPicPr>
          <p:cNvPr id="145" name="Grafik 14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52" y="5784783"/>
            <a:ext cx="621059" cy="869483"/>
          </a:xfrm>
          <a:prstGeom prst="rect">
            <a:avLst/>
          </a:prstGeom>
        </p:spPr>
      </p:pic>
      <p:sp>
        <p:nvSpPr>
          <p:cNvPr id="4" name="Textfeld 3"/>
          <p:cNvSpPr txBox="1"/>
          <p:nvPr/>
        </p:nvSpPr>
        <p:spPr>
          <a:xfrm>
            <a:off x="5681486" y="5547670"/>
            <a:ext cx="3511279" cy="430887"/>
          </a:xfrm>
          <a:prstGeom prst="rect">
            <a:avLst/>
          </a:prstGeom>
          <a:noFill/>
        </p:spPr>
        <p:txBody>
          <a:bodyPr wrap="square" rtlCol="0">
            <a:spAutoFit/>
          </a:bodyPr>
          <a:lstStyle/>
          <a:p>
            <a:pPr algn="r"/>
            <a:r>
              <a:rPr lang="de-DE" sz="1100" i="1" dirty="0" smtClean="0">
                <a:latin typeface="PT Sans" panose="020B0503020203020204" pitchFamily="34" charset="0"/>
              </a:rPr>
              <a:t>Source </a:t>
            </a:r>
            <a:r>
              <a:rPr lang="de-DE" sz="1100" i="1" dirty="0" err="1" smtClean="0">
                <a:latin typeface="PT Sans" panose="020B0503020203020204" pitchFamily="34" charset="0"/>
              </a:rPr>
              <a:t>according</a:t>
            </a:r>
            <a:r>
              <a:rPr lang="de-DE" sz="1100" i="1" dirty="0" smtClean="0">
                <a:latin typeface="PT Sans" panose="020B0503020203020204" pitchFamily="34" charset="0"/>
              </a:rPr>
              <a:t> </a:t>
            </a:r>
            <a:r>
              <a:rPr lang="de-DE" sz="1100" i="1" dirty="0" err="1" smtClean="0">
                <a:latin typeface="PT Sans" panose="020B0503020203020204" pitchFamily="34" charset="0"/>
              </a:rPr>
              <a:t>to</a:t>
            </a:r>
            <a:r>
              <a:rPr lang="de-DE" sz="1100" i="1" dirty="0" smtClean="0">
                <a:latin typeface="PT Sans" panose="020B0503020203020204" pitchFamily="34" charset="0"/>
              </a:rPr>
              <a:t>: </a:t>
            </a:r>
            <a:r>
              <a:rPr lang="de-DE" sz="1100" i="1" dirty="0">
                <a:latin typeface="PT Sans" panose="020B0503020203020204" pitchFamily="34" charset="0"/>
              </a:rPr>
              <a:t>Maier et al. (2020): </a:t>
            </a:r>
            <a:r>
              <a:rPr lang="en-US" sz="1100" i="1" dirty="0">
                <a:latin typeface="PT Sans" panose="020B0503020203020204" pitchFamily="34" charset="0"/>
              </a:rPr>
              <a:t>Long Term Soil Gas Monitoring as Tool to Understand Soil </a:t>
            </a:r>
            <a:r>
              <a:rPr lang="de-DE" sz="1100" i="1" dirty="0" err="1" smtClean="0">
                <a:latin typeface="PT Sans" panose="020B0503020203020204" pitchFamily="34" charset="0"/>
              </a:rPr>
              <a:t>Processes</a:t>
            </a:r>
            <a:r>
              <a:rPr lang="de-DE" sz="1100" i="1" dirty="0" smtClean="0">
                <a:latin typeface="PT Sans" panose="020B0503020203020204" pitchFamily="34" charset="0"/>
              </a:rPr>
              <a:t>.</a:t>
            </a:r>
            <a:endParaRPr lang="en-US" sz="1100" i="1" dirty="0">
              <a:latin typeface="PT Sans" panose="020B0503020203020204" pitchFamily="34" charset="0"/>
            </a:endParaRPr>
          </a:p>
        </p:txBody>
      </p:sp>
      <p:sp>
        <p:nvSpPr>
          <p:cNvPr id="6" name="Ovale Legende 5"/>
          <p:cNvSpPr/>
          <p:nvPr/>
        </p:nvSpPr>
        <p:spPr>
          <a:xfrm>
            <a:off x="8864703" y="2714403"/>
            <a:ext cx="2951459" cy="1809674"/>
          </a:xfrm>
          <a:prstGeom prst="wedgeEllipseCallout">
            <a:avLst>
              <a:gd name="adj1" fmla="val -53755"/>
              <a:gd name="adj2" fmla="val 110623"/>
            </a:avLst>
          </a:prstGeom>
          <a:solidFill>
            <a:srgbClr val="77C09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dirty="0" smtClean="0">
              <a:solidFill>
                <a:schemeClr val="tx1"/>
              </a:solidFill>
              <a:latin typeface="PT Sans" panose="020B0503020203020204" pitchFamily="34" charset="0"/>
            </a:endParaRPr>
          </a:p>
          <a:p>
            <a:pPr algn="ctr">
              <a:spcBef>
                <a:spcPts val="600"/>
              </a:spcBef>
            </a:pPr>
            <a:r>
              <a:rPr lang="en-US" sz="1600" b="1" dirty="0" smtClean="0">
                <a:solidFill>
                  <a:schemeClr val="tx1"/>
                </a:solidFill>
                <a:latin typeface="PT Sans" panose="020B0503020203020204" pitchFamily="34" charset="0"/>
              </a:rPr>
              <a:t>First </a:t>
            </a:r>
            <a:r>
              <a:rPr lang="en-US" sz="1600" b="1" dirty="0">
                <a:solidFill>
                  <a:schemeClr val="tx1"/>
                </a:solidFill>
                <a:latin typeface="PT Sans" panose="020B0503020203020204" pitchFamily="34" charset="0"/>
              </a:rPr>
              <a:t>presentation of </a:t>
            </a:r>
            <a:r>
              <a:rPr lang="en-US" sz="1600" b="1" dirty="0" smtClean="0">
                <a:solidFill>
                  <a:schemeClr val="tx1"/>
                </a:solidFill>
                <a:latin typeface="PT Sans" panose="020B0503020203020204" pitchFamily="34" charset="0"/>
              </a:rPr>
              <a:t>our long-term </a:t>
            </a:r>
            <a:r>
              <a:rPr lang="en-US" sz="1600" b="1" dirty="0">
                <a:solidFill>
                  <a:schemeClr val="tx1"/>
                </a:solidFill>
                <a:latin typeface="PT Sans" panose="020B0503020203020204" pitchFamily="34" charset="0"/>
              </a:rPr>
              <a:t>measurement </a:t>
            </a:r>
            <a:r>
              <a:rPr lang="en-US" sz="1600" b="1" dirty="0" smtClean="0">
                <a:solidFill>
                  <a:schemeClr val="tx1"/>
                </a:solidFill>
                <a:latin typeface="PT Sans" panose="020B0503020203020204" pitchFamily="34" charset="0"/>
              </a:rPr>
              <a:t>routine</a:t>
            </a:r>
          </a:p>
          <a:p>
            <a:pPr algn="ctr">
              <a:spcBef>
                <a:spcPts val="600"/>
              </a:spcBef>
            </a:pPr>
            <a:r>
              <a:rPr lang="en-US" sz="1600" b="1" dirty="0" smtClean="0">
                <a:solidFill>
                  <a:schemeClr val="tx1"/>
                </a:solidFill>
                <a:latin typeface="PT Sans" panose="020B0503020203020204" pitchFamily="34" charset="0"/>
              </a:rPr>
              <a:t>+ </a:t>
            </a:r>
            <a:r>
              <a:rPr lang="en-US" sz="1600" b="1" dirty="0">
                <a:solidFill>
                  <a:schemeClr val="tx1"/>
                </a:solidFill>
                <a:latin typeface="PT Sans" panose="020B0503020203020204" pitchFamily="34" charset="0"/>
              </a:rPr>
              <a:t>fluxes </a:t>
            </a:r>
            <a:r>
              <a:rPr lang="en-US" sz="1600" b="1" dirty="0" smtClean="0">
                <a:solidFill>
                  <a:schemeClr val="tx1"/>
                </a:solidFill>
                <a:latin typeface="PT Sans" panose="020B0503020203020204" pitchFamily="34" charset="0"/>
              </a:rPr>
              <a:t>CO₂ </a:t>
            </a:r>
            <a:r>
              <a:rPr lang="en-US" sz="1600" b="1" dirty="0">
                <a:solidFill>
                  <a:schemeClr val="tx1"/>
                </a:solidFill>
                <a:latin typeface="PT Sans" panose="020B0503020203020204" pitchFamily="34" charset="0"/>
              </a:rPr>
              <a:t>/ </a:t>
            </a:r>
            <a:r>
              <a:rPr lang="en-US" sz="1600" b="1" dirty="0" smtClean="0">
                <a:solidFill>
                  <a:schemeClr val="tx1"/>
                </a:solidFill>
                <a:latin typeface="PT Sans" panose="020B0503020203020204" pitchFamily="34" charset="0"/>
              </a:rPr>
              <a:t>O₂ </a:t>
            </a:r>
            <a:r>
              <a:rPr lang="en-US" sz="1600" b="1" dirty="0">
                <a:solidFill>
                  <a:schemeClr val="tx1"/>
                </a:solidFill>
                <a:latin typeface="PT Sans" panose="020B0503020203020204" pitchFamily="34" charset="0"/>
              </a:rPr>
              <a:t>/ </a:t>
            </a:r>
            <a:r>
              <a:rPr lang="en-US" sz="1600" b="1" dirty="0" smtClean="0">
                <a:solidFill>
                  <a:schemeClr val="tx1"/>
                </a:solidFill>
                <a:latin typeface="PT Sans" panose="020B0503020203020204" pitchFamily="34" charset="0"/>
              </a:rPr>
              <a:t>N₂O </a:t>
            </a:r>
            <a:r>
              <a:rPr lang="en-US" sz="1600" b="1" dirty="0">
                <a:solidFill>
                  <a:schemeClr val="tx1"/>
                </a:solidFill>
                <a:latin typeface="PT Sans" panose="020B0503020203020204" pitchFamily="34" charset="0"/>
              </a:rPr>
              <a:t>and </a:t>
            </a:r>
            <a:r>
              <a:rPr lang="en-US" sz="1600" b="1" dirty="0" smtClean="0">
                <a:solidFill>
                  <a:schemeClr val="tx1"/>
                </a:solidFill>
                <a:latin typeface="PT Sans" panose="020B0503020203020204" pitchFamily="34" charset="0"/>
              </a:rPr>
              <a:t>CH₄</a:t>
            </a:r>
            <a:endParaRPr lang="de-DE" sz="1600" b="1" dirty="0">
              <a:solidFill>
                <a:schemeClr val="tx1"/>
              </a:solidFill>
              <a:latin typeface="PT Sans" panose="020B0503020203020204" pitchFamily="34" charset="0"/>
            </a:endParaRPr>
          </a:p>
        </p:txBody>
      </p:sp>
      <p:grpSp>
        <p:nvGrpSpPr>
          <p:cNvPr id="146" name="Gruppieren 145"/>
          <p:cNvGrpSpPr/>
          <p:nvPr/>
        </p:nvGrpSpPr>
        <p:grpSpPr>
          <a:xfrm flipH="1">
            <a:off x="8947789" y="920410"/>
            <a:ext cx="1531653" cy="1735327"/>
            <a:chOff x="15309852" y="3885801"/>
            <a:chExt cx="1083342" cy="1227401"/>
          </a:xfrm>
        </p:grpSpPr>
        <p:grpSp>
          <p:nvGrpSpPr>
            <p:cNvPr id="147" name="Gruppieren 146"/>
            <p:cNvGrpSpPr/>
            <p:nvPr/>
          </p:nvGrpSpPr>
          <p:grpSpPr>
            <a:xfrm rot="2220000">
              <a:off x="15810709" y="3885801"/>
              <a:ext cx="453223" cy="988834"/>
              <a:chOff x="12629107" y="4695826"/>
              <a:chExt cx="1077368" cy="2092064"/>
            </a:xfrm>
          </p:grpSpPr>
          <p:sp>
            <p:nvSpPr>
              <p:cNvPr id="150" name="Zylinder 149"/>
              <p:cNvSpPr/>
              <p:nvPr/>
            </p:nvSpPr>
            <p:spPr>
              <a:xfrm>
                <a:off x="12696824" y="4695826"/>
                <a:ext cx="1009650" cy="1609724"/>
              </a:xfrm>
              <a:prstGeom prst="can">
                <a:avLst>
                  <a:gd name="adj" fmla="val 11023"/>
                </a:avLst>
              </a:prstGeom>
              <a:solidFill>
                <a:schemeClr val="bg2"/>
              </a:solidFill>
              <a:ln>
                <a:solidFill>
                  <a:srgbClr val="3F64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758"/>
              </a:p>
            </p:txBody>
          </p:sp>
          <p:sp>
            <p:nvSpPr>
              <p:cNvPr id="151" name="Flussdiagramm: Gespeicherte Daten 150"/>
              <p:cNvSpPr/>
              <p:nvPr/>
            </p:nvSpPr>
            <p:spPr>
              <a:xfrm>
                <a:off x="13144500" y="6217149"/>
                <a:ext cx="561975" cy="435151"/>
              </a:xfrm>
              <a:prstGeom prst="flowChartOnlineStora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758"/>
              </a:p>
            </p:txBody>
          </p:sp>
          <p:sp>
            <p:nvSpPr>
              <p:cNvPr id="152" name="Flussdiagramm: Gespeicherte Daten 151"/>
              <p:cNvSpPr/>
              <p:nvPr/>
            </p:nvSpPr>
            <p:spPr>
              <a:xfrm flipH="1">
                <a:off x="12674152" y="6204600"/>
                <a:ext cx="561975" cy="435151"/>
              </a:xfrm>
              <a:prstGeom prst="flowChartOnlineStorag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758"/>
              </a:p>
            </p:txBody>
          </p:sp>
          <p:sp>
            <p:nvSpPr>
              <p:cNvPr id="153" name="Abgerundetes Rechteck 152"/>
              <p:cNvSpPr/>
              <p:nvPr/>
            </p:nvSpPr>
            <p:spPr>
              <a:xfrm>
                <a:off x="12629107" y="6607741"/>
                <a:ext cx="1076326" cy="180149"/>
              </a:xfrm>
              <a:prstGeom prst="roundRect">
                <a:avLst/>
              </a:prstGeom>
              <a:solidFill>
                <a:schemeClr val="bg2">
                  <a:lumMod val="5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758"/>
              </a:p>
            </p:txBody>
          </p:sp>
          <p:sp>
            <p:nvSpPr>
              <p:cNvPr id="154" name="Rechteck 153"/>
              <p:cNvSpPr/>
              <p:nvPr/>
            </p:nvSpPr>
            <p:spPr>
              <a:xfrm>
                <a:off x="12804740" y="5702281"/>
                <a:ext cx="798755" cy="88738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9758"/>
              </a:p>
            </p:txBody>
          </p:sp>
        </p:grpSp>
        <p:sp>
          <p:nvSpPr>
            <p:cNvPr id="148" name="Bogen 147"/>
            <p:cNvSpPr/>
            <p:nvPr/>
          </p:nvSpPr>
          <p:spPr>
            <a:xfrm rot="5911819">
              <a:off x="15314924" y="4169519"/>
              <a:ext cx="435478" cy="445621"/>
            </a:xfrm>
            <a:prstGeom prst="arc">
              <a:avLst>
                <a:gd name="adj1" fmla="val 16051485"/>
                <a:gd name="adj2" fmla="val 19363063"/>
              </a:avLst>
            </a:prstGeom>
            <a:ln w="12700">
              <a:solidFill>
                <a:srgbClr val="3F646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758"/>
            </a:p>
          </p:txBody>
        </p:sp>
        <p:sp>
          <p:nvSpPr>
            <p:cNvPr id="149" name="Bogen 148"/>
            <p:cNvSpPr/>
            <p:nvPr/>
          </p:nvSpPr>
          <p:spPr>
            <a:xfrm rot="20130802" flipH="1">
              <a:off x="15957716" y="4667581"/>
              <a:ext cx="435478" cy="445621"/>
            </a:xfrm>
            <a:prstGeom prst="arc">
              <a:avLst>
                <a:gd name="adj1" fmla="val 16051485"/>
                <a:gd name="adj2" fmla="val 19363063"/>
              </a:avLst>
            </a:prstGeom>
            <a:ln w="12700">
              <a:solidFill>
                <a:srgbClr val="3F646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9758"/>
            </a:p>
          </p:txBody>
        </p:sp>
      </p:grpSp>
      <p:sp>
        <p:nvSpPr>
          <p:cNvPr id="14" name="Textfeld 13"/>
          <p:cNvSpPr txBox="1"/>
          <p:nvPr/>
        </p:nvSpPr>
        <p:spPr>
          <a:xfrm rot="19850095">
            <a:off x="9296493" y="1747883"/>
            <a:ext cx="354584" cy="215444"/>
          </a:xfrm>
          <a:prstGeom prst="rect">
            <a:avLst/>
          </a:prstGeom>
          <a:noFill/>
        </p:spPr>
        <p:txBody>
          <a:bodyPr wrap="none" rtlCol="0">
            <a:spAutoFit/>
          </a:bodyPr>
          <a:lstStyle/>
          <a:p>
            <a:r>
              <a:rPr lang="de-DE" sz="800" b="1" dirty="0" smtClean="0">
                <a:solidFill>
                  <a:schemeClr val="accent2">
                    <a:lumMod val="75000"/>
                  </a:schemeClr>
                </a:solidFill>
                <a:latin typeface="PT Sans" panose="020B0503020203020204" pitchFamily="34" charset="0"/>
              </a:rPr>
              <a:t>CO₂</a:t>
            </a:r>
            <a:endParaRPr lang="de-DE" sz="800" b="1" dirty="0">
              <a:solidFill>
                <a:schemeClr val="accent2">
                  <a:lumMod val="75000"/>
                </a:schemeClr>
              </a:solidFill>
              <a:latin typeface="PT Sans" panose="020B0503020203020204" pitchFamily="34" charset="0"/>
            </a:endParaRPr>
          </a:p>
        </p:txBody>
      </p:sp>
      <p:sp>
        <p:nvSpPr>
          <p:cNvPr id="155" name="Textfeld 154"/>
          <p:cNvSpPr txBox="1"/>
          <p:nvPr/>
        </p:nvSpPr>
        <p:spPr>
          <a:xfrm rot="21272076">
            <a:off x="8878543" y="1246138"/>
            <a:ext cx="407484" cy="338554"/>
          </a:xfrm>
          <a:prstGeom prst="rect">
            <a:avLst/>
          </a:prstGeom>
          <a:noFill/>
        </p:spPr>
        <p:txBody>
          <a:bodyPr wrap="none" rtlCol="0">
            <a:spAutoFit/>
          </a:bodyPr>
          <a:lstStyle/>
          <a:p>
            <a:r>
              <a:rPr lang="de-DE" sz="1600" b="1" dirty="0" smtClean="0">
                <a:solidFill>
                  <a:schemeClr val="accent1"/>
                </a:solidFill>
                <a:latin typeface="PT Sans" panose="020B0503020203020204" pitchFamily="34" charset="0"/>
              </a:rPr>
              <a:t>O₂</a:t>
            </a:r>
            <a:endParaRPr lang="de-DE" sz="1600" b="1" dirty="0">
              <a:solidFill>
                <a:schemeClr val="accent1"/>
              </a:solidFill>
              <a:latin typeface="PT Sans" panose="020B0503020203020204" pitchFamily="34" charset="0"/>
            </a:endParaRPr>
          </a:p>
        </p:txBody>
      </p:sp>
      <p:sp>
        <p:nvSpPr>
          <p:cNvPr id="157" name="Textfeld 156"/>
          <p:cNvSpPr txBox="1"/>
          <p:nvPr/>
        </p:nvSpPr>
        <p:spPr>
          <a:xfrm rot="19644423">
            <a:off x="9132231" y="1137021"/>
            <a:ext cx="335348" cy="261610"/>
          </a:xfrm>
          <a:prstGeom prst="rect">
            <a:avLst/>
          </a:prstGeom>
          <a:noFill/>
        </p:spPr>
        <p:txBody>
          <a:bodyPr wrap="none" rtlCol="0">
            <a:spAutoFit/>
          </a:bodyPr>
          <a:lstStyle/>
          <a:p>
            <a:r>
              <a:rPr lang="de-DE" sz="1100" b="1" dirty="0">
                <a:solidFill>
                  <a:schemeClr val="bg2">
                    <a:lumMod val="25000"/>
                  </a:schemeClr>
                </a:solidFill>
                <a:latin typeface="PT Sans" panose="020B0503020203020204" pitchFamily="34" charset="0"/>
              </a:rPr>
              <a:t>N</a:t>
            </a:r>
            <a:r>
              <a:rPr lang="de-DE" sz="1100" b="1" dirty="0" smtClean="0">
                <a:solidFill>
                  <a:schemeClr val="bg2">
                    <a:lumMod val="25000"/>
                  </a:schemeClr>
                </a:solidFill>
                <a:latin typeface="PT Sans" panose="020B0503020203020204" pitchFamily="34" charset="0"/>
              </a:rPr>
              <a:t>₂</a:t>
            </a:r>
            <a:endParaRPr lang="de-DE" sz="1100" b="1" dirty="0">
              <a:solidFill>
                <a:schemeClr val="bg2">
                  <a:lumMod val="25000"/>
                </a:schemeClr>
              </a:solidFill>
              <a:latin typeface="PT Sans" panose="020B0503020203020204" pitchFamily="34" charset="0"/>
            </a:endParaRPr>
          </a:p>
        </p:txBody>
      </p:sp>
      <p:sp>
        <p:nvSpPr>
          <p:cNvPr id="158" name="Textfeld 157"/>
          <p:cNvSpPr txBox="1"/>
          <p:nvPr/>
        </p:nvSpPr>
        <p:spPr>
          <a:xfrm rot="17180047">
            <a:off x="9651424" y="1774035"/>
            <a:ext cx="335348" cy="261610"/>
          </a:xfrm>
          <a:prstGeom prst="rect">
            <a:avLst/>
          </a:prstGeom>
          <a:noFill/>
        </p:spPr>
        <p:txBody>
          <a:bodyPr wrap="none" rtlCol="0">
            <a:spAutoFit/>
          </a:bodyPr>
          <a:lstStyle/>
          <a:p>
            <a:r>
              <a:rPr lang="de-DE" sz="1100" b="1" dirty="0">
                <a:solidFill>
                  <a:schemeClr val="bg2">
                    <a:lumMod val="25000"/>
                  </a:schemeClr>
                </a:solidFill>
                <a:latin typeface="PT Sans" panose="020B0503020203020204" pitchFamily="34" charset="0"/>
              </a:rPr>
              <a:t>N</a:t>
            </a:r>
            <a:r>
              <a:rPr lang="de-DE" sz="1100" b="1" dirty="0" smtClean="0">
                <a:solidFill>
                  <a:schemeClr val="bg2">
                    <a:lumMod val="25000"/>
                  </a:schemeClr>
                </a:solidFill>
                <a:latin typeface="PT Sans" panose="020B0503020203020204" pitchFamily="34" charset="0"/>
              </a:rPr>
              <a:t>₂</a:t>
            </a:r>
            <a:endParaRPr lang="de-DE" sz="1100" b="1" dirty="0">
              <a:solidFill>
                <a:schemeClr val="bg2">
                  <a:lumMod val="25000"/>
                </a:schemeClr>
              </a:solidFill>
              <a:latin typeface="PT Sans" panose="020B0503020203020204" pitchFamily="34" charset="0"/>
            </a:endParaRPr>
          </a:p>
        </p:txBody>
      </p:sp>
      <p:sp>
        <p:nvSpPr>
          <p:cNvPr id="159" name="Textfeld 158"/>
          <p:cNvSpPr txBox="1"/>
          <p:nvPr/>
        </p:nvSpPr>
        <p:spPr>
          <a:xfrm rot="1698526">
            <a:off x="9092372" y="1591106"/>
            <a:ext cx="335348" cy="261610"/>
          </a:xfrm>
          <a:prstGeom prst="rect">
            <a:avLst/>
          </a:prstGeom>
          <a:noFill/>
        </p:spPr>
        <p:txBody>
          <a:bodyPr wrap="none" rtlCol="0">
            <a:spAutoFit/>
          </a:bodyPr>
          <a:lstStyle/>
          <a:p>
            <a:r>
              <a:rPr lang="de-DE" sz="1100" b="1" dirty="0">
                <a:solidFill>
                  <a:schemeClr val="bg2">
                    <a:lumMod val="25000"/>
                  </a:schemeClr>
                </a:solidFill>
                <a:latin typeface="PT Sans" panose="020B0503020203020204" pitchFamily="34" charset="0"/>
              </a:rPr>
              <a:t>N</a:t>
            </a:r>
            <a:r>
              <a:rPr lang="de-DE" sz="1100" b="1" dirty="0" smtClean="0">
                <a:solidFill>
                  <a:schemeClr val="bg2">
                    <a:lumMod val="25000"/>
                  </a:schemeClr>
                </a:solidFill>
                <a:latin typeface="PT Sans" panose="020B0503020203020204" pitchFamily="34" charset="0"/>
              </a:rPr>
              <a:t>₂</a:t>
            </a:r>
            <a:endParaRPr lang="de-DE" sz="1100" b="1" dirty="0">
              <a:solidFill>
                <a:schemeClr val="bg2">
                  <a:lumMod val="25000"/>
                </a:schemeClr>
              </a:solidFill>
              <a:latin typeface="PT Sans" panose="020B0503020203020204" pitchFamily="34" charset="0"/>
            </a:endParaRPr>
          </a:p>
        </p:txBody>
      </p:sp>
      <p:sp>
        <p:nvSpPr>
          <p:cNvPr id="160" name="Textfeld 159"/>
          <p:cNvSpPr txBox="1"/>
          <p:nvPr/>
        </p:nvSpPr>
        <p:spPr>
          <a:xfrm rot="1260803">
            <a:off x="9423097" y="1928289"/>
            <a:ext cx="362600" cy="215444"/>
          </a:xfrm>
          <a:prstGeom prst="rect">
            <a:avLst/>
          </a:prstGeom>
          <a:noFill/>
        </p:spPr>
        <p:txBody>
          <a:bodyPr wrap="none" rtlCol="0">
            <a:spAutoFit/>
          </a:bodyPr>
          <a:lstStyle/>
          <a:p>
            <a:r>
              <a:rPr lang="de-DE" sz="800" b="1" dirty="0">
                <a:solidFill>
                  <a:srgbClr val="009281"/>
                </a:solidFill>
                <a:latin typeface="PT Sans" panose="020B0503020203020204" pitchFamily="34" charset="0"/>
              </a:rPr>
              <a:t>N</a:t>
            </a:r>
            <a:r>
              <a:rPr lang="de-DE" sz="800" b="1" dirty="0" smtClean="0">
                <a:solidFill>
                  <a:srgbClr val="009281"/>
                </a:solidFill>
                <a:latin typeface="PT Sans" panose="020B0503020203020204" pitchFamily="34" charset="0"/>
              </a:rPr>
              <a:t>₂O</a:t>
            </a:r>
            <a:endParaRPr lang="de-DE" sz="800" b="1" dirty="0">
              <a:solidFill>
                <a:srgbClr val="009281"/>
              </a:solidFill>
              <a:latin typeface="PT Sans" panose="020B0503020203020204" pitchFamily="34" charset="0"/>
            </a:endParaRPr>
          </a:p>
        </p:txBody>
      </p:sp>
      <p:sp>
        <p:nvSpPr>
          <p:cNvPr id="161" name="Textfeld 160"/>
          <p:cNvSpPr txBox="1"/>
          <p:nvPr/>
        </p:nvSpPr>
        <p:spPr>
          <a:xfrm rot="1232546">
            <a:off x="9178756" y="1357203"/>
            <a:ext cx="351378" cy="215444"/>
          </a:xfrm>
          <a:prstGeom prst="rect">
            <a:avLst/>
          </a:prstGeom>
          <a:noFill/>
        </p:spPr>
        <p:txBody>
          <a:bodyPr wrap="none" rtlCol="0">
            <a:spAutoFit/>
          </a:bodyPr>
          <a:lstStyle/>
          <a:p>
            <a:r>
              <a:rPr lang="de-DE" sz="800" b="1" dirty="0" smtClean="0">
                <a:solidFill>
                  <a:schemeClr val="accent4">
                    <a:lumMod val="75000"/>
                  </a:schemeClr>
                </a:solidFill>
                <a:latin typeface="PT Sans" panose="020B0503020203020204" pitchFamily="34" charset="0"/>
              </a:rPr>
              <a:t>CH₄</a:t>
            </a:r>
            <a:endParaRPr lang="de-DE" sz="800" b="1" dirty="0">
              <a:solidFill>
                <a:schemeClr val="accent4">
                  <a:lumMod val="75000"/>
                </a:schemeClr>
              </a:solidFill>
              <a:latin typeface="PT Sans" panose="020B0503020203020204" pitchFamily="34" charset="0"/>
            </a:endParaRPr>
          </a:p>
        </p:txBody>
      </p:sp>
      <p:sp>
        <p:nvSpPr>
          <p:cNvPr id="162" name="Textfeld 161"/>
          <p:cNvSpPr txBox="1"/>
          <p:nvPr/>
        </p:nvSpPr>
        <p:spPr>
          <a:xfrm rot="17034509">
            <a:off x="9449984" y="1550393"/>
            <a:ext cx="393056" cy="215444"/>
          </a:xfrm>
          <a:prstGeom prst="rect">
            <a:avLst/>
          </a:prstGeom>
          <a:noFill/>
        </p:spPr>
        <p:txBody>
          <a:bodyPr wrap="none" rtlCol="0">
            <a:spAutoFit/>
          </a:bodyPr>
          <a:lstStyle/>
          <a:p>
            <a:r>
              <a:rPr lang="de-DE" sz="800" b="1" dirty="0" smtClean="0">
                <a:solidFill>
                  <a:srgbClr val="FF0000"/>
                </a:solidFill>
                <a:latin typeface="PT Sans" panose="020B0503020203020204" pitchFamily="34" charset="0"/>
              </a:rPr>
              <a:t>C₂H₄</a:t>
            </a:r>
            <a:endParaRPr lang="de-DE" sz="800" b="1" dirty="0">
              <a:solidFill>
                <a:srgbClr val="FF0000"/>
              </a:solidFill>
              <a:latin typeface="PT Sans" panose="020B0503020203020204" pitchFamily="34" charset="0"/>
            </a:endParaRPr>
          </a:p>
        </p:txBody>
      </p:sp>
      <p:sp>
        <p:nvSpPr>
          <p:cNvPr id="163" name="Textfeld 162"/>
          <p:cNvSpPr txBox="1"/>
          <p:nvPr/>
        </p:nvSpPr>
        <p:spPr>
          <a:xfrm rot="351155">
            <a:off x="9317788" y="1241009"/>
            <a:ext cx="319318" cy="261610"/>
          </a:xfrm>
          <a:prstGeom prst="rect">
            <a:avLst/>
          </a:prstGeom>
          <a:noFill/>
        </p:spPr>
        <p:txBody>
          <a:bodyPr wrap="none" rtlCol="0">
            <a:spAutoFit/>
          </a:bodyPr>
          <a:lstStyle/>
          <a:p>
            <a:r>
              <a:rPr lang="de-DE" sz="1100" b="1" dirty="0" smtClean="0">
                <a:solidFill>
                  <a:schemeClr val="bg1"/>
                </a:solidFill>
                <a:latin typeface="PT Sans" panose="020B0503020203020204" pitchFamily="34" charset="0"/>
              </a:rPr>
              <a:t>Ar</a:t>
            </a:r>
            <a:endParaRPr lang="de-DE" sz="1100" b="1" dirty="0">
              <a:solidFill>
                <a:schemeClr val="bg1"/>
              </a:solidFill>
              <a:latin typeface="PT Sans" panose="020B0503020203020204" pitchFamily="34" charset="0"/>
            </a:endParaRPr>
          </a:p>
        </p:txBody>
      </p:sp>
      <p:sp>
        <p:nvSpPr>
          <p:cNvPr id="164" name="Textfeld 163"/>
          <p:cNvSpPr txBox="1"/>
          <p:nvPr/>
        </p:nvSpPr>
        <p:spPr>
          <a:xfrm rot="21272076">
            <a:off x="9258940" y="1497550"/>
            <a:ext cx="407484" cy="338554"/>
          </a:xfrm>
          <a:prstGeom prst="rect">
            <a:avLst/>
          </a:prstGeom>
          <a:noFill/>
        </p:spPr>
        <p:txBody>
          <a:bodyPr wrap="none" rtlCol="0">
            <a:spAutoFit/>
          </a:bodyPr>
          <a:lstStyle/>
          <a:p>
            <a:r>
              <a:rPr lang="de-DE" sz="1600" b="1" dirty="0" smtClean="0">
                <a:solidFill>
                  <a:schemeClr val="accent1"/>
                </a:solidFill>
                <a:latin typeface="PT Sans" panose="020B0503020203020204" pitchFamily="34" charset="0"/>
              </a:rPr>
              <a:t>O₂</a:t>
            </a:r>
            <a:endParaRPr lang="de-DE" sz="1600" b="1" dirty="0">
              <a:solidFill>
                <a:schemeClr val="accent1"/>
              </a:solidFill>
              <a:latin typeface="PT Sans" panose="020B0503020203020204" pitchFamily="34" charset="0"/>
            </a:endParaRPr>
          </a:p>
        </p:txBody>
      </p:sp>
      <p:pic>
        <p:nvPicPr>
          <p:cNvPr id="165" name="Grafik 164"/>
          <p:cNvPicPr>
            <a:picLocks noChangeAspect="1"/>
          </p:cNvPicPr>
          <p:nvPr/>
        </p:nvPicPr>
        <p:blipFill rotWithShape="1">
          <a:blip r:embed="rId7" cstate="print">
            <a:duotone>
              <a:prstClr val="black"/>
              <a:schemeClr val="accent5">
                <a:tint val="45000"/>
                <a:satMod val="400000"/>
              </a:schemeClr>
            </a:duotone>
            <a:extLst>
              <a:ext uri="{BEBA8EAE-BF5A-486C-A8C5-ECC9F3942E4B}">
                <a14:imgProps xmlns:a14="http://schemas.microsoft.com/office/drawing/2010/main">
                  <a14:imgLayer r:embed="rId8">
                    <a14:imgEffect>
                      <a14:artisticGlowEdges/>
                    </a14:imgEffect>
                  </a14:imgLayer>
                </a14:imgProps>
              </a:ext>
              <a:ext uri="{28A0092B-C50C-407E-A947-70E740481C1C}">
                <a14:useLocalDpi xmlns:a14="http://schemas.microsoft.com/office/drawing/2010/main" val="0"/>
              </a:ext>
            </a:extLst>
          </a:blip>
          <a:srcRect l="13134" r="31694" b="63748"/>
          <a:stretch/>
        </p:blipFill>
        <p:spPr>
          <a:xfrm>
            <a:off x="10226941" y="1575011"/>
            <a:ext cx="1111620" cy="620779"/>
          </a:xfrm>
          <a:prstGeom prst="rect">
            <a:avLst/>
          </a:prstGeom>
        </p:spPr>
      </p:pic>
    </p:spTree>
    <p:extLst>
      <p:ext uri="{BB962C8B-B14F-4D97-AF65-F5344CB8AC3E}">
        <p14:creationId xmlns:p14="http://schemas.microsoft.com/office/powerpoint/2010/main" val="1650510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 name="Grafik 84"/>
          <p:cNvPicPr>
            <a:picLocks noChangeAspect="1"/>
          </p:cNvPicPr>
          <p:nvPr/>
        </p:nvPicPr>
        <p:blipFill rotWithShape="1">
          <a:blip r:embed="rId3">
            <a:extLst>
              <a:ext uri="{BEBA8EAE-BF5A-486C-A8C5-ECC9F3942E4B}">
                <a14:imgProps xmlns:a14="http://schemas.microsoft.com/office/drawing/2010/main">
                  <a14:imgLayer r:embed="rId4">
                    <a14:imgEffect>
                      <a14:backgroundRemoval t="422" b="100000" l="0" r="100000"/>
                    </a14:imgEffect>
                    <a14:imgEffect>
                      <a14:artisticGlowDiffused/>
                    </a14:imgEffect>
                  </a14:imgLayer>
                </a14:imgProps>
              </a:ext>
              <a:ext uri="{28A0092B-C50C-407E-A947-70E740481C1C}">
                <a14:useLocalDpi xmlns:a14="http://schemas.microsoft.com/office/drawing/2010/main" val="0"/>
              </a:ext>
            </a:extLst>
          </a:blip>
          <a:srcRect l="66395" t="14368" b="8952"/>
          <a:stretch/>
        </p:blipFill>
        <p:spPr>
          <a:xfrm>
            <a:off x="8113447" y="1024140"/>
            <a:ext cx="4097078" cy="1550504"/>
          </a:xfrm>
          <a:prstGeom prst="rect">
            <a:avLst/>
          </a:prstGeom>
        </p:spPr>
      </p:pic>
      <p:pic>
        <p:nvPicPr>
          <p:cNvPr id="84" name="Grafik 83"/>
          <p:cNvPicPr>
            <a:picLocks noChangeAspect="1"/>
          </p:cNvPicPr>
          <p:nvPr/>
        </p:nvPicPr>
        <p:blipFill rotWithShape="1">
          <a:blip r:embed="rId3">
            <a:extLst>
              <a:ext uri="{BEBA8EAE-BF5A-486C-A8C5-ECC9F3942E4B}">
                <a14:imgProps xmlns:a14="http://schemas.microsoft.com/office/drawing/2010/main">
                  <a14:imgLayer r:embed="rId4">
                    <a14:imgEffect>
                      <a14:backgroundRemoval t="422" b="100000" l="0" r="100000"/>
                    </a14:imgEffect>
                    <a14:imgEffect>
                      <a14:artisticGlowDiffused/>
                    </a14:imgEffect>
                  </a14:imgLayer>
                </a14:imgProps>
              </a:ext>
              <a:ext uri="{28A0092B-C50C-407E-A947-70E740481C1C}">
                <a14:useLocalDpi xmlns:a14="http://schemas.microsoft.com/office/drawing/2010/main" val="0"/>
              </a:ext>
            </a:extLst>
          </a:blip>
          <a:srcRect l="34454" t="14368" r="33472" b="8952"/>
          <a:stretch/>
        </p:blipFill>
        <p:spPr>
          <a:xfrm>
            <a:off x="4205605" y="1024279"/>
            <a:ext cx="3910519" cy="1550504"/>
          </a:xfrm>
          <a:prstGeom prst="rect">
            <a:avLst/>
          </a:prstGeom>
        </p:spPr>
      </p:pic>
      <p:sp>
        <p:nvSpPr>
          <p:cNvPr id="2" name="Textplatzhalter 2"/>
          <p:cNvSpPr txBox="1">
            <a:spLocks noGrp="1"/>
          </p:cNvSpPr>
          <p:nvPr>
            <p:ph type="body" idx="4294967295" hasCustomPrompt="1"/>
          </p:nvPr>
        </p:nvSpPr>
        <p:spPr>
          <a:xfrm>
            <a:off x="838203" y="6598968"/>
            <a:ext cx="6598923" cy="365129"/>
          </a:xfrm>
        </p:spPr>
        <p:txBody>
          <a:bodyPr anchor="ctr"/>
          <a:lstStyle>
            <a:lvl1pPr marL="0" indent="0">
              <a:buNone/>
              <a:defRPr sz="1000">
                <a:solidFill>
                  <a:srgbClr val="FFFFFF"/>
                </a:solidFill>
              </a:defRPr>
            </a:lvl1pPr>
          </a:lstStyle>
          <a:p>
            <a:pPr lvl="0"/>
            <a:r>
              <a:rPr lang="de-DE" dirty="0" smtClean="0"/>
              <a:t>EGU 2022 - </a:t>
            </a:r>
            <a:r>
              <a:rPr lang="de-DE" dirty="0"/>
              <a:t>SSS8.3 – </a:t>
            </a:r>
            <a:r>
              <a:rPr lang="de-DE" dirty="0" err="1"/>
              <a:t>Soil</a:t>
            </a:r>
            <a:r>
              <a:rPr lang="de-DE" dirty="0"/>
              <a:t> </a:t>
            </a:r>
            <a:r>
              <a:rPr lang="de-DE" dirty="0" err="1"/>
              <a:t>gases</a:t>
            </a:r>
            <a:r>
              <a:rPr lang="de-DE" dirty="0" smtClean="0"/>
              <a:t>  /  Verena Lang /  Forest Research Institute</a:t>
            </a:r>
          </a:p>
        </p:txBody>
      </p:sp>
      <p:sp>
        <p:nvSpPr>
          <p:cNvPr id="8" name="Textfeld 7"/>
          <p:cNvSpPr txBox="1"/>
          <p:nvPr/>
        </p:nvSpPr>
        <p:spPr>
          <a:xfrm>
            <a:off x="5434658" y="525537"/>
            <a:ext cx="1313180" cy="523220"/>
          </a:xfrm>
          <a:prstGeom prst="rect">
            <a:avLst/>
          </a:prstGeom>
          <a:noFill/>
        </p:spPr>
        <p:txBody>
          <a:bodyPr wrap="none" rtlCol="0">
            <a:spAutoFit/>
          </a:bodyPr>
          <a:lstStyle/>
          <a:p>
            <a:r>
              <a:rPr lang="de-DE" sz="2800" b="1" dirty="0" err="1" smtClean="0">
                <a:solidFill>
                  <a:srgbClr val="00544A"/>
                </a:solidFill>
                <a:latin typeface="PT Sans" panose="020B0503020203020204" pitchFamily="34" charset="0"/>
              </a:rPr>
              <a:t>Results</a:t>
            </a:r>
            <a:endParaRPr lang="de-DE" sz="2800" b="1" dirty="0">
              <a:solidFill>
                <a:srgbClr val="00544A"/>
              </a:solidFill>
              <a:latin typeface="PT Sans" panose="020B0503020203020204" pitchFamily="34" charset="0"/>
            </a:endParaRPr>
          </a:p>
        </p:txBody>
      </p:sp>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2" y="5784783"/>
            <a:ext cx="621059" cy="869483"/>
          </a:xfrm>
          <a:prstGeom prst="rect">
            <a:avLst/>
          </a:prstGeom>
        </p:spPr>
      </p:pic>
      <p:sp>
        <p:nvSpPr>
          <p:cNvPr id="4" name="Rechteck 3"/>
          <p:cNvSpPr/>
          <p:nvPr/>
        </p:nvSpPr>
        <p:spPr>
          <a:xfrm>
            <a:off x="4720379" y="5830555"/>
            <a:ext cx="2977424" cy="523220"/>
          </a:xfrm>
          <a:prstGeom prst="rect">
            <a:avLst/>
          </a:prstGeom>
          <a:solidFill>
            <a:srgbClr val="FFFFFF">
              <a:alpha val="67059"/>
            </a:srgbClr>
          </a:solidFill>
        </p:spPr>
        <p:txBody>
          <a:bodyPr wrap="square" rtlCol="0">
            <a:spAutoFit/>
          </a:bodyPr>
          <a:lstStyle/>
          <a:p>
            <a:pPr marL="285750" indent="-285750">
              <a:buFont typeface="Wingdings" panose="05000000000000000000" pitchFamily="2" charset="2"/>
              <a:buChar char="Ø"/>
            </a:pPr>
            <a:r>
              <a:rPr lang="en-US" sz="1400" dirty="0">
                <a:latin typeface="PT Sans" panose="020B0503020203020204" pitchFamily="34" charset="0"/>
              </a:rPr>
              <a:t>l</a:t>
            </a:r>
            <a:r>
              <a:rPr lang="en-US" sz="1400" dirty="0" smtClean="0">
                <a:latin typeface="PT Sans" panose="020B0503020203020204" pitchFamily="34" charset="0"/>
              </a:rPr>
              <a:t>ow </a:t>
            </a:r>
            <a:r>
              <a:rPr lang="de-DE" sz="1400" dirty="0" smtClean="0">
                <a:latin typeface="PT Sans" panose="020B0503020203020204" pitchFamily="34" charset="0"/>
              </a:rPr>
              <a:t>O</a:t>
            </a:r>
            <a:r>
              <a:rPr lang="de-DE" sz="1400" baseline="-25000" dirty="0" smtClean="0">
                <a:latin typeface="PT Sans" panose="020B0503020203020204" pitchFamily="34" charset="0"/>
              </a:rPr>
              <a:t>2</a:t>
            </a:r>
            <a:r>
              <a:rPr lang="en-US" sz="1400" dirty="0" smtClean="0">
                <a:latin typeface="PT Sans" panose="020B0503020203020204" pitchFamily="34" charset="0"/>
              </a:rPr>
              <a:t> </a:t>
            </a:r>
            <a:r>
              <a:rPr lang="en-US" sz="1400" dirty="0">
                <a:latin typeface="PT Sans" panose="020B0503020203020204" pitchFamily="34" charset="0"/>
              </a:rPr>
              <a:t>content leads to accumulation of </a:t>
            </a:r>
            <a:r>
              <a:rPr lang="de-DE" sz="1400" dirty="0">
                <a:latin typeface="PT Sans" panose="020B0503020203020204" pitchFamily="34" charset="0"/>
              </a:rPr>
              <a:t>C</a:t>
            </a:r>
            <a:r>
              <a:rPr lang="de-DE" sz="1400" baseline="-25000" dirty="0">
                <a:latin typeface="PT Sans" panose="020B0503020203020204" pitchFamily="34" charset="0"/>
              </a:rPr>
              <a:t>2</a:t>
            </a:r>
            <a:r>
              <a:rPr lang="de-DE" sz="1400" dirty="0">
                <a:latin typeface="PT Sans" panose="020B0503020203020204" pitchFamily="34" charset="0"/>
              </a:rPr>
              <a:t>H</a:t>
            </a:r>
            <a:r>
              <a:rPr lang="de-DE" sz="1400" baseline="-25000" dirty="0">
                <a:latin typeface="PT Sans" panose="020B0503020203020204" pitchFamily="34" charset="0"/>
              </a:rPr>
              <a:t>4</a:t>
            </a:r>
            <a:endParaRPr lang="de-DE" sz="1400" dirty="0">
              <a:latin typeface="PT Sans" panose="020B0503020203020204" pitchFamily="34" charset="0"/>
            </a:endParaRPr>
          </a:p>
        </p:txBody>
      </p:sp>
      <p:sp>
        <p:nvSpPr>
          <p:cNvPr id="21" name="Textfeld 20">
            <a:extLst>
              <a:ext uri="{FF2B5EF4-FFF2-40B4-BE49-F238E27FC236}">
                <a16:creationId xmlns:a16="http://schemas.microsoft.com/office/drawing/2014/main" id="{DCAF7173-469D-41D1-AB18-8E8FCD2826B7}"/>
              </a:ext>
            </a:extLst>
          </p:cNvPr>
          <p:cNvSpPr txBox="1"/>
          <p:nvPr/>
        </p:nvSpPr>
        <p:spPr>
          <a:xfrm>
            <a:off x="982588" y="5831440"/>
            <a:ext cx="3007591" cy="523220"/>
          </a:xfrm>
          <a:prstGeom prst="rect">
            <a:avLst/>
          </a:prstGeom>
          <a:noFill/>
        </p:spPr>
        <p:txBody>
          <a:bodyPr wrap="square" rtlCol="0">
            <a:spAutoFit/>
          </a:bodyPr>
          <a:lstStyle>
            <a:defPPr>
              <a:defRPr lang="de-DE"/>
            </a:defPPr>
            <a:lvl1pPr>
              <a:spcAft>
                <a:spcPts val="1800"/>
              </a:spcAft>
              <a:defRPr sz="1400" b="1">
                <a:latin typeface="PT Sans" panose="020B0503020203020204" pitchFamily="34" charset="0"/>
              </a:defRPr>
            </a:lvl1pPr>
          </a:lstStyle>
          <a:p>
            <a:pPr marL="285750" indent="-285750">
              <a:buFont typeface="Wingdings" panose="05000000000000000000" pitchFamily="2" charset="2"/>
              <a:buChar char="Ø"/>
            </a:pPr>
            <a:r>
              <a:rPr lang="en-US" b="0" dirty="0"/>
              <a:t>c</a:t>
            </a:r>
            <a:r>
              <a:rPr lang="en-US" b="0" dirty="0" smtClean="0"/>
              <a:t>ompaction </a:t>
            </a:r>
            <a:r>
              <a:rPr lang="en-US" b="0" dirty="0"/>
              <a:t>influences </a:t>
            </a:r>
            <a:r>
              <a:rPr lang="en-US" b="0" dirty="0" smtClean="0"/>
              <a:t>occurrence </a:t>
            </a:r>
            <a:r>
              <a:rPr lang="en-US" b="0" dirty="0"/>
              <a:t>and quality of </a:t>
            </a:r>
            <a:r>
              <a:rPr lang="de-DE" b="0" dirty="0"/>
              <a:t>C</a:t>
            </a:r>
            <a:r>
              <a:rPr lang="de-DE" b="0" baseline="-25000" dirty="0"/>
              <a:t>2</a:t>
            </a:r>
            <a:r>
              <a:rPr lang="de-DE" b="0" dirty="0"/>
              <a:t>H</a:t>
            </a:r>
            <a:r>
              <a:rPr lang="de-DE" b="0" baseline="-25000" dirty="0"/>
              <a:t>4</a:t>
            </a:r>
            <a:endParaRPr lang="de-DE" b="0" dirty="0"/>
          </a:p>
        </p:txBody>
      </p:sp>
      <p:pic>
        <p:nvPicPr>
          <p:cNvPr id="36" name="Grafik 35"/>
          <p:cNvPicPr>
            <a:picLocks noChangeAspect="1"/>
          </p:cNvPicPr>
          <p:nvPr/>
        </p:nvPicPr>
        <p:blipFill rotWithShape="1">
          <a:blip r:embed="rId3">
            <a:extLst>
              <a:ext uri="{BEBA8EAE-BF5A-486C-A8C5-ECC9F3942E4B}">
                <a14:imgProps xmlns:a14="http://schemas.microsoft.com/office/drawing/2010/main">
                  <a14:imgLayer r:embed="rId4">
                    <a14:imgEffect>
                      <a14:backgroundRemoval t="422" b="100000" l="0" r="100000"/>
                    </a14:imgEffect>
                    <a14:imgEffect>
                      <a14:artisticGlowDiffused/>
                    </a14:imgEffect>
                  </a14:imgLayer>
                </a14:imgProps>
              </a:ext>
              <a:ext uri="{28A0092B-C50C-407E-A947-70E740481C1C}">
                <a14:useLocalDpi xmlns:a14="http://schemas.microsoft.com/office/drawing/2010/main" val="0"/>
              </a:ext>
            </a:extLst>
          </a:blip>
          <a:srcRect t="14368" r="65413" b="8952"/>
          <a:stretch/>
        </p:blipFill>
        <p:spPr>
          <a:xfrm>
            <a:off x="-4752" y="1029981"/>
            <a:ext cx="4216829" cy="1550504"/>
          </a:xfrm>
          <a:prstGeom prst="rect">
            <a:avLst/>
          </a:prstGeom>
        </p:spPr>
      </p:pic>
      <p:sp>
        <p:nvSpPr>
          <p:cNvPr id="37" name="Textfeld 36"/>
          <p:cNvSpPr txBox="1"/>
          <p:nvPr/>
        </p:nvSpPr>
        <p:spPr>
          <a:xfrm>
            <a:off x="1880069" y="1455912"/>
            <a:ext cx="971741" cy="307777"/>
          </a:xfrm>
          <a:prstGeom prst="rect">
            <a:avLst/>
          </a:prstGeom>
          <a:solidFill>
            <a:srgbClr val="FFFFFF">
              <a:alpha val="50196"/>
            </a:srgbClr>
          </a:solidFill>
          <a:effectLst>
            <a:softEdge rad="63500"/>
          </a:effectLst>
        </p:spPr>
        <p:txBody>
          <a:bodyPr wrap="none" rtlCol="0">
            <a:spAutoFit/>
          </a:bodyPr>
          <a:lstStyle/>
          <a:p>
            <a:r>
              <a:rPr lang="de-DE" sz="1400" b="1" i="1" dirty="0" smtClean="0">
                <a:solidFill>
                  <a:schemeClr val="bg1"/>
                </a:solidFill>
                <a:latin typeface="PT Sans" panose="020B0503020203020204" pitchFamily="34" charset="0"/>
              </a:rPr>
              <a:t>compacted</a:t>
            </a:r>
            <a:endParaRPr lang="de-DE" sz="1400" b="1" i="1" dirty="0">
              <a:solidFill>
                <a:schemeClr val="bg1"/>
              </a:solidFill>
              <a:latin typeface="PT Sans" panose="020B0503020203020204" pitchFamily="34" charset="0"/>
            </a:endParaRPr>
          </a:p>
        </p:txBody>
      </p:sp>
      <p:sp>
        <p:nvSpPr>
          <p:cNvPr id="38" name="Textfeld 37"/>
          <p:cNvSpPr txBox="1"/>
          <p:nvPr/>
        </p:nvSpPr>
        <p:spPr>
          <a:xfrm>
            <a:off x="5544463" y="1455912"/>
            <a:ext cx="1093569" cy="307777"/>
          </a:xfrm>
          <a:prstGeom prst="rect">
            <a:avLst/>
          </a:prstGeom>
          <a:solidFill>
            <a:srgbClr val="FFFFFF">
              <a:alpha val="50196"/>
            </a:srgbClr>
          </a:solidFill>
          <a:effectLst>
            <a:softEdge rad="63500"/>
          </a:effectLst>
        </p:spPr>
        <p:txBody>
          <a:bodyPr wrap="none" rtlCol="0">
            <a:spAutoFit/>
          </a:bodyPr>
          <a:lstStyle/>
          <a:p>
            <a:r>
              <a:rPr lang="de-DE" sz="1400" b="1" i="1" dirty="0" smtClean="0">
                <a:solidFill>
                  <a:schemeClr val="bg1"/>
                </a:solidFill>
                <a:latin typeface="PT Sans" panose="020B0503020203020204" pitchFamily="34" charset="0"/>
              </a:rPr>
              <a:t>waterlogged</a:t>
            </a:r>
            <a:endParaRPr lang="de-DE" sz="1400" b="1" i="1" dirty="0">
              <a:solidFill>
                <a:schemeClr val="bg1"/>
              </a:solidFill>
              <a:latin typeface="PT Sans" panose="020B0503020203020204" pitchFamily="34" charset="0"/>
            </a:endParaRPr>
          </a:p>
        </p:txBody>
      </p:sp>
      <p:sp>
        <p:nvSpPr>
          <p:cNvPr id="51" name="Textfeld 50"/>
          <p:cNvSpPr txBox="1"/>
          <p:nvPr/>
        </p:nvSpPr>
        <p:spPr>
          <a:xfrm>
            <a:off x="9863152" y="1497454"/>
            <a:ext cx="1053494" cy="307777"/>
          </a:xfrm>
          <a:prstGeom prst="rect">
            <a:avLst/>
          </a:prstGeom>
          <a:solidFill>
            <a:srgbClr val="FFFFFF">
              <a:alpha val="50196"/>
            </a:srgbClr>
          </a:solidFill>
          <a:effectLst>
            <a:softEdge rad="63500"/>
          </a:effectLst>
        </p:spPr>
        <p:txBody>
          <a:bodyPr wrap="none" rtlCol="0">
            <a:spAutoFit/>
          </a:bodyPr>
          <a:lstStyle/>
          <a:p>
            <a:r>
              <a:rPr lang="de-DE" sz="1400" b="1" i="1" dirty="0" smtClean="0">
                <a:solidFill>
                  <a:schemeClr val="bg1"/>
                </a:solidFill>
                <a:latin typeface="PT Sans" panose="020B0503020203020204" pitchFamily="34" charset="0"/>
              </a:rPr>
              <a:t>undisturbed</a:t>
            </a:r>
            <a:endParaRPr lang="de-DE" sz="1400" b="1" i="1" dirty="0">
              <a:solidFill>
                <a:schemeClr val="bg1"/>
              </a:solidFill>
              <a:latin typeface="PT Sans" panose="020B0503020203020204" pitchFamily="34" charset="0"/>
            </a:endParaRPr>
          </a:p>
        </p:txBody>
      </p:sp>
      <p:grpSp>
        <p:nvGrpSpPr>
          <p:cNvPr id="7" name="Gruppieren 6"/>
          <p:cNvGrpSpPr/>
          <p:nvPr/>
        </p:nvGrpSpPr>
        <p:grpSpPr>
          <a:xfrm>
            <a:off x="8659482" y="5755216"/>
            <a:ext cx="3385772" cy="763015"/>
            <a:chOff x="8607082" y="5673998"/>
            <a:chExt cx="3385772" cy="763015"/>
          </a:xfrm>
        </p:grpSpPr>
        <p:sp>
          <p:nvSpPr>
            <p:cNvPr id="50" name="Textfeld 49">
              <a:extLst>
                <a:ext uri="{FF2B5EF4-FFF2-40B4-BE49-F238E27FC236}">
                  <a16:creationId xmlns:a16="http://schemas.microsoft.com/office/drawing/2014/main" id="{F09268FD-DAD7-42DC-87BD-AF17C8EB5BF4}"/>
                </a:ext>
              </a:extLst>
            </p:cNvPr>
            <p:cNvSpPr txBox="1"/>
            <p:nvPr/>
          </p:nvSpPr>
          <p:spPr>
            <a:xfrm>
              <a:off x="8607082" y="5913793"/>
              <a:ext cx="3385772" cy="523220"/>
            </a:xfrm>
            <a:prstGeom prst="rect">
              <a:avLst/>
            </a:prstGeom>
            <a:solidFill>
              <a:srgbClr val="FFFFFF">
                <a:alpha val="67059"/>
              </a:srgbClr>
            </a:solidFill>
          </p:spPr>
          <p:txBody>
            <a:bodyPr wrap="square" rtlCol="0">
              <a:spAutoFit/>
            </a:bodyPr>
            <a:lstStyle/>
            <a:p>
              <a:pPr marL="285750" indent="-285750">
                <a:spcAft>
                  <a:spcPts val="1800"/>
                </a:spcAft>
                <a:buFont typeface="Wingdings" panose="05000000000000000000" pitchFamily="2" charset="2"/>
                <a:buChar char="Ø"/>
              </a:pPr>
              <a:r>
                <a:rPr lang="en-US" sz="1400" dirty="0">
                  <a:latin typeface="PT Sans" panose="020B0503020203020204" pitchFamily="34" charset="0"/>
                </a:rPr>
                <a:t>tree species effect: more frequent occurrence of </a:t>
              </a:r>
              <a:r>
                <a:rPr lang="de-DE" sz="1400" dirty="0" smtClean="0">
                  <a:latin typeface="PT Sans" panose="020B0503020203020204" pitchFamily="34" charset="0"/>
                </a:rPr>
                <a:t>C</a:t>
              </a:r>
              <a:r>
                <a:rPr lang="de-DE" sz="1400" baseline="-25000" dirty="0" smtClean="0">
                  <a:latin typeface="PT Sans" panose="020B0503020203020204" pitchFamily="34" charset="0"/>
                </a:rPr>
                <a:t>2</a:t>
              </a:r>
              <a:r>
                <a:rPr lang="de-DE" sz="1400" dirty="0" smtClean="0">
                  <a:latin typeface="PT Sans" panose="020B0503020203020204" pitchFamily="34" charset="0"/>
                </a:rPr>
                <a:t>H</a:t>
              </a:r>
              <a:r>
                <a:rPr lang="de-DE" sz="1400" baseline="-25000" dirty="0" smtClean="0">
                  <a:latin typeface="PT Sans" panose="020B0503020203020204" pitchFamily="34" charset="0"/>
                </a:rPr>
                <a:t>4 </a:t>
              </a:r>
              <a:r>
                <a:rPr lang="en-US" sz="1400" dirty="0" smtClean="0">
                  <a:latin typeface="PT Sans" panose="020B0503020203020204" pitchFamily="34" charset="0"/>
                </a:rPr>
                <a:t>under </a:t>
              </a:r>
              <a:r>
                <a:rPr lang="en-US" sz="1400" dirty="0">
                  <a:latin typeface="PT Sans" panose="020B0503020203020204" pitchFamily="34" charset="0"/>
                </a:rPr>
                <a:t>spruce </a:t>
              </a:r>
              <a:r>
                <a:rPr lang="en-US" sz="1400" dirty="0" smtClean="0">
                  <a:latin typeface="PT Sans" panose="020B0503020203020204" pitchFamily="34" charset="0"/>
                </a:rPr>
                <a:t>trees.</a:t>
              </a:r>
              <a:endParaRPr lang="de-DE" sz="1400" dirty="0">
                <a:latin typeface="PT Sans" panose="020B0503020203020204" pitchFamily="34" charset="0"/>
              </a:endParaRPr>
            </a:p>
          </p:txBody>
        </p:sp>
        <p:sp>
          <p:nvSpPr>
            <p:cNvPr id="58" name="Rechteck 57"/>
            <p:cNvSpPr/>
            <p:nvPr/>
          </p:nvSpPr>
          <p:spPr>
            <a:xfrm>
              <a:off x="8607082" y="5673998"/>
              <a:ext cx="3206885" cy="307777"/>
            </a:xfrm>
            <a:prstGeom prst="rect">
              <a:avLst/>
            </a:prstGeom>
          </p:spPr>
          <p:txBody>
            <a:bodyPr wrap="square">
              <a:spAutoFit/>
            </a:bodyPr>
            <a:lstStyle/>
            <a:p>
              <a:pPr marL="285750" indent="-285750">
                <a:spcAft>
                  <a:spcPts val="1800"/>
                </a:spcAft>
                <a:buFont typeface="Wingdings" panose="05000000000000000000" pitchFamily="2" charset="2"/>
                <a:buChar char="Ø"/>
              </a:pPr>
              <a:r>
                <a:rPr lang="de-DE" sz="1400" dirty="0" err="1">
                  <a:latin typeface="PT Sans" panose="020B0503020203020204" pitchFamily="34" charset="0"/>
                </a:rPr>
                <a:t>l</a:t>
              </a:r>
              <a:r>
                <a:rPr lang="de-DE" sz="1400" dirty="0" err="1" smtClean="0">
                  <a:latin typeface="PT Sans" panose="020B0503020203020204" pitchFamily="34" charset="0"/>
                </a:rPr>
                <a:t>ow</a:t>
              </a:r>
              <a:r>
                <a:rPr lang="de-DE" sz="1400" dirty="0" smtClean="0">
                  <a:latin typeface="PT Sans" panose="020B0503020203020204" pitchFamily="34" charset="0"/>
                </a:rPr>
                <a:t> </a:t>
              </a:r>
              <a:r>
                <a:rPr lang="de-DE" sz="1400" dirty="0" err="1" smtClean="0">
                  <a:latin typeface="PT Sans" panose="020B0503020203020204" pitchFamily="34" charset="0"/>
                </a:rPr>
                <a:t>occurence</a:t>
              </a:r>
              <a:r>
                <a:rPr lang="de-DE" sz="1400" dirty="0" smtClean="0">
                  <a:latin typeface="PT Sans" panose="020B0503020203020204" pitchFamily="34" charset="0"/>
                </a:rPr>
                <a:t> </a:t>
              </a:r>
              <a:r>
                <a:rPr lang="de-DE" sz="1400" dirty="0" err="1" smtClean="0">
                  <a:latin typeface="PT Sans" panose="020B0503020203020204" pitchFamily="34" charset="0"/>
                </a:rPr>
                <a:t>of</a:t>
              </a:r>
              <a:r>
                <a:rPr lang="de-DE" sz="1400" dirty="0" smtClean="0">
                  <a:latin typeface="PT Sans" panose="020B0503020203020204" pitchFamily="34" charset="0"/>
                </a:rPr>
                <a:t> C</a:t>
              </a:r>
              <a:r>
                <a:rPr lang="de-DE" sz="1400" baseline="-25000" dirty="0" smtClean="0">
                  <a:latin typeface="PT Sans" panose="020B0503020203020204" pitchFamily="34" charset="0"/>
                </a:rPr>
                <a:t>2</a:t>
              </a:r>
              <a:r>
                <a:rPr lang="de-DE" sz="1400" dirty="0" smtClean="0">
                  <a:latin typeface="PT Sans" panose="020B0503020203020204" pitchFamily="34" charset="0"/>
                </a:rPr>
                <a:t>H</a:t>
              </a:r>
              <a:r>
                <a:rPr lang="de-DE" sz="1400" baseline="-25000" dirty="0" smtClean="0">
                  <a:latin typeface="PT Sans" panose="020B0503020203020204" pitchFamily="34" charset="0"/>
                </a:rPr>
                <a:t>4</a:t>
              </a:r>
              <a:endParaRPr lang="de-DE" sz="1400" dirty="0">
                <a:latin typeface="PT Sans" panose="020B0503020203020204" pitchFamily="34" charset="0"/>
              </a:endParaRPr>
            </a:p>
          </p:txBody>
        </p:sp>
      </p:grpSp>
      <p:grpSp>
        <p:nvGrpSpPr>
          <p:cNvPr id="6" name="Gruppieren 5"/>
          <p:cNvGrpSpPr/>
          <p:nvPr/>
        </p:nvGrpSpPr>
        <p:grpSpPr>
          <a:xfrm>
            <a:off x="8278879" y="2654858"/>
            <a:ext cx="2942304" cy="3002955"/>
            <a:chOff x="8607082" y="2614979"/>
            <a:chExt cx="2942304" cy="3002955"/>
          </a:xfrm>
        </p:grpSpPr>
        <p:grpSp>
          <p:nvGrpSpPr>
            <p:cNvPr id="66" name="Gruppieren 65"/>
            <p:cNvGrpSpPr/>
            <p:nvPr/>
          </p:nvGrpSpPr>
          <p:grpSpPr>
            <a:xfrm>
              <a:off x="8607082" y="2614979"/>
              <a:ext cx="2942304" cy="3002955"/>
              <a:chOff x="8541871" y="2936565"/>
              <a:chExt cx="2942304" cy="3002955"/>
            </a:xfrm>
          </p:grpSpPr>
          <p:pic>
            <p:nvPicPr>
              <p:cNvPr id="60" name="Grafik 59"/>
              <p:cNvPicPr>
                <a:picLocks noChangeAspect="1"/>
              </p:cNvPicPr>
              <p:nvPr/>
            </p:nvPicPr>
            <p:blipFill rotWithShape="1">
              <a:blip r:embed="rId6" cstate="print">
                <a:extLst>
                  <a:ext uri="{28A0092B-C50C-407E-A947-70E740481C1C}">
                    <a14:useLocalDpi xmlns:a14="http://schemas.microsoft.com/office/drawing/2010/main" val="0"/>
                  </a:ext>
                </a:extLst>
              </a:blip>
              <a:srcRect l="6365" b="6202"/>
              <a:stretch/>
            </p:blipFill>
            <p:spPr>
              <a:xfrm>
                <a:off x="8903829" y="2936565"/>
                <a:ext cx="2580346" cy="2894384"/>
              </a:xfrm>
              <a:prstGeom prst="rect">
                <a:avLst/>
              </a:prstGeom>
            </p:spPr>
          </p:pic>
          <p:sp>
            <p:nvSpPr>
              <p:cNvPr id="61" name="Textfeld 60"/>
              <p:cNvSpPr txBox="1"/>
              <p:nvPr/>
            </p:nvSpPr>
            <p:spPr>
              <a:xfrm>
                <a:off x="8541871" y="3613982"/>
                <a:ext cx="400110" cy="1579920"/>
              </a:xfrm>
              <a:prstGeom prst="rect">
                <a:avLst/>
              </a:prstGeom>
              <a:noFill/>
            </p:spPr>
            <p:txBody>
              <a:bodyPr vert="vert270" wrap="none" rtlCol="0">
                <a:spAutoFit/>
              </a:bodyPr>
              <a:lstStyle/>
              <a:p>
                <a:r>
                  <a:rPr lang="de-DE" sz="1400" b="1" dirty="0" smtClean="0">
                    <a:latin typeface="PT Sans" panose="020B0503020203020204" pitchFamily="34" charset="0"/>
                    <a:cs typeface="Arial" panose="020B0604020202020204" pitchFamily="34" charset="0"/>
                  </a:rPr>
                  <a:t>C₂H₄ occurence [%]</a:t>
                </a:r>
                <a:endParaRPr lang="de-DE" sz="1400" b="1" dirty="0">
                  <a:latin typeface="PT Sans" panose="020B0503020203020204" pitchFamily="34" charset="0"/>
                  <a:cs typeface="Arial" panose="020B0604020202020204" pitchFamily="34" charset="0"/>
                </a:endParaRPr>
              </a:p>
            </p:txBody>
          </p:sp>
          <p:sp>
            <p:nvSpPr>
              <p:cNvPr id="62" name="Textfeld 61"/>
              <p:cNvSpPr txBox="1"/>
              <p:nvPr/>
            </p:nvSpPr>
            <p:spPr>
              <a:xfrm>
                <a:off x="9384960" y="5646262"/>
                <a:ext cx="617477" cy="276999"/>
              </a:xfrm>
              <a:prstGeom prst="rect">
                <a:avLst/>
              </a:prstGeom>
              <a:noFill/>
            </p:spPr>
            <p:txBody>
              <a:bodyPr wrap="none" rtlCol="0">
                <a:spAutoFit/>
              </a:bodyPr>
              <a:lstStyle/>
              <a:p>
                <a:r>
                  <a:rPr lang="de-DE" sz="1200" dirty="0" smtClean="0">
                    <a:latin typeface="PT Sans" panose="020B0503020203020204" pitchFamily="34" charset="0"/>
                  </a:rPr>
                  <a:t>spruce</a:t>
                </a:r>
                <a:endParaRPr lang="de-DE" sz="1200" dirty="0">
                  <a:latin typeface="PT Sans" panose="020B0503020203020204" pitchFamily="34" charset="0"/>
                </a:endParaRPr>
              </a:p>
            </p:txBody>
          </p:sp>
          <p:sp>
            <p:nvSpPr>
              <p:cNvPr id="63" name="Textfeld 62"/>
              <p:cNvSpPr txBox="1"/>
              <p:nvPr/>
            </p:nvSpPr>
            <p:spPr>
              <a:xfrm>
                <a:off x="10427242" y="5662521"/>
                <a:ext cx="574196" cy="276999"/>
              </a:xfrm>
              <a:prstGeom prst="rect">
                <a:avLst/>
              </a:prstGeom>
              <a:noFill/>
            </p:spPr>
            <p:txBody>
              <a:bodyPr wrap="none" rtlCol="0">
                <a:spAutoFit/>
              </a:bodyPr>
              <a:lstStyle/>
              <a:p>
                <a:r>
                  <a:rPr lang="de-DE" sz="1200" dirty="0" smtClean="0">
                    <a:latin typeface="PT Sans" panose="020B0503020203020204" pitchFamily="34" charset="0"/>
                  </a:rPr>
                  <a:t>beech</a:t>
                </a:r>
                <a:endParaRPr lang="de-DE" sz="1200" dirty="0">
                  <a:latin typeface="PT Sans" panose="020B0503020203020204" pitchFamily="34" charset="0"/>
                </a:endParaRPr>
              </a:p>
            </p:txBody>
          </p:sp>
        </p:grpSp>
        <p:sp>
          <p:nvSpPr>
            <p:cNvPr id="70" name="Textfeld 69"/>
            <p:cNvSpPr txBox="1"/>
            <p:nvPr/>
          </p:nvSpPr>
          <p:spPr>
            <a:xfrm>
              <a:off x="9203581" y="2957810"/>
              <a:ext cx="1227078" cy="707886"/>
            </a:xfrm>
            <a:prstGeom prst="rect">
              <a:avLst/>
            </a:prstGeom>
            <a:solidFill>
              <a:srgbClr val="FFFFFF">
                <a:alpha val="61176"/>
              </a:srgbClr>
            </a:solidFill>
            <a:ln>
              <a:solidFill>
                <a:schemeClr val="bg1"/>
              </a:solidFill>
            </a:ln>
          </p:spPr>
          <p:txBody>
            <a:bodyPr wrap="square" rtlCol="0">
              <a:spAutoFit/>
            </a:bodyPr>
            <a:lstStyle>
              <a:defPPr>
                <a:defRPr lang="de-DE"/>
              </a:defPPr>
              <a:lvl1pPr algn="ctr">
                <a:defRPr sz="1000" i="1">
                  <a:latin typeface="PT Sans" panose="020B0503020203020204" pitchFamily="34" charset="0"/>
                </a:defRPr>
              </a:lvl1pPr>
            </a:lstStyle>
            <a:p>
              <a:r>
                <a:rPr lang="de-DE" dirty="0"/>
                <a:t>s</a:t>
              </a:r>
              <a:r>
                <a:rPr lang="de-DE" dirty="0" smtClean="0"/>
                <a:t>pruce</a:t>
              </a:r>
              <a:r>
                <a:rPr lang="de-DE" dirty="0"/>
                <a:t>:</a:t>
              </a:r>
            </a:p>
            <a:p>
              <a:r>
                <a:rPr lang="de-DE" dirty="0"/>
                <a:t>n: 153 / 13036</a:t>
              </a:r>
            </a:p>
            <a:p>
              <a:r>
                <a:rPr lang="de-DE" dirty="0"/>
                <a:t>1.17 %</a:t>
              </a:r>
            </a:p>
            <a:p>
              <a:r>
                <a:rPr lang="de-DE" dirty="0"/>
                <a:t>median: 0.81 ppm</a:t>
              </a:r>
            </a:p>
          </p:txBody>
        </p:sp>
        <p:sp>
          <p:nvSpPr>
            <p:cNvPr id="71" name="Textfeld 70"/>
            <p:cNvSpPr txBox="1"/>
            <p:nvPr/>
          </p:nvSpPr>
          <p:spPr>
            <a:xfrm>
              <a:off x="10299968" y="3764888"/>
              <a:ext cx="1161032" cy="707886"/>
            </a:xfrm>
            <a:prstGeom prst="rect">
              <a:avLst/>
            </a:prstGeom>
            <a:solidFill>
              <a:srgbClr val="FFFFFF">
                <a:alpha val="61176"/>
              </a:srgbClr>
            </a:solidFill>
            <a:ln>
              <a:solidFill>
                <a:schemeClr val="bg1"/>
              </a:solidFill>
            </a:ln>
          </p:spPr>
          <p:txBody>
            <a:bodyPr wrap="square" rtlCol="0">
              <a:spAutoFit/>
            </a:bodyPr>
            <a:lstStyle>
              <a:defPPr>
                <a:defRPr lang="de-DE"/>
              </a:defPPr>
              <a:lvl1pPr algn="ctr">
                <a:defRPr sz="1000" i="1">
                  <a:latin typeface="PT Sans" panose="020B0503020203020204" pitchFamily="34" charset="0"/>
                </a:defRPr>
              </a:lvl1pPr>
            </a:lstStyle>
            <a:p>
              <a:r>
                <a:rPr lang="de-DE" dirty="0" err="1" smtClean="0"/>
                <a:t>beech</a:t>
              </a:r>
              <a:endParaRPr lang="de-DE" dirty="0"/>
            </a:p>
            <a:p>
              <a:r>
                <a:rPr lang="de-DE" dirty="0"/>
                <a:t>n: 27 / 8278</a:t>
              </a:r>
            </a:p>
            <a:p>
              <a:r>
                <a:rPr lang="de-DE" dirty="0"/>
                <a:t>0.33 %</a:t>
              </a:r>
            </a:p>
            <a:p>
              <a:r>
                <a:rPr lang="de-DE" dirty="0"/>
                <a:t>median: 0.34 ppm</a:t>
              </a:r>
            </a:p>
          </p:txBody>
        </p:sp>
      </p:grpSp>
      <p:grpSp>
        <p:nvGrpSpPr>
          <p:cNvPr id="9" name="Gruppieren 8"/>
          <p:cNvGrpSpPr/>
          <p:nvPr/>
        </p:nvGrpSpPr>
        <p:grpSpPr>
          <a:xfrm>
            <a:off x="687656" y="2765617"/>
            <a:ext cx="2679200" cy="3032375"/>
            <a:chOff x="814021" y="2580485"/>
            <a:chExt cx="2679200" cy="3032375"/>
          </a:xfrm>
        </p:grpSpPr>
        <p:pic>
          <p:nvPicPr>
            <p:cNvPr id="56" name="Grafik 55"/>
            <p:cNvPicPr>
              <a:picLocks noChangeAspect="1"/>
            </p:cNvPicPr>
            <p:nvPr/>
          </p:nvPicPr>
          <p:blipFill rotWithShape="1">
            <a:blip r:embed="rId7" cstate="print">
              <a:extLst>
                <a:ext uri="{28A0092B-C50C-407E-A947-70E740481C1C}">
                  <a14:useLocalDpi xmlns:a14="http://schemas.microsoft.com/office/drawing/2010/main" val="0"/>
                </a:ext>
              </a:extLst>
            </a:blip>
            <a:srcRect l="8831" b="6321"/>
            <a:stretch/>
          </p:blipFill>
          <p:spPr>
            <a:xfrm>
              <a:off x="1108953" y="2580485"/>
              <a:ext cx="2295326" cy="3032375"/>
            </a:xfrm>
            <a:prstGeom prst="rect">
              <a:avLst/>
            </a:prstGeom>
          </p:spPr>
        </p:pic>
        <p:sp>
          <p:nvSpPr>
            <p:cNvPr id="67" name="Textfeld 66"/>
            <p:cNvSpPr txBox="1"/>
            <p:nvPr/>
          </p:nvSpPr>
          <p:spPr>
            <a:xfrm>
              <a:off x="814021" y="3518025"/>
              <a:ext cx="400110" cy="954749"/>
            </a:xfrm>
            <a:prstGeom prst="rect">
              <a:avLst/>
            </a:prstGeom>
            <a:noFill/>
          </p:spPr>
          <p:txBody>
            <a:bodyPr vert="vert270" wrap="none" rtlCol="0">
              <a:spAutoFit/>
            </a:bodyPr>
            <a:lstStyle/>
            <a:p>
              <a:r>
                <a:rPr lang="de-DE" sz="1400" b="1" dirty="0" smtClean="0">
                  <a:latin typeface="PT Sans" panose="020B0503020203020204" pitchFamily="34" charset="0"/>
                  <a:cs typeface="Arial" panose="020B0604020202020204" pitchFamily="34" charset="0"/>
                </a:rPr>
                <a:t>C₂H₄ [ppm]</a:t>
              </a:r>
              <a:endParaRPr lang="de-DE" sz="1400" b="1" dirty="0">
                <a:latin typeface="PT Sans" panose="020B0503020203020204" pitchFamily="34" charset="0"/>
                <a:cs typeface="Arial" panose="020B0604020202020204" pitchFamily="34" charset="0"/>
              </a:endParaRPr>
            </a:p>
          </p:txBody>
        </p:sp>
        <p:sp>
          <p:nvSpPr>
            <p:cNvPr id="73" name="Textfeld 72"/>
            <p:cNvSpPr txBox="1"/>
            <p:nvPr/>
          </p:nvSpPr>
          <p:spPr>
            <a:xfrm>
              <a:off x="2266143" y="4716302"/>
              <a:ext cx="1227078" cy="553998"/>
            </a:xfrm>
            <a:prstGeom prst="rect">
              <a:avLst/>
            </a:prstGeom>
            <a:solidFill>
              <a:srgbClr val="FFFFFF">
                <a:alpha val="61176"/>
              </a:srgbClr>
            </a:solidFill>
            <a:ln>
              <a:solidFill>
                <a:schemeClr val="bg1"/>
              </a:solidFill>
            </a:ln>
          </p:spPr>
          <p:txBody>
            <a:bodyPr wrap="square" rtlCol="0">
              <a:spAutoFit/>
            </a:bodyPr>
            <a:lstStyle>
              <a:defPPr>
                <a:defRPr lang="de-DE"/>
              </a:defPPr>
              <a:lvl1pPr algn="ctr">
                <a:defRPr sz="1000">
                  <a:solidFill>
                    <a:srgbClr val="00544A"/>
                  </a:solidFill>
                  <a:latin typeface="PT Sans" panose="020B0503020203020204" pitchFamily="34" charset="0"/>
                </a:defRPr>
              </a:lvl1pPr>
            </a:lstStyle>
            <a:p>
              <a:r>
                <a:rPr lang="de-DE" i="1" dirty="0" smtClean="0">
                  <a:solidFill>
                    <a:schemeClr val="tx1"/>
                  </a:solidFill>
                </a:rPr>
                <a:t>n</a:t>
              </a:r>
              <a:r>
                <a:rPr lang="de-DE" i="1" dirty="0">
                  <a:solidFill>
                    <a:schemeClr val="tx1"/>
                  </a:solidFill>
                </a:rPr>
                <a:t>: </a:t>
              </a:r>
              <a:r>
                <a:rPr lang="de-DE" i="1" dirty="0" smtClean="0">
                  <a:solidFill>
                    <a:schemeClr val="tx1"/>
                  </a:solidFill>
                </a:rPr>
                <a:t>262 / 3768</a:t>
              </a:r>
              <a:endParaRPr lang="de-DE" i="1" dirty="0">
                <a:solidFill>
                  <a:schemeClr val="tx1"/>
                </a:solidFill>
              </a:endParaRPr>
            </a:p>
            <a:p>
              <a:r>
                <a:rPr lang="de-DE" i="1" dirty="0" smtClean="0">
                  <a:solidFill>
                    <a:schemeClr val="tx1"/>
                  </a:solidFill>
                </a:rPr>
                <a:t>6.95 </a:t>
              </a:r>
              <a:r>
                <a:rPr lang="de-DE" i="1" dirty="0">
                  <a:solidFill>
                    <a:schemeClr val="tx1"/>
                  </a:solidFill>
                </a:rPr>
                <a:t>%</a:t>
              </a:r>
            </a:p>
            <a:p>
              <a:r>
                <a:rPr lang="de-DE" i="1" dirty="0">
                  <a:solidFill>
                    <a:schemeClr val="tx1"/>
                  </a:solidFill>
                </a:rPr>
                <a:t>median: </a:t>
              </a:r>
              <a:r>
                <a:rPr lang="de-DE" i="1" dirty="0" smtClean="0">
                  <a:solidFill>
                    <a:schemeClr val="tx1"/>
                  </a:solidFill>
                </a:rPr>
                <a:t>0.04 </a:t>
              </a:r>
              <a:r>
                <a:rPr lang="de-DE" i="1" dirty="0">
                  <a:solidFill>
                    <a:schemeClr val="tx1"/>
                  </a:solidFill>
                </a:rPr>
                <a:t>ppm</a:t>
              </a:r>
            </a:p>
          </p:txBody>
        </p:sp>
        <p:sp>
          <p:nvSpPr>
            <p:cNvPr id="74" name="Textfeld 73"/>
            <p:cNvSpPr txBox="1"/>
            <p:nvPr/>
          </p:nvSpPr>
          <p:spPr>
            <a:xfrm>
              <a:off x="1438151" y="3252378"/>
              <a:ext cx="1161032" cy="553998"/>
            </a:xfrm>
            <a:prstGeom prst="rect">
              <a:avLst/>
            </a:prstGeom>
            <a:solidFill>
              <a:srgbClr val="FFFFFF">
                <a:alpha val="61176"/>
              </a:srgbClr>
            </a:solidFill>
            <a:ln>
              <a:solidFill>
                <a:schemeClr val="bg1"/>
              </a:solidFill>
            </a:ln>
          </p:spPr>
          <p:txBody>
            <a:bodyPr wrap="square" rtlCol="0">
              <a:spAutoFit/>
            </a:bodyPr>
            <a:lstStyle>
              <a:defPPr>
                <a:defRPr lang="de-DE"/>
              </a:defPPr>
              <a:lvl1pPr algn="ctr">
                <a:defRPr sz="1000" i="1">
                  <a:latin typeface="PT Sans" panose="020B0503020203020204" pitchFamily="34" charset="0"/>
                </a:defRPr>
              </a:lvl1pPr>
            </a:lstStyle>
            <a:p>
              <a:r>
                <a:rPr lang="de-DE" dirty="0"/>
                <a:t>n: 841 / 5703</a:t>
              </a:r>
            </a:p>
            <a:p>
              <a:r>
                <a:rPr lang="de-DE" dirty="0"/>
                <a:t>14.75 %</a:t>
              </a:r>
            </a:p>
            <a:p>
              <a:r>
                <a:rPr lang="de-DE" dirty="0"/>
                <a:t>median: 0.11 ppm</a:t>
              </a:r>
            </a:p>
          </p:txBody>
        </p:sp>
      </p:grpSp>
      <p:grpSp>
        <p:nvGrpSpPr>
          <p:cNvPr id="5" name="Gruppieren 4"/>
          <p:cNvGrpSpPr/>
          <p:nvPr/>
        </p:nvGrpSpPr>
        <p:grpSpPr>
          <a:xfrm>
            <a:off x="4586885" y="2745413"/>
            <a:ext cx="2518103" cy="3031200"/>
            <a:chOff x="4741920" y="2570475"/>
            <a:chExt cx="2518103" cy="3031200"/>
          </a:xfrm>
        </p:grpSpPr>
        <p:sp>
          <p:nvSpPr>
            <p:cNvPr id="68" name="Textfeld 67"/>
            <p:cNvSpPr txBox="1"/>
            <p:nvPr/>
          </p:nvSpPr>
          <p:spPr>
            <a:xfrm>
              <a:off x="4741920" y="3418947"/>
              <a:ext cx="400110" cy="853760"/>
            </a:xfrm>
            <a:prstGeom prst="rect">
              <a:avLst/>
            </a:prstGeom>
            <a:noFill/>
          </p:spPr>
          <p:txBody>
            <a:bodyPr vert="vert270" wrap="none" rtlCol="0">
              <a:spAutoFit/>
            </a:bodyPr>
            <a:lstStyle/>
            <a:p>
              <a:r>
                <a:rPr lang="de-DE" sz="1400" b="1" dirty="0" smtClean="0">
                  <a:latin typeface="PT Sans" panose="020B0503020203020204" pitchFamily="34" charset="0"/>
                  <a:cs typeface="Arial" panose="020B0604020202020204" pitchFamily="34" charset="0"/>
                </a:rPr>
                <a:t>O₂ [Vol%]</a:t>
              </a:r>
              <a:endParaRPr lang="de-DE" sz="1400" b="1" dirty="0">
                <a:latin typeface="PT Sans" panose="020B0503020203020204" pitchFamily="34" charset="0"/>
                <a:cs typeface="Arial" panose="020B0604020202020204" pitchFamily="34" charset="0"/>
              </a:endParaRPr>
            </a:p>
          </p:txBody>
        </p:sp>
        <p:pic>
          <p:nvPicPr>
            <p:cNvPr id="3"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5887" y="2570475"/>
              <a:ext cx="2124136" cy="3031200"/>
            </a:xfrm>
            <a:prstGeom prst="rect">
              <a:avLst/>
            </a:prstGeom>
          </p:spPr>
        </p:pic>
      </p:grpSp>
      <p:sp>
        <p:nvSpPr>
          <p:cNvPr id="65" name="Rechteck 64"/>
          <p:cNvSpPr/>
          <p:nvPr/>
        </p:nvSpPr>
        <p:spPr>
          <a:xfrm>
            <a:off x="882142" y="849255"/>
            <a:ext cx="8171480" cy="32518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Ø"/>
            </a:pPr>
            <a:r>
              <a:rPr lang="de-DE" b="1" dirty="0" smtClean="0">
                <a:solidFill>
                  <a:schemeClr val="tx1"/>
                </a:solidFill>
                <a:latin typeface="PT Sans" panose="020B0503020203020204" pitchFamily="34" charset="0"/>
              </a:rPr>
              <a:t>96 % </a:t>
            </a:r>
            <a:r>
              <a:rPr lang="de-DE" b="1" dirty="0" err="1" smtClean="0">
                <a:solidFill>
                  <a:schemeClr val="tx1"/>
                </a:solidFill>
                <a:latin typeface="PT Sans" panose="020B0503020203020204" pitchFamily="34" charset="0"/>
              </a:rPr>
              <a:t>zero</a:t>
            </a:r>
            <a:r>
              <a:rPr lang="de-DE" b="1" dirty="0" smtClean="0">
                <a:solidFill>
                  <a:schemeClr val="tx1"/>
                </a:solidFill>
                <a:latin typeface="PT Sans" panose="020B0503020203020204" pitchFamily="34" charset="0"/>
              </a:rPr>
              <a:t> </a:t>
            </a:r>
            <a:r>
              <a:rPr lang="de-DE" b="1" dirty="0" err="1" smtClean="0">
                <a:solidFill>
                  <a:schemeClr val="tx1"/>
                </a:solidFill>
                <a:latin typeface="PT Sans" panose="020B0503020203020204" pitchFamily="34" charset="0"/>
              </a:rPr>
              <a:t>Measurements</a:t>
            </a:r>
            <a:r>
              <a:rPr lang="de-DE" b="1" dirty="0">
                <a:solidFill>
                  <a:schemeClr val="tx1"/>
                </a:solidFill>
                <a:latin typeface="PT Sans" panose="020B0503020203020204" pitchFamily="34" charset="0"/>
              </a:rPr>
              <a:t> </a:t>
            </a:r>
            <a:r>
              <a:rPr lang="de-DE" dirty="0" smtClean="0">
                <a:solidFill>
                  <a:schemeClr val="tx1"/>
                </a:solidFill>
                <a:latin typeface="PT Sans" panose="020B0503020203020204" pitchFamily="34" charset="0"/>
              </a:rPr>
              <a:t>+ </a:t>
            </a:r>
            <a:r>
              <a:rPr lang="de-DE" dirty="0" err="1" smtClean="0">
                <a:solidFill>
                  <a:schemeClr val="tx1"/>
                </a:solidFill>
                <a:latin typeface="PT Sans" panose="020B0503020203020204" pitchFamily="34" charset="0"/>
              </a:rPr>
              <a:t>values</a:t>
            </a:r>
            <a:r>
              <a:rPr lang="de-DE" dirty="0" smtClean="0">
                <a:solidFill>
                  <a:schemeClr val="tx1"/>
                </a:solidFill>
                <a:latin typeface="PT Sans" panose="020B0503020203020204" pitchFamily="34" charset="0"/>
              </a:rPr>
              <a:t> </a:t>
            </a:r>
            <a:r>
              <a:rPr lang="de-DE" dirty="0" err="1" smtClean="0">
                <a:solidFill>
                  <a:schemeClr val="tx1"/>
                </a:solidFill>
                <a:latin typeface="PT Sans" panose="020B0503020203020204" pitchFamily="34" charset="0"/>
              </a:rPr>
              <a:t>below</a:t>
            </a:r>
            <a:r>
              <a:rPr lang="de-DE" dirty="0" smtClean="0">
                <a:solidFill>
                  <a:schemeClr val="tx1"/>
                </a:solidFill>
                <a:latin typeface="PT Sans" panose="020B0503020203020204" pitchFamily="34" charset="0"/>
              </a:rPr>
              <a:t> </a:t>
            </a:r>
            <a:r>
              <a:rPr lang="de-DE" dirty="0" err="1" smtClean="0">
                <a:solidFill>
                  <a:schemeClr val="tx1"/>
                </a:solidFill>
                <a:latin typeface="PT Sans" panose="020B0503020203020204" pitchFamily="34" charset="0"/>
              </a:rPr>
              <a:t>limit</a:t>
            </a:r>
            <a:r>
              <a:rPr lang="de-DE" dirty="0" smtClean="0">
                <a:solidFill>
                  <a:schemeClr val="tx1"/>
                </a:solidFill>
                <a:latin typeface="PT Sans" panose="020B0503020203020204" pitchFamily="34" charset="0"/>
              </a:rPr>
              <a:t> </a:t>
            </a:r>
            <a:r>
              <a:rPr lang="de-DE" dirty="0" err="1" smtClean="0">
                <a:solidFill>
                  <a:schemeClr val="tx1"/>
                </a:solidFill>
                <a:latin typeface="PT Sans" panose="020B0503020203020204" pitchFamily="34" charset="0"/>
              </a:rPr>
              <a:t>of</a:t>
            </a:r>
            <a:r>
              <a:rPr lang="de-DE" dirty="0" smtClean="0">
                <a:solidFill>
                  <a:schemeClr val="tx1"/>
                </a:solidFill>
                <a:latin typeface="PT Sans" panose="020B0503020203020204" pitchFamily="34" charset="0"/>
              </a:rPr>
              <a:t> </a:t>
            </a:r>
            <a:r>
              <a:rPr lang="de-DE" dirty="0" err="1">
                <a:solidFill>
                  <a:schemeClr val="tx1"/>
                </a:solidFill>
                <a:latin typeface="PT Sans" panose="020B0503020203020204" pitchFamily="34" charset="0"/>
              </a:rPr>
              <a:t>d</a:t>
            </a:r>
            <a:r>
              <a:rPr lang="de-DE" dirty="0" err="1" smtClean="0">
                <a:solidFill>
                  <a:schemeClr val="tx1"/>
                </a:solidFill>
                <a:latin typeface="PT Sans" panose="020B0503020203020204" pitchFamily="34" charset="0"/>
              </a:rPr>
              <a:t>etection</a:t>
            </a:r>
            <a:r>
              <a:rPr lang="de-DE" dirty="0" smtClean="0">
                <a:solidFill>
                  <a:schemeClr val="tx1"/>
                </a:solidFill>
                <a:latin typeface="PT Sans" panose="020B0503020203020204" pitchFamily="34" charset="0"/>
              </a:rPr>
              <a:t> / </a:t>
            </a:r>
            <a:r>
              <a:rPr lang="de-DE" dirty="0" err="1" smtClean="0">
                <a:solidFill>
                  <a:schemeClr val="tx1"/>
                </a:solidFill>
                <a:latin typeface="PT Sans" panose="020B0503020203020204" pitchFamily="34" charset="0"/>
              </a:rPr>
              <a:t>quantification</a:t>
            </a:r>
            <a:endParaRPr lang="de-DE" dirty="0" smtClean="0">
              <a:solidFill>
                <a:schemeClr val="tx1"/>
              </a:solidFill>
              <a:latin typeface="PT Sans" panose="020B0503020203020204" pitchFamily="34" charset="0"/>
            </a:endParaRPr>
          </a:p>
          <a:p>
            <a:pPr marL="285750" indent="-285750">
              <a:lnSpc>
                <a:spcPct val="150000"/>
              </a:lnSpc>
              <a:buFont typeface="Wingdings" panose="05000000000000000000" pitchFamily="2" charset="2"/>
              <a:buChar char="Ø"/>
            </a:pPr>
            <a:r>
              <a:rPr lang="de-DE" b="1" dirty="0" err="1">
                <a:solidFill>
                  <a:schemeClr val="tx1"/>
                </a:solidFill>
                <a:latin typeface="PT Sans" panose="020B0503020203020204" pitchFamily="34" charset="0"/>
              </a:rPr>
              <a:t>c</a:t>
            </a:r>
            <a:r>
              <a:rPr lang="de-DE" b="1" dirty="0" err="1" smtClean="0">
                <a:solidFill>
                  <a:schemeClr val="tx1"/>
                </a:solidFill>
                <a:latin typeface="PT Sans" panose="020B0503020203020204" pitchFamily="34" charset="0"/>
              </a:rPr>
              <a:t>onfirmation</a:t>
            </a:r>
            <a:r>
              <a:rPr lang="de-DE" b="1" dirty="0" smtClean="0">
                <a:solidFill>
                  <a:schemeClr val="tx1"/>
                </a:solidFill>
                <a:latin typeface="PT Sans" panose="020B0503020203020204" pitchFamily="34" charset="0"/>
              </a:rPr>
              <a:t> </a:t>
            </a:r>
            <a:r>
              <a:rPr lang="de-DE" b="1" dirty="0" err="1" smtClean="0">
                <a:solidFill>
                  <a:schemeClr val="tx1"/>
                </a:solidFill>
                <a:latin typeface="PT Sans" panose="020B0503020203020204" pitchFamily="34" charset="0"/>
              </a:rPr>
              <a:t>of</a:t>
            </a:r>
            <a:r>
              <a:rPr lang="de-DE" b="1" dirty="0" smtClean="0">
                <a:solidFill>
                  <a:schemeClr val="tx1"/>
                </a:solidFill>
                <a:latin typeface="PT Sans" panose="020B0503020203020204" pitchFamily="34" charset="0"/>
              </a:rPr>
              <a:t> </a:t>
            </a:r>
            <a:r>
              <a:rPr lang="de-DE" dirty="0" err="1" smtClean="0">
                <a:solidFill>
                  <a:schemeClr val="tx1"/>
                </a:solidFill>
                <a:latin typeface="PT Sans" panose="020B0503020203020204" pitchFamily="34" charset="0"/>
              </a:rPr>
              <a:t>patterns</a:t>
            </a:r>
            <a:r>
              <a:rPr lang="de-DE" dirty="0" smtClean="0">
                <a:solidFill>
                  <a:schemeClr val="tx1"/>
                </a:solidFill>
                <a:latin typeface="PT Sans" panose="020B0503020203020204" pitchFamily="34" charset="0"/>
              </a:rPr>
              <a:t> </a:t>
            </a:r>
            <a:r>
              <a:rPr lang="de-DE" dirty="0" err="1" smtClean="0">
                <a:solidFill>
                  <a:schemeClr val="tx1"/>
                </a:solidFill>
                <a:latin typeface="PT Sans" panose="020B0503020203020204" pitchFamily="34" charset="0"/>
              </a:rPr>
              <a:t>known</a:t>
            </a:r>
            <a:r>
              <a:rPr lang="de-DE" dirty="0" smtClean="0">
                <a:solidFill>
                  <a:schemeClr val="tx1"/>
                </a:solidFill>
                <a:latin typeface="PT Sans" panose="020B0503020203020204" pitchFamily="34" charset="0"/>
              </a:rPr>
              <a:t> </a:t>
            </a:r>
            <a:r>
              <a:rPr lang="de-DE" dirty="0" err="1" smtClean="0">
                <a:solidFill>
                  <a:schemeClr val="tx1"/>
                </a:solidFill>
                <a:latin typeface="PT Sans" panose="020B0503020203020204" pitchFamily="34" charset="0"/>
              </a:rPr>
              <a:t>from</a:t>
            </a:r>
            <a:r>
              <a:rPr lang="de-DE" dirty="0" smtClean="0">
                <a:solidFill>
                  <a:schemeClr val="tx1"/>
                </a:solidFill>
                <a:latin typeface="PT Sans" panose="020B0503020203020204" pitchFamily="34" charset="0"/>
              </a:rPr>
              <a:t> </a:t>
            </a:r>
            <a:r>
              <a:rPr lang="de-DE" b="1" dirty="0" err="1" smtClean="0">
                <a:solidFill>
                  <a:schemeClr val="tx1"/>
                </a:solidFill>
                <a:latin typeface="PT Sans" panose="020B0503020203020204" pitchFamily="34" charset="0"/>
              </a:rPr>
              <a:t>laboratory</a:t>
            </a:r>
            <a:r>
              <a:rPr lang="de-DE" b="1" dirty="0" smtClean="0">
                <a:solidFill>
                  <a:schemeClr val="tx1"/>
                </a:solidFill>
                <a:latin typeface="PT Sans" panose="020B0503020203020204" pitchFamily="34" charset="0"/>
              </a:rPr>
              <a:t> </a:t>
            </a:r>
            <a:r>
              <a:rPr lang="de-DE" b="1" dirty="0" err="1" smtClean="0">
                <a:solidFill>
                  <a:schemeClr val="tx1"/>
                </a:solidFill>
                <a:latin typeface="PT Sans" panose="020B0503020203020204" pitchFamily="34" charset="0"/>
              </a:rPr>
              <a:t>experiments</a:t>
            </a:r>
            <a:endParaRPr lang="de-DE" b="1" dirty="0" smtClean="0">
              <a:solidFill>
                <a:schemeClr val="tx1"/>
              </a:solidFill>
              <a:latin typeface="PT Sans" panose="020B0503020203020204" pitchFamily="34" charset="0"/>
            </a:endParaRPr>
          </a:p>
          <a:p>
            <a:pPr marL="285750" indent="-285750">
              <a:lnSpc>
                <a:spcPct val="150000"/>
              </a:lnSpc>
              <a:buFont typeface="Wingdings" panose="05000000000000000000" pitchFamily="2" charset="2"/>
              <a:buChar char="Ø"/>
            </a:pPr>
            <a:r>
              <a:rPr lang="de-DE" dirty="0" err="1" smtClean="0">
                <a:solidFill>
                  <a:schemeClr val="tx1"/>
                </a:solidFill>
                <a:latin typeface="PT Sans" panose="020B0503020203020204" pitchFamily="34" charset="0"/>
              </a:rPr>
              <a:t>ethylene</a:t>
            </a:r>
            <a:r>
              <a:rPr lang="de-DE" dirty="0" smtClean="0">
                <a:solidFill>
                  <a:schemeClr val="tx1"/>
                </a:solidFill>
                <a:latin typeface="PT Sans" panose="020B0503020203020204" pitchFamily="34" charset="0"/>
              </a:rPr>
              <a:t> </a:t>
            </a:r>
            <a:r>
              <a:rPr lang="de-DE" dirty="0" err="1" smtClean="0">
                <a:solidFill>
                  <a:schemeClr val="tx1"/>
                </a:solidFill>
                <a:latin typeface="PT Sans" panose="020B0503020203020204" pitchFamily="34" charset="0"/>
              </a:rPr>
              <a:t>potentially</a:t>
            </a:r>
            <a:r>
              <a:rPr lang="de-DE" dirty="0">
                <a:solidFill>
                  <a:schemeClr val="tx1"/>
                </a:solidFill>
                <a:latin typeface="PT Sans" panose="020B0503020203020204" pitchFamily="34" charset="0"/>
              </a:rPr>
              <a:t> </a:t>
            </a:r>
            <a:r>
              <a:rPr lang="de-DE" b="1" dirty="0" err="1" smtClean="0">
                <a:solidFill>
                  <a:schemeClr val="tx1"/>
                </a:solidFill>
                <a:latin typeface="PT Sans" panose="020B0503020203020204" pitchFamily="34" charset="0"/>
              </a:rPr>
              <a:t>found</a:t>
            </a:r>
            <a:r>
              <a:rPr lang="de-DE" b="1" dirty="0" smtClean="0">
                <a:solidFill>
                  <a:schemeClr val="tx1"/>
                </a:solidFill>
                <a:latin typeface="PT Sans" panose="020B0503020203020204" pitchFamily="34" charset="0"/>
              </a:rPr>
              <a:t> at all </a:t>
            </a:r>
            <a:r>
              <a:rPr lang="de-DE" b="1" dirty="0" err="1" smtClean="0">
                <a:solidFill>
                  <a:schemeClr val="tx1"/>
                </a:solidFill>
                <a:latin typeface="PT Sans" panose="020B0503020203020204" pitchFamily="34" charset="0"/>
              </a:rPr>
              <a:t>sites</a:t>
            </a:r>
            <a:endParaRPr lang="de-DE" b="1" dirty="0" smtClean="0">
              <a:solidFill>
                <a:schemeClr val="tx1"/>
              </a:solidFill>
              <a:latin typeface="PT Sans" panose="020B0503020203020204" pitchFamily="34" charset="0"/>
            </a:endParaRPr>
          </a:p>
          <a:p>
            <a:pPr marL="285750" indent="-285750">
              <a:lnSpc>
                <a:spcPct val="150000"/>
              </a:lnSpc>
              <a:buFont typeface="Wingdings" panose="05000000000000000000" pitchFamily="2" charset="2"/>
              <a:buChar char="Ø"/>
            </a:pPr>
            <a:r>
              <a:rPr lang="de-DE" b="1" dirty="0" err="1" smtClean="0">
                <a:solidFill>
                  <a:schemeClr val="tx1"/>
                </a:solidFill>
                <a:latin typeface="PT Sans" panose="020B0503020203020204" pitchFamily="34" charset="0"/>
              </a:rPr>
              <a:t>no</a:t>
            </a:r>
            <a:r>
              <a:rPr lang="de-DE" b="1" dirty="0" smtClean="0">
                <a:solidFill>
                  <a:schemeClr val="tx1"/>
                </a:solidFill>
                <a:latin typeface="PT Sans" panose="020B0503020203020204" pitchFamily="34" charset="0"/>
              </a:rPr>
              <a:t> temporal </a:t>
            </a:r>
            <a:r>
              <a:rPr lang="de-DE" b="1" dirty="0" err="1" smtClean="0">
                <a:solidFill>
                  <a:schemeClr val="tx1"/>
                </a:solidFill>
                <a:latin typeface="PT Sans" panose="020B0503020203020204" pitchFamily="34" charset="0"/>
              </a:rPr>
              <a:t>pattern</a:t>
            </a:r>
            <a:r>
              <a:rPr lang="de-DE" b="1" dirty="0" smtClean="0">
                <a:solidFill>
                  <a:schemeClr val="tx1"/>
                </a:solidFill>
                <a:latin typeface="PT Sans" panose="020B0503020203020204" pitchFamily="34" charset="0"/>
              </a:rPr>
              <a:t> </a:t>
            </a:r>
            <a:r>
              <a:rPr lang="de-DE" dirty="0" smtClean="0">
                <a:solidFill>
                  <a:schemeClr val="tx1"/>
                </a:solidFill>
                <a:latin typeface="PT Sans" panose="020B0503020203020204" pitchFamily="34" charset="0"/>
              </a:rPr>
              <a:t>–</a:t>
            </a:r>
            <a:r>
              <a:rPr lang="de-DE" dirty="0" err="1" smtClean="0">
                <a:solidFill>
                  <a:schemeClr val="tx1"/>
                </a:solidFill>
                <a:latin typeface="PT Sans" panose="020B0503020203020204" pitchFamily="34" charset="0"/>
              </a:rPr>
              <a:t>rather</a:t>
            </a:r>
            <a:r>
              <a:rPr lang="de-DE" dirty="0" smtClean="0">
                <a:solidFill>
                  <a:schemeClr val="tx1"/>
                </a:solidFill>
                <a:latin typeface="PT Sans" panose="020B0503020203020204" pitchFamily="34" charset="0"/>
              </a:rPr>
              <a:t> </a:t>
            </a:r>
            <a:r>
              <a:rPr lang="de-DE" dirty="0" err="1" smtClean="0">
                <a:solidFill>
                  <a:schemeClr val="tx1"/>
                </a:solidFill>
                <a:latin typeface="PT Sans" panose="020B0503020203020204" pitchFamily="34" charset="0"/>
              </a:rPr>
              <a:t>cluster</a:t>
            </a:r>
            <a:r>
              <a:rPr lang="de-DE" dirty="0" smtClean="0">
                <a:solidFill>
                  <a:schemeClr val="tx1"/>
                </a:solidFill>
                <a:latin typeface="PT Sans" panose="020B0503020203020204" pitchFamily="34" charset="0"/>
              </a:rPr>
              <a:t> in </a:t>
            </a:r>
            <a:r>
              <a:rPr lang="de-DE" dirty="0" err="1" smtClean="0">
                <a:solidFill>
                  <a:schemeClr val="tx1"/>
                </a:solidFill>
                <a:latin typeface="PT Sans" panose="020B0503020203020204" pitchFamily="34" charset="0"/>
              </a:rPr>
              <a:t>hot</a:t>
            </a:r>
            <a:r>
              <a:rPr lang="de-DE" dirty="0" smtClean="0">
                <a:solidFill>
                  <a:schemeClr val="tx1"/>
                </a:solidFill>
                <a:latin typeface="PT Sans" panose="020B0503020203020204" pitchFamily="34" charset="0"/>
              </a:rPr>
              <a:t> </a:t>
            </a:r>
            <a:r>
              <a:rPr lang="de-DE" dirty="0" err="1" smtClean="0">
                <a:solidFill>
                  <a:schemeClr val="tx1"/>
                </a:solidFill>
                <a:latin typeface="PT Sans" panose="020B0503020203020204" pitchFamily="34" charset="0"/>
              </a:rPr>
              <a:t>moments</a:t>
            </a:r>
            <a:endParaRPr lang="de-DE" dirty="0">
              <a:solidFill>
                <a:schemeClr val="tx1"/>
              </a:solidFill>
              <a:latin typeface="PT Sans" panose="020B0503020203020204" pitchFamily="34" charset="0"/>
            </a:endParaRPr>
          </a:p>
        </p:txBody>
      </p:sp>
      <p:grpSp>
        <p:nvGrpSpPr>
          <p:cNvPr id="26" name="Gruppieren 25"/>
          <p:cNvGrpSpPr/>
          <p:nvPr/>
        </p:nvGrpSpPr>
        <p:grpSpPr>
          <a:xfrm>
            <a:off x="11239567" y="3475195"/>
            <a:ext cx="836328" cy="1059479"/>
            <a:chOff x="11239567" y="3475195"/>
            <a:chExt cx="836328" cy="1059479"/>
          </a:xfrm>
        </p:grpSpPr>
        <p:grpSp>
          <p:nvGrpSpPr>
            <p:cNvPr id="10" name="Gruppieren 9"/>
            <p:cNvGrpSpPr/>
            <p:nvPr/>
          </p:nvGrpSpPr>
          <p:grpSpPr>
            <a:xfrm>
              <a:off x="11274451" y="4042972"/>
              <a:ext cx="786928" cy="491702"/>
              <a:chOff x="9411516" y="1922453"/>
              <a:chExt cx="786928" cy="665492"/>
            </a:xfrm>
          </p:grpSpPr>
          <p:sp>
            <p:nvSpPr>
              <p:cNvPr id="31" name="Rechteck 10">
                <a:extLst>
                  <a:ext uri="{FF2B5EF4-FFF2-40B4-BE49-F238E27FC236}">
                    <a16:creationId xmlns:a16="http://schemas.microsoft.com/office/drawing/2014/main" id="{7AA92D76-17CD-48DA-8183-59852F029EDA}"/>
                  </a:ext>
                </a:extLst>
              </p:cNvPr>
              <p:cNvSpPr/>
              <p:nvPr/>
            </p:nvSpPr>
            <p:spPr>
              <a:xfrm>
                <a:off x="9435795" y="1922453"/>
                <a:ext cx="762649" cy="665492"/>
              </a:xfrm>
              <a:custGeom>
                <a:avLst/>
                <a:gdLst>
                  <a:gd name="connsiteX0" fmla="*/ 0 w 2078182"/>
                  <a:gd name="connsiteY0" fmla="*/ 0 h 1645920"/>
                  <a:gd name="connsiteX1" fmla="*/ 498764 w 2078182"/>
                  <a:gd name="connsiteY1" fmla="*/ 0 h 1645920"/>
                  <a:gd name="connsiteX2" fmla="*/ 1039091 w 2078182"/>
                  <a:gd name="connsiteY2" fmla="*/ 0 h 1645920"/>
                  <a:gd name="connsiteX3" fmla="*/ 1537855 w 2078182"/>
                  <a:gd name="connsiteY3" fmla="*/ 0 h 1645920"/>
                  <a:gd name="connsiteX4" fmla="*/ 2078182 w 2078182"/>
                  <a:gd name="connsiteY4" fmla="*/ 0 h 1645920"/>
                  <a:gd name="connsiteX5" fmla="*/ 2078182 w 2078182"/>
                  <a:gd name="connsiteY5" fmla="*/ 581558 h 1645920"/>
                  <a:gd name="connsiteX6" fmla="*/ 2078182 w 2078182"/>
                  <a:gd name="connsiteY6" fmla="*/ 1080821 h 1645920"/>
                  <a:gd name="connsiteX7" fmla="*/ 2078182 w 2078182"/>
                  <a:gd name="connsiteY7" fmla="*/ 1645920 h 1645920"/>
                  <a:gd name="connsiteX8" fmla="*/ 1579418 w 2078182"/>
                  <a:gd name="connsiteY8" fmla="*/ 1645920 h 1645920"/>
                  <a:gd name="connsiteX9" fmla="*/ 1101436 w 2078182"/>
                  <a:gd name="connsiteY9" fmla="*/ 1645920 h 1645920"/>
                  <a:gd name="connsiteX10" fmla="*/ 644236 w 2078182"/>
                  <a:gd name="connsiteY10" fmla="*/ 1645920 h 1645920"/>
                  <a:gd name="connsiteX11" fmla="*/ 0 w 2078182"/>
                  <a:gd name="connsiteY11" fmla="*/ 1645920 h 1645920"/>
                  <a:gd name="connsiteX12" fmla="*/ 0 w 2078182"/>
                  <a:gd name="connsiteY12" fmla="*/ 1097280 h 1645920"/>
                  <a:gd name="connsiteX13" fmla="*/ 0 w 2078182"/>
                  <a:gd name="connsiteY13" fmla="*/ 548640 h 1645920"/>
                  <a:gd name="connsiteX14" fmla="*/ 0 w 2078182"/>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8182" h="1645920" fill="none" extrusionOk="0">
                    <a:moveTo>
                      <a:pt x="0" y="0"/>
                    </a:moveTo>
                    <a:cubicBezTo>
                      <a:pt x="179750" y="-8714"/>
                      <a:pt x="377862" y="3577"/>
                      <a:pt x="498764" y="0"/>
                    </a:cubicBezTo>
                    <a:cubicBezTo>
                      <a:pt x="619666" y="-3577"/>
                      <a:pt x="850363" y="51911"/>
                      <a:pt x="1039091" y="0"/>
                    </a:cubicBezTo>
                    <a:cubicBezTo>
                      <a:pt x="1227819" y="-51911"/>
                      <a:pt x="1416950" y="45631"/>
                      <a:pt x="1537855" y="0"/>
                    </a:cubicBezTo>
                    <a:cubicBezTo>
                      <a:pt x="1658760" y="-45631"/>
                      <a:pt x="1811213" y="212"/>
                      <a:pt x="2078182" y="0"/>
                    </a:cubicBezTo>
                    <a:cubicBezTo>
                      <a:pt x="2119495" y="211295"/>
                      <a:pt x="2019486" y="451084"/>
                      <a:pt x="2078182" y="581558"/>
                    </a:cubicBezTo>
                    <a:cubicBezTo>
                      <a:pt x="2136878" y="712032"/>
                      <a:pt x="2075958" y="975913"/>
                      <a:pt x="2078182" y="1080821"/>
                    </a:cubicBezTo>
                    <a:cubicBezTo>
                      <a:pt x="2080406" y="1185729"/>
                      <a:pt x="2053159" y="1407815"/>
                      <a:pt x="2078182" y="1645920"/>
                    </a:cubicBezTo>
                    <a:cubicBezTo>
                      <a:pt x="1867579" y="1661244"/>
                      <a:pt x="1817099" y="1596397"/>
                      <a:pt x="1579418" y="1645920"/>
                    </a:cubicBezTo>
                    <a:cubicBezTo>
                      <a:pt x="1341737" y="1695443"/>
                      <a:pt x="1222265" y="1639136"/>
                      <a:pt x="1101436" y="1645920"/>
                    </a:cubicBezTo>
                    <a:cubicBezTo>
                      <a:pt x="980607" y="1652704"/>
                      <a:pt x="866351" y="1616695"/>
                      <a:pt x="644236" y="1645920"/>
                    </a:cubicBezTo>
                    <a:cubicBezTo>
                      <a:pt x="422121" y="1675145"/>
                      <a:pt x="160284" y="1606444"/>
                      <a:pt x="0" y="1645920"/>
                    </a:cubicBezTo>
                    <a:cubicBezTo>
                      <a:pt x="-41484" y="1497923"/>
                      <a:pt x="25714" y="1314310"/>
                      <a:pt x="0" y="1097280"/>
                    </a:cubicBezTo>
                    <a:cubicBezTo>
                      <a:pt x="-25714" y="880250"/>
                      <a:pt x="64874" y="770223"/>
                      <a:pt x="0" y="548640"/>
                    </a:cubicBezTo>
                    <a:cubicBezTo>
                      <a:pt x="-64874" y="327057"/>
                      <a:pt x="49580" y="150900"/>
                      <a:pt x="0" y="0"/>
                    </a:cubicBezTo>
                    <a:close/>
                  </a:path>
                  <a:path w="2078182" h="1645920" stroke="0" extrusionOk="0">
                    <a:moveTo>
                      <a:pt x="0" y="0"/>
                    </a:moveTo>
                    <a:cubicBezTo>
                      <a:pt x="130293" y="-24757"/>
                      <a:pt x="273353" y="14579"/>
                      <a:pt x="457200" y="0"/>
                    </a:cubicBezTo>
                    <a:cubicBezTo>
                      <a:pt x="641047" y="-14579"/>
                      <a:pt x="786625" y="25646"/>
                      <a:pt x="914400" y="0"/>
                    </a:cubicBezTo>
                    <a:cubicBezTo>
                      <a:pt x="1042175" y="-25646"/>
                      <a:pt x="1317547" y="41301"/>
                      <a:pt x="1454727" y="0"/>
                    </a:cubicBezTo>
                    <a:cubicBezTo>
                      <a:pt x="1591907" y="-41301"/>
                      <a:pt x="1949112" y="47040"/>
                      <a:pt x="2078182" y="0"/>
                    </a:cubicBezTo>
                    <a:cubicBezTo>
                      <a:pt x="2091623" y="180351"/>
                      <a:pt x="2032514" y="365316"/>
                      <a:pt x="2078182" y="515722"/>
                    </a:cubicBezTo>
                    <a:cubicBezTo>
                      <a:pt x="2123850" y="666128"/>
                      <a:pt x="2067392" y="874968"/>
                      <a:pt x="2078182" y="1064362"/>
                    </a:cubicBezTo>
                    <a:cubicBezTo>
                      <a:pt x="2088972" y="1253756"/>
                      <a:pt x="2046706" y="1423662"/>
                      <a:pt x="2078182" y="1645920"/>
                    </a:cubicBezTo>
                    <a:cubicBezTo>
                      <a:pt x="1956715" y="1676828"/>
                      <a:pt x="1650554" y="1631780"/>
                      <a:pt x="1537855" y="1645920"/>
                    </a:cubicBezTo>
                    <a:cubicBezTo>
                      <a:pt x="1425156" y="1660060"/>
                      <a:pt x="1141028" y="1634967"/>
                      <a:pt x="1018309" y="1645920"/>
                    </a:cubicBezTo>
                    <a:cubicBezTo>
                      <a:pt x="895590" y="1656873"/>
                      <a:pt x="721695" y="1607528"/>
                      <a:pt x="477982" y="1645920"/>
                    </a:cubicBezTo>
                    <a:cubicBezTo>
                      <a:pt x="234269" y="1684312"/>
                      <a:pt x="133354" y="1630237"/>
                      <a:pt x="0" y="1645920"/>
                    </a:cubicBezTo>
                    <a:cubicBezTo>
                      <a:pt x="-44526" y="1459865"/>
                      <a:pt x="12610" y="1253691"/>
                      <a:pt x="0" y="1146658"/>
                    </a:cubicBezTo>
                    <a:cubicBezTo>
                      <a:pt x="-12610" y="1039625"/>
                      <a:pt x="37963" y="836764"/>
                      <a:pt x="0" y="598018"/>
                    </a:cubicBezTo>
                    <a:cubicBezTo>
                      <a:pt x="-37963" y="359272"/>
                      <a:pt x="13365" y="264886"/>
                      <a:pt x="0" y="0"/>
                    </a:cubicBezTo>
                    <a:close/>
                  </a:path>
                </a:pathLst>
              </a:custGeom>
              <a:solidFill>
                <a:schemeClr val="bg1">
                  <a:lumMod val="95000"/>
                </a:schemeClr>
              </a:solidFill>
              <a:ln>
                <a:solidFill>
                  <a:schemeClr val="tx1">
                    <a:lumMod val="50000"/>
                    <a:lumOff val="50000"/>
                  </a:schemeClr>
                </a:solidFill>
                <a:extLst>
                  <a:ext uri="{C807C97D-BFC1-408E-A445-0C87EB9F89A2}">
                    <ask:lineSketchStyleProps xmlns:ask="http://schemas.microsoft.com/office/drawing/2018/sketchyshapes" xmlns="" sd="23714749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5" name="Grafik 34" descr="Tanne mit einfarbiger Füllung">
                <a:extLst>
                  <a:ext uri="{FF2B5EF4-FFF2-40B4-BE49-F238E27FC236}">
                    <a16:creationId xmlns:a16="http://schemas.microsoft.com/office/drawing/2014/main" id="{B94D9F97-281A-47B6-BC2D-1A01E7F1B794}"/>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9760879" y="1993233"/>
                <a:ext cx="421440" cy="559630"/>
              </a:xfrm>
              <a:prstGeom prst="rect">
                <a:avLst/>
              </a:prstGeom>
            </p:spPr>
          </p:pic>
          <p:sp>
            <p:nvSpPr>
              <p:cNvPr id="39" name="Textfeld 38">
                <a:extLst>
                  <a:ext uri="{FF2B5EF4-FFF2-40B4-BE49-F238E27FC236}">
                    <a16:creationId xmlns:a16="http://schemas.microsoft.com/office/drawing/2014/main" id="{9D9B946E-8B20-4680-B36E-DB8DC6042839}"/>
                  </a:ext>
                </a:extLst>
              </p:cNvPr>
              <p:cNvSpPr txBox="1"/>
              <p:nvPr/>
            </p:nvSpPr>
            <p:spPr>
              <a:xfrm>
                <a:off x="9411516" y="2097697"/>
                <a:ext cx="465705" cy="416560"/>
              </a:xfrm>
              <a:prstGeom prst="rect">
                <a:avLst/>
              </a:prstGeom>
              <a:noFill/>
            </p:spPr>
            <p:txBody>
              <a:bodyPr wrap="square" rtlCol="0">
                <a:spAutoFit/>
              </a:bodyPr>
              <a:lstStyle/>
              <a:p>
                <a:pPr algn="ctr"/>
                <a:r>
                  <a:rPr lang="de-DE" sz="1400" b="1" dirty="0">
                    <a:latin typeface="PT Sans" panose="020B0503020203020204" pitchFamily="34" charset="0"/>
                  </a:rPr>
                  <a:t>6 </a:t>
                </a:r>
                <a:r>
                  <a:rPr lang="de-DE" sz="1400" b="1" dirty="0" smtClean="0">
                    <a:latin typeface="PT Sans" panose="020B0503020203020204" pitchFamily="34" charset="0"/>
                  </a:rPr>
                  <a:t>x </a:t>
                </a:r>
                <a:endParaRPr lang="de-DE" sz="1400" b="1" dirty="0">
                  <a:latin typeface="PT Sans" panose="020B0503020203020204" pitchFamily="34" charset="0"/>
                </a:endParaRPr>
              </a:p>
            </p:txBody>
          </p:sp>
        </p:grpSp>
        <p:grpSp>
          <p:nvGrpSpPr>
            <p:cNvPr id="11" name="Gruppieren 10"/>
            <p:cNvGrpSpPr/>
            <p:nvPr/>
          </p:nvGrpSpPr>
          <p:grpSpPr>
            <a:xfrm>
              <a:off x="11239567" y="3475195"/>
              <a:ext cx="836328" cy="500175"/>
              <a:chOff x="10480648" y="1922453"/>
              <a:chExt cx="836328" cy="500175"/>
            </a:xfrm>
          </p:grpSpPr>
          <p:sp>
            <p:nvSpPr>
              <p:cNvPr id="32" name="Rechteck 10">
                <a:extLst>
                  <a:ext uri="{FF2B5EF4-FFF2-40B4-BE49-F238E27FC236}">
                    <a16:creationId xmlns:a16="http://schemas.microsoft.com/office/drawing/2014/main" id="{7AA92D76-17CD-48DA-8183-59852F029EDA}"/>
                  </a:ext>
                </a:extLst>
              </p:cNvPr>
              <p:cNvSpPr/>
              <p:nvPr/>
            </p:nvSpPr>
            <p:spPr>
              <a:xfrm>
                <a:off x="10554327" y="1922453"/>
                <a:ext cx="762649" cy="500175"/>
              </a:xfrm>
              <a:custGeom>
                <a:avLst/>
                <a:gdLst>
                  <a:gd name="connsiteX0" fmla="*/ 0 w 2078182"/>
                  <a:gd name="connsiteY0" fmla="*/ 0 h 1645920"/>
                  <a:gd name="connsiteX1" fmla="*/ 498764 w 2078182"/>
                  <a:gd name="connsiteY1" fmla="*/ 0 h 1645920"/>
                  <a:gd name="connsiteX2" fmla="*/ 1039091 w 2078182"/>
                  <a:gd name="connsiteY2" fmla="*/ 0 h 1645920"/>
                  <a:gd name="connsiteX3" fmla="*/ 1537855 w 2078182"/>
                  <a:gd name="connsiteY3" fmla="*/ 0 h 1645920"/>
                  <a:gd name="connsiteX4" fmla="*/ 2078182 w 2078182"/>
                  <a:gd name="connsiteY4" fmla="*/ 0 h 1645920"/>
                  <a:gd name="connsiteX5" fmla="*/ 2078182 w 2078182"/>
                  <a:gd name="connsiteY5" fmla="*/ 581558 h 1645920"/>
                  <a:gd name="connsiteX6" fmla="*/ 2078182 w 2078182"/>
                  <a:gd name="connsiteY6" fmla="*/ 1080821 h 1645920"/>
                  <a:gd name="connsiteX7" fmla="*/ 2078182 w 2078182"/>
                  <a:gd name="connsiteY7" fmla="*/ 1645920 h 1645920"/>
                  <a:gd name="connsiteX8" fmla="*/ 1579418 w 2078182"/>
                  <a:gd name="connsiteY8" fmla="*/ 1645920 h 1645920"/>
                  <a:gd name="connsiteX9" fmla="*/ 1101436 w 2078182"/>
                  <a:gd name="connsiteY9" fmla="*/ 1645920 h 1645920"/>
                  <a:gd name="connsiteX10" fmla="*/ 644236 w 2078182"/>
                  <a:gd name="connsiteY10" fmla="*/ 1645920 h 1645920"/>
                  <a:gd name="connsiteX11" fmla="*/ 0 w 2078182"/>
                  <a:gd name="connsiteY11" fmla="*/ 1645920 h 1645920"/>
                  <a:gd name="connsiteX12" fmla="*/ 0 w 2078182"/>
                  <a:gd name="connsiteY12" fmla="*/ 1097280 h 1645920"/>
                  <a:gd name="connsiteX13" fmla="*/ 0 w 2078182"/>
                  <a:gd name="connsiteY13" fmla="*/ 548640 h 1645920"/>
                  <a:gd name="connsiteX14" fmla="*/ 0 w 2078182"/>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8182" h="1645920" fill="none" extrusionOk="0">
                    <a:moveTo>
                      <a:pt x="0" y="0"/>
                    </a:moveTo>
                    <a:cubicBezTo>
                      <a:pt x="179750" y="-8714"/>
                      <a:pt x="377862" y="3577"/>
                      <a:pt x="498764" y="0"/>
                    </a:cubicBezTo>
                    <a:cubicBezTo>
                      <a:pt x="619666" y="-3577"/>
                      <a:pt x="850363" y="51911"/>
                      <a:pt x="1039091" y="0"/>
                    </a:cubicBezTo>
                    <a:cubicBezTo>
                      <a:pt x="1227819" y="-51911"/>
                      <a:pt x="1416950" y="45631"/>
                      <a:pt x="1537855" y="0"/>
                    </a:cubicBezTo>
                    <a:cubicBezTo>
                      <a:pt x="1658760" y="-45631"/>
                      <a:pt x="1811213" y="212"/>
                      <a:pt x="2078182" y="0"/>
                    </a:cubicBezTo>
                    <a:cubicBezTo>
                      <a:pt x="2119495" y="211295"/>
                      <a:pt x="2019486" y="451084"/>
                      <a:pt x="2078182" y="581558"/>
                    </a:cubicBezTo>
                    <a:cubicBezTo>
                      <a:pt x="2136878" y="712032"/>
                      <a:pt x="2075958" y="975913"/>
                      <a:pt x="2078182" y="1080821"/>
                    </a:cubicBezTo>
                    <a:cubicBezTo>
                      <a:pt x="2080406" y="1185729"/>
                      <a:pt x="2053159" y="1407815"/>
                      <a:pt x="2078182" y="1645920"/>
                    </a:cubicBezTo>
                    <a:cubicBezTo>
                      <a:pt x="1867579" y="1661244"/>
                      <a:pt x="1817099" y="1596397"/>
                      <a:pt x="1579418" y="1645920"/>
                    </a:cubicBezTo>
                    <a:cubicBezTo>
                      <a:pt x="1341737" y="1695443"/>
                      <a:pt x="1222265" y="1639136"/>
                      <a:pt x="1101436" y="1645920"/>
                    </a:cubicBezTo>
                    <a:cubicBezTo>
                      <a:pt x="980607" y="1652704"/>
                      <a:pt x="866351" y="1616695"/>
                      <a:pt x="644236" y="1645920"/>
                    </a:cubicBezTo>
                    <a:cubicBezTo>
                      <a:pt x="422121" y="1675145"/>
                      <a:pt x="160284" y="1606444"/>
                      <a:pt x="0" y="1645920"/>
                    </a:cubicBezTo>
                    <a:cubicBezTo>
                      <a:pt x="-41484" y="1497923"/>
                      <a:pt x="25714" y="1314310"/>
                      <a:pt x="0" y="1097280"/>
                    </a:cubicBezTo>
                    <a:cubicBezTo>
                      <a:pt x="-25714" y="880250"/>
                      <a:pt x="64874" y="770223"/>
                      <a:pt x="0" y="548640"/>
                    </a:cubicBezTo>
                    <a:cubicBezTo>
                      <a:pt x="-64874" y="327057"/>
                      <a:pt x="49580" y="150900"/>
                      <a:pt x="0" y="0"/>
                    </a:cubicBezTo>
                    <a:close/>
                  </a:path>
                  <a:path w="2078182" h="1645920" stroke="0" extrusionOk="0">
                    <a:moveTo>
                      <a:pt x="0" y="0"/>
                    </a:moveTo>
                    <a:cubicBezTo>
                      <a:pt x="130293" y="-24757"/>
                      <a:pt x="273353" y="14579"/>
                      <a:pt x="457200" y="0"/>
                    </a:cubicBezTo>
                    <a:cubicBezTo>
                      <a:pt x="641047" y="-14579"/>
                      <a:pt x="786625" y="25646"/>
                      <a:pt x="914400" y="0"/>
                    </a:cubicBezTo>
                    <a:cubicBezTo>
                      <a:pt x="1042175" y="-25646"/>
                      <a:pt x="1317547" y="41301"/>
                      <a:pt x="1454727" y="0"/>
                    </a:cubicBezTo>
                    <a:cubicBezTo>
                      <a:pt x="1591907" y="-41301"/>
                      <a:pt x="1949112" y="47040"/>
                      <a:pt x="2078182" y="0"/>
                    </a:cubicBezTo>
                    <a:cubicBezTo>
                      <a:pt x="2091623" y="180351"/>
                      <a:pt x="2032514" y="365316"/>
                      <a:pt x="2078182" y="515722"/>
                    </a:cubicBezTo>
                    <a:cubicBezTo>
                      <a:pt x="2123850" y="666128"/>
                      <a:pt x="2067392" y="874968"/>
                      <a:pt x="2078182" y="1064362"/>
                    </a:cubicBezTo>
                    <a:cubicBezTo>
                      <a:pt x="2088972" y="1253756"/>
                      <a:pt x="2046706" y="1423662"/>
                      <a:pt x="2078182" y="1645920"/>
                    </a:cubicBezTo>
                    <a:cubicBezTo>
                      <a:pt x="1956715" y="1676828"/>
                      <a:pt x="1650554" y="1631780"/>
                      <a:pt x="1537855" y="1645920"/>
                    </a:cubicBezTo>
                    <a:cubicBezTo>
                      <a:pt x="1425156" y="1660060"/>
                      <a:pt x="1141028" y="1634967"/>
                      <a:pt x="1018309" y="1645920"/>
                    </a:cubicBezTo>
                    <a:cubicBezTo>
                      <a:pt x="895590" y="1656873"/>
                      <a:pt x="721695" y="1607528"/>
                      <a:pt x="477982" y="1645920"/>
                    </a:cubicBezTo>
                    <a:cubicBezTo>
                      <a:pt x="234269" y="1684312"/>
                      <a:pt x="133354" y="1630237"/>
                      <a:pt x="0" y="1645920"/>
                    </a:cubicBezTo>
                    <a:cubicBezTo>
                      <a:pt x="-44526" y="1459865"/>
                      <a:pt x="12610" y="1253691"/>
                      <a:pt x="0" y="1146658"/>
                    </a:cubicBezTo>
                    <a:cubicBezTo>
                      <a:pt x="-12610" y="1039625"/>
                      <a:pt x="37963" y="836764"/>
                      <a:pt x="0" y="598018"/>
                    </a:cubicBezTo>
                    <a:cubicBezTo>
                      <a:pt x="-37963" y="359272"/>
                      <a:pt x="13365" y="264886"/>
                      <a:pt x="0" y="0"/>
                    </a:cubicBezTo>
                    <a:close/>
                  </a:path>
                </a:pathLst>
              </a:custGeom>
              <a:solidFill>
                <a:schemeClr val="bg1">
                  <a:lumMod val="95000"/>
                </a:schemeClr>
              </a:solidFill>
              <a:ln>
                <a:solidFill>
                  <a:schemeClr val="tx1">
                    <a:lumMod val="50000"/>
                    <a:lumOff val="50000"/>
                  </a:schemeClr>
                </a:solidFill>
                <a:extLst>
                  <a:ext uri="{C807C97D-BFC1-408E-A445-0C87EB9F89A2}">
                    <ask:lineSketchStyleProps xmlns:ask="http://schemas.microsoft.com/office/drawing/2018/sketchyshapes" xmlns="" sd="23714749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40" name="Grafik 39" descr="Laubbaum mit einfarbiger Füllung">
                <a:extLst>
                  <a:ext uri="{FF2B5EF4-FFF2-40B4-BE49-F238E27FC236}">
                    <a16:creationId xmlns:a16="http://schemas.microsoft.com/office/drawing/2014/main" id="{B94D9F97-281A-47B6-BC2D-1A01E7F1B79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p:blipFill>
            <p:spPr>
              <a:xfrm>
                <a:off x="10902681" y="1999970"/>
                <a:ext cx="366843" cy="366843"/>
              </a:xfrm>
              <a:prstGeom prst="rect">
                <a:avLst/>
              </a:prstGeom>
            </p:spPr>
          </p:pic>
          <p:sp>
            <p:nvSpPr>
              <p:cNvPr id="41" name="Textfeld 40">
                <a:extLst>
                  <a:ext uri="{FF2B5EF4-FFF2-40B4-BE49-F238E27FC236}">
                    <a16:creationId xmlns:a16="http://schemas.microsoft.com/office/drawing/2014/main" id="{9D9B946E-8B20-4680-B36E-DB8DC6042839}"/>
                  </a:ext>
                </a:extLst>
              </p:cNvPr>
              <p:cNvSpPr txBox="1"/>
              <p:nvPr/>
            </p:nvSpPr>
            <p:spPr>
              <a:xfrm>
                <a:off x="10480648" y="2040242"/>
                <a:ext cx="501435" cy="307777"/>
              </a:xfrm>
              <a:prstGeom prst="rect">
                <a:avLst/>
              </a:prstGeom>
              <a:noFill/>
            </p:spPr>
            <p:txBody>
              <a:bodyPr wrap="square" rtlCol="0">
                <a:spAutoFit/>
              </a:bodyPr>
              <a:lstStyle/>
              <a:p>
                <a:pPr algn="ctr"/>
                <a:r>
                  <a:rPr lang="de-DE" sz="1400" b="1" dirty="0">
                    <a:latin typeface="PT Sans" panose="020B0503020203020204" pitchFamily="34" charset="0"/>
                  </a:rPr>
                  <a:t>5 x </a:t>
                </a:r>
              </a:p>
            </p:txBody>
          </p:sp>
        </p:grpSp>
      </p:grpSp>
      <p:grpSp>
        <p:nvGrpSpPr>
          <p:cNvPr id="25" name="Gruppieren 24"/>
          <p:cNvGrpSpPr/>
          <p:nvPr/>
        </p:nvGrpSpPr>
        <p:grpSpPr>
          <a:xfrm>
            <a:off x="7114024" y="3815598"/>
            <a:ext cx="858421" cy="571541"/>
            <a:chOff x="7114024" y="3815598"/>
            <a:chExt cx="858421" cy="571541"/>
          </a:xfrm>
        </p:grpSpPr>
        <p:sp>
          <p:nvSpPr>
            <p:cNvPr id="33" name="Rechteck 10">
              <a:extLst>
                <a:ext uri="{FF2B5EF4-FFF2-40B4-BE49-F238E27FC236}">
                  <a16:creationId xmlns:a16="http://schemas.microsoft.com/office/drawing/2014/main" id="{7AA92D76-17CD-48DA-8183-59852F029EDA}"/>
                </a:ext>
              </a:extLst>
            </p:cNvPr>
            <p:cNvSpPr/>
            <p:nvPr/>
          </p:nvSpPr>
          <p:spPr>
            <a:xfrm>
              <a:off x="7123372" y="3855240"/>
              <a:ext cx="762649" cy="496473"/>
            </a:xfrm>
            <a:custGeom>
              <a:avLst/>
              <a:gdLst>
                <a:gd name="connsiteX0" fmla="*/ 0 w 2078182"/>
                <a:gd name="connsiteY0" fmla="*/ 0 h 1645920"/>
                <a:gd name="connsiteX1" fmla="*/ 498764 w 2078182"/>
                <a:gd name="connsiteY1" fmla="*/ 0 h 1645920"/>
                <a:gd name="connsiteX2" fmla="*/ 1039091 w 2078182"/>
                <a:gd name="connsiteY2" fmla="*/ 0 h 1645920"/>
                <a:gd name="connsiteX3" fmla="*/ 1537855 w 2078182"/>
                <a:gd name="connsiteY3" fmla="*/ 0 h 1645920"/>
                <a:gd name="connsiteX4" fmla="*/ 2078182 w 2078182"/>
                <a:gd name="connsiteY4" fmla="*/ 0 h 1645920"/>
                <a:gd name="connsiteX5" fmla="*/ 2078182 w 2078182"/>
                <a:gd name="connsiteY5" fmla="*/ 581558 h 1645920"/>
                <a:gd name="connsiteX6" fmla="*/ 2078182 w 2078182"/>
                <a:gd name="connsiteY6" fmla="*/ 1080821 h 1645920"/>
                <a:gd name="connsiteX7" fmla="*/ 2078182 w 2078182"/>
                <a:gd name="connsiteY7" fmla="*/ 1645920 h 1645920"/>
                <a:gd name="connsiteX8" fmla="*/ 1579418 w 2078182"/>
                <a:gd name="connsiteY8" fmla="*/ 1645920 h 1645920"/>
                <a:gd name="connsiteX9" fmla="*/ 1101436 w 2078182"/>
                <a:gd name="connsiteY9" fmla="*/ 1645920 h 1645920"/>
                <a:gd name="connsiteX10" fmla="*/ 644236 w 2078182"/>
                <a:gd name="connsiteY10" fmla="*/ 1645920 h 1645920"/>
                <a:gd name="connsiteX11" fmla="*/ 0 w 2078182"/>
                <a:gd name="connsiteY11" fmla="*/ 1645920 h 1645920"/>
                <a:gd name="connsiteX12" fmla="*/ 0 w 2078182"/>
                <a:gd name="connsiteY12" fmla="*/ 1097280 h 1645920"/>
                <a:gd name="connsiteX13" fmla="*/ 0 w 2078182"/>
                <a:gd name="connsiteY13" fmla="*/ 548640 h 1645920"/>
                <a:gd name="connsiteX14" fmla="*/ 0 w 2078182"/>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8182" h="1645920" fill="none" extrusionOk="0">
                  <a:moveTo>
                    <a:pt x="0" y="0"/>
                  </a:moveTo>
                  <a:cubicBezTo>
                    <a:pt x="179750" y="-8714"/>
                    <a:pt x="377862" y="3577"/>
                    <a:pt x="498764" y="0"/>
                  </a:cubicBezTo>
                  <a:cubicBezTo>
                    <a:pt x="619666" y="-3577"/>
                    <a:pt x="850363" y="51911"/>
                    <a:pt x="1039091" y="0"/>
                  </a:cubicBezTo>
                  <a:cubicBezTo>
                    <a:pt x="1227819" y="-51911"/>
                    <a:pt x="1416950" y="45631"/>
                    <a:pt x="1537855" y="0"/>
                  </a:cubicBezTo>
                  <a:cubicBezTo>
                    <a:pt x="1658760" y="-45631"/>
                    <a:pt x="1811213" y="212"/>
                    <a:pt x="2078182" y="0"/>
                  </a:cubicBezTo>
                  <a:cubicBezTo>
                    <a:pt x="2119495" y="211295"/>
                    <a:pt x="2019486" y="451084"/>
                    <a:pt x="2078182" y="581558"/>
                  </a:cubicBezTo>
                  <a:cubicBezTo>
                    <a:pt x="2136878" y="712032"/>
                    <a:pt x="2075958" y="975913"/>
                    <a:pt x="2078182" y="1080821"/>
                  </a:cubicBezTo>
                  <a:cubicBezTo>
                    <a:pt x="2080406" y="1185729"/>
                    <a:pt x="2053159" y="1407815"/>
                    <a:pt x="2078182" y="1645920"/>
                  </a:cubicBezTo>
                  <a:cubicBezTo>
                    <a:pt x="1867579" y="1661244"/>
                    <a:pt x="1817099" y="1596397"/>
                    <a:pt x="1579418" y="1645920"/>
                  </a:cubicBezTo>
                  <a:cubicBezTo>
                    <a:pt x="1341737" y="1695443"/>
                    <a:pt x="1222265" y="1639136"/>
                    <a:pt x="1101436" y="1645920"/>
                  </a:cubicBezTo>
                  <a:cubicBezTo>
                    <a:pt x="980607" y="1652704"/>
                    <a:pt x="866351" y="1616695"/>
                    <a:pt x="644236" y="1645920"/>
                  </a:cubicBezTo>
                  <a:cubicBezTo>
                    <a:pt x="422121" y="1675145"/>
                    <a:pt x="160284" y="1606444"/>
                    <a:pt x="0" y="1645920"/>
                  </a:cubicBezTo>
                  <a:cubicBezTo>
                    <a:pt x="-41484" y="1497923"/>
                    <a:pt x="25714" y="1314310"/>
                    <a:pt x="0" y="1097280"/>
                  </a:cubicBezTo>
                  <a:cubicBezTo>
                    <a:pt x="-25714" y="880250"/>
                    <a:pt x="64874" y="770223"/>
                    <a:pt x="0" y="548640"/>
                  </a:cubicBezTo>
                  <a:cubicBezTo>
                    <a:pt x="-64874" y="327057"/>
                    <a:pt x="49580" y="150900"/>
                    <a:pt x="0" y="0"/>
                  </a:cubicBezTo>
                  <a:close/>
                </a:path>
                <a:path w="2078182" h="1645920" stroke="0" extrusionOk="0">
                  <a:moveTo>
                    <a:pt x="0" y="0"/>
                  </a:moveTo>
                  <a:cubicBezTo>
                    <a:pt x="130293" y="-24757"/>
                    <a:pt x="273353" y="14579"/>
                    <a:pt x="457200" y="0"/>
                  </a:cubicBezTo>
                  <a:cubicBezTo>
                    <a:pt x="641047" y="-14579"/>
                    <a:pt x="786625" y="25646"/>
                    <a:pt x="914400" y="0"/>
                  </a:cubicBezTo>
                  <a:cubicBezTo>
                    <a:pt x="1042175" y="-25646"/>
                    <a:pt x="1317547" y="41301"/>
                    <a:pt x="1454727" y="0"/>
                  </a:cubicBezTo>
                  <a:cubicBezTo>
                    <a:pt x="1591907" y="-41301"/>
                    <a:pt x="1949112" y="47040"/>
                    <a:pt x="2078182" y="0"/>
                  </a:cubicBezTo>
                  <a:cubicBezTo>
                    <a:pt x="2091623" y="180351"/>
                    <a:pt x="2032514" y="365316"/>
                    <a:pt x="2078182" y="515722"/>
                  </a:cubicBezTo>
                  <a:cubicBezTo>
                    <a:pt x="2123850" y="666128"/>
                    <a:pt x="2067392" y="874968"/>
                    <a:pt x="2078182" y="1064362"/>
                  </a:cubicBezTo>
                  <a:cubicBezTo>
                    <a:pt x="2088972" y="1253756"/>
                    <a:pt x="2046706" y="1423662"/>
                    <a:pt x="2078182" y="1645920"/>
                  </a:cubicBezTo>
                  <a:cubicBezTo>
                    <a:pt x="1956715" y="1676828"/>
                    <a:pt x="1650554" y="1631780"/>
                    <a:pt x="1537855" y="1645920"/>
                  </a:cubicBezTo>
                  <a:cubicBezTo>
                    <a:pt x="1425156" y="1660060"/>
                    <a:pt x="1141028" y="1634967"/>
                    <a:pt x="1018309" y="1645920"/>
                  </a:cubicBezTo>
                  <a:cubicBezTo>
                    <a:pt x="895590" y="1656873"/>
                    <a:pt x="721695" y="1607528"/>
                    <a:pt x="477982" y="1645920"/>
                  </a:cubicBezTo>
                  <a:cubicBezTo>
                    <a:pt x="234269" y="1684312"/>
                    <a:pt x="133354" y="1630237"/>
                    <a:pt x="0" y="1645920"/>
                  </a:cubicBezTo>
                  <a:cubicBezTo>
                    <a:pt x="-44526" y="1459865"/>
                    <a:pt x="12610" y="1253691"/>
                    <a:pt x="0" y="1146658"/>
                  </a:cubicBezTo>
                  <a:cubicBezTo>
                    <a:pt x="-12610" y="1039625"/>
                    <a:pt x="37963" y="836764"/>
                    <a:pt x="0" y="598018"/>
                  </a:cubicBezTo>
                  <a:cubicBezTo>
                    <a:pt x="-37963" y="359272"/>
                    <a:pt x="13365" y="264886"/>
                    <a:pt x="0" y="0"/>
                  </a:cubicBezTo>
                  <a:close/>
                </a:path>
              </a:pathLst>
            </a:custGeom>
            <a:solidFill>
              <a:schemeClr val="bg1">
                <a:lumMod val="95000"/>
              </a:schemeClr>
            </a:solidFill>
            <a:ln>
              <a:solidFill>
                <a:schemeClr val="tx1">
                  <a:lumMod val="50000"/>
                  <a:lumOff val="50000"/>
                </a:schemeClr>
              </a:solidFill>
              <a:extLst>
                <a:ext uri="{C807C97D-BFC1-408E-A445-0C87EB9F89A2}">
                  <ask:lineSketchStyleProps xmlns:ask="http://schemas.microsoft.com/office/drawing/2018/sketchyshapes" xmlns="" sd="23714749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descr="Drop icon clipart png img free Download - Proofmart.com"/>
            <p:cNvPicPr>
              <a:picLocks noChangeAspect="1"/>
            </p:cNvPicPr>
            <p:nvPr/>
          </p:nvPicPr>
          <p:blipFill>
            <a:blip r:embed="rId13" cstate="print">
              <a:extLst>
                <a:ext uri="{BEBA8EAE-BF5A-486C-A8C5-ECC9F3942E4B}">
                  <a14:imgProps xmlns:a14="http://schemas.microsoft.com/office/drawing/2010/main">
                    <a14:imgLayer r:embed="rId14">
                      <a14:imgEffect>
                        <a14:backgroundRemoval t="10000" b="90000" l="10000" r="90000">
                          <a14:foregroundMark x1="57292" y1="41016" x2="57292" y2="41016"/>
                          <a14:foregroundMark x1="38932" y1="71484" x2="38932" y2="71484"/>
                          <a14:foregroundMark x1="34766" y1="62630" x2="36849" y2="68620"/>
                        </a14:backgroundRemoval>
                      </a14:imgEffect>
                    </a14:imgLayer>
                  </a14:imgProps>
                </a:ext>
                <a:ext uri="{28A0092B-C50C-407E-A947-70E740481C1C}">
                  <a14:useLocalDpi xmlns:a14="http://schemas.microsoft.com/office/drawing/2010/main" val="0"/>
                </a:ext>
              </a:extLst>
            </a:blip>
            <a:stretch>
              <a:fillRect/>
            </a:stretch>
          </p:blipFill>
          <p:spPr>
            <a:xfrm>
              <a:off x="7400904" y="3815598"/>
              <a:ext cx="571541" cy="571541"/>
            </a:xfrm>
            <a:prstGeom prst="rect">
              <a:avLst/>
            </a:prstGeom>
          </p:spPr>
        </p:pic>
        <p:sp>
          <p:nvSpPr>
            <p:cNvPr id="44" name="Textfeld 43">
              <a:extLst>
                <a:ext uri="{FF2B5EF4-FFF2-40B4-BE49-F238E27FC236}">
                  <a16:creationId xmlns:a16="http://schemas.microsoft.com/office/drawing/2014/main" id="{9D9B946E-8B20-4680-B36E-DB8DC6042839}"/>
                </a:ext>
              </a:extLst>
            </p:cNvPr>
            <p:cNvSpPr txBox="1"/>
            <p:nvPr/>
          </p:nvSpPr>
          <p:spPr>
            <a:xfrm>
              <a:off x="7114024" y="3936614"/>
              <a:ext cx="501435" cy="307777"/>
            </a:xfrm>
            <a:prstGeom prst="rect">
              <a:avLst/>
            </a:prstGeom>
            <a:noFill/>
          </p:spPr>
          <p:txBody>
            <a:bodyPr wrap="square" rtlCol="0">
              <a:spAutoFit/>
            </a:bodyPr>
            <a:lstStyle/>
            <a:p>
              <a:pPr algn="ctr"/>
              <a:r>
                <a:rPr lang="de-DE" sz="1400" b="1" dirty="0">
                  <a:latin typeface="PT Sans" panose="020B0503020203020204" pitchFamily="34" charset="0"/>
                </a:rPr>
                <a:t>1</a:t>
              </a:r>
              <a:r>
                <a:rPr lang="de-DE" sz="1400" b="1" dirty="0" smtClean="0">
                  <a:latin typeface="PT Sans" panose="020B0503020203020204" pitchFamily="34" charset="0"/>
                </a:rPr>
                <a:t> </a:t>
              </a:r>
              <a:r>
                <a:rPr lang="de-DE" sz="1400" b="1" dirty="0">
                  <a:latin typeface="PT Sans" panose="020B0503020203020204" pitchFamily="34" charset="0"/>
                </a:rPr>
                <a:t>x </a:t>
              </a:r>
            </a:p>
          </p:txBody>
        </p:sp>
      </p:grpSp>
      <p:grpSp>
        <p:nvGrpSpPr>
          <p:cNvPr id="24" name="Gruppieren 23"/>
          <p:cNvGrpSpPr/>
          <p:nvPr/>
        </p:nvGrpSpPr>
        <p:grpSpPr>
          <a:xfrm>
            <a:off x="3219238" y="3975370"/>
            <a:ext cx="975606" cy="523804"/>
            <a:chOff x="3219238" y="3975370"/>
            <a:chExt cx="975606" cy="523804"/>
          </a:xfrm>
        </p:grpSpPr>
        <p:sp>
          <p:nvSpPr>
            <p:cNvPr id="43" name="Rechteck 10">
              <a:extLst>
                <a:ext uri="{FF2B5EF4-FFF2-40B4-BE49-F238E27FC236}">
                  <a16:creationId xmlns:a16="http://schemas.microsoft.com/office/drawing/2014/main" id="{7AA92D76-17CD-48DA-8183-59852F029EDA}"/>
                </a:ext>
              </a:extLst>
            </p:cNvPr>
            <p:cNvSpPr/>
            <p:nvPr/>
          </p:nvSpPr>
          <p:spPr>
            <a:xfrm>
              <a:off x="3294109" y="3975370"/>
              <a:ext cx="762649" cy="496473"/>
            </a:xfrm>
            <a:custGeom>
              <a:avLst/>
              <a:gdLst>
                <a:gd name="connsiteX0" fmla="*/ 0 w 2078182"/>
                <a:gd name="connsiteY0" fmla="*/ 0 h 1645920"/>
                <a:gd name="connsiteX1" fmla="*/ 498764 w 2078182"/>
                <a:gd name="connsiteY1" fmla="*/ 0 h 1645920"/>
                <a:gd name="connsiteX2" fmla="*/ 1039091 w 2078182"/>
                <a:gd name="connsiteY2" fmla="*/ 0 h 1645920"/>
                <a:gd name="connsiteX3" fmla="*/ 1537855 w 2078182"/>
                <a:gd name="connsiteY3" fmla="*/ 0 h 1645920"/>
                <a:gd name="connsiteX4" fmla="*/ 2078182 w 2078182"/>
                <a:gd name="connsiteY4" fmla="*/ 0 h 1645920"/>
                <a:gd name="connsiteX5" fmla="*/ 2078182 w 2078182"/>
                <a:gd name="connsiteY5" fmla="*/ 581558 h 1645920"/>
                <a:gd name="connsiteX6" fmla="*/ 2078182 w 2078182"/>
                <a:gd name="connsiteY6" fmla="*/ 1080821 h 1645920"/>
                <a:gd name="connsiteX7" fmla="*/ 2078182 w 2078182"/>
                <a:gd name="connsiteY7" fmla="*/ 1645920 h 1645920"/>
                <a:gd name="connsiteX8" fmla="*/ 1579418 w 2078182"/>
                <a:gd name="connsiteY8" fmla="*/ 1645920 h 1645920"/>
                <a:gd name="connsiteX9" fmla="*/ 1101436 w 2078182"/>
                <a:gd name="connsiteY9" fmla="*/ 1645920 h 1645920"/>
                <a:gd name="connsiteX10" fmla="*/ 644236 w 2078182"/>
                <a:gd name="connsiteY10" fmla="*/ 1645920 h 1645920"/>
                <a:gd name="connsiteX11" fmla="*/ 0 w 2078182"/>
                <a:gd name="connsiteY11" fmla="*/ 1645920 h 1645920"/>
                <a:gd name="connsiteX12" fmla="*/ 0 w 2078182"/>
                <a:gd name="connsiteY12" fmla="*/ 1097280 h 1645920"/>
                <a:gd name="connsiteX13" fmla="*/ 0 w 2078182"/>
                <a:gd name="connsiteY13" fmla="*/ 548640 h 1645920"/>
                <a:gd name="connsiteX14" fmla="*/ 0 w 2078182"/>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8182" h="1645920" fill="none" extrusionOk="0">
                  <a:moveTo>
                    <a:pt x="0" y="0"/>
                  </a:moveTo>
                  <a:cubicBezTo>
                    <a:pt x="179750" y="-8714"/>
                    <a:pt x="377862" y="3577"/>
                    <a:pt x="498764" y="0"/>
                  </a:cubicBezTo>
                  <a:cubicBezTo>
                    <a:pt x="619666" y="-3577"/>
                    <a:pt x="850363" y="51911"/>
                    <a:pt x="1039091" y="0"/>
                  </a:cubicBezTo>
                  <a:cubicBezTo>
                    <a:pt x="1227819" y="-51911"/>
                    <a:pt x="1416950" y="45631"/>
                    <a:pt x="1537855" y="0"/>
                  </a:cubicBezTo>
                  <a:cubicBezTo>
                    <a:pt x="1658760" y="-45631"/>
                    <a:pt x="1811213" y="212"/>
                    <a:pt x="2078182" y="0"/>
                  </a:cubicBezTo>
                  <a:cubicBezTo>
                    <a:pt x="2119495" y="211295"/>
                    <a:pt x="2019486" y="451084"/>
                    <a:pt x="2078182" y="581558"/>
                  </a:cubicBezTo>
                  <a:cubicBezTo>
                    <a:pt x="2136878" y="712032"/>
                    <a:pt x="2075958" y="975913"/>
                    <a:pt x="2078182" y="1080821"/>
                  </a:cubicBezTo>
                  <a:cubicBezTo>
                    <a:pt x="2080406" y="1185729"/>
                    <a:pt x="2053159" y="1407815"/>
                    <a:pt x="2078182" y="1645920"/>
                  </a:cubicBezTo>
                  <a:cubicBezTo>
                    <a:pt x="1867579" y="1661244"/>
                    <a:pt x="1817099" y="1596397"/>
                    <a:pt x="1579418" y="1645920"/>
                  </a:cubicBezTo>
                  <a:cubicBezTo>
                    <a:pt x="1341737" y="1695443"/>
                    <a:pt x="1222265" y="1639136"/>
                    <a:pt x="1101436" y="1645920"/>
                  </a:cubicBezTo>
                  <a:cubicBezTo>
                    <a:pt x="980607" y="1652704"/>
                    <a:pt x="866351" y="1616695"/>
                    <a:pt x="644236" y="1645920"/>
                  </a:cubicBezTo>
                  <a:cubicBezTo>
                    <a:pt x="422121" y="1675145"/>
                    <a:pt x="160284" y="1606444"/>
                    <a:pt x="0" y="1645920"/>
                  </a:cubicBezTo>
                  <a:cubicBezTo>
                    <a:pt x="-41484" y="1497923"/>
                    <a:pt x="25714" y="1314310"/>
                    <a:pt x="0" y="1097280"/>
                  </a:cubicBezTo>
                  <a:cubicBezTo>
                    <a:pt x="-25714" y="880250"/>
                    <a:pt x="64874" y="770223"/>
                    <a:pt x="0" y="548640"/>
                  </a:cubicBezTo>
                  <a:cubicBezTo>
                    <a:pt x="-64874" y="327057"/>
                    <a:pt x="49580" y="150900"/>
                    <a:pt x="0" y="0"/>
                  </a:cubicBezTo>
                  <a:close/>
                </a:path>
                <a:path w="2078182" h="1645920" stroke="0" extrusionOk="0">
                  <a:moveTo>
                    <a:pt x="0" y="0"/>
                  </a:moveTo>
                  <a:cubicBezTo>
                    <a:pt x="130293" y="-24757"/>
                    <a:pt x="273353" y="14579"/>
                    <a:pt x="457200" y="0"/>
                  </a:cubicBezTo>
                  <a:cubicBezTo>
                    <a:pt x="641047" y="-14579"/>
                    <a:pt x="786625" y="25646"/>
                    <a:pt x="914400" y="0"/>
                  </a:cubicBezTo>
                  <a:cubicBezTo>
                    <a:pt x="1042175" y="-25646"/>
                    <a:pt x="1317547" y="41301"/>
                    <a:pt x="1454727" y="0"/>
                  </a:cubicBezTo>
                  <a:cubicBezTo>
                    <a:pt x="1591907" y="-41301"/>
                    <a:pt x="1949112" y="47040"/>
                    <a:pt x="2078182" y="0"/>
                  </a:cubicBezTo>
                  <a:cubicBezTo>
                    <a:pt x="2091623" y="180351"/>
                    <a:pt x="2032514" y="365316"/>
                    <a:pt x="2078182" y="515722"/>
                  </a:cubicBezTo>
                  <a:cubicBezTo>
                    <a:pt x="2123850" y="666128"/>
                    <a:pt x="2067392" y="874968"/>
                    <a:pt x="2078182" y="1064362"/>
                  </a:cubicBezTo>
                  <a:cubicBezTo>
                    <a:pt x="2088972" y="1253756"/>
                    <a:pt x="2046706" y="1423662"/>
                    <a:pt x="2078182" y="1645920"/>
                  </a:cubicBezTo>
                  <a:cubicBezTo>
                    <a:pt x="1956715" y="1676828"/>
                    <a:pt x="1650554" y="1631780"/>
                    <a:pt x="1537855" y="1645920"/>
                  </a:cubicBezTo>
                  <a:cubicBezTo>
                    <a:pt x="1425156" y="1660060"/>
                    <a:pt x="1141028" y="1634967"/>
                    <a:pt x="1018309" y="1645920"/>
                  </a:cubicBezTo>
                  <a:cubicBezTo>
                    <a:pt x="895590" y="1656873"/>
                    <a:pt x="721695" y="1607528"/>
                    <a:pt x="477982" y="1645920"/>
                  </a:cubicBezTo>
                  <a:cubicBezTo>
                    <a:pt x="234269" y="1684312"/>
                    <a:pt x="133354" y="1630237"/>
                    <a:pt x="0" y="1645920"/>
                  </a:cubicBezTo>
                  <a:cubicBezTo>
                    <a:pt x="-44526" y="1459865"/>
                    <a:pt x="12610" y="1253691"/>
                    <a:pt x="0" y="1146658"/>
                  </a:cubicBezTo>
                  <a:cubicBezTo>
                    <a:pt x="-12610" y="1039625"/>
                    <a:pt x="37963" y="836764"/>
                    <a:pt x="0" y="598018"/>
                  </a:cubicBezTo>
                  <a:cubicBezTo>
                    <a:pt x="-37963" y="359272"/>
                    <a:pt x="13365" y="264886"/>
                    <a:pt x="0" y="0"/>
                  </a:cubicBezTo>
                  <a:close/>
                </a:path>
              </a:pathLst>
            </a:custGeom>
            <a:solidFill>
              <a:schemeClr val="bg1">
                <a:lumMod val="95000"/>
              </a:schemeClr>
            </a:solidFill>
            <a:ln>
              <a:solidFill>
                <a:schemeClr val="tx1">
                  <a:lumMod val="50000"/>
                  <a:lumOff val="50000"/>
                </a:schemeClr>
              </a:solidFill>
              <a:extLst>
                <a:ext uri="{C807C97D-BFC1-408E-A445-0C87EB9F89A2}">
                  <ask:lineSketchStyleProps xmlns:ask="http://schemas.microsoft.com/office/drawing/2018/sketchyshapes" xmlns="" sd="23714749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descr="SVG &gt; marks tire - Free SVG Image &amp; Icon. | SVG Silh"/>
            <p:cNvPicPr>
              <a:picLocks noChangeAspect="1"/>
            </p:cNvPicPr>
            <p:nvPr/>
          </p:nvPicPr>
          <p:blipFill rotWithShape="1">
            <a:blip r:embed="rId15" cstate="print">
              <a:extLst>
                <a:ext uri="{28A0092B-C50C-407E-A947-70E740481C1C}">
                  <a14:useLocalDpi xmlns:a14="http://schemas.microsoft.com/office/drawing/2010/main" val="0"/>
                </a:ext>
              </a:extLst>
            </a:blip>
            <a:srcRect l="15758" t="44432" r="61423" b="48256"/>
            <a:stretch/>
          </p:blipFill>
          <p:spPr>
            <a:xfrm rot="1435058">
              <a:off x="3383086" y="4118391"/>
              <a:ext cx="811758" cy="252000"/>
            </a:xfrm>
            <a:prstGeom prst="rect">
              <a:avLst/>
            </a:prstGeom>
          </p:spPr>
        </p:pic>
        <p:sp>
          <p:nvSpPr>
            <p:cNvPr id="47" name="Textfeld 46">
              <a:extLst>
                <a:ext uri="{FF2B5EF4-FFF2-40B4-BE49-F238E27FC236}">
                  <a16:creationId xmlns:a16="http://schemas.microsoft.com/office/drawing/2014/main" id="{9D9B946E-8B20-4680-B36E-DB8DC6042839}"/>
                </a:ext>
              </a:extLst>
            </p:cNvPr>
            <p:cNvSpPr txBox="1"/>
            <p:nvPr/>
          </p:nvSpPr>
          <p:spPr>
            <a:xfrm>
              <a:off x="3219238" y="4191397"/>
              <a:ext cx="501435" cy="307777"/>
            </a:xfrm>
            <a:prstGeom prst="rect">
              <a:avLst/>
            </a:prstGeom>
            <a:noFill/>
          </p:spPr>
          <p:txBody>
            <a:bodyPr wrap="square" rtlCol="0">
              <a:spAutoFit/>
            </a:bodyPr>
            <a:lstStyle/>
            <a:p>
              <a:pPr algn="ctr"/>
              <a:r>
                <a:rPr lang="de-DE" sz="1400" b="1" dirty="0">
                  <a:latin typeface="PT Sans" panose="020B0503020203020204" pitchFamily="34" charset="0"/>
                </a:rPr>
                <a:t>4</a:t>
              </a:r>
              <a:r>
                <a:rPr lang="de-DE" sz="1400" b="1" dirty="0" smtClean="0">
                  <a:latin typeface="PT Sans" panose="020B0503020203020204" pitchFamily="34" charset="0"/>
                </a:rPr>
                <a:t> </a:t>
              </a:r>
              <a:r>
                <a:rPr lang="de-DE" sz="1400" b="1" dirty="0">
                  <a:latin typeface="PT Sans" panose="020B0503020203020204" pitchFamily="34" charset="0"/>
                </a:rPr>
                <a:t>x </a:t>
              </a:r>
            </a:p>
          </p:txBody>
        </p:sp>
      </p:grpSp>
      <p:graphicFrame>
        <p:nvGraphicFramePr>
          <p:cNvPr id="23" name="Diagramm 22"/>
          <p:cNvGraphicFramePr/>
          <p:nvPr>
            <p:extLst>
              <p:ext uri="{D42A27DB-BD31-4B8C-83A1-F6EECF244321}">
                <p14:modId xmlns:p14="http://schemas.microsoft.com/office/powerpoint/2010/main" val="1951617863"/>
              </p:ext>
            </p:extLst>
          </p:nvPr>
        </p:nvGraphicFramePr>
        <p:xfrm>
          <a:off x="5086317" y="2462477"/>
          <a:ext cx="6758704" cy="4100167"/>
        </p:xfrm>
        <a:graphic>
          <a:graphicData uri="http://schemas.openxmlformats.org/drawingml/2006/chart">
            <c:chart xmlns:c="http://schemas.openxmlformats.org/drawingml/2006/chart" xmlns:r="http://schemas.openxmlformats.org/officeDocument/2006/relationships" r:id="rId16"/>
          </a:graphicData>
        </a:graphic>
      </p:graphicFrame>
    </p:spTree>
    <p:extLst>
      <p:ext uri="{BB962C8B-B14F-4D97-AF65-F5344CB8AC3E}">
        <p14:creationId xmlns:p14="http://schemas.microsoft.com/office/powerpoint/2010/main" val="2369081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p:bldP spid="37" grpId="0" animBg="1"/>
      <p:bldP spid="38" grpId="0" animBg="1"/>
      <p:bldP spid="51" grpId="0" animBg="1"/>
      <p:bldP spid="65" grpId="0"/>
      <p:bldGraphic spid="23"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name="Slide4">
    <p:bg>
      <p:bgPr>
        <a:gradFill flip="none" rotWithShape="1">
          <a:gsLst>
            <a:gs pos="100000">
              <a:srgbClr val="00544A"/>
            </a:gs>
            <a:gs pos="0">
              <a:srgbClr val="63BD6E"/>
            </a:gs>
            <a:gs pos="64000">
              <a:srgbClr val="006E60"/>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6" name="Gruppieren 5"/>
          <p:cNvGrpSpPr>
            <a:grpSpLocks noChangeAspect="1"/>
          </p:cNvGrpSpPr>
          <p:nvPr/>
        </p:nvGrpSpPr>
        <p:grpSpPr>
          <a:xfrm>
            <a:off x="4581329" y="2365526"/>
            <a:ext cx="2883159" cy="2883159"/>
            <a:chOff x="3041780" y="783771"/>
            <a:chExt cx="6120000" cy="6120000"/>
          </a:xfrm>
        </p:grpSpPr>
        <p:sp>
          <p:nvSpPr>
            <p:cNvPr id="4" name="Ellipse 3"/>
            <p:cNvSpPr/>
            <p:nvPr/>
          </p:nvSpPr>
          <p:spPr>
            <a:xfrm>
              <a:off x="3041780" y="783771"/>
              <a:ext cx="6120000" cy="6120000"/>
            </a:xfrm>
            <a:prstGeom prst="ellipse">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de-DE"/>
            </a:p>
          </p:txBody>
        </p:sp>
        <p:pic>
          <p:nvPicPr>
            <p:cNvPr id="3" name="Grafik 2" descr="Contact Us – Everyday Decisions"/>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187699" y="1929690"/>
              <a:ext cx="3828161" cy="3828161"/>
            </a:xfrm>
            <a:prstGeom prst="rect">
              <a:avLst/>
            </a:prstGeom>
          </p:spPr>
        </p:pic>
      </p:grpSp>
      <p:sp>
        <p:nvSpPr>
          <p:cNvPr id="7" name="Textfeld 6"/>
          <p:cNvSpPr txBox="1"/>
          <p:nvPr/>
        </p:nvSpPr>
        <p:spPr>
          <a:xfrm>
            <a:off x="2026419" y="1334277"/>
            <a:ext cx="5303055" cy="461665"/>
          </a:xfrm>
          <a:prstGeom prst="rect">
            <a:avLst/>
          </a:prstGeom>
          <a:noFill/>
        </p:spPr>
        <p:txBody>
          <a:bodyPr wrap="none" rtlCol="0">
            <a:spAutoFit/>
          </a:bodyPr>
          <a:lstStyle/>
          <a:p>
            <a:r>
              <a:rPr lang="de-DE" sz="2400" dirty="0" err="1" smtClean="0">
                <a:solidFill>
                  <a:schemeClr val="bg1"/>
                </a:solidFill>
                <a:latin typeface="Segoe Print" panose="02000600000000000000" pitchFamily="2" charset="0"/>
              </a:rPr>
              <a:t>Contact</a:t>
            </a:r>
            <a:r>
              <a:rPr lang="de-DE" sz="2400" dirty="0" smtClean="0">
                <a:solidFill>
                  <a:schemeClr val="bg1"/>
                </a:solidFill>
                <a:latin typeface="Segoe Print" panose="02000600000000000000" pitchFamily="2" charset="0"/>
              </a:rPr>
              <a:t> </a:t>
            </a:r>
            <a:r>
              <a:rPr lang="de-DE" sz="2400" dirty="0" err="1" smtClean="0">
                <a:solidFill>
                  <a:schemeClr val="bg1"/>
                </a:solidFill>
                <a:latin typeface="Segoe Print" panose="02000600000000000000" pitchFamily="2" charset="0"/>
              </a:rPr>
              <a:t>and</a:t>
            </a:r>
            <a:r>
              <a:rPr lang="de-DE" sz="2400" dirty="0" smtClean="0">
                <a:solidFill>
                  <a:schemeClr val="bg1"/>
                </a:solidFill>
                <a:latin typeface="Segoe Print" panose="02000600000000000000" pitchFamily="2" charset="0"/>
              </a:rPr>
              <a:t> </a:t>
            </a:r>
            <a:r>
              <a:rPr lang="de-DE" sz="2400" dirty="0" err="1" smtClean="0">
                <a:solidFill>
                  <a:schemeClr val="bg1"/>
                </a:solidFill>
                <a:latin typeface="Segoe Print" panose="02000600000000000000" pitchFamily="2" charset="0"/>
              </a:rPr>
              <a:t>further</a:t>
            </a:r>
            <a:r>
              <a:rPr lang="de-DE" sz="2400" dirty="0" smtClean="0">
                <a:solidFill>
                  <a:schemeClr val="bg1"/>
                </a:solidFill>
                <a:latin typeface="Segoe Print" panose="02000600000000000000" pitchFamily="2" charset="0"/>
              </a:rPr>
              <a:t> Information</a:t>
            </a:r>
            <a:endParaRPr lang="de-DE" sz="2400" dirty="0">
              <a:solidFill>
                <a:schemeClr val="bg1"/>
              </a:solidFill>
              <a:latin typeface="Segoe Print" panose="02000600000000000000" pitchFamily="2" charset="0"/>
            </a:endParaRPr>
          </a:p>
        </p:txBody>
      </p:sp>
      <p:grpSp>
        <p:nvGrpSpPr>
          <p:cNvPr id="24" name="Gruppieren 23"/>
          <p:cNvGrpSpPr/>
          <p:nvPr/>
        </p:nvGrpSpPr>
        <p:grpSpPr>
          <a:xfrm flipH="1">
            <a:off x="2620377" y="2346048"/>
            <a:ext cx="1874748" cy="1735583"/>
            <a:chOff x="6783716" y="1464817"/>
            <a:chExt cx="1874748" cy="1735583"/>
          </a:xfrm>
        </p:grpSpPr>
        <p:sp>
          <p:nvSpPr>
            <p:cNvPr id="17" name="Bogen 16"/>
            <p:cNvSpPr/>
            <p:nvPr/>
          </p:nvSpPr>
          <p:spPr>
            <a:xfrm rot="4321515">
              <a:off x="6867339" y="1381194"/>
              <a:ext cx="1707502" cy="1874748"/>
            </a:xfrm>
            <a:prstGeom prst="arc">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nvGrpSpPr>
            <p:cNvPr id="23" name="Gruppieren 22"/>
            <p:cNvGrpSpPr/>
            <p:nvPr/>
          </p:nvGrpSpPr>
          <p:grpSpPr>
            <a:xfrm>
              <a:off x="7981211" y="2882715"/>
              <a:ext cx="276964" cy="317685"/>
              <a:chOff x="7981211" y="2882715"/>
              <a:chExt cx="276964" cy="317685"/>
            </a:xfrm>
          </p:grpSpPr>
          <p:cxnSp>
            <p:nvCxnSpPr>
              <p:cNvPr id="19" name="Gerader Verbinder 18"/>
              <p:cNvCxnSpPr/>
              <p:nvPr/>
            </p:nvCxnSpPr>
            <p:spPr>
              <a:xfrm flipH="1">
                <a:off x="7981211" y="2882715"/>
                <a:ext cx="63769" cy="266153"/>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Gerader Verbinder 19"/>
              <p:cNvCxnSpPr/>
              <p:nvPr/>
            </p:nvCxnSpPr>
            <p:spPr>
              <a:xfrm flipH="1" flipV="1">
                <a:off x="7981211" y="3130652"/>
                <a:ext cx="276964" cy="69748"/>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5" name="Textfeld 24"/>
          <p:cNvSpPr txBox="1"/>
          <p:nvPr/>
        </p:nvSpPr>
        <p:spPr>
          <a:xfrm>
            <a:off x="9770923" y="6371318"/>
            <a:ext cx="2307042" cy="369332"/>
          </a:xfrm>
          <a:prstGeom prst="rect">
            <a:avLst/>
          </a:prstGeom>
          <a:noFill/>
        </p:spPr>
        <p:txBody>
          <a:bodyPr wrap="none" rtlCol="0">
            <a:spAutoFit/>
          </a:bodyPr>
          <a:lstStyle/>
          <a:p>
            <a:r>
              <a:rPr lang="de-DE" i="1" dirty="0">
                <a:solidFill>
                  <a:schemeClr val="bg1"/>
                </a:solidFill>
                <a:latin typeface="PT Sans" panose="020B0503020203020204" pitchFamily="34" charset="0"/>
              </a:rPr>
              <a:t>https://www.fva-bw.de</a:t>
            </a:r>
          </a:p>
        </p:txBody>
      </p:sp>
      <p:sp>
        <p:nvSpPr>
          <p:cNvPr id="26" name="Textfeld 25"/>
          <p:cNvSpPr txBox="1"/>
          <p:nvPr/>
        </p:nvSpPr>
        <p:spPr>
          <a:xfrm>
            <a:off x="969880" y="4897891"/>
            <a:ext cx="3708066" cy="1200329"/>
          </a:xfrm>
          <a:prstGeom prst="rect">
            <a:avLst/>
          </a:prstGeom>
          <a:noFill/>
        </p:spPr>
        <p:txBody>
          <a:bodyPr wrap="none" rtlCol="0">
            <a:spAutoFit/>
          </a:bodyPr>
          <a:lstStyle/>
          <a:p>
            <a:r>
              <a:rPr lang="de-DE" sz="2400" u="sng" dirty="0" smtClean="0">
                <a:solidFill>
                  <a:schemeClr val="bg1"/>
                </a:solidFill>
                <a:latin typeface="PT Sans" panose="020B0503020203020204" pitchFamily="34" charset="0"/>
              </a:rPr>
              <a:t>Verena.Lang@forst.bwl.de</a:t>
            </a:r>
          </a:p>
          <a:p>
            <a:endParaRPr lang="de-DE" sz="600" u="sng" dirty="0" smtClean="0">
              <a:solidFill>
                <a:schemeClr val="bg1"/>
              </a:solidFill>
              <a:latin typeface="PT Sans" panose="020B0503020203020204" pitchFamily="34" charset="0"/>
            </a:endParaRPr>
          </a:p>
          <a:p>
            <a:r>
              <a:rPr lang="de-DE" sz="2400" u="sng" dirty="0" smtClean="0">
                <a:solidFill>
                  <a:schemeClr val="bg1"/>
                </a:solidFill>
                <a:latin typeface="PT Sans" panose="020B0503020203020204" pitchFamily="34" charset="0"/>
              </a:rPr>
              <a:t>Martin.Maier@forst.bwl.de</a:t>
            </a:r>
          </a:p>
          <a:p>
            <a:endParaRPr lang="de-DE" dirty="0">
              <a:solidFill>
                <a:schemeClr val="bg1"/>
              </a:solidFill>
              <a:latin typeface="PT Sans" panose="020B0503020203020204" pitchFamily="34" charset="0"/>
            </a:endParaRPr>
          </a:p>
        </p:txBody>
      </p:sp>
      <p:sp>
        <p:nvSpPr>
          <p:cNvPr id="27" name="Textfeld 26"/>
          <p:cNvSpPr txBox="1"/>
          <p:nvPr/>
        </p:nvSpPr>
        <p:spPr>
          <a:xfrm>
            <a:off x="1565195" y="764693"/>
            <a:ext cx="2387192" cy="646331"/>
          </a:xfrm>
          <a:prstGeom prst="rect">
            <a:avLst/>
          </a:prstGeom>
          <a:noFill/>
        </p:spPr>
        <p:txBody>
          <a:bodyPr wrap="none" rtlCol="0">
            <a:spAutoFit/>
          </a:bodyPr>
          <a:lstStyle/>
          <a:p>
            <a:r>
              <a:rPr lang="de-DE" sz="3600" b="1" dirty="0" smtClean="0">
                <a:solidFill>
                  <a:schemeClr val="bg1"/>
                </a:solidFill>
                <a:latin typeface="Segoe Print" panose="02000600000000000000" pitchFamily="2" charset="0"/>
              </a:rPr>
              <a:t>THANKS!</a:t>
            </a:r>
            <a:endParaRPr lang="de-DE" sz="3600" b="1" dirty="0">
              <a:solidFill>
                <a:schemeClr val="bg1"/>
              </a:solidFill>
              <a:latin typeface="Segoe Print" panose="02000600000000000000" pitchFamily="2" charset="0"/>
            </a:endParaRPr>
          </a:p>
        </p:txBody>
      </p:sp>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6773" y="3270333"/>
            <a:ext cx="972269" cy="972269"/>
          </a:xfrm>
          <a:prstGeom prst="rect">
            <a:avLst/>
          </a:prstGeom>
        </p:spPr>
      </p:pic>
      <p:pic>
        <p:nvPicPr>
          <p:cNvPr id="5" name="Grafik 4"/>
          <p:cNvPicPr>
            <a:picLocks noChangeAspect="1"/>
          </p:cNvPicPr>
          <p:nvPr/>
        </p:nvPicPr>
        <p:blipFill rotWithShape="1">
          <a:blip r:embed="rId5">
            <a:extLst>
              <a:ext uri="{28A0092B-C50C-407E-A947-70E740481C1C}">
                <a14:useLocalDpi xmlns:a14="http://schemas.microsoft.com/office/drawing/2010/main" val="0"/>
              </a:ext>
            </a:extLst>
          </a:blip>
          <a:srcRect b="20558"/>
          <a:stretch/>
        </p:blipFill>
        <p:spPr>
          <a:xfrm>
            <a:off x="9134576" y="3650949"/>
            <a:ext cx="2943389" cy="1300408"/>
          </a:xfrm>
          <a:prstGeom prst="rect">
            <a:avLst/>
          </a:prstGeom>
        </p:spPr>
      </p:pic>
      <p:pic>
        <p:nvPicPr>
          <p:cNvPr id="10" name="Grafik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1061" y="5304093"/>
            <a:ext cx="4350939" cy="1553907"/>
          </a:xfrm>
          <a:prstGeom prst="rect">
            <a:avLst/>
          </a:prstGeom>
        </p:spPr>
      </p:pic>
      <p:sp>
        <p:nvSpPr>
          <p:cNvPr id="2" name="Textfeld 1"/>
          <p:cNvSpPr txBox="1"/>
          <p:nvPr/>
        </p:nvSpPr>
        <p:spPr>
          <a:xfrm>
            <a:off x="10802022" y="6581001"/>
            <a:ext cx="1402948" cy="276999"/>
          </a:xfrm>
          <a:prstGeom prst="rect">
            <a:avLst/>
          </a:prstGeom>
          <a:noFill/>
        </p:spPr>
        <p:txBody>
          <a:bodyPr wrap="none" rtlCol="0">
            <a:spAutoFit/>
          </a:bodyPr>
          <a:lstStyle/>
          <a:p>
            <a:r>
              <a:rPr lang="de-DE" sz="1200" i="1" dirty="0" smtClean="0">
                <a:latin typeface="PT Sans" panose="020B0503020203020204" pitchFamily="34" charset="0"/>
              </a:rPr>
              <a:t>FKZ</a:t>
            </a:r>
            <a:r>
              <a:rPr lang="de-DE" sz="1200" dirty="0" smtClean="0">
                <a:latin typeface="PT Sans" panose="020B0503020203020204" pitchFamily="34" charset="0"/>
              </a:rPr>
              <a:t>: 2218WK58X4</a:t>
            </a:r>
            <a:endParaRPr lang="de-DE" sz="1200" dirty="0">
              <a:latin typeface="PT Sans" panose="020B0503020203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2"/>
          <p:cNvSpPr txBox="1">
            <a:spLocks noGrp="1"/>
          </p:cNvSpPr>
          <p:nvPr>
            <p:ph type="body" idx="4294967295" hasCustomPrompt="1"/>
          </p:nvPr>
        </p:nvSpPr>
        <p:spPr>
          <a:xfrm>
            <a:off x="838203" y="6598968"/>
            <a:ext cx="6598923" cy="365129"/>
          </a:xfrm>
        </p:spPr>
        <p:txBody>
          <a:bodyPr anchor="ctr"/>
          <a:lstStyle>
            <a:lvl1pPr marL="0" indent="0">
              <a:buNone/>
              <a:defRPr sz="1000">
                <a:solidFill>
                  <a:srgbClr val="FFFFFF"/>
                </a:solidFill>
              </a:defRPr>
            </a:lvl1pPr>
          </a:lstStyle>
          <a:p>
            <a:pPr lvl="0"/>
            <a:r>
              <a:rPr lang="de-DE" dirty="0" smtClean="0"/>
              <a:t>EGU 2022 - </a:t>
            </a:r>
            <a:r>
              <a:rPr lang="de-DE" dirty="0"/>
              <a:t>SSS8.3 – </a:t>
            </a:r>
            <a:r>
              <a:rPr lang="de-DE" dirty="0" err="1"/>
              <a:t>Soil</a:t>
            </a:r>
            <a:r>
              <a:rPr lang="de-DE" dirty="0"/>
              <a:t> </a:t>
            </a:r>
            <a:r>
              <a:rPr lang="de-DE" dirty="0" err="1"/>
              <a:t>gases</a:t>
            </a:r>
            <a:r>
              <a:rPr lang="de-DE" dirty="0" smtClean="0"/>
              <a:t>  /  Verena Lang /  Forest Research Institute</a:t>
            </a:r>
          </a:p>
        </p:txBody>
      </p:sp>
      <p:sp>
        <p:nvSpPr>
          <p:cNvPr id="8" name="Textfeld 7"/>
          <p:cNvSpPr txBox="1"/>
          <p:nvPr/>
        </p:nvSpPr>
        <p:spPr>
          <a:xfrm>
            <a:off x="838203" y="685669"/>
            <a:ext cx="7281160" cy="523220"/>
          </a:xfrm>
          <a:prstGeom prst="rect">
            <a:avLst/>
          </a:prstGeom>
          <a:noFill/>
        </p:spPr>
        <p:txBody>
          <a:bodyPr wrap="none" rtlCol="0">
            <a:spAutoFit/>
          </a:bodyPr>
          <a:lstStyle/>
          <a:p>
            <a:r>
              <a:rPr lang="en-US" sz="2800" b="1" dirty="0">
                <a:solidFill>
                  <a:srgbClr val="00544A"/>
                </a:solidFill>
                <a:latin typeface="PT Sans" panose="020B0503020203020204" pitchFamily="34" charset="0"/>
              </a:rPr>
              <a:t>Dealing with the "challenging" data </a:t>
            </a:r>
            <a:r>
              <a:rPr lang="en-US" sz="2800" b="1" dirty="0" smtClean="0">
                <a:solidFill>
                  <a:srgbClr val="00544A"/>
                </a:solidFill>
                <a:latin typeface="PT Sans" panose="020B0503020203020204" pitchFamily="34" charset="0"/>
              </a:rPr>
              <a:t>situation?</a:t>
            </a:r>
            <a:endParaRPr lang="de-DE" sz="2800" b="1" dirty="0">
              <a:solidFill>
                <a:srgbClr val="00544A"/>
              </a:solidFill>
              <a:latin typeface="PT Sans" panose="020B0503020203020204"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 y="5784783"/>
            <a:ext cx="621059" cy="869483"/>
          </a:xfrm>
          <a:prstGeom prst="rect">
            <a:avLst/>
          </a:prstGeom>
        </p:spPr>
      </p:pic>
      <p:sp>
        <p:nvSpPr>
          <p:cNvPr id="19" name="Inhaltsplatzhalter 2">
            <a:extLst>
              <a:ext uri="{FF2B5EF4-FFF2-40B4-BE49-F238E27FC236}">
                <a16:creationId xmlns:a16="http://schemas.microsoft.com/office/drawing/2014/main" id="{89A13DAB-CFE7-4A32-B5EC-14EC5075A2CA}"/>
              </a:ext>
            </a:extLst>
          </p:cNvPr>
          <p:cNvSpPr txBox="1">
            <a:spLocks/>
          </p:cNvSpPr>
          <p:nvPr/>
        </p:nvSpPr>
        <p:spPr>
          <a:xfrm>
            <a:off x="742340" y="4066506"/>
            <a:ext cx="10515600" cy="2086225"/>
          </a:xfrm>
          <a:prstGeom prst="rect">
            <a:avLst/>
          </a:prstGeom>
        </p:spPr>
        <p:txBody>
          <a:bodyPr>
            <a:normAutofit/>
          </a:bodyPr>
          <a:lstStyle>
            <a:lvl1pPr marL="228600" marR="0" lvl="0" indent="-228600" algn="l" defTabSz="914400" rtl="0" eaLnBrk="1" fontAlgn="auto" hangingPunct="1">
              <a:lnSpc>
                <a:spcPct val="90000"/>
              </a:lnSpc>
              <a:spcBef>
                <a:spcPts val="1000"/>
              </a:spcBef>
              <a:spcAft>
                <a:spcPts val="0"/>
              </a:spcAft>
              <a:buSzPct val="100000"/>
              <a:buFont typeface="Arial" pitchFamily="34"/>
              <a:buChar char="•"/>
              <a:tabLst/>
              <a:defRPr lang="de-DE" sz="2600" b="0" i="0" u="none" strike="noStrike" kern="1200" cap="none" spc="0" baseline="0">
                <a:solidFill>
                  <a:srgbClr val="000000"/>
                </a:solidFill>
                <a:uFillTx/>
                <a:latin typeface="PT Sans" pitchFamily="34"/>
              </a:defRPr>
            </a:lvl1pPr>
            <a:lvl2pPr marL="685800" marR="0" lvl="1" indent="-228600" algn="l" defTabSz="914400" rtl="0" eaLnBrk="1" fontAlgn="auto" hangingPunct="1">
              <a:lnSpc>
                <a:spcPct val="90000"/>
              </a:lnSpc>
              <a:spcBef>
                <a:spcPts val="500"/>
              </a:spcBef>
              <a:spcAft>
                <a:spcPts val="0"/>
              </a:spcAft>
              <a:buSzPct val="100000"/>
              <a:buFont typeface="Arial" pitchFamily="34"/>
              <a:buChar char="•"/>
              <a:tabLst/>
              <a:defRPr lang="de-DE" sz="2200" b="0" i="0" u="none" strike="noStrike" kern="1200" cap="none" spc="0" baseline="0">
                <a:solidFill>
                  <a:srgbClr val="000000"/>
                </a:solidFill>
                <a:uFillTx/>
                <a:latin typeface="PT Sans" pitchFamily="34"/>
              </a:defRPr>
            </a:lvl2pPr>
            <a:lvl3pPr marL="1143000" marR="0" lvl="2" indent="-228600" algn="l" defTabSz="914400" rtl="0" eaLnBrk="1"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PT Sans" pitchFamily="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PT Sans" panose="020B0503020203020204" pitchFamily="34" charset="0"/>
              </a:rPr>
              <a:t>2 major challenges:	</a:t>
            </a:r>
          </a:p>
          <a:p>
            <a:pPr marL="0" indent="0">
              <a:buNone/>
            </a:pPr>
            <a:r>
              <a:rPr lang="en-US" sz="1800" dirty="0">
                <a:latin typeface="PT Sans" panose="020B0503020203020204" pitchFamily="34" charset="0"/>
              </a:rPr>
              <a:t>Very large number of zero measurements. </a:t>
            </a:r>
          </a:p>
          <a:p>
            <a:pPr marL="0" indent="0">
              <a:buNone/>
            </a:pPr>
            <a:r>
              <a:rPr lang="en-US" sz="1800" dirty="0">
                <a:latin typeface="PT Sans" panose="020B0503020203020204" pitchFamily="34" charset="0"/>
              </a:rPr>
              <a:t>A high proportion of "censored data" among </a:t>
            </a:r>
            <a:r>
              <a:rPr lang="de-DE" sz="1800" dirty="0" smtClean="0"/>
              <a:t>C</a:t>
            </a:r>
            <a:r>
              <a:rPr lang="de-DE" sz="1800" baseline="-25000" dirty="0" smtClean="0"/>
              <a:t>2</a:t>
            </a:r>
            <a:r>
              <a:rPr lang="de-DE" sz="1800" dirty="0" smtClean="0"/>
              <a:t>H</a:t>
            </a:r>
            <a:r>
              <a:rPr lang="de-DE" sz="1800" baseline="-25000" dirty="0" smtClean="0"/>
              <a:t>4</a:t>
            </a:r>
            <a:r>
              <a:rPr lang="en-US" sz="1800" dirty="0" smtClean="0">
                <a:latin typeface="PT Sans" panose="020B0503020203020204" pitchFamily="34" charset="0"/>
              </a:rPr>
              <a:t> </a:t>
            </a:r>
            <a:r>
              <a:rPr lang="en-US" sz="1800" dirty="0">
                <a:latin typeface="PT Sans" panose="020B0503020203020204" pitchFamily="34" charset="0"/>
              </a:rPr>
              <a:t>measurements &gt; 0 ppm (almost 60% of measurements are below the limit of detection (LOD), or below the limit of quantification (LOQ).</a:t>
            </a:r>
          </a:p>
          <a:p>
            <a:pPr marL="0" indent="0">
              <a:buFont typeface="Arial" pitchFamily="34"/>
              <a:buNone/>
            </a:pPr>
            <a:endParaRPr lang="de-DE" sz="1800" dirty="0">
              <a:latin typeface="PT Sans" panose="020B0503020203020204" pitchFamily="34" charset="0"/>
            </a:endParaRPr>
          </a:p>
        </p:txBody>
      </p:sp>
      <p:graphicFrame>
        <p:nvGraphicFramePr>
          <p:cNvPr id="22" name="Tabelle 21">
            <a:extLst>
              <a:ext uri="{FF2B5EF4-FFF2-40B4-BE49-F238E27FC236}">
                <a16:creationId xmlns:a16="http://schemas.microsoft.com/office/drawing/2014/main" id="{BCB597C1-1AF5-489E-9649-8C6117F28298}"/>
              </a:ext>
            </a:extLst>
          </p:cNvPr>
          <p:cNvGraphicFramePr>
            <a:graphicFrameLocks noGrp="1"/>
          </p:cNvGraphicFramePr>
          <p:nvPr>
            <p:extLst>
              <p:ext uri="{D42A27DB-BD31-4B8C-83A1-F6EECF244321}">
                <p14:modId xmlns:p14="http://schemas.microsoft.com/office/powerpoint/2010/main" val="1735883008"/>
              </p:ext>
            </p:extLst>
          </p:nvPr>
        </p:nvGraphicFramePr>
        <p:xfrm>
          <a:off x="946483" y="1891411"/>
          <a:ext cx="10107314" cy="1650430"/>
        </p:xfrm>
        <a:graphic>
          <a:graphicData uri="http://schemas.openxmlformats.org/drawingml/2006/table">
            <a:tbl>
              <a:tblPr firstRow="1" firstCol="1" bandRow="1"/>
              <a:tblGrid>
                <a:gridCol w="2410460">
                  <a:extLst>
                    <a:ext uri="{9D8B030D-6E8A-4147-A177-3AD203B41FA5}">
                      <a16:colId xmlns:a16="http://schemas.microsoft.com/office/drawing/2014/main" val="3629443059"/>
                    </a:ext>
                  </a:extLst>
                </a:gridCol>
                <a:gridCol w="1876358">
                  <a:extLst>
                    <a:ext uri="{9D8B030D-6E8A-4147-A177-3AD203B41FA5}">
                      <a16:colId xmlns:a16="http://schemas.microsoft.com/office/drawing/2014/main" val="1496477731"/>
                    </a:ext>
                  </a:extLst>
                </a:gridCol>
                <a:gridCol w="1878462">
                  <a:extLst>
                    <a:ext uri="{9D8B030D-6E8A-4147-A177-3AD203B41FA5}">
                      <a16:colId xmlns:a16="http://schemas.microsoft.com/office/drawing/2014/main" val="3358424766"/>
                    </a:ext>
                  </a:extLst>
                </a:gridCol>
                <a:gridCol w="1251606">
                  <a:extLst>
                    <a:ext uri="{9D8B030D-6E8A-4147-A177-3AD203B41FA5}">
                      <a16:colId xmlns:a16="http://schemas.microsoft.com/office/drawing/2014/main" val="2464092632"/>
                    </a:ext>
                  </a:extLst>
                </a:gridCol>
                <a:gridCol w="1565034">
                  <a:extLst>
                    <a:ext uri="{9D8B030D-6E8A-4147-A177-3AD203B41FA5}">
                      <a16:colId xmlns:a16="http://schemas.microsoft.com/office/drawing/2014/main" val="2465801610"/>
                    </a:ext>
                  </a:extLst>
                </a:gridCol>
                <a:gridCol w="1125394">
                  <a:extLst>
                    <a:ext uri="{9D8B030D-6E8A-4147-A177-3AD203B41FA5}">
                      <a16:colId xmlns:a16="http://schemas.microsoft.com/office/drawing/2014/main" val="3640985359"/>
                    </a:ext>
                  </a:extLst>
                </a:gridCol>
              </a:tblGrid>
              <a:tr h="598870">
                <a:tc>
                  <a:txBody>
                    <a:bodyPr/>
                    <a:lstStyle/>
                    <a:p>
                      <a:pPr>
                        <a:lnSpc>
                          <a:spcPct val="115000"/>
                        </a:lnSpc>
                        <a:spcAft>
                          <a:spcPts val="1000"/>
                        </a:spcAft>
                      </a:pPr>
                      <a:r>
                        <a:rPr lang="en-US" sz="1200" b="1" dirty="0">
                          <a:effectLst/>
                          <a:latin typeface="+mj-lt"/>
                          <a:ea typeface="Calibri" panose="020F0502020204030204" pitchFamily="34" charset="0"/>
                          <a:cs typeface="Times New Roman" panose="02020603050405020304" pitchFamily="18" charset="0"/>
                        </a:rPr>
                        <a:t>data</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1000"/>
                        </a:spcAft>
                      </a:pPr>
                      <a:r>
                        <a:rPr lang="en-US" sz="1200" b="1" dirty="0">
                          <a:effectLst/>
                          <a:latin typeface="+mj-lt"/>
                          <a:ea typeface="Calibri" panose="020F0502020204030204" pitchFamily="34" charset="0"/>
                          <a:cs typeface="Times New Roman" panose="02020603050405020304" pitchFamily="18" charset="0"/>
                        </a:rPr>
                        <a:t>All data</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1000"/>
                        </a:spcAft>
                      </a:pPr>
                      <a:r>
                        <a:rPr lang="en-US" sz="1200" b="1">
                          <a:effectLst/>
                          <a:latin typeface="+mj-lt"/>
                          <a:ea typeface="Calibri" panose="020F0502020204030204" pitchFamily="34" charset="0"/>
                          <a:cs typeface="Times New Roman" panose="02020603050405020304" pitchFamily="18" charset="0"/>
                        </a:rPr>
                        <a:t>Zero values</a:t>
                      </a:r>
                      <a:endParaRPr lang="de-D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1000"/>
                        </a:spcAft>
                      </a:pPr>
                      <a:r>
                        <a:rPr lang="en-US" sz="1200" b="1">
                          <a:effectLst/>
                          <a:latin typeface="+mj-lt"/>
                          <a:ea typeface="Calibri" panose="020F0502020204030204" pitchFamily="34" charset="0"/>
                          <a:cs typeface="Times New Roman" panose="02020603050405020304" pitchFamily="18" charset="0"/>
                        </a:rPr>
                        <a:t>&gt; 0 and &lt; LOD</a:t>
                      </a:r>
                      <a:endParaRPr lang="de-DE" sz="1600">
                        <a:effectLst/>
                        <a:latin typeface="+mj-lt"/>
                        <a:ea typeface="Calibri" panose="020F0502020204030204" pitchFamily="34" charset="0"/>
                        <a:cs typeface="Times New Roman" panose="02020603050405020304" pitchFamily="18" charset="0"/>
                      </a:endParaRPr>
                    </a:p>
                    <a:p>
                      <a:pPr algn="ctr">
                        <a:lnSpc>
                          <a:spcPct val="115000"/>
                        </a:lnSpc>
                        <a:spcAft>
                          <a:spcPts val="1000"/>
                        </a:spcAft>
                      </a:pPr>
                      <a:r>
                        <a:rPr lang="en-US" sz="1200">
                          <a:effectLst/>
                          <a:latin typeface="+mj-lt"/>
                          <a:ea typeface="Calibri" panose="020F0502020204030204" pitchFamily="34" charset="0"/>
                          <a:cs typeface="Times New Roman" panose="02020603050405020304" pitchFamily="18" charset="0"/>
                        </a:rPr>
                        <a:t>(&gt; 0 and &lt; 0.036)</a:t>
                      </a:r>
                      <a:endParaRPr lang="de-DE" sz="160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1000"/>
                        </a:spcAft>
                      </a:pPr>
                      <a:r>
                        <a:rPr lang="en-US" sz="1200" b="1" dirty="0">
                          <a:effectLst/>
                          <a:latin typeface="+mj-lt"/>
                          <a:ea typeface="Calibri" panose="020F0502020204030204" pitchFamily="34" charset="0"/>
                          <a:cs typeface="Times New Roman" panose="02020603050405020304" pitchFamily="18" charset="0"/>
                        </a:rPr>
                        <a:t>≥ LOD and &lt; LOQ</a:t>
                      </a:r>
                      <a:endParaRPr lang="de-DE" sz="1600" dirty="0">
                        <a:effectLst/>
                        <a:latin typeface="+mj-lt"/>
                        <a:ea typeface="Calibri" panose="020F0502020204030204" pitchFamily="34" charset="0"/>
                        <a:cs typeface="Times New Roman" panose="02020603050405020304" pitchFamily="18" charset="0"/>
                      </a:endParaRPr>
                    </a:p>
                    <a:p>
                      <a:pPr algn="ctr">
                        <a:lnSpc>
                          <a:spcPct val="115000"/>
                        </a:lnSpc>
                        <a:spcAft>
                          <a:spcPts val="1000"/>
                        </a:spcAft>
                      </a:pPr>
                      <a:r>
                        <a:rPr lang="en-US" sz="1200" b="1" kern="1200" dirty="0">
                          <a:solidFill>
                            <a:schemeClr val="tx1"/>
                          </a:solidFill>
                          <a:effectLst/>
                          <a:latin typeface="+mn-lt"/>
                          <a:ea typeface="Calibri" panose="020F0502020204030204" pitchFamily="34" charset="0"/>
                          <a:cs typeface="Times New Roman" panose="02020603050405020304" pitchFamily="18" charset="0"/>
                        </a:rPr>
                        <a:t>≥</a:t>
                      </a:r>
                      <a:r>
                        <a:rPr lang="en-US" sz="1200" dirty="0">
                          <a:effectLst/>
                          <a:latin typeface="+mj-lt"/>
                          <a:ea typeface="Calibri" panose="020F0502020204030204" pitchFamily="34" charset="0"/>
                          <a:cs typeface="Times New Roman" panose="02020603050405020304" pitchFamily="18" charset="0"/>
                        </a:rPr>
                        <a:t> 0.036 and &lt; 0.12)</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1000"/>
                        </a:spcAft>
                      </a:pPr>
                      <a:r>
                        <a:rPr lang="en-US" sz="1200" b="1" kern="1200" dirty="0">
                          <a:solidFill>
                            <a:schemeClr val="tx1"/>
                          </a:solidFill>
                          <a:effectLst/>
                          <a:latin typeface="+mn-lt"/>
                          <a:ea typeface="Calibri" panose="020F0502020204030204" pitchFamily="34" charset="0"/>
                          <a:cs typeface="Times New Roman" panose="02020603050405020304" pitchFamily="18" charset="0"/>
                        </a:rPr>
                        <a:t>≥ </a:t>
                      </a:r>
                      <a:r>
                        <a:rPr lang="en-US" sz="1200" b="1" dirty="0">
                          <a:effectLst/>
                          <a:latin typeface="+mj-lt"/>
                          <a:ea typeface="Calibri" panose="020F0502020204030204" pitchFamily="34" charset="0"/>
                          <a:cs typeface="Times New Roman" panose="02020603050405020304" pitchFamily="18" charset="0"/>
                        </a:rPr>
                        <a:t>LOQ</a:t>
                      </a:r>
                      <a:endParaRPr lang="de-DE" sz="1600" dirty="0">
                        <a:effectLst/>
                        <a:latin typeface="+mj-lt"/>
                        <a:ea typeface="Calibri" panose="020F0502020204030204" pitchFamily="34" charset="0"/>
                        <a:cs typeface="Times New Roman" panose="02020603050405020304" pitchFamily="18" charset="0"/>
                      </a:endParaRPr>
                    </a:p>
                    <a:p>
                      <a:pPr algn="ctr">
                        <a:lnSpc>
                          <a:spcPct val="115000"/>
                        </a:lnSpc>
                        <a:spcAft>
                          <a:spcPts val="1000"/>
                        </a:spcAft>
                      </a:pPr>
                      <a:r>
                        <a:rPr lang="en-US" sz="1200" dirty="0">
                          <a:effectLst/>
                          <a:latin typeface="+mj-lt"/>
                          <a:ea typeface="Calibri" panose="020F0502020204030204" pitchFamily="34" charset="0"/>
                          <a:cs typeface="Times New Roman" panose="02020603050405020304" pitchFamily="18" charset="0"/>
                        </a:rPr>
                        <a:t>(</a:t>
                      </a:r>
                      <a:r>
                        <a:rPr lang="en-US" sz="1200" b="1" kern="1200" dirty="0">
                          <a:solidFill>
                            <a:schemeClr val="tx1"/>
                          </a:solidFill>
                          <a:effectLst/>
                          <a:latin typeface="+mn-lt"/>
                          <a:ea typeface="Calibri" panose="020F0502020204030204" pitchFamily="34" charset="0"/>
                          <a:cs typeface="Times New Roman" panose="02020603050405020304" pitchFamily="18" charset="0"/>
                        </a:rPr>
                        <a:t>≥</a:t>
                      </a:r>
                      <a:r>
                        <a:rPr lang="en-US" sz="1200" dirty="0">
                          <a:effectLst/>
                          <a:latin typeface="+mj-lt"/>
                          <a:ea typeface="Calibri" panose="020F0502020204030204" pitchFamily="34" charset="0"/>
                          <a:cs typeface="Times New Roman" panose="02020603050405020304" pitchFamily="18" charset="0"/>
                        </a:rPr>
                        <a:t> 0.12)</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3194877767"/>
                  </a:ext>
                </a:extLst>
              </a:tr>
              <a:tr h="0">
                <a:tc>
                  <a:txBody>
                    <a:bodyPr/>
                    <a:lstStyle/>
                    <a:p>
                      <a:pPr>
                        <a:lnSpc>
                          <a:spcPct val="115000"/>
                        </a:lnSpc>
                        <a:spcAft>
                          <a:spcPts val="1000"/>
                        </a:spcAft>
                      </a:pPr>
                      <a:r>
                        <a:rPr lang="en-US" sz="1200" b="1" dirty="0">
                          <a:effectLst/>
                          <a:latin typeface="+mj-lt"/>
                          <a:ea typeface="Calibri" panose="020F0502020204030204" pitchFamily="34" charset="0"/>
                          <a:cs typeface="Times New Roman" panose="02020603050405020304" pitchFamily="18" charset="0"/>
                        </a:rPr>
                        <a:t>Total number of measurements</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1000"/>
                        </a:spcAft>
                      </a:pPr>
                      <a:r>
                        <a:rPr lang="en-US" sz="1200" dirty="0">
                          <a:effectLst/>
                          <a:latin typeface="+mj-lt"/>
                          <a:ea typeface="Calibri" panose="020F0502020204030204" pitchFamily="34" charset="0"/>
                          <a:cs typeface="Times New Roman" panose="02020603050405020304" pitchFamily="18" charset="0"/>
                        </a:rPr>
                        <a:t>50922</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1000"/>
                        </a:spcAft>
                      </a:pPr>
                      <a:r>
                        <a:rPr lang="en-US" sz="1200" dirty="0">
                          <a:effectLst/>
                          <a:latin typeface="+mj-lt"/>
                          <a:ea typeface="Calibri" panose="020F0502020204030204" pitchFamily="34" charset="0"/>
                          <a:cs typeface="Times New Roman" panose="02020603050405020304" pitchFamily="18" charset="0"/>
                        </a:rPr>
                        <a:t>49212</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1000"/>
                        </a:spcAft>
                      </a:pPr>
                      <a:r>
                        <a:rPr lang="en-US" sz="1200" dirty="0">
                          <a:effectLst/>
                          <a:latin typeface="+mj-lt"/>
                          <a:ea typeface="Calibri" panose="020F0502020204030204" pitchFamily="34" charset="0"/>
                          <a:cs typeface="Times New Roman" panose="02020603050405020304" pitchFamily="18" charset="0"/>
                        </a:rPr>
                        <a:t>381</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1000"/>
                        </a:spcAft>
                      </a:pPr>
                      <a:r>
                        <a:rPr lang="en-US" sz="1200" dirty="0">
                          <a:effectLst/>
                          <a:latin typeface="+mj-lt"/>
                          <a:ea typeface="Calibri" panose="020F0502020204030204" pitchFamily="34" charset="0"/>
                          <a:cs typeface="Times New Roman" panose="02020603050405020304" pitchFamily="18" charset="0"/>
                        </a:rPr>
                        <a:t>614</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1000"/>
                        </a:spcAft>
                      </a:pPr>
                      <a:r>
                        <a:rPr lang="en-US" sz="1200" dirty="0">
                          <a:effectLst/>
                          <a:latin typeface="+mj-lt"/>
                          <a:ea typeface="Calibri" panose="020F0502020204030204" pitchFamily="34" charset="0"/>
                          <a:cs typeface="Times New Roman" panose="02020603050405020304" pitchFamily="18" charset="0"/>
                        </a:rPr>
                        <a:t>715</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2084207850"/>
                  </a:ext>
                </a:extLst>
              </a:tr>
              <a:tr h="382905">
                <a:tc>
                  <a:txBody>
                    <a:bodyPr/>
                    <a:lstStyle/>
                    <a:p>
                      <a:pPr>
                        <a:lnSpc>
                          <a:spcPct val="115000"/>
                        </a:lnSpc>
                        <a:spcAft>
                          <a:spcPts val="1000"/>
                        </a:spcAft>
                      </a:pPr>
                      <a:r>
                        <a:rPr lang="en-US" sz="1200" b="1" dirty="0">
                          <a:effectLst/>
                          <a:latin typeface="+mj-lt"/>
                          <a:ea typeface="Calibri" panose="020F0502020204030204" pitchFamily="34" charset="0"/>
                          <a:cs typeface="Times New Roman" panose="02020603050405020304" pitchFamily="18" charset="0"/>
                        </a:rPr>
                        <a:t>Share of measurements in total data set</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15000"/>
                        </a:lnSpc>
                        <a:spcAft>
                          <a:spcPts val="1000"/>
                        </a:spcAft>
                      </a:pPr>
                      <a:r>
                        <a:rPr lang="en-US" sz="1200">
                          <a:effectLst/>
                          <a:latin typeface="+mj-lt"/>
                          <a:ea typeface="Calibri" panose="020F0502020204030204" pitchFamily="34" charset="0"/>
                          <a:cs typeface="Times New Roman" panose="02020603050405020304" pitchFamily="18" charset="0"/>
                        </a:rPr>
                        <a:t>100 %</a:t>
                      </a:r>
                      <a:endParaRPr lang="de-D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15000"/>
                        </a:lnSpc>
                        <a:spcAft>
                          <a:spcPts val="1000"/>
                        </a:spcAft>
                      </a:pPr>
                      <a:r>
                        <a:rPr lang="en-US" sz="1200">
                          <a:effectLst/>
                          <a:latin typeface="+mj-lt"/>
                          <a:ea typeface="Calibri" panose="020F0502020204030204" pitchFamily="34" charset="0"/>
                          <a:cs typeface="Times New Roman" panose="02020603050405020304" pitchFamily="18" charset="0"/>
                        </a:rPr>
                        <a:t>96.64 %</a:t>
                      </a:r>
                      <a:endParaRPr lang="de-D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a:noFill/>
                    </a:lnB>
                  </a:tcPr>
                </a:tc>
                <a:tc>
                  <a:txBody>
                    <a:bodyPr/>
                    <a:lstStyle/>
                    <a:p>
                      <a:pPr algn="ctr">
                        <a:lnSpc>
                          <a:spcPct val="115000"/>
                        </a:lnSpc>
                        <a:spcAft>
                          <a:spcPts val="1000"/>
                        </a:spcAft>
                      </a:pPr>
                      <a:r>
                        <a:rPr lang="en-US" sz="1200">
                          <a:effectLst/>
                          <a:latin typeface="+mj-lt"/>
                          <a:ea typeface="Calibri" panose="020F0502020204030204" pitchFamily="34" charset="0"/>
                          <a:cs typeface="Times New Roman" panose="02020603050405020304" pitchFamily="18" charset="0"/>
                        </a:rPr>
                        <a:t>0.75 %</a:t>
                      </a:r>
                      <a:endParaRPr lang="de-D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effectLst/>
                          <a:latin typeface="+mj-lt"/>
                          <a:ea typeface="Calibri" panose="020F0502020204030204" pitchFamily="34" charset="0"/>
                          <a:cs typeface="Times New Roman" panose="02020603050405020304" pitchFamily="18" charset="0"/>
                        </a:rPr>
                        <a:t>1.21 %</a:t>
                      </a:r>
                      <a:endParaRPr lang="de-D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US" sz="1200">
                          <a:effectLst/>
                          <a:latin typeface="+mj-lt"/>
                          <a:ea typeface="Calibri" panose="020F0502020204030204" pitchFamily="34" charset="0"/>
                          <a:cs typeface="Times New Roman" panose="02020603050405020304" pitchFamily="18" charset="0"/>
                        </a:rPr>
                        <a:t>1.40 %</a:t>
                      </a:r>
                      <a:endParaRPr lang="de-D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7F7F7F"/>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211693039"/>
                  </a:ext>
                </a:extLst>
              </a:tr>
              <a:tr h="160020">
                <a:tc>
                  <a:txBody>
                    <a:bodyPr/>
                    <a:lstStyle/>
                    <a:p>
                      <a:pPr>
                        <a:lnSpc>
                          <a:spcPct val="115000"/>
                        </a:lnSpc>
                        <a:spcAft>
                          <a:spcPts val="1000"/>
                        </a:spcAft>
                      </a:pPr>
                      <a:r>
                        <a:rPr lang="en-US" sz="1200" b="1" dirty="0">
                          <a:effectLst/>
                          <a:latin typeface="+mj-lt"/>
                          <a:ea typeface="Calibri" panose="020F0502020204030204" pitchFamily="34" charset="0"/>
                          <a:cs typeface="Times New Roman" panose="02020603050405020304" pitchFamily="18" charset="0"/>
                        </a:rPr>
                        <a:t> </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nSpc>
                          <a:spcPct val="115000"/>
                        </a:lnSpc>
                        <a:spcAft>
                          <a:spcPts val="1000"/>
                        </a:spcAft>
                      </a:pPr>
                      <a:r>
                        <a:rPr lang="en-US" sz="1200" b="1" dirty="0">
                          <a:effectLst/>
                          <a:latin typeface="+mj-lt"/>
                          <a:ea typeface="Calibri" panose="020F0502020204030204" pitchFamily="34" charset="0"/>
                          <a:cs typeface="Times New Roman" panose="02020603050405020304" pitchFamily="18" charset="0"/>
                        </a:rPr>
                        <a:t>Total number of measurements &gt; 0 ppm</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a:noFill/>
                    </a:lnT>
                    <a:lnB>
                      <a:noFill/>
                    </a:lnB>
                  </a:tcPr>
                </a:tc>
                <a:tc hMerge="1">
                  <a:txBody>
                    <a:bodyPr/>
                    <a:lstStyle/>
                    <a:p>
                      <a:endParaRPr lang="de-DE"/>
                    </a:p>
                  </a:txBody>
                  <a:tcPr/>
                </a:tc>
                <a:tc gridSpan="3">
                  <a:txBody>
                    <a:bodyPr/>
                    <a:lstStyle/>
                    <a:p>
                      <a:pPr algn="ctr">
                        <a:lnSpc>
                          <a:spcPct val="115000"/>
                        </a:lnSpc>
                        <a:spcAft>
                          <a:spcPts val="1000"/>
                        </a:spcAft>
                      </a:pPr>
                      <a:r>
                        <a:rPr lang="en-US" sz="1200" dirty="0">
                          <a:effectLst/>
                          <a:latin typeface="+mj-lt"/>
                          <a:ea typeface="Calibri" panose="020F0502020204030204" pitchFamily="34" charset="0"/>
                          <a:cs typeface="Times New Roman" panose="02020603050405020304" pitchFamily="18" charset="0"/>
                        </a:rPr>
                        <a:t>1710 (3.36 % of total data set)</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nchor="b">
                    <a:lnL>
                      <a:noFill/>
                    </a:lnL>
                    <a:lnR>
                      <a:noFill/>
                    </a:lnR>
                    <a:lnT w="19050" cap="flat" cmpd="dbl" algn="ctr">
                      <a:solidFill>
                        <a:srgbClr val="000000"/>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153837340"/>
                  </a:ext>
                </a:extLst>
              </a:tr>
              <a:tr h="0">
                <a:tc>
                  <a:txBody>
                    <a:bodyPr/>
                    <a:lstStyle/>
                    <a:p>
                      <a:pPr>
                        <a:lnSpc>
                          <a:spcPct val="115000"/>
                        </a:lnSpc>
                        <a:spcAft>
                          <a:spcPts val="1000"/>
                        </a:spcAft>
                      </a:pPr>
                      <a:r>
                        <a:rPr lang="en-US" sz="1200" b="1">
                          <a:effectLst/>
                          <a:latin typeface="+mj-lt"/>
                          <a:ea typeface="Calibri" panose="020F0502020204030204" pitchFamily="34" charset="0"/>
                          <a:cs typeface="Times New Roman" panose="02020603050405020304" pitchFamily="18" charset="0"/>
                        </a:rPr>
                        <a:t> </a:t>
                      </a:r>
                      <a:endParaRPr lang="de-DE" sz="1600">
                        <a:effectLst/>
                        <a:latin typeface="+mj-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nSpc>
                          <a:spcPct val="115000"/>
                        </a:lnSpc>
                        <a:spcAft>
                          <a:spcPts val="1000"/>
                        </a:spcAft>
                      </a:pPr>
                      <a:r>
                        <a:rPr lang="en-US" sz="1200" b="1" dirty="0">
                          <a:effectLst/>
                          <a:latin typeface="+mj-lt"/>
                          <a:ea typeface="Calibri" panose="020F0502020204030204" pitchFamily="34" charset="0"/>
                          <a:cs typeface="Times New Roman" panose="02020603050405020304" pitchFamily="18" charset="0"/>
                        </a:rPr>
                        <a:t>Share of class in ethylene measurements &gt; 0 ppm</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tcPr>
                </a:tc>
                <a:tc hMerge="1">
                  <a:txBody>
                    <a:bodyPr/>
                    <a:lstStyle/>
                    <a:p>
                      <a:endParaRPr lang="de-DE"/>
                    </a:p>
                  </a:txBody>
                  <a:tcPr/>
                </a:tc>
                <a:tc>
                  <a:txBody>
                    <a:bodyPr/>
                    <a:lstStyle/>
                    <a:p>
                      <a:pPr algn="ctr">
                        <a:lnSpc>
                          <a:spcPct val="115000"/>
                        </a:lnSpc>
                        <a:spcAft>
                          <a:spcPts val="1000"/>
                        </a:spcAft>
                      </a:pPr>
                      <a:r>
                        <a:rPr lang="en-US" sz="1200" dirty="0">
                          <a:effectLst/>
                          <a:latin typeface="+mj-lt"/>
                          <a:ea typeface="Calibri" panose="020F0502020204030204" pitchFamily="34" charset="0"/>
                          <a:cs typeface="Times New Roman" panose="02020603050405020304" pitchFamily="18" charset="0"/>
                        </a:rPr>
                        <a:t>22.28 %</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1000"/>
                        </a:spcAft>
                      </a:pPr>
                      <a:r>
                        <a:rPr lang="en-US" sz="1200" dirty="0">
                          <a:effectLst/>
                          <a:latin typeface="+mj-lt"/>
                          <a:ea typeface="Calibri" panose="020F0502020204030204" pitchFamily="34" charset="0"/>
                          <a:cs typeface="Times New Roman" panose="02020603050405020304" pitchFamily="18" charset="0"/>
                        </a:rPr>
                        <a:t>35.91 %</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tc>
                  <a:txBody>
                    <a:bodyPr/>
                    <a:lstStyle/>
                    <a:p>
                      <a:pPr algn="ctr">
                        <a:lnSpc>
                          <a:spcPct val="115000"/>
                        </a:lnSpc>
                        <a:spcAft>
                          <a:spcPts val="1000"/>
                        </a:spcAft>
                      </a:pPr>
                      <a:r>
                        <a:rPr lang="en-US" sz="1200" dirty="0">
                          <a:effectLst/>
                          <a:latin typeface="+mj-lt"/>
                          <a:ea typeface="Calibri" panose="020F0502020204030204" pitchFamily="34" charset="0"/>
                          <a:cs typeface="Times New Roman" panose="02020603050405020304" pitchFamily="18" charset="0"/>
                        </a:rPr>
                        <a:t>41.81 %</a:t>
                      </a:r>
                      <a:endParaRPr lang="de-DE" sz="1600" dirty="0">
                        <a:effectLst/>
                        <a:latin typeface="+mj-lt"/>
                        <a:ea typeface="Calibri" panose="020F0502020204030204" pitchFamily="34" charset="0"/>
                        <a:cs typeface="Times New Roman" panose="02020603050405020304" pitchFamily="18" charset="0"/>
                      </a:endParaRPr>
                    </a:p>
                  </a:txBody>
                  <a:tcPr marL="68580" marR="68580" marT="0" marB="0" anchor="ctr">
                    <a:lnL>
                      <a:noFill/>
                    </a:lnL>
                    <a:lnR>
                      <a:noFill/>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1268030411"/>
                  </a:ext>
                </a:extLst>
              </a:tr>
            </a:tbl>
          </a:graphicData>
        </a:graphic>
      </p:graphicFrame>
      <p:sp>
        <p:nvSpPr>
          <p:cNvPr id="23" name="Ellipse 22">
            <a:extLst>
              <a:ext uri="{FF2B5EF4-FFF2-40B4-BE49-F238E27FC236}">
                <a16:creationId xmlns:a16="http://schemas.microsoft.com/office/drawing/2014/main" id="{ADD10DBD-C7A7-4D8B-9387-92962B3C2B79}"/>
              </a:ext>
            </a:extLst>
          </p:cNvPr>
          <p:cNvSpPr/>
          <p:nvPr/>
        </p:nvSpPr>
        <p:spPr>
          <a:xfrm>
            <a:off x="3874169" y="1891411"/>
            <a:ext cx="842210" cy="104141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Ellipse 23">
            <a:extLst>
              <a:ext uri="{FF2B5EF4-FFF2-40B4-BE49-F238E27FC236}">
                <a16:creationId xmlns:a16="http://schemas.microsoft.com/office/drawing/2014/main" id="{CADC014B-85C2-47C1-A4C3-23010CB17B54}"/>
              </a:ext>
            </a:extLst>
          </p:cNvPr>
          <p:cNvSpPr/>
          <p:nvPr/>
        </p:nvSpPr>
        <p:spPr>
          <a:xfrm>
            <a:off x="5674895" y="1933773"/>
            <a:ext cx="1026694" cy="1041412"/>
          </a:xfrm>
          <a:prstGeom prst="ellipse">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Ellipse 24">
            <a:extLst>
              <a:ext uri="{FF2B5EF4-FFF2-40B4-BE49-F238E27FC236}">
                <a16:creationId xmlns:a16="http://schemas.microsoft.com/office/drawing/2014/main" id="{001EA571-1850-46BD-8990-7AB24E0916C1}"/>
              </a:ext>
            </a:extLst>
          </p:cNvPr>
          <p:cNvSpPr/>
          <p:nvPr/>
        </p:nvSpPr>
        <p:spPr>
          <a:xfrm>
            <a:off x="6926179" y="1407695"/>
            <a:ext cx="3192377" cy="2683042"/>
          </a:xfrm>
          <a:prstGeom prst="ellipse">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Pfeil: nach oben gebogen 9">
            <a:extLst>
              <a:ext uri="{FF2B5EF4-FFF2-40B4-BE49-F238E27FC236}">
                <a16:creationId xmlns:a16="http://schemas.microsoft.com/office/drawing/2014/main" id="{9791E7A7-444A-4A40-A8D0-8866EC2F47CF}"/>
              </a:ext>
            </a:extLst>
          </p:cNvPr>
          <p:cNvSpPr/>
          <p:nvPr/>
        </p:nvSpPr>
        <p:spPr>
          <a:xfrm rot="16200000" flipH="1">
            <a:off x="4777479" y="3245961"/>
            <a:ext cx="1701589" cy="1160046"/>
          </a:xfrm>
          <a:prstGeom prst="bentUpArrow">
            <a:avLst>
              <a:gd name="adj1" fmla="val 1354"/>
              <a:gd name="adj2" fmla="val 4724"/>
              <a:gd name="adj3" fmla="val 7027"/>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27" name="Gerade Verbindung mit Pfeil 26">
            <a:extLst>
              <a:ext uri="{FF2B5EF4-FFF2-40B4-BE49-F238E27FC236}">
                <a16:creationId xmlns:a16="http://schemas.microsoft.com/office/drawing/2014/main" id="{51D1380C-8256-4998-96CB-6013D57DF9AC}"/>
              </a:ext>
            </a:extLst>
          </p:cNvPr>
          <p:cNvCxnSpPr>
            <a:cxnSpLocks/>
          </p:cNvCxnSpPr>
          <p:nvPr/>
        </p:nvCxnSpPr>
        <p:spPr>
          <a:xfrm flipH="1">
            <a:off x="7543802" y="4090737"/>
            <a:ext cx="978566" cy="661737"/>
          </a:xfrm>
          <a:prstGeom prst="straightConnector1">
            <a:avLst/>
          </a:prstGeom>
          <a:ln w="381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134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2"/>
          <p:cNvSpPr txBox="1">
            <a:spLocks noGrp="1"/>
          </p:cNvSpPr>
          <p:nvPr>
            <p:ph type="body" idx="4294967295" hasCustomPrompt="1"/>
          </p:nvPr>
        </p:nvSpPr>
        <p:spPr>
          <a:xfrm>
            <a:off x="838203" y="6598968"/>
            <a:ext cx="6598923" cy="365129"/>
          </a:xfrm>
        </p:spPr>
        <p:txBody>
          <a:bodyPr anchor="ctr"/>
          <a:lstStyle>
            <a:lvl1pPr marL="0" indent="0">
              <a:buNone/>
              <a:defRPr sz="1000">
                <a:solidFill>
                  <a:srgbClr val="FFFFFF"/>
                </a:solidFill>
              </a:defRPr>
            </a:lvl1pPr>
          </a:lstStyle>
          <a:p>
            <a:pPr lvl="0"/>
            <a:r>
              <a:rPr lang="de-DE" dirty="0" smtClean="0"/>
              <a:t>EGU 2022 - </a:t>
            </a:r>
            <a:r>
              <a:rPr lang="de-DE" dirty="0"/>
              <a:t>SSS8.3 – </a:t>
            </a:r>
            <a:r>
              <a:rPr lang="de-DE" dirty="0" err="1"/>
              <a:t>Soil</a:t>
            </a:r>
            <a:r>
              <a:rPr lang="de-DE" dirty="0"/>
              <a:t> </a:t>
            </a:r>
            <a:r>
              <a:rPr lang="de-DE" dirty="0" err="1"/>
              <a:t>gases</a:t>
            </a:r>
            <a:r>
              <a:rPr lang="de-DE" dirty="0" smtClean="0"/>
              <a:t>  /  Verena Lang /  Forest Research Institute</a:t>
            </a:r>
          </a:p>
        </p:txBody>
      </p:sp>
      <p:sp>
        <p:nvSpPr>
          <p:cNvPr id="8" name="Textfeld 7"/>
          <p:cNvSpPr txBox="1"/>
          <p:nvPr/>
        </p:nvSpPr>
        <p:spPr>
          <a:xfrm>
            <a:off x="838203" y="685669"/>
            <a:ext cx="4608954" cy="523220"/>
          </a:xfrm>
          <a:prstGeom prst="rect">
            <a:avLst/>
          </a:prstGeom>
          <a:noFill/>
        </p:spPr>
        <p:txBody>
          <a:bodyPr wrap="none" rtlCol="0">
            <a:spAutoFit/>
          </a:bodyPr>
          <a:lstStyle/>
          <a:p>
            <a:r>
              <a:rPr lang="de-DE" sz="2800" b="1" dirty="0">
                <a:solidFill>
                  <a:srgbClr val="00544A"/>
                </a:solidFill>
                <a:latin typeface="PT Sans" panose="020B0503020203020204" pitchFamily="34" charset="0"/>
              </a:rPr>
              <a:t>Choice </a:t>
            </a:r>
            <a:r>
              <a:rPr lang="de-DE" sz="2800" b="1" dirty="0" err="1">
                <a:solidFill>
                  <a:srgbClr val="00544A"/>
                </a:solidFill>
                <a:latin typeface="PT Sans" panose="020B0503020203020204" pitchFamily="34" charset="0"/>
              </a:rPr>
              <a:t>of</a:t>
            </a:r>
            <a:r>
              <a:rPr lang="de-DE" sz="2800" b="1" dirty="0">
                <a:solidFill>
                  <a:srgbClr val="00544A"/>
                </a:solidFill>
                <a:latin typeface="PT Sans" panose="020B0503020203020204" pitchFamily="34" charset="0"/>
              </a:rPr>
              <a:t> </a:t>
            </a:r>
            <a:r>
              <a:rPr lang="de-DE" sz="2800" b="1" dirty="0" err="1">
                <a:solidFill>
                  <a:srgbClr val="00544A"/>
                </a:solidFill>
                <a:latin typeface="PT Sans" panose="020B0503020203020204" pitchFamily="34" charset="0"/>
              </a:rPr>
              <a:t>statistical</a:t>
            </a:r>
            <a:r>
              <a:rPr lang="de-DE" sz="2800" b="1" dirty="0">
                <a:solidFill>
                  <a:srgbClr val="00544A"/>
                </a:solidFill>
                <a:latin typeface="PT Sans" panose="020B0503020203020204" pitchFamily="34" charset="0"/>
              </a:rPr>
              <a:t> </a:t>
            </a:r>
            <a:r>
              <a:rPr lang="de-DE" sz="2800" b="1" dirty="0" err="1">
                <a:solidFill>
                  <a:srgbClr val="00544A"/>
                </a:solidFill>
                <a:latin typeface="PT Sans" panose="020B0503020203020204" pitchFamily="34" charset="0"/>
              </a:rPr>
              <a:t>methods</a:t>
            </a:r>
            <a:endParaRPr lang="de-DE" sz="2800" b="1" dirty="0">
              <a:solidFill>
                <a:srgbClr val="00544A"/>
              </a:solidFill>
              <a:latin typeface="PT Sans" panose="020B0503020203020204"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 y="5784783"/>
            <a:ext cx="621059" cy="869483"/>
          </a:xfrm>
          <a:prstGeom prst="rect">
            <a:avLst/>
          </a:prstGeom>
        </p:spPr>
      </p:pic>
      <p:sp>
        <p:nvSpPr>
          <p:cNvPr id="19" name="Inhaltsplatzhalter 2">
            <a:extLst>
              <a:ext uri="{FF2B5EF4-FFF2-40B4-BE49-F238E27FC236}">
                <a16:creationId xmlns:a16="http://schemas.microsoft.com/office/drawing/2014/main" id="{86166CDB-43AF-49C7-9CE6-D56A184A2D47}"/>
              </a:ext>
            </a:extLst>
          </p:cNvPr>
          <p:cNvSpPr txBox="1">
            <a:spLocks/>
          </p:cNvSpPr>
          <p:nvPr/>
        </p:nvSpPr>
        <p:spPr>
          <a:xfrm>
            <a:off x="3797300" y="1754785"/>
            <a:ext cx="7772400" cy="4298287"/>
          </a:xfrm>
          <a:prstGeom prst="rect">
            <a:avLst/>
          </a:prstGeom>
        </p:spPr>
        <p:txBody>
          <a:bodyPr>
            <a:normAutofit/>
          </a:bodyPr>
          <a:lstStyle>
            <a:lvl1pPr marL="228600" marR="0" lvl="0" indent="-228600" algn="l" defTabSz="914400" rtl="0" eaLnBrk="1" fontAlgn="auto" hangingPunct="1">
              <a:lnSpc>
                <a:spcPct val="90000"/>
              </a:lnSpc>
              <a:spcBef>
                <a:spcPts val="1000"/>
              </a:spcBef>
              <a:spcAft>
                <a:spcPts val="0"/>
              </a:spcAft>
              <a:buSzPct val="100000"/>
              <a:buFont typeface="Arial" pitchFamily="34"/>
              <a:buChar char="•"/>
              <a:tabLst/>
              <a:defRPr lang="de-DE" sz="2600" b="0" i="0" u="none" strike="noStrike" kern="1200" cap="none" spc="0" baseline="0">
                <a:solidFill>
                  <a:srgbClr val="000000"/>
                </a:solidFill>
                <a:uFillTx/>
                <a:latin typeface="PT Sans" pitchFamily="34"/>
              </a:defRPr>
            </a:lvl1pPr>
            <a:lvl2pPr marL="685800" marR="0" lvl="1" indent="-228600" algn="l" defTabSz="914400" rtl="0" eaLnBrk="1" fontAlgn="auto" hangingPunct="1">
              <a:lnSpc>
                <a:spcPct val="90000"/>
              </a:lnSpc>
              <a:spcBef>
                <a:spcPts val="500"/>
              </a:spcBef>
              <a:spcAft>
                <a:spcPts val="0"/>
              </a:spcAft>
              <a:buSzPct val="100000"/>
              <a:buFont typeface="Arial" pitchFamily="34"/>
              <a:buChar char="•"/>
              <a:tabLst/>
              <a:defRPr lang="de-DE" sz="2200" b="0" i="0" u="none" strike="noStrike" kern="1200" cap="none" spc="0" baseline="0">
                <a:solidFill>
                  <a:srgbClr val="000000"/>
                </a:solidFill>
                <a:uFillTx/>
                <a:latin typeface="PT Sans" pitchFamily="34"/>
              </a:defRPr>
            </a:lvl2pPr>
            <a:lvl3pPr marL="1143000" marR="0" lvl="2" indent="-228600" algn="l" defTabSz="914400" rtl="0" eaLnBrk="1" fontAlgn="auto" hangingPunct="1">
              <a:lnSpc>
                <a:spcPct val="90000"/>
              </a:lnSpc>
              <a:spcBef>
                <a:spcPts val="500"/>
              </a:spcBef>
              <a:spcAft>
                <a:spcPts val="0"/>
              </a:spcAft>
              <a:buSzPct val="100000"/>
              <a:buFont typeface="Arial" pitchFamily="34"/>
              <a:buChar char="•"/>
              <a:tabLst/>
              <a:defRPr lang="de-DE" sz="1800" b="0" i="0" u="none" strike="noStrike" kern="1200" cap="none" spc="0" baseline="0">
                <a:solidFill>
                  <a:srgbClr val="000000"/>
                </a:solidFill>
                <a:uFillTx/>
                <a:latin typeface="PT Sans" pitchFamily="34"/>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2000" dirty="0"/>
              <a:t>Development </a:t>
            </a:r>
            <a:r>
              <a:rPr lang="de-DE" sz="2000" dirty="0" err="1"/>
              <a:t>of</a:t>
            </a:r>
            <a:r>
              <a:rPr lang="de-DE" sz="2000" dirty="0"/>
              <a:t> different </a:t>
            </a:r>
            <a:r>
              <a:rPr lang="de-DE" sz="2000" dirty="0" err="1"/>
              <a:t>statistical</a:t>
            </a:r>
            <a:r>
              <a:rPr lang="de-DE" sz="2000" dirty="0"/>
              <a:t> </a:t>
            </a:r>
            <a:r>
              <a:rPr lang="de-DE" sz="2000" dirty="0" err="1"/>
              <a:t>methods</a:t>
            </a:r>
            <a:r>
              <a:rPr lang="de-DE" sz="2000" dirty="0"/>
              <a:t>:</a:t>
            </a:r>
          </a:p>
          <a:p>
            <a:pPr marL="514350" indent="-514350">
              <a:buFont typeface="Arial" pitchFamily="34"/>
              <a:buAutoNum type="arabicParenR"/>
            </a:pPr>
            <a:r>
              <a:rPr lang="de-DE" sz="2000" dirty="0" err="1"/>
              <a:t>Classification</a:t>
            </a:r>
            <a:r>
              <a:rPr lang="de-DE" sz="2000" dirty="0"/>
              <a:t> </a:t>
            </a:r>
            <a:r>
              <a:rPr lang="de-DE" sz="2000" dirty="0" err="1"/>
              <a:t>of</a:t>
            </a:r>
            <a:r>
              <a:rPr lang="de-DE" sz="2000" dirty="0"/>
              <a:t> </a:t>
            </a:r>
            <a:r>
              <a:rPr lang="de-DE" sz="2000" dirty="0" err="1"/>
              <a:t>the</a:t>
            </a:r>
            <a:r>
              <a:rPr lang="de-DE" sz="2000" dirty="0"/>
              <a:t> </a:t>
            </a:r>
            <a:r>
              <a:rPr lang="de-DE" sz="2000" dirty="0" err="1"/>
              <a:t>data</a:t>
            </a:r>
            <a:r>
              <a:rPr lang="de-DE" sz="2000" dirty="0"/>
              <a:t> </a:t>
            </a:r>
            <a:r>
              <a:rPr lang="de-DE" sz="2000" dirty="0" err="1"/>
              <a:t>set</a:t>
            </a:r>
            <a:r>
              <a:rPr lang="de-DE" sz="2000" dirty="0"/>
              <a:t> </a:t>
            </a:r>
            <a:r>
              <a:rPr lang="de-DE" sz="2000" dirty="0" err="1"/>
              <a:t>into</a:t>
            </a:r>
            <a:r>
              <a:rPr lang="de-DE" sz="2000" dirty="0"/>
              <a:t> 2 </a:t>
            </a:r>
            <a:r>
              <a:rPr lang="de-DE" sz="2000" dirty="0" err="1"/>
              <a:t>categories</a:t>
            </a:r>
            <a:r>
              <a:rPr lang="de-DE" sz="2000" dirty="0"/>
              <a:t>: "</a:t>
            </a:r>
            <a:r>
              <a:rPr lang="de-DE" sz="2000" dirty="0" err="1"/>
              <a:t>ethylene</a:t>
            </a:r>
            <a:r>
              <a:rPr lang="de-DE" sz="2000" dirty="0"/>
              <a:t> </a:t>
            </a:r>
            <a:r>
              <a:rPr lang="de-DE" sz="2000" dirty="0" err="1"/>
              <a:t>measurements</a:t>
            </a:r>
            <a:r>
              <a:rPr lang="de-DE" sz="2000" dirty="0"/>
              <a:t>" </a:t>
            </a:r>
            <a:r>
              <a:rPr lang="de-DE" sz="2000" dirty="0" smtClean="0"/>
              <a:t>(C</a:t>
            </a:r>
            <a:r>
              <a:rPr lang="de-DE" sz="2000" baseline="-25000" dirty="0" smtClean="0"/>
              <a:t>2</a:t>
            </a:r>
            <a:r>
              <a:rPr lang="de-DE" sz="2000" dirty="0" smtClean="0"/>
              <a:t>H</a:t>
            </a:r>
            <a:r>
              <a:rPr lang="de-DE" sz="2000" baseline="-25000" dirty="0" smtClean="0"/>
              <a:t>4</a:t>
            </a:r>
            <a:r>
              <a:rPr lang="de-DE" sz="2000" dirty="0" smtClean="0"/>
              <a:t> </a:t>
            </a:r>
            <a:r>
              <a:rPr lang="de-DE" sz="2000" dirty="0"/>
              <a:t>&gt; 0 ppm) </a:t>
            </a:r>
            <a:r>
              <a:rPr lang="de-DE" sz="2000" dirty="0" err="1"/>
              <a:t>and</a:t>
            </a:r>
            <a:r>
              <a:rPr lang="de-DE" sz="2000" dirty="0"/>
              <a:t> "</a:t>
            </a:r>
            <a:r>
              <a:rPr lang="de-DE" sz="2000" dirty="0" err="1"/>
              <a:t>no</a:t>
            </a:r>
            <a:r>
              <a:rPr lang="de-DE" sz="2000" dirty="0"/>
              <a:t> </a:t>
            </a:r>
            <a:r>
              <a:rPr lang="de-DE" sz="2000" dirty="0" err="1"/>
              <a:t>ethylene</a:t>
            </a:r>
            <a:r>
              <a:rPr lang="de-DE" sz="2000" dirty="0"/>
              <a:t> </a:t>
            </a:r>
            <a:r>
              <a:rPr lang="de-DE" sz="2000" dirty="0" err="1"/>
              <a:t>measurements</a:t>
            </a:r>
            <a:r>
              <a:rPr lang="de-DE" sz="2000" dirty="0"/>
              <a:t>" </a:t>
            </a:r>
            <a:r>
              <a:rPr lang="de-DE" sz="2000" dirty="0" smtClean="0"/>
              <a:t>(C</a:t>
            </a:r>
            <a:r>
              <a:rPr lang="de-DE" sz="2000" baseline="-25000" dirty="0" smtClean="0"/>
              <a:t>2</a:t>
            </a:r>
            <a:r>
              <a:rPr lang="de-DE" sz="2000" dirty="0" smtClean="0"/>
              <a:t>H</a:t>
            </a:r>
            <a:r>
              <a:rPr lang="de-DE" sz="2000" baseline="-25000" dirty="0" smtClean="0"/>
              <a:t>4</a:t>
            </a:r>
            <a:r>
              <a:rPr lang="de-DE" sz="2000" dirty="0" smtClean="0"/>
              <a:t> </a:t>
            </a:r>
            <a:r>
              <a:rPr lang="de-DE" sz="2000" dirty="0"/>
              <a:t>= 0 ppm).</a:t>
            </a:r>
          </a:p>
          <a:p>
            <a:pPr marL="514350" indent="-514350">
              <a:buFont typeface="Arial" pitchFamily="34"/>
              <a:buAutoNum type="arabicParenR"/>
            </a:pPr>
            <a:r>
              <a:rPr lang="de-DE" sz="2000" dirty="0"/>
              <a:t>Further </a:t>
            </a:r>
            <a:r>
              <a:rPr lang="de-DE" sz="2000" dirty="0" err="1"/>
              <a:t>classification</a:t>
            </a:r>
            <a:r>
              <a:rPr lang="de-DE" sz="2000" dirty="0"/>
              <a:t> </a:t>
            </a:r>
            <a:r>
              <a:rPr lang="de-DE" sz="2000" dirty="0" err="1"/>
              <a:t>of</a:t>
            </a:r>
            <a:r>
              <a:rPr lang="de-DE" sz="2000" dirty="0"/>
              <a:t> </a:t>
            </a:r>
            <a:r>
              <a:rPr lang="de-DE" sz="2000" dirty="0" err="1"/>
              <a:t>measurements</a:t>
            </a:r>
            <a:r>
              <a:rPr lang="de-DE" sz="2000" dirty="0"/>
              <a:t> </a:t>
            </a:r>
            <a:r>
              <a:rPr lang="de-DE" sz="2000" dirty="0" err="1"/>
              <a:t>into</a:t>
            </a:r>
            <a:r>
              <a:rPr lang="de-DE" sz="2000" dirty="0"/>
              <a:t> </a:t>
            </a:r>
            <a:r>
              <a:rPr lang="de-DE" sz="2000" dirty="0" err="1"/>
              <a:t>corresponding</a:t>
            </a:r>
            <a:r>
              <a:rPr lang="de-DE" sz="2000" dirty="0"/>
              <a:t> </a:t>
            </a:r>
            <a:r>
              <a:rPr lang="de-DE" sz="2000" dirty="0" smtClean="0"/>
              <a:t>C</a:t>
            </a:r>
            <a:r>
              <a:rPr lang="de-DE" sz="2000" baseline="-25000" dirty="0" smtClean="0"/>
              <a:t>2</a:t>
            </a:r>
            <a:r>
              <a:rPr lang="de-DE" sz="2000" dirty="0" smtClean="0"/>
              <a:t>H</a:t>
            </a:r>
            <a:r>
              <a:rPr lang="de-DE" sz="2000" baseline="-25000" dirty="0" smtClean="0"/>
              <a:t>4</a:t>
            </a:r>
            <a:r>
              <a:rPr lang="de-DE" sz="2000" dirty="0" smtClean="0"/>
              <a:t> </a:t>
            </a:r>
            <a:r>
              <a:rPr lang="de-DE" sz="2000" dirty="0" err="1"/>
              <a:t>classes</a:t>
            </a:r>
            <a:r>
              <a:rPr lang="de-DE" sz="2000" dirty="0"/>
              <a:t> ( "0", "&gt; 0 &lt; LOD", " ≥ LOD &lt; LOQ", " ≥ LOQ &lt; 1", "≥1").</a:t>
            </a:r>
          </a:p>
          <a:p>
            <a:pPr marL="514350" indent="-514350">
              <a:buFont typeface="Arial" pitchFamily="34"/>
              <a:buAutoNum type="arabicParenR"/>
            </a:pPr>
            <a:r>
              <a:rPr lang="de-DE" sz="2000" dirty="0" err="1"/>
              <a:t>Performing</a:t>
            </a:r>
            <a:r>
              <a:rPr lang="de-DE" sz="2000" dirty="0"/>
              <a:t> non-</a:t>
            </a:r>
            <a:r>
              <a:rPr lang="de-DE" sz="2000" dirty="0" err="1"/>
              <a:t>parametric</a:t>
            </a:r>
            <a:r>
              <a:rPr lang="de-DE" sz="2000" dirty="0"/>
              <a:t> </a:t>
            </a:r>
            <a:r>
              <a:rPr lang="de-DE" sz="2000" dirty="0" err="1"/>
              <a:t>regression</a:t>
            </a:r>
            <a:r>
              <a:rPr lang="de-DE" sz="2000" dirty="0"/>
              <a:t> </a:t>
            </a:r>
            <a:r>
              <a:rPr lang="de-DE" sz="2000" dirty="0" err="1"/>
              <a:t>analyses</a:t>
            </a:r>
            <a:r>
              <a:rPr lang="de-DE" sz="2000" dirty="0"/>
              <a:t>.</a:t>
            </a:r>
          </a:p>
          <a:p>
            <a:pPr marL="514350" indent="-514350">
              <a:buFont typeface="Arial" pitchFamily="34"/>
              <a:buAutoNum type="arabicParenR"/>
            </a:pPr>
            <a:r>
              <a:rPr lang="de-DE" sz="2000" dirty="0" err="1"/>
              <a:t>Calculate</a:t>
            </a:r>
            <a:r>
              <a:rPr lang="de-DE" sz="2000" dirty="0"/>
              <a:t> </a:t>
            </a:r>
            <a:r>
              <a:rPr lang="de-DE" sz="2000" dirty="0" err="1"/>
              <a:t>the</a:t>
            </a:r>
            <a:r>
              <a:rPr lang="de-DE" sz="2000" dirty="0"/>
              <a:t> median </a:t>
            </a:r>
            <a:r>
              <a:rPr lang="de-DE" sz="2000" dirty="0" err="1"/>
              <a:t>and</a:t>
            </a:r>
            <a:r>
              <a:rPr lang="de-DE" sz="2000" dirty="0"/>
              <a:t> </a:t>
            </a:r>
            <a:r>
              <a:rPr lang="de-DE" sz="2000" dirty="0" err="1"/>
              <a:t>mean</a:t>
            </a:r>
            <a:r>
              <a:rPr lang="de-DE" sz="2000" dirty="0"/>
              <a:t> </a:t>
            </a:r>
            <a:r>
              <a:rPr lang="de-DE" sz="2000" dirty="0" err="1"/>
              <a:t>for</a:t>
            </a:r>
            <a:r>
              <a:rPr lang="de-DE" sz="2000" dirty="0"/>
              <a:t> </a:t>
            </a:r>
            <a:r>
              <a:rPr lang="de-DE" sz="2000" dirty="0" smtClean="0"/>
              <a:t>C</a:t>
            </a:r>
            <a:r>
              <a:rPr lang="de-DE" sz="2000" baseline="-25000" dirty="0" smtClean="0"/>
              <a:t>2</a:t>
            </a:r>
            <a:r>
              <a:rPr lang="de-DE" sz="2000" dirty="0" smtClean="0"/>
              <a:t>H</a:t>
            </a:r>
            <a:r>
              <a:rPr lang="de-DE" sz="2000" baseline="-25000" dirty="0" smtClean="0"/>
              <a:t>4</a:t>
            </a:r>
            <a:r>
              <a:rPr lang="de-DE" sz="2000" dirty="0" smtClean="0"/>
              <a:t> </a:t>
            </a:r>
            <a:r>
              <a:rPr lang="de-DE" sz="2000" dirty="0" err="1"/>
              <a:t>measurements</a:t>
            </a:r>
            <a:r>
              <a:rPr lang="de-DE" sz="2000" dirty="0"/>
              <a:t> &gt; 0 ppm </a:t>
            </a:r>
            <a:r>
              <a:rPr lang="de-DE" sz="2000" dirty="0" err="1"/>
              <a:t>using</a:t>
            </a:r>
            <a:r>
              <a:rPr lang="de-DE" sz="2000" dirty="0"/>
              <a:t> </a:t>
            </a:r>
            <a:r>
              <a:rPr lang="de-DE" sz="2000" dirty="0" err="1"/>
              <a:t>the</a:t>
            </a:r>
            <a:r>
              <a:rPr lang="de-DE" sz="2000" dirty="0"/>
              <a:t> Maximum </a:t>
            </a:r>
            <a:r>
              <a:rPr lang="de-DE" sz="2000" dirty="0" err="1"/>
              <a:t>Likelihood</a:t>
            </a:r>
            <a:r>
              <a:rPr lang="de-DE" sz="2000" dirty="0"/>
              <a:t> </a:t>
            </a:r>
            <a:r>
              <a:rPr lang="de-DE" sz="2000" dirty="0" err="1"/>
              <a:t>Estimation</a:t>
            </a:r>
            <a:r>
              <a:rPr lang="de-DE" sz="2000" dirty="0"/>
              <a:t> (MLE) </a:t>
            </a:r>
            <a:r>
              <a:rPr lang="de-DE" sz="2000" dirty="0" err="1"/>
              <a:t>approach</a:t>
            </a:r>
            <a:r>
              <a:rPr lang="de-DE" sz="2000" dirty="0"/>
              <a:t>.</a:t>
            </a:r>
          </a:p>
          <a:p>
            <a:pPr marL="514350" indent="-514350">
              <a:buFont typeface="Arial" pitchFamily="34"/>
              <a:buAutoNum type="arabicParenR"/>
            </a:pPr>
            <a:r>
              <a:rPr lang="de-DE" sz="2000" dirty="0" err="1"/>
              <a:t>Perform</a:t>
            </a:r>
            <a:r>
              <a:rPr lang="de-DE" sz="2000" dirty="0"/>
              <a:t> linear </a:t>
            </a:r>
            <a:r>
              <a:rPr lang="de-DE" sz="2000" dirty="0" err="1"/>
              <a:t>regressions</a:t>
            </a:r>
            <a:r>
              <a:rPr lang="de-DE" sz="2000" dirty="0"/>
              <a:t> </a:t>
            </a:r>
            <a:r>
              <a:rPr lang="de-DE" sz="2000" dirty="0" err="1"/>
              <a:t>to</a:t>
            </a:r>
            <a:r>
              <a:rPr lang="de-DE" sz="2000" dirty="0"/>
              <a:t> </a:t>
            </a:r>
            <a:r>
              <a:rPr lang="de-DE" sz="2000" dirty="0" err="1"/>
              <a:t>predict</a:t>
            </a:r>
            <a:r>
              <a:rPr lang="de-DE" sz="2000" dirty="0"/>
              <a:t> </a:t>
            </a:r>
            <a:r>
              <a:rPr lang="de-DE" sz="2000" dirty="0" smtClean="0"/>
              <a:t>C</a:t>
            </a:r>
            <a:r>
              <a:rPr lang="de-DE" sz="2000" baseline="-25000" dirty="0" smtClean="0"/>
              <a:t>2</a:t>
            </a:r>
            <a:r>
              <a:rPr lang="de-DE" sz="2000" dirty="0" smtClean="0"/>
              <a:t>H</a:t>
            </a:r>
            <a:r>
              <a:rPr lang="de-DE" sz="2000" baseline="-25000" dirty="0" smtClean="0"/>
              <a:t>4</a:t>
            </a:r>
            <a:r>
              <a:rPr lang="de-DE" sz="2000" dirty="0" smtClean="0"/>
              <a:t> </a:t>
            </a:r>
            <a:r>
              <a:rPr lang="de-DE" sz="2000" dirty="0"/>
              <a:t>-</a:t>
            </a:r>
            <a:r>
              <a:rPr lang="de-DE" sz="2000" dirty="0" err="1"/>
              <a:t>occurrence</a:t>
            </a:r>
            <a:r>
              <a:rPr lang="de-DE" sz="2000" dirty="0"/>
              <a:t> </a:t>
            </a:r>
            <a:r>
              <a:rPr lang="de-DE" sz="2000" dirty="0" err="1"/>
              <a:t>given</a:t>
            </a:r>
            <a:r>
              <a:rPr lang="de-DE" sz="2000" dirty="0"/>
              <a:t> </a:t>
            </a:r>
            <a:r>
              <a:rPr lang="de-DE" sz="2000" dirty="0" err="1"/>
              <a:t>covariates</a:t>
            </a:r>
            <a:r>
              <a:rPr lang="de-DE" sz="2000" dirty="0"/>
              <a:t>.</a:t>
            </a:r>
          </a:p>
          <a:p>
            <a:pPr marL="514350" indent="-514350">
              <a:buFont typeface="Arial" pitchFamily="34"/>
              <a:buAutoNum type="arabicParenR"/>
            </a:pPr>
            <a:endParaRPr lang="de-DE" dirty="0" smtClean="0"/>
          </a:p>
          <a:p>
            <a:pPr marL="514350" indent="-514350">
              <a:buFont typeface="Arial" pitchFamily="34"/>
              <a:buAutoNum type="arabicParenR"/>
            </a:pPr>
            <a:endParaRPr lang="de-DE" dirty="0"/>
          </a:p>
        </p:txBody>
      </p:sp>
      <p:pic>
        <p:nvPicPr>
          <p:cNvPr id="22" name="Grafik 21" descr="Statistiken Silhouette">
            <a:extLst>
              <a:ext uri="{FF2B5EF4-FFF2-40B4-BE49-F238E27FC236}">
                <a16:creationId xmlns:a16="http://schemas.microsoft.com/office/drawing/2014/main" id="{D905C55E-AFF2-454F-9A66-3B802D7ABF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38694" y="2420142"/>
            <a:ext cx="2747963" cy="2747963"/>
          </a:xfrm>
          <a:prstGeom prst="rect">
            <a:avLst/>
          </a:prstGeom>
        </p:spPr>
      </p:pic>
    </p:spTree>
    <p:extLst>
      <p:ext uri="{BB962C8B-B14F-4D97-AF65-F5344CB8AC3E}">
        <p14:creationId xmlns:p14="http://schemas.microsoft.com/office/powerpoint/2010/main" val="628951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2"/>
          <p:cNvSpPr txBox="1">
            <a:spLocks noGrp="1"/>
          </p:cNvSpPr>
          <p:nvPr>
            <p:ph type="body" idx="4294967295" hasCustomPrompt="1"/>
          </p:nvPr>
        </p:nvSpPr>
        <p:spPr>
          <a:xfrm>
            <a:off x="838203" y="6598968"/>
            <a:ext cx="6598923" cy="365129"/>
          </a:xfrm>
        </p:spPr>
        <p:txBody>
          <a:bodyPr anchor="ctr"/>
          <a:lstStyle>
            <a:lvl1pPr marL="0" indent="0">
              <a:buNone/>
              <a:defRPr sz="1000">
                <a:solidFill>
                  <a:srgbClr val="FFFFFF"/>
                </a:solidFill>
              </a:defRPr>
            </a:lvl1pPr>
          </a:lstStyle>
          <a:p>
            <a:pPr lvl="0"/>
            <a:r>
              <a:rPr lang="de-DE" dirty="0" smtClean="0"/>
              <a:t>EGU 2022 - </a:t>
            </a:r>
            <a:r>
              <a:rPr lang="de-DE" dirty="0"/>
              <a:t>SSS8.3 – </a:t>
            </a:r>
            <a:r>
              <a:rPr lang="de-DE" dirty="0" err="1"/>
              <a:t>Soil</a:t>
            </a:r>
            <a:r>
              <a:rPr lang="de-DE" dirty="0"/>
              <a:t> </a:t>
            </a:r>
            <a:r>
              <a:rPr lang="de-DE" dirty="0" err="1"/>
              <a:t>gases</a:t>
            </a:r>
            <a:r>
              <a:rPr lang="de-DE" dirty="0" smtClean="0"/>
              <a:t>  /  Verena Lang /  Forest Research Institute</a:t>
            </a:r>
          </a:p>
        </p:txBody>
      </p:sp>
      <p:sp>
        <p:nvSpPr>
          <p:cNvPr id="8" name="Textfeld 7"/>
          <p:cNvSpPr txBox="1"/>
          <p:nvPr/>
        </p:nvSpPr>
        <p:spPr>
          <a:xfrm>
            <a:off x="838203" y="685669"/>
            <a:ext cx="5902578" cy="523220"/>
          </a:xfrm>
          <a:prstGeom prst="rect">
            <a:avLst/>
          </a:prstGeom>
          <a:noFill/>
        </p:spPr>
        <p:txBody>
          <a:bodyPr wrap="none" rtlCol="0">
            <a:spAutoFit/>
          </a:bodyPr>
          <a:lstStyle/>
          <a:p>
            <a:r>
              <a:rPr lang="de-DE" sz="2800" b="1" dirty="0" smtClean="0">
                <a:solidFill>
                  <a:srgbClr val="00544A"/>
                </a:solidFill>
                <a:latin typeface="PT Sans" panose="020B0503020203020204" pitchFamily="34" charset="0"/>
              </a:rPr>
              <a:t>Root </a:t>
            </a:r>
            <a:r>
              <a:rPr lang="de-DE" sz="2800" b="1" dirty="0" err="1" smtClean="0">
                <a:solidFill>
                  <a:srgbClr val="00544A"/>
                </a:solidFill>
                <a:latin typeface="PT Sans" panose="020B0503020203020204" pitchFamily="34" charset="0"/>
              </a:rPr>
              <a:t>profile</a:t>
            </a:r>
            <a:r>
              <a:rPr lang="de-DE" sz="2800" b="1" dirty="0" smtClean="0">
                <a:solidFill>
                  <a:srgbClr val="00544A"/>
                </a:solidFill>
                <a:latin typeface="PT Sans" panose="020B0503020203020204" pitchFamily="34" charset="0"/>
              </a:rPr>
              <a:t> </a:t>
            </a:r>
            <a:r>
              <a:rPr lang="de-DE" sz="2800" b="1" dirty="0" err="1" smtClean="0">
                <a:solidFill>
                  <a:srgbClr val="00544A"/>
                </a:solidFill>
                <a:latin typeface="PT Sans" panose="020B0503020203020204" pitchFamily="34" charset="0"/>
              </a:rPr>
              <a:t>and</a:t>
            </a:r>
            <a:r>
              <a:rPr lang="de-DE" sz="2800" b="1" dirty="0" smtClean="0">
                <a:solidFill>
                  <a:srgbClr val="00544A"/>
                </a:solidFill>
                <a:latin typeface="PT Sans" panose="020B0503020203020204" pitchFamily="34" charset="0"/>
              </a:rPr>
              <a:t> </a:t>
            </a:r>
            <a:r>
              <a:rPr lang="de-DE" sz="2800" b="1" dirty="0" err="1" smtClean="0">
                <a:solidFill>
                  <a:srgbClr val="00544A"/>
                </a:solidFill>
                <a:latin typeface="PT Sans" panose="020B0503020203020204" pitchFamily="34" charset="0"/>
              </a:rPr>
              <a:t>ethylene</a:t>
            </a:r>
            <a:r>
              <a:rPr lang="de-DE" sz="2800" b="1" dirty="0" smtClean="0">
                <a:solidFill>
                  <a:srgbClr val="00544A"/>
                </a:solidFill>
                <a:latin typeface="PT Sans" panose="020B0503020203020204" pitchFamily="34" charset="0"/>
              </a:rPr>
              <a:t> occurence?</a:t>
            </a:r>
            <a:endParaRPr lang="de-DE" sz="2800" b="1" dirty="0">
              <a:solidFill>
                <a:srgbClr val="00544A"/>
              </a:solidFill>
              <a:latin typeface="PT Sans" panose="020B0503020203020204" pitchFamily="34" charset="0"/>
            </a:endParaRPr>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2" y="5784783"/>
            <a:ext cx="621059" cy="869483"/>
          </a:xfrm>
          <a:prstGeom prst="rect">
            <a:avLst/>
          </a:prstGeom>
        </p:spPr>
      </p:pic>
      <p:pic>
        <p:nvPicPr>
          <p:cNvPr id="18" name="Grafik 17">
            <a:extLst>
              <a:ext uri="{FF2B5EF4-FFF2-40B4-BE49-F238E27FC236}">
                <a16:creationId xmlns:a16="http://schemas.microsoft.com/office/drawing/2014/main" id="{2D1FB576-B7EA-4A54-B898-5D62199DC3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53807" y="1355379"/>
            <a:ext cx="1097344" cy="1167632"/>
          </a:xfrm>
          <a:prstGeom prst="rect">
            <a:avLst/>
          </a:prstGeom>
        </p:spPr>
      </p:pic>
      <p:pic>
        <p:nvPicPr>
          <p:cNvPr id="20" name="Grafik 19" descr="Magnify Png Free for commercial use icon - Proofmart.com"/>
          <p:cNvPicPr>
            <a:picLocks noChangeAspect="1"/>
          </p:cNvPicPr>
          <p:nvPr/>
        </p:nvPicPr>
        <p:blipFill>
          <a:blip r:embed="rId5">
            <a:duotone>
              <a:prstClr val="black"/>
              <a:srgbClr val="00544A">
                <a:tint val="45000"/>
                <a:satMod val="400000"/>
              </a:srgbClr>
            </a:duotone>
            <a:extLst>
              <a:ext uri="{BEBA8EAE-BF5A-486C-A8C5-ECC9F3942E4B}">
                <a14:imgProps xmlns:a14="http://schemas.microsoft.com/office/drawing/2010/main">
                  <a14:imgLayer r:embed="rId6">
                    <a14:imgEffect>
                      <a14:backgroundRemoval t="10000" b="90000" l="10000" r="90000">
                        <a14:foregroundMark x1="70573" y1="72005" x2="70573" y2="72005"/>
                        <a14:foregroundMark x1="57422" y1="56250" x2="57422" y2="56250"/>
                      </a14:backgroundRemoval>
                    </a14:imgEffect>
                    <a14:imgEffect>
                      <a14:sharpenSoften amount="50000"/>
                    </a14:imgEffect>
                    <a14:imgEffect>
                      <a14:colorTemperature colorTemp="6022"/>
                    </a14:imgEffect>
                    <a14:imgEffect>
                      <a14:saturation sat="14300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rot="5229299">
            <a:off x="6731740" y="278961"/>
            <a:ext cx="4044134" cy="4044134"/>
          </a:xfrm>
          <a:prstGeom prst="rect">
            <a:avLst/>
          </a:prstGeom>
        </p:spPr>
      </p:pic>
      <p:sp>
        <p:nvSpPr>
          <p:cNvPr id="21" name="Textfeld 20"/>
          <p:cNvSpPr txBox="1"/>
          <p:nvPr/>
        </p:nvSpPr>
        <p:spPr>
          <a:xfrm rot="19868632">
            <a:off x="8316000" y="821674"/>
            <a:ext cx="2606554" cy="3511563"/>
          </a:xfrm>
          <a:prstGeom prst="rect">
            <a:avLst/>
          </a:prstGeom>
          <a:noFill/>
        </p:spPr>
        <p:txBody>
          <a:bodyPr wrap="none" rtlCol="0">
            <a:prstTxWarp prst="textArchUp">
              <a:avLst>
                <a:gd name="adj" fmla="val 11629948"/>
              </a:avLst>
            </a:prstTxWarp>
            <a:spAutoFit/>
          </a:bodyPr>
          <a:lstStyle/>
          <a:p>
            <a:pPr algn="ctr"/>
            <a:r>
              <a:rPr lang="de-DE" b="1" dirty="0" smtClean="0">
                <a:solidFill>
                  <a:srgbClr val="9FC1BB"/>
                </a:solidFill>
                <a:latin typeface="PT Sans" panose="020B0503020203020204" pitchFamily="34" charset="0"/>
              </a:rPr>
              <a:t>tree type effect?</a:t>
            </a:r>
            <a:endParaRPr lang="de-DE" b="1" dirty="0">
              <a:solidFill>
                <a:srgbClr val="9FC1BB"/>
              </a:solidFill>
              <a:latin typeface="PT Sans" panose="020B0503020203020204" pitchFamily="34" charset="0"/>
            </a:endParaRPr>
          </a:p>
        </p:txBody>
      </p:sp>
      <p:grpSp>
        <p:nvGrpSpPr>
          <p:cNvPr id="10" name="Gruppieren 9"/>
          <p:cNvGrpSpPr/>
          <p:nvPr/>
        </p:nvGrpSpPr>
        <p:grpSpPr>
          <a:xfrm>
            <a:off x="681266" y="1483380"/>
            <a:ext cx="6660667" cy="4736144"/>
            <a:chOff x="6288943" y="1498060"/>
            <a:chExt cx="6660667" cy="4736144"/>
          </a:xfrm>
        </p:grpSpPr>
        <p:pic>
          <p:nvPicPr>
            <p:cNvPr id="9" name="Grafik 8"/>
            <p:cNvPicPr>
              <a:picLocks noChangeAspect="1"/>
            </p:cNvPicPr>
            <p:nvPr/>
          </p:nvPicPr>
          <p:blipFill rotWithShape="1">
            <a:blip r:embed="rId7">
              <a:extLst>
                <a:ext uri="{28A0092B-C50C-407E-A947-70E740481C1C}">
                  <a14:useLocalDpi xmlns:a14="http://schemas.microsoft.com/office/drawing/2010/main" val="0"/>
                </a:ext>
              </a:extLst>
            </a:blip>
            <a:srcRect t="1186"/>
            <a:stretch/>
          </p:blipFill>
          <p:spPr>
            <a:xfrm>
              <a:off x="6288943" y="1498060"/>
              <a:ext cx="6660667" cy="4736144"/>
            </a:xfrm>
            <a:prstGeom prst="rect">
              <a:avLst/>
            </a:prstGeom>
          </p:spPr>
        </p:pic>
        <p:grpSp>
          <p:nvGrpSpPr>
            <p:cNvPr id="12" name="Gruppieren 11"/>
            <p:cNvGrpSpPr/>
            <p:nvPr/>
          </p:nvGrpSpPr>
          <p:grpSpPr>
            <a:xfrm>
              <a:off x="6938150" y="1808230"/>
              <a:ext cx="603583" cy="536019"/>
              <a:chOff x="9702991" y="3794757"/>
              <a:chExt cx="603583" cy="536019"/>
            </a:xfrm>
          </p:grpSpPr>
          <p:sp>
            <p:nvSpPr>
              <p:cNvPr id="13" name="Rechteck 10">
                <a:extLst>
                  <a:ext uri="{FF2B5EF4-FFF2-40B4-BE49-F238E27FC236}">
                    <a16:creationId xmlns:a16="http://schemas.microsoft.com/office/drawing/2014/main" id="{7AA92D76-17CD-48DA-8183-59852F029EDA}"/>
                  </a:ext>
                </a:extLst>
              </p:cNvPr>
              <p:cNvSpPr/>
              <p:nvPr/>
            </p:nvSpPr>
            <p:spPr>
              <a:xfrm>
                <a:off x="9702991" y="3794757"/>
                <a:ext cx="603583" cy="536019"/>
              </a:xfrm>
              <a:custGeom>
                <a:avLst/>
                <a:gdLst>
                  <a:gd name="connsiteX0" fmla="*/ 0 w 2078182"/>
                  <a:gd name="connsiteY0" fmla="*/ 0 h 1645920"/>
                  <a:gd name="connsiteX1" fmla="*/ 498764 w 2078182"/>
                  <a:gd name="connsiteY1" fmla="*/ 0 h 1645920"/>
                  <a:gd name="connsiteX2" fmla="*/ 1039091 w 2078182"/>
                  <a:gd name="connsiteY2" fmla="*/ 0 h 1645920"/>
                  <a:gd name="connsiteX3" fmla="*/ 1537855 w 2078182"/>
                  <a:gd name="connsiteY3" fmla="*/ 0 h 1645920"/>
                  <a:gd name="connsiteX4" fmla="*/ 2078182 w 2078182"/>
                  <a:gd name="connsiteY4" fmla="*/ 0 h 1645920"/>
                  <a:gd name="connsiteX5" fmla="*/ 2078182 w 2078182"/>
                  <a:gd name="connsiteY5" fmla="*/ 581558 h 1645920"/>
                  <a:gd name="connsiteX6" fmla="*/ 2078182 w 2078182"/>
                  <a:gd name="connsiteY6" fmla="*/ 1080821 h 1645920"/>
                  <a:gd name="connsiteX7" fmla="*/ 2078182 w 2078182"/>
                  <a:gd name="connsiteY7" fmla="*/ 1645920 h 1645920"/>
                  <a:gd name="connsiteX8" fmla="*/ 1579418 w 2078182"/>
                  <a:gd name="connsiteY8" fmla="*/ 1645920 h 1645920"/>
                  <a:gd name="connsiteX9" fmla="*/ 1101436 w 2078182"/>
                  <a:gd name="connsiteY9" fmla="*/ 1645920 h 1645920"/>
                  <a:gd name="connsiteX10" fmla="*/ 644236 w 2078182"/>
                  <a:gd name="connsiteY10" fmla="*/ 1645920 h 1645920"/>
                  <a:gd name="connsiteX11" fmla="*/ 0 w 2078182"/>
                  <a:gd name="connsiteY11" fmla="*/ 1645920 h 1645920"/>
                  <a:gd name="connsiteX12" fmla="*/ 0 w 2078182"/>
                  <a:gd name="connsiteY12" fmla="*/ 1097280 h 1645920"/>
                  <a:gd name="connsiteX13" fmla="*/ 0 w 2078182"/>
                  <a:gd name="connsiteY13" fmla="*/ 548640 h 1645920"/>
                  <a:gd name="connsiteX14" fmla="*/ 0 w 2078182"/>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8182" h="1645920" fill="none" extrusionOk="0">
                    <a:moveTo>
                      <a:pt x="0" y="0"/>
                    </a:moveTo>
                    <a:cubicBezTo>
                      <a:pt x="179750" y="-8714"/>
                      <a:pt x="377862" y="3577"/>
                      <a:pt x="498764" y="0"/>
                    </a:cubicBezTo>
                    <a:cubicBezTo>
                      <a:pt x="619666" y="-3577"/>
                      <a:pt x="850363" y="51911"/>
                      <a:pt x="1039091" y="0"/>
                    </a:cubicBezTo>
                    <a:cubicBezTo>
                      <a:pt x="1227819" y="-51911"/>
                      <a:pt x="1416950" y="45631"/>
                      <a:pt x="1537855" y="0"/>
                    </a:cubicBezTo>
                    <a:cubicBezTo>
                      <a:pt x="1658760" y="-45631"/>
                      <a:pt x="1811213" y="212"/>
                      <a:pt x="2078182" y="0"/>
                    </a:cubicBezTo>
                    <a:cubicBezTo>
                      <a:pt x="2119495" y="211295"/>
                      <a:pt x="2019486" y="451084"/>
                      <a:pt x="2078182" y="581558"/>
                    </a:cubicBezTo>
                    <a:cubicBezTo>
                      <a:pt x="2136878" y="712032"/>
                      <a:pt x="2075958" y="975913"/>
                      <a:pt x="2078182" y="1080821"/>
                    </a:cubicBezTo>
                    <a:cubicBezTo>
                      <a:pt x="2080406" y="1185729"/>
                      <a:pt x="2053159" y="1407815"/>
                      <a:pt x="2078182" y="1645920"/>
                    </a:cubicBezTo>
                    <a:cubicBezTo>
                      <a:pt x="1867579" y="1661244"/>
                      <a:pt x="1817099" y="1596397"/>
                      <a:pt x="1579418" y="1645920"/>
                    </a:cubicBezTo>
                    <a:cubicBezTo>
                      <a:pt x="1341737" y="1695443"/>
                      <a:pt x="1222265" y="1639136"/>
                      <a:pt x="1101436" y="1645920"/>
                    </a:cubicBezTo>
                    <a:cubicBezTo>
                      <a:pt x="980607" y="1652704"/>
                      <a:pt x="866351" y="1616695"/>
                      <a:pt x="644236" y="1645920"/>
                    </a:cubicBezTo>
                    <a:cubicBezTo>
                      <a:pt x="422121" y="1675145"/>
                      <a:pt x="160284" y="1606444"/>
                      <a:pt x="0" y="1645920"/>
                    </a:cubicBezTo>
                    <a:cubicBezTo>
                      <a:pt x="-41484" y="1497923"/>
                      <a:pt x="25714" y="1314310"/>
                      <a:pt x="0" y="1097280"/>
                    </a:cubicBezTo>
                    <a:cubicBezTo>
                      <a:pt x="-25714" y="880250"/>
                      <a:pt x="64874" y="770223"/>
                      <a:pt x="0" y="548640"/>
                    </a:cubicBezTo>
                    <a:cubicBezTo>
                      <a:pt x="-64874" y="327057"/>
                      <a:pt x="49580" y="150900"/>
                      <a:pt x="0" y="0"/>
                    </a:cubicBezTo>
                    <a:close/>
                  </a:path>
                  <a:path w="2078182" h="1645920" stroke="0" extrusionOk="0">
                    <a:moveTo>
                      <a:pt x="0" y="0"/>
                    </a:moveTo>
                    <a:cubicBezTo>
                      <a:pt x="130293" y="-24757"/>
                      <a:pt x="273353" y="14579"/>
                      <a:pt x="457200" y="0"/>
                    </a:cubicBezTo>
                    <a:cubicBezTo>
                      <a:pt x="641047" y="-14579"/>
                      <a:pt x="786625" y="25646"/>
                      <a:pt x="914400" y="0"/>
                    </a:cubicBezTo>
                    <a:cubicBezTo>
                      <a:pt x="1042175" y="-25646"/>
                      <a:pt x="1317547" y="41301"/>
                      <a:pt x="1454727" y="0"/>
                    </a:cubicBezTo>
                    <a:cubicBezTo>
                      <a:pt x="1591907" y="-41301"/>
                      <a:pt x="1949112" y="47040"/>
                      <a:pt x="2078182" y="0"/>
                    </a:cubicBezTo>
                    <a:cubicBezTo>
                      <a:pt x="2091623" y="180351"/>
                      <a:pt x="2032514" y="365316"/>
                      <a:pt x="2078182" y="515722"/>
                    </a:cubicBezTo>
                    <a:cubicBezTo>
                      <a:pt x="2123850" y="666128"/>
                      <a:pt x="2067392" y="874968"/>
                      <a:pt x="2078182" y="1064362"/>
                    </a:cubicBezTo>
                    <a:cubicBezTo>
                      <a:pt x="2088972" y="1253756"/>
                      <a:pt x="2046706" y="1423662"/>
                      <a:pt x="2078182" y="1645920"/>
                    </a:cubicBezTo>
                    <a:cubicBezTo>
                      <a:pt x="1956715" y="1676828"/>
                      <a:pt x="1650554" y="1631780"/>
                      <a:pt x="1537855" y="1645920"/>
                    </a:cubicBezTo>
                    <a:cubicBezTo>
                      <a:pt x="1425156" y="1660060"/>
                      <a:pt x="1141028" y="1634967"/>
                      <a:pt x="1018309" y="1645920"/>
                    </a:cubicBezTo>
                    <a:cubicBezTo>
                      <a:pt x="895590" y="1656873"/>
                      <a:pt x="721695" y="1607528"/>
                      <a:pt x="477982" y="1645920"/>
                    </a:cubicBezTo>
                    <a:cubicBezTo>
                      <a:pt x="234269" y="1684312"/>
                      <a:pt x="133354" y="1630237"/>
                      <a:pt x="0" y="1645920"/>
                    </a:cubicBezTo>
                    <a:cubicBezTo>
                      <a:pt x="-44526" y="1459865"/>
                      <a:pt x="12610" y="1253691"/>
                      <a:pt x="0" y="1146658"/>
                    </a:cubicBezTo>
                    <a:cubicBezTo>
                      <a:pt x="-12610" y="1039625"/>
                      <a:pt x="37963" y="836764"/>
                      <a:pt x="0" y="598018"/>
                    </a:cubicBezTo>
                    <a:cubicBezTo>
                      <a:pt x="-37963" y="359272"/>
                      <a:pt x="13365" y="264886"/>
                      <a:pt x="0" y="0"/>
                    </a:cubicBezTo>
                    <a:close/>
                  </a:path>
                </a:pathLst>
              </a:custGeom>
              <a:solidFill>
                <a:schemeClr val="bg1">
                  <a:lumMod val="95000"/>
                </a:schemeClr>
              </a:solidFill>
              <a:ln>
                <a:solidFill>
                  <a:schemeClr val="tx1">
                    <a:lumMod val="50000"/>
                    <a:lumOff val="50000"/>
                  </a:schemeClr>
                </a:solidFill>
                <a:extLst>
                  <a:ext uri="{C807C97D-BFC1-408E-A445-0C87EB9F89A2}">
                    <ask:lineSketchStyleProps xmlns="" xmlns:ask="http://schemas.microsoft.com/office/drawing/2018/sketchyshapes" sd="23714749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descr="Laubbaum mit einfarbiger Füllung">
                <a:extLst>
                  <a:ext uri="{FF2B5EF4-FFF2-40B4-BE49-F238E27FC236}">
                    <a16:creationId xmlns:a16="http://schemas.microsoft.com/office/drawing/2014/main" id="{B94D9F97-281A-47B6-BC2D-1A01E7F1B79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p:blipFill>
            <p:spPr>
              <a:xfrm>
                <a:off x="9834528" y="3940744"/>
                <a:ext cx="340507" cy="268072"/>
              </a:xfrm>
              <a:prstGeom prst="rect">
                <a:avLst/>
              </a:prstGeom>
            </p:spPr>
          </p:pic>
        </p:grpSp>
        <p:grpSp>
          <p:nvGrpSpPr>
            <p:cNvPr id="15" name="Gruppieren 14"/>
            <p:cNvGrpSpPr/>
            <p:nvPr/>
          </p:nvGrpSpPr>
          <p:grpSpPr>
            <a:xfrm>
              <a:off x="11894190" y="1808231"/>
              <a:ext cx="603583" cy="536019"/>
              <a:chOff x="10845966" y="3452467"/>
              <a:chExt cx="603583" cy="536019"/>
            </a:xfrm>
          </p:grpSpPr>
          <p:sp>
            <p:nvSpPr>
              <p:cNvPr id="16" name="Rechteck 10">
                <a:extLst>
                  <a:ext uri="{FF2B5EF4-FFF2-40B4-BE49-F238E27FC236}">
                    <a16:creationId xmlns:a16="http://schemas.microsoft.com/office/drawing/2014/main" id="{7AA92D76-17CD-48DA-8183-59852F029EDA}"/>
                  </a:ext>
                </a:extLst>
              </p:cNvPr>
              <p:cNvSpPr/>
              <p:nvPr/>
            </p:nvSpPr>
            <p:spPr>
              <a:xfrm>
                <a:off x="10845966" y="3452467"/>
                <a:ext cx="603583" cy="536019"/>
              </a:xfrm>
              <a:custGeom>
                <a:avLst/>
                <a:gdLst>
                  <a:gd name="connsiteX0" fmla="*/ 0 w 2078182"/>
                  <a:gd name="connsiteY0" fmla="*/ 0 h 1645920"/>
                  <a:gd name="connsiteX1" fmla="*/ 498764 w 2078182"/>
                  <a:gd name="connsiteY1" fmla="*/ 0 h 1645920"/>
                  <a:gd name="connsiteX2" fmla="*/ 1039091 w 2078182"/>
                  <a:gd name="connsiteY2" fmla="*/ 0 h 1645920"/>
                  <a:gd name="connsiteX3" fmla="*/ 1537855 w 2078182"/>
                  <a:gd name="connsiteY3" fmla="*/ 0 h 1645920"/>
                  <a:gd name="connsiteX4" fmla="*/ 2078182 w 2078182"/>
                  <a:gd name="connsiteY4" fmla="*/ 0 h 1645920"/>
                  <a:gd name="connsiteX5" fmla="*/ 2078182 w 2078182"/>
                  <a:gd name="connsiteY5" fmla="*/ 581558 h 1645920"/>
                  <a:gd name="connsiteX6" fmla="*/ 2078182 w 2078182"/>
                  <a:gd name="connsiteY6" fmla="*/ 1080821 h 1645920"/>
                  <a:gd name="connsiteX7" fmla="*/ 2078182 w 2078182"/>
                  <a:gd name="connsiteY7" fmla="*/ 1645920 h 1645920"/>
                  <a:gd name="connsiteX8" fmla="*/ 1579418 w 2078182"/>
                  <a:gd name="connsiteY8" fmla="*/ 1645920 h 1645920"/>
                  <a:gd name="connsiteX9" fmla="*/ 1101436 w 2078182"/>
                  <a:gd name="connsiteY9" fmla="*/ 1645920 h 1645920"/>
                  <a:gd name="connsiteX10" fmla="*/ 644236 w 2078182"/>
                  <a:gd name="connsiteY10" fmla="*/ 1645920 h 1645920"/>
                  <a:gd name="connsiteX11" fmla="*/ 0 w 2078182"/>
                  <a:gd name="connsiteY11" fmla="*/ 1645920 h 1645920"/>
                  <a:gd name="connsiteX12" fmla="*/ 0 w 2078182"/>
                  <a:gd name="connsiteY12" fmla="*/ 1097280 h 1645920"/>
                  <a:gd name="connsiteX13" fmla="*/ 0 w 2078182"/>
                  <a:gd name="connsiteY13" fmla="*/ 548640 h 1645920"/>
                  <a:gd name="connsiteX14" fmla="*/ 0 w 2078182"/>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78182" h="1645920" fill="none" extrusionOk="0">
                    <a:moveTo>
                      <a:pt x="0" y="0"/>
                    </a:moveTo>
                    <a:cubicBezTo>
                      <a:pt x="179750" y="-8714"/>
                      <a:pt x="377862" y="3577"/>
                      <a:pt x="498764" y="0"/>
                    </a:cubicBezTo>
                    <a:cubicBezTo>
                      <a:pt x="619666" y="-3577"/>
                      <a:pt x="850363" y="51911"/>
                      <a:pt x="1039091" y="0"/>
                    </a:cubicBezTo>
                    <a:cubicBezTo>
                      <a:pt x="1227819" y="-51911"/>
                      <a:pt x="1416950" y="45631"/>
                      <a:pt x="1537855" y="0"/>
                    </a:cubicBezTo>
                    <a:cubicBezTo>
                      <a:pt x="1658760" y="-45631"/>
                      <a:pt x="1811213" y="212"/>
                      <a:pt x="2078182" y="0"/>
                    </a:cubicBezTo>
                    <a:cubicBezTo>
                      <a:pt x="2119495" y="211295"/>
                      <a:pt x="2019486" y="451084"/>
                      <a:pt x="2078182" y="581558"/>
                    </a:cubicBezTo>
                    <a:cubicBezTo>
                      <a:pt x="2136878" y="712032"/>
                      <a:pt x="2075958" y="975913"/>
                      <a:pt x="2078182" y="1080821"/>
                    </a:cubicBezTo>
                    <a:cubicBezTo>
                      <a:pt x="2080406" y="1185729"/>
                      <a:pt x="2053159" y="1407815"/>
                      <a:pt x="2078182" y="1645920"/>
                    </a:cubicBezTo>
                    <a:cubicBezTo>
                      <a:pt x="1867579" y="1661244"/>
                      <a:pt x="1817099" y="1596397"/>
                      <a:pt x="1579418" y="1645920"/>
                    </a:cubicBezTo>
                    <a:cubicBezTo>
                      <a:pt x="1341737" y="1695443"/>
                      <a:pt x="1222265" y="1639136"/>
                      <a:pt x="1101436" y="1645920"/>
                    </a:cubicBezTo>
                    <a:cubicBezTo>
                      <a:pt x="980607" y="1652704"/>
                      <a:pt x="866351" y="1616695"/>
                      <a:pt x="644236" y="1645920"/>
                    </a:cubicBezTo>
                    <a:cubicBezTo>
                      <a:pt x="422121" y="1675145"/>
                      <a:pt x="160284" y="1606444"/>
                      <a:pt x="0" y="1645920"/>
                    </a:cubicBezTo>
                    <a:cubicBezTo>
                      <a:pt x="-41484" y="1497923"/>
                      <a:pt x="25714" y="1314310"/>
                      <a:pt x="0" y="1097280"/>
                    </a:cubicBezTo>
                    <a:cubicBezTo>
                      <a:pt x="-25714" y="880250"/>
                      <a:pt x="64874" y="770223"/>
                      <a:pt x="0" y="548640"/>
                    </a:cubicBezTo>
                    <a:cubicBezTo>
                      <a:pt x="-64874" y="327057"/>
                      <a:pt x="49580" y="150900"/>
                      <a:pt x="0" y="0"/>
                    </a:cubicBezTo>
                    <a:close/>
                  </a:path>
                  <a:path w="2078182" h="1645920" stroke="0" extrusionOk="0">
                    <a:moveTo>
                      <a:pt x="0" y="0"/>
                    </a:moveTo>
                    <a:cubicBezTo>
                      <a:pt x="130293" y="-24757"/>
                      <a:pt x="273353" y="14579"/>
                      <a:pt x="457200" y="0"/>
                    </a:cubicBezTo>
                    <a:cubicBezTo>
                      <a:pt x="641047" y="-14579"/>
                      <a:pt x="786625" y="25646"/>
                      <a:pt x="914400" y="0"/>
                    </a:cubicBezTo>
                    <a:cubicBezTo>
                      <a:pt x="1042175" y="-25646"/>
                      <a:pt x="1317547" y="41301"/>
                      <a:pt x="1454727" y="0"/>
                    </a:cubicBezTo>
                    <a:cubicBezTo>
                      <a:pt x="1591907" y="-41301"/>
                      <a:pt x="1949112" y="47040"/>
                      <a:pt x="2078182" y="0"/>
                    </a:cubicBezTo>
                    <a:cubicBezTo>
                      <a:pt x="2091623" y="180351"/>
                      <a:pt x="2032514" y="365316"/>
                      <a:pt x="2078182" y="515722"/>
                    </a:cubicBezTo>
                    <a:cubicBezTo>
                      <a:pt x="2123850" y="666128"/>
                      <a:pt x="2067392" y="874968"/>
                      <a:pt x="2078182" y="1064362"/>
                    </a:cubicBezTo>
                    <a:cubicBezTo>
                      <a:pt x="2088972" y="1253756"/>
                      <a:pt x="2046706" y="1423662"/>
                      <a:pt x="2078182" y="1645920"/>
                    </a:cubicBezTo>
                    <a:cubicBezTo>
                      <a:pt x="1956715" y="1676828"/>
                      <a:pt x="1650554" y="1631780"/>
                      <a:pt x="1537855" y="1645920"/>
                    </a:cubicBezTo>
                    <a:cubicBezTo>
                      <a:pt x="1425156" y="1660060"/>
                      <a:pt x="1141028" y="1634967"/>
                      <a:pt x="1018309" y="1645920"/>
                    </a:cubicBezTo>
                    <a:cubicBezTo>
                      <a:pt x="895590" y="1656873"/>
                      <a:pt x="721695" y="1607528"/>
                      <a:pt x="477982" y="1645920"/>
                    </a:cubicBezTo>
                    <a:cubicBezTo>
                      <a:pt x="234269" y="1684312"/>
                      <a:pt x="133354" y="1630237"/>
                      <a:pt x="0" y="1645920"/>
                    </a:cubicBezTo>
                    <a:cubicBezTo>
                      <a:pt x="-44526" y="1459865"/>
                      <a:pt x="12610" y="1253691"/>
                      <a:pt x="0" y="1146658"/>
                    </a:cubicBezTo>
                    <a:cubicBezTo>
                      <a:pt x="-12610" y="1039625"/>
                      <a:pt x="37963" y="836764"/>
                      <a:pt x="0" y="598018"/>
                    </a:cubicBezTo>
                    <a:cubicBezTo>
                      <a:pt x="-37963" y="359272"/>
                      <a:pt x="13365" y="264886"/>
                      <a:pt x="0" y="0"/>
                    </a:cubicBezTo>
                    <a:close/>
                  </a:path>
                </a:pathLst>
              </a:custGeom>
              <a:solidFill>
                <a:schemeClr val="bg1">
                  <a:lumMod val="95000"/>
                </a:schemeClr>
              </a:solidFill>
              <a:ln>
                <a:solidFill>
                  <a:schemeClr val="tx1">
                    <a:lumMod val="50000"/>
                    <a:lumOff val="50000"/>
                  </a:schemeClr>
                </a:solidFill>
                <a:extLst>
                  <a:ext uri="{C807C97D-BFC1-408E-A445-0C87EB9F89A2}">
                    <ask:lineSketchStyleProps xmlns="" xmlns:ask="http://schemas.microsoft.com/office/drawing/2018/sketchyshapes" sd="2371474910">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Tanne mit einfarbiger Füllung">
                <a:extLst>
                  <a:ext uri="{FF2B5EF4-FFF2-40B4-BE49-F238E27FC236}">
                    <a16:creationId xmlns:a16="http://schemas.microsoft.com/office/drawing/2014/main" id="{B94D9F97-281A-47B6-BC2D-1A01E7F1B79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11008657" y="3535010"/>
                <a:ext cx="278199" cy="370932"/>
              </a:xfrm>
              <a:prstGeom prst="rect">
                <a:avLst/>
              </a:prstGeom>
            </p:spPr>
          </p:pic>
        </p:grpSp>
      </p:grpSp>
      <p:pic>
        <p:nvPicPr>
          <p:cNvPr id="11" name="Grafik 10"/>
          <p:cNvPicPr>
            <a:picLocks noChangeAspect="1"/>
          </p:cNvPicPr>
          <p:nvPr/>
        </p:nvPicPr>
        <p:blipFill rotWithShape="1">
          <a:blip r:embed="rId12"/>
          <a:srcRect t="4724" b="1"/>
          <a:stretch/>
        </p:blipFill>
        <p:spPr>
          <a:xfrm>
            <a:off x="8753807" y="2809502"/>
            <a:ext cx="3343275" cy="1397550"/>
          </a:xfrm>
          <a:prstGeom prst="rect">
            <a:avLst/>
          </a:prstGeom>
        </p:spPr>
      </p:pic>
      <p:pic>
        <p:nvPicPr>
          <p:cNvPr id="28" name="Grafik 27"/>
          <p:cNvPicPr>
            <a:picLocks noChangeAspect="1"/>
          </p:cNvPicPr>
          <p:nvPr/>
        </p:nvPicPr>
        <p:blipFill>
          <a:blip r:embed="rId13"/>
          <a:stretch>
            <a:fillRect/>
          </a:stretch>
        </p:blipFill>
        <p:spPr>
          <a:xfrm>
            <a:off x="8092024" y="4596919"/>
            <a:ext cx="2746889" cy="1556009"/>
          </a:xfrm>
          <a:prstGeom prst="rect">
            <a:avLst/>
          </a:prstGeom>
        </p:spPr>
      </p:pic>
      <p:cxnSp>
        <p:nvCxnSpPr>
          <p:cNvPr id="23" name="Gerade Verbindung mit Pfeil 22"/>
          <p:cNvCxnSpPr/>
          <p:nvPr/>
        </p:nvCxnSpPr>
        <p:spPr>
          <a:xfrm flipH="1">
            <a:off x="9053513" y="4100513"/>
            <a:ext cx="823912" cy="130254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7298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VA_Präsentation_2021_Vorlage" id="{31770FF0-27D0-417F-8665-E80E23E4D210}" vid="{FCED92EC-B44F-42FC-8AEB-3231C71071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EGU_Ethylene_VL</Template>
  <TotalTime>0</TotalTime>
  <Words>1579</Words>
  <Application>Microsoft Office PowerPoint</Application>
  <PresentationFormat>Breitbild</PresentationFormat>
  <Paragraphs>166</Paragraphs>
  <Slides>9</Slides>
  <Notes>9</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Arial</vt:lpstr>
      <vt:lpstr>Calibri</vt:lpstr>
      <vt:lpstr>PT Sans</vt:lpstr>
      <vt:lpstr>Segoe Print</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LGL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Lang, Verena (FORST)</dc:creator>
  <cp:lastModifiedBy>Lang, Verena (FORST)</cp:lastModifiedBy>
  <cp:revision>125</cp:revision>
  <dcterms:created xsi:type="dcterms:W3CDTF">2022-04-21T11:03:03Z</dcterms:created>
  <dcterms:modified xsi:type="dcterms:W3CDTF">2022-05-17T13:27:12Z</dcterms:modified>
</cp:coreProperties>
</file>