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66" r:id="rId6"/>
    <p:sldId id="260" r:id="rId7"/>
    <p:sldId id="257" r:id="rId8"/>
    <p:sldId id="261" r:id="rId9"/>
    <p:sldId id="258" r:id="rId10"/>
    <p:sldId id="262" r:id="rId11"/>
    <p:sldId id="267" r:id="rId12"/>
    <p:sldId id="270" r:id="rId13"/>
    <p:sldId id="269" r:id="rId14"/>
    <p:sldId id="268"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D3B5E9"/>
    <a:srgbClr val="C59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664C8-7672-4414-A67E-3CEED2F7BBA0}" v="4" dt="2022-05-20T16:39:48.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343" autoAdjust="0"/>
  </p:normalViewPr>
  <p:slideViewPr>
    <p:cSldViewPr snapToGrid="0">
      <p:cViewPr varScale="1">
        <p:scale>
          <a:sx n="69" d="100"/>
          <a:sy n="69"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lan Beard" userId="5719c9db-ed03-4649-99a7-dc65d5711dce" providerId="ADAL" clId="{ADB664C8-7672-4414-A67E-3CEED2F7BBA0}"/>
    <pc:docChg chg="modNotesMaster">
      <pc:chgData name="Dylan Beard" userId="5719c9db-ed03-4649-99a7-dc65d5711dce" providerId="ADAL" clId="{ADB664C8-7672-4414-A67E-3CEED2F7BBA0}" dt="2022-05-20T16:39:41.741" v="2"/>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liveplymouthac-my.sharepoint.com/personal/dylan_beard_plymouth_ac_uk/Documents/Documents/Thesis%20Project/Data/Peru%20Samples/Peru%20XRF.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iveplymouthac-my.sharepoint.com/personal/dylan_beard_plymouth_ac_uk/Documents/Documents/Thesis%20Project/Data/Peru%20Samples/Peru%20XRF.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liveplymouthac-my.sharepoint.com/personal/dylan_beard_plymouth_ac_uk/Documents/Documents/Thesis%20Project/Data/Peru%20Samples/Peru%20Stage%201%20extraction%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liveplymouthac-my.sharepoint.com/personal/dylan_beard_plymouth_ac_uk/Documents/Documents/Thesis%20Project/Data/Peru%20Samples/Peru%20Stage%201%20extraction%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liveplymouthac-my.sharepoint.com/personal/dylan_beard_plymouth_ac_uk/Documents/Documents/Thesis%20Project/Data/Peru%20Samples/Peru%20Stage%201%20extraction%20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'[Peru XRF.xlsx]Cryoconite'!$AR$42</c:f>
              <c:strCache>
                <c:ptCount val="1"/>
                <c:pt idx="0">
                  <c:v>Shallap</c:v>
                </c:pt>
              </c:strCache>
            </c:strRef>
          </c:tx>
          <c:spPr>
            <a:solidFill>
              <a:srgbClr val="FF0000"/>
            </a:solidFill>
            <a:ln>
              <a:solidFill>
                <a:srgbClr val="C00000"/>
              </a:solidFill>
            </a:ln>
            <a:effectLst/>
          </c:spPr>
          <c:invertIfNegative val="0"/>
          <c:cat>
            <c:strRef>
              <c:f>'[Peru XRF.xlsx]Cryoconite'!$AQ$54:$AQ$73</c:f>
              <c:strCache>
                <c:ptCount val="20"/>
                <c:pt idx="0">
                  <c:v>As</c:v>
                </c:pt>
                <c:pt idx="1">
                  <c:v>Ba</c:v>
                </c:pt>
                <c:pt idx="2">
                  <c:v>Bi</c:v>
                </c:pt>
                <c:pt idx="3">
                  <c:v>Br</c:v>
                </c:pt>
                <c:pt idx="4">
                  <c:v>Ce</c:v>
                </c:pt>
                <c:pt idx="5">
                  <c:v>Cl</c:v>
                </c:pt>
                <c:pt idx="6">
                  <c:v>Co</c:v>
                </c:pt>
                <c:pt idx="7">
                  <c:v>Cr</c:v>
                </c:pt>
                <c:pt idx="8">
                  <c:v>Cu</c:v>
                </c:pt>
                <c:pt idx="9">
                  <c:v>Ga</c:v>
                </c:pt>
                <c:pt idx="10">
                  <c:v>Mn</c:v>
                </c:pt>
                <c:pt idx="11">
                  <c:v>Mo</c:v>
                </c:pt>
                <c:pt idx="12">
                  <c:v>Nb</c:v>
                </c:pt>
                <c:pt idx="13">
                  <c:v>Ni</c:v>
                </c:pt>
                <c:pt idx="14">
                  <c:v>Pb</c:v>
                </c:pt>
                <c:pt idx="15">
                  <c:v>Pr</c:v>
                </c:pt>
                <c:pt idx="16">
                  <c:v>Rb</c:v>
                </c:pt>
                <c:pt idx="17">
                  <c:v>Sr</c:v>
                </c:pt>
                <c:pt idx="18">
                  <c:v>Zn</c:v>
                </c:pt>
                <c:pt idx="19">
                  <c:v>Zr</c:v>
                </c:pt>
              </c:strCache>
            </c:strRef>
          </c:cat>
          <c:val>
            <c:numRef>
              <c:f>'[Peru XRF.xlsx]Cryoconite'!$AR$54:$AR$73</c:f>
              <c:numCache>
                <c:formatCode>General</c:formatCode>
                <c:ptCount val="20"/>
                <c:pt idx="0">
                  <c:v>164.57499999999999</c:v>
                </c:pt>
                <c:pt idx="1">
                  <c:v>261.70000000000005</c:v>
                </c:pt>
                <c:pt idx="2">
                  <c:v>21.575000000000003</c:v>
                </c:pt>
                <c:pt idx="3">
                  <c:v>10.975000000000001</c:v>
                </c:pt>
                <c:pt idx="4">
                  <c:v>277.97500000000002</c:v>
                </c:pt>
                <c:pt idx="5">
                  <c:v>223.7</c:v>
                </c:pt>
                <c:pt idx="6">
                  <c:v>93.2</c:v>
                </c:pt>
                <c:pt idx="7">
                  <c:v>66.599999999999994</c:v>
                </c:pt>
                <c:pt idx="8">
                  <c:v>171.8</c:v>
                </c:pt>
                <c:pt idx="9">
                  <c:v>27.024999999999999</c:v>
                </c:pt>
                <c:pt idx="10">
                  <c:v>533.22499999999991</c:v>
                </c:pt>
                <c:pt idx="11">
                  <c:v>16.399999999999999</c:v>
                </c:pt>
                <c:pt idx="12">
                  <c:v>17.2</c:v>
                </c:pt>
                <c:pt idx="13">
                  <c:v>55.05</c:v>
                </c:pt>
                <c:pt idx="14">
                  <c:v>579.82500000000005</c:v>
                </c:pt>
                <c:pt idx="15">
                  <c:v>116.1</c:v>
                </c:pt>
                <c:pt idx="16">
                  <c:v>119.075</c:v>
                </c:pt>
                <c:pt idx="17">
                  <c:v>250.02499999999998</c:v>
                </c:pt>
                <c:pt idx="18">
                  <c:v>265.92499999999995</c:v>
                </c:pt>
                <c:pt idx="19">
                  <c:v>309.70000000000005</c:v>
                </c:pt>
              </c:numCache>
            </c:numRef>
          </c:val>
          <c:extLst>
            <c:ext xmlns:c16="http://schemas.microsoft.com/office/drawing/2014/chart" uri="{C3380CC4-5D6E-409C-BE32-E72D297353CC}">
              <c16:uniqueId val="{00000000-9887-4C0B-A9B9-A9F3DE78660D}"/>
            </c:ext>
          </c:extLst>
        </c:ser>
        <c:ser>
          <c:idx val="1"/>
          <c:order val="1"/>
          <c:tx>
            <c:strRef>
              <c:f>'[Peru XRF.xlsx]Cryoconite'!$AS$42</c:f>
              <c:strCache>
                <c:ptCount val="1"/>
                <c:pt idx="0">
                  <c:v>Vallunaraju</c:v>
                </c:pt>
              </c:strCache>
            </c:strRef>
          </c:tx>
          <c:spPr>
            <a:solidFill>
              <a:schemeClr val="accent5"/>
            </a:solidFill>
            <a:ln>
              <a:solidFill>
                <a:schemeClr val="accent1">
                  <a:lumMod val="50000"/>
                </a:schemeClr>
              </a:solidFill>
            </a:ln>
            <a:effectLst/>
          </c:spPr>
          <c:invertIfNegative val="0"/>
          <c:cat>
            <c:strRef>
              <c:f>'[Peru XRF.xlsx]Cryoconite'!$AQ$54:$AQ$73</c:f>
              <c:strCache>
                <c:ptCount val="20"/>
                <c:pt idx="0">
                  <c:v>As</c:v>
                </c:pt>
                <c:pt idx="1">
                  <c:v>Ba</c:v>
                </c:pt>
                <c:pt idx="2">
                  <c:v>Bi</c:v>
                </c:pt>
                <c:pt idx="3">
                  <c:v>Br</c:v>
                </c:pt>
                <c:pt idx="4">
                  <c:v>Ce</c:v>
                </c:pt>
                <c:pt idx="5">
                  <c:v>Cl</c:v>
                </c:pt>
                <c:pt idx="6">
                  <c:v>Co</c:v>
                </c:pt>
                <c:pt idx="7">
                  <c:v>Cr</c:v>
                </c:pt>
                <c:pt idx="8">
                  <c:v>Cu</c:v>
                </c:pt>
                <c:pt idx="9">
                  <c:v>Ga</c:v>
                </c:pt>
                <c:pt idx="10">
                  <c:v>Mn</c:v>
                </c:pt>
                <c:pt idx="11">
                  <c:v>Mo</c:v>
                </c:pt>
                <c:pt idx="12">
                  <c:v>Nb</c:v>
                </c:pt>
                <c:pt idx="13">
                  <c:v>Ni</c:v>
                </c:pt>
                <c:pt idx="14">
                  <c:v>Pb</c:v>
                </c:pt>
                <c:pt idx="15">
                  <c:v>Pr</c:v>
                </c:pt>
                <c:pt idx="16">
                  <c:v>Rb</c:v>
                </c:pt>
                <c:pt idx="17">
                  <c:v>Sr</c:v>
                </c:pt>
                <c:pt idx="18">
                  <c:v>Zn</c:v>
                </c:pt>
                <c:pt idx="19">
                  <c:v>Zr</c:v>
                </c:pt>
              </c:strCache>
            </c:strRef>
          </c:cat>
          <c:val>
            <c:numRef>
              <c:f>'[Peru XRF.xlsx]Cryoconite'!$AS$54:$AS$73</c:f>
              <c:numCache>
                <c:formatCode>General</c:formatCode>
                <c:ptCount val="20"/>
                <c:pt idx="0">
                  <c:v>92.375</c:v>
                </c:pt>
                <c:pt idx="1">
                  <c:v>267.75</c:v>
                </c:pt>
                <c:pt idx="2">
                  <c:v>13.375</c:v>
                </c:pt>
                <c:pt idx="3">
                  <c:v>7.0666666666666664</c:v>
                </c:pt>
                <c:pt idx="4">
                  <c:v>265.85000000000002</c:v>
                </c:pt>
                <c:pt idx="5">
                  <c:v>182.32499999999999</c:v>
                </c:pt>
                <c:pt idx="6">
                  <c:v>90.3</c:v>
                </c:pt>
                <c:pt idx="7">
                  <c:v>35.9</c:v>
                </c:pt>
                <c:pt idx="8">
                  <c:v>66.674999999999997</c:v>
                </c:pt>
                <c:pt idx="9">
                  <c:v>26.775000000000002</c:v>
                </c:pt>
                <c:pt idx="10">
                  <c:v>514.15</c:v>
                </c:pt>
                <c:pt idx="11">
                  <c:v>0</c:v>
                </c:pt>
                <c:pt idx="12">
                  <c:v>17.350000000000001</c:v>
                </c:pt>
                <c:pt idx="13">
                  <c:v>43.1</c:v>
                </c:pt>
                <c:pt idx="14">
                  <c:v>340.25</c:v>
                </c:pt>
                <c:pt idx="15">
                  <c:v>148.47499999999999</c:v>
                </c:pt>
                <c:pt idx="16">
                  <c:v>289.02499999999998</c:v>
                </c:pt>
                <c:pt idx="17">
                  <c:v>18.399999999999999</c:v>
                </c:pt>
                <c:pt idx="18">
                  <c:v>144.22499999999999</c:v>
                </c:pt>
                <c:pt idx="19">
                  <c:v>261.5</c:v>
                </c:pt>
              </c:numCache>
            </c:numRef>
          </c:val>
          <c:extLst>
            <c:ext xmlns:c16="http://schemas.microsoft.com/office/drawing/2014/chart" uri="{C3380CC4-5D6E-409C-BE32-E72D297353CC}">
              <c16:uniqueId val="{00000001-9887-4C0B-A9B9-A9F3DE78660D}"/>
            </c:ext>
          </c:extLst>
        </c:ser>
        <c:ser>
          <c:idx val="2"/>
          <c:order val="2"/>
          <c:tx>
            <c:strRef>
              <c:f>'[Peru XRF.xlsx]Cryoconite'!$AT$42</c:f>
              <c:strCache>
                <c:ptCount val="1"/>
                <c:pt idx="0">
                  <c:v>Yanapaccha</c:v>
                </c:pt>
              </c:strCache>
            </c:strRef>
          </c:tx>
          <c:spPr>
            <a:solidFill>
              <a:srgbClr val="00B050"/>
            </a:solidFill>
            <a:ln>
              <a:solidFill>
                <a:schemeClr val="accent6">
                  <a:lumMod val="50000"/>
                </a:schemeClr>
              </a:solidFill>
            </a:ln>
            <a:effectLst/>
          </c:spPr>
          <c:invertIfNegative val="0"/>
          <c:cat>
            <c:strRef>
              <c:f>'[Peru XRF.xlsx]Cryoconite'!$AQ$54:$AQ$73</c:f>
              <c:strCache>
                <c:ptCount val="20"/>
                <c:pt idx="0">
                  <c:v>As</c:v>
                </c:pt>
                <c:pt idx="1">
                  <c:v>Ba</c:v>
                </c:pt>
                <c:pt idx="2">
                  <c:v>Bi</c:v>
                </c:pt>
                <c:pt idx="3">
                  <c:v>Br</c:v>
                </c:pt>
                <c:pt idx="4">
                  <c:v>Ce</c:v>
                </c:pt>
                <c:pt idx="5">
                  <c:v>Cl</c:v>
                </c:pt>
                <c:pt idx="6">
                  <c:v>Co</c:v>
                </c:pt>
                <c:pt idx="7">
                  <c:v>Cr</c:v>
                </c:pt>
                <c:pt idx="8">
                  <c:v>Cu</c:v>
                </c:pt>
                <c:pt idx="9">
                  <c:v>Ga</c:v>
                </c:pt>
                <c:pt idx="10">
                  <c:v>Mn</c:v>
                </c:pt>
                <c:pt idx="11">
                  <c:v>Mo</c:v>
                </c:pt>
                <c:pt idx="12">
                  <c:v>Nb</c:v>
                </c:pt>
                <c:pt idx="13">
                  <c:v>Ni</c:v>
                </c:pt>
                <c:pt idx="14">
                  <c:v>Pb</c:v>
                </c:pt>
                <c:pt idx="15">
                  <c:v>Pr</c:v>
                </c:pt>
                <c:pt idx="16">
                  <c:v>Rb</c:v>
                </c:pt>
                <c:pt idx="17">
                  <c:v>Sr</c:v>
                </c:pt>
                <c:pt idx="18">
                  <c:v>Zn</c:v>
                </c:pt>
                <c:pt idx="19">
                  <c:v>Zr</c:v>
                </c:pt>
              </c:strCache>
            </c:strRef>
          </c:cat>
          <c:val>
            <c:numRef>
              <c:f>'[Peru XRF.xlsx]Cryoconite'!$AT$54:$AT$73</c:f>
              <c:numCache>
                <c:formatCode>General</c:formatCode>
                <c:ptCount val="20"/>
                <c:pt idx="0">
                  <c:v>56.849999999999994</c:v>
                </c:pt>
                <c:pt idx="1">
                  <c:v>336.05</c:v>
                </c:pt>
                <c:pt idx="2">
                  <c:v>11.7</c:v>
                </c:pt>
                <c:pt idx="3">
                  <c:v>5.65</c:v>
                </c:pt>
                <c:pt idx="4">
                  <c:v>256.89999999999998</c:v>
                </c:pt>
                <c:pt idx="5">
                  <c:v>158.54999999999998</c:v>
                </c:pt>
                <c:pt idx="6">
                  <c:v>0</c:v>
                </c:pt>
                <c:pt idx="7">
                  <c:v>79.575000000000003</c:v>
                </c:pt>
                <c:pt idx="8">
                  <c:v>72.525000000000006</c:v>
                </c:pt>
                <c:pt idx="9">
                  <c:v>24.1</c:v>
                </c:pt>
                <c:pt idx="10">
                  <c:v>340.4</c:v>
                </c:pt>
                <c:pt idx="11">
                  <c:v>17.599999999999998</c:v>
                </c:pt>
                <c:pt idx="12">
                  <c:v>89</c:v>
                </c:pt>
                <c:pt idx="13">
                  <c:v>56.275000000000006</c:v>
                </c:pt>
                <c:pt idx="14">
                  <c:v>229.65</c:v>
                </c:pt>
                <c:pt idx="15">
                  <c:v>110.1</c:v>
                </c:pt>
                <c:pt idx="16">
                  <c:v>145.79999999999998</c:v>
                </c:pt>
                <c:pt idx="17">
                  <c:v>19.399999999999999</c:v>
                </c:pt>
                <c:pt idx="18">
                  <c:v>129.35</c:v>
                </c:pt>
                <c:pt idx="19">
                  <c:v>256.25</c:v>
                </c:pt>
              </c:numCache>
            </c:numRef>
          </c:val>
          <c:extLst>
            <c:ext xmlns:c16="http://schemas.microsoft.com/office/drawing/2014/chart" uri="{C3380CC4-5D6E-409C-BE32-E72D297353CC}">
              <c16:uniqueId val="{00000002-9887-4C0B-A9B9-A9F3DE78660D}"/>
            </c:ext>
          </c:extLst>
        </c:ser>
        <c:ser>
          <c:idx val="3"/>
          <c:order val="3"/>
          <c:tx>
            <c:strRef>
              <c:f>'[Peru XRF.xlsx]Cryoconite'!$AU$42</c:f>
              <c:strCache>
                <c:ptCount val="1"/>
                <c:pt idx="0">
                  <c:v>Pastouri</c:v>
                </c:pt>
              </c:strCache>
            </c:strRef>
          </c:tx>
          <c:spPr>
            <a:solidFill>
              <a:srgbClr val="FFC000"/>
            </a:solidFill>
            <a:ln>
              <a:solidFill>
                <a:schemeClr val="accent4">
                  <a:lumMod val="50000"/>
                </a:schemeClr>
              </a:solidFill>
            </a:ln>
            <a:effectLst/>
          </c:spPr>
          <c:invertIfNegative val="0"/>
          <c:cat>
            <c:strRef>
              <c:f>'[Peru XRF.xlsx]Cryoconite'!$AQ$54:$AQ$73</c:f>
              <c:strCache>
                <c:ptCount val="20"/>
                <c:pt idx="0">
                  <c:v>As</c:v>
                </c:pt>
                <c:pt idx="1">
                  <c:v>Ba</c:v>
                </c:pt>
                <c:pt idx="2">
                  <c:v>Bi</c:v>
                </c:pt>
                <c:pt idx="3">
                  <c:v>Br</c:v>
                </c:pt>
                <c:pt idx="4">
                  <c:v>Ce</c:v>
                </c:pt>
                <c:pt idx="5">
                  <c:v>Cl</c:v>
                </c:pt>
                <c:pt idx="6">
                  <c:v>Co</c:v>
                </c:pt>
                <c:pt idx="7">
                  <c:v>Cr</c:v>
                </c:pt>
                <c:pt idx="8">
                  <c:v>Cu</c:v>
                </c:pt>
                <c:pt idx="9">
                  <c:v>Ga</c:v>
                </c:pt>
                <c:pt idx="10">
                  <c:v>Mn</c:v>
                </c:pt>
                <c:pt idx="11">
                  <c:v>Mo</c:v>
                </c:pt>
                <c:pt idx="12">
                  <c:v>Nb</c:v>
                </c:pt>
                <c:pt idx="13">
                  <c:v>Ni</c:v>
                </c:pt>
                <c:pt idx="14">
                  <c:v>Pb</c:v>
                </c:pt>
                <c:pt idx="15">
                  <c:v>Pr</c:v>
                </c:pt>
                <c:pt idx="16">
                  <c:v>Rb</c:v>
                </c:pt>
                <c:pt idx="17">
                  <c:v>Sr</c:v>
                </c:pt>
                <c:pt idx="18">
                  <c:v>Zn</c:v>
                </c:pt>
                <c:pt idx="19">
                  <c:v>Zr</c:v>
                </c:pt>
              </c:strCache>
            </c:strRef>
          </c:cat>
          <c:val>
            <c:numRef>
              <c:f>'[Peru XRF.xlsx]Cryoconite'!$AU$54:$AU$73</c:f>
              <c:numCache>
                <c:formatCode>General</c:formatCode>
                <c:ptCount val="20"/>
                <c:pt idx="0">
                  <c:v>219</c:v>
                </c:pt>
                <c:pt idx="1">
                  <c:v>437.55</c:v>
                </c:pt>
                <c:pt idx="2">
                  <c:v>47.95</c:v>
                </c:pt>
                <c:pt idx="3">
                  <c:v>12.4</c:v>
                </c:pt>
                <c:pt idx="4">
                  <c:v>147.6</c:v>
                </c:pt>
                <c:pt idx="5">
                  <c:v>184</c:v>
                </c:pt>
                <c:pt idx="6">
                  <c:v>107.3</c:v>
                </c:pt>
                <c:pt idx="7">
                  <c:v>73.55</c:v>
                </c:pt>
                <c:pt idx="8">
                  <c:v>207.35000000000002</c:v>
                </c:pt>
                <c:pt idx="9">
                  <c:v>24.35</c:v>
                </c:pt>
                <c:pt idx="10">
                  <c:v>501.45</c:v>
                </c:pt>
                <c:pt idx="11">
                  <c:v>18.5</c:v>
                </c:pt>
                <c:pt idx="12">
                  <c:v>19.5</c:v>
                </c:pt>
                <c:pt idx="13">
                  <c:v>58.9</c:v>
                </c:pt>
                <c:pt idx="14">
                  <c:v>876.59999999999991</c:v>
                </c:pt>
                <c:pt idx="15">
                  <c:v>134.05000000000001</c:v>
                </c:pt>
                <c:pt idx="16">
                  <c:v>183.4</c:v>
                </c:pt>
                <c:pt idx="17">
                  <c:v>50.6</c:v>
                </c:pt>
                <c:pt idx="18">
                  <c:v>296.95</c:v>
                </c:pt>
                <c:pt idx="19">
                  <c:v>357.70000000000005</c:v>
                </c:pt>
              </c:numCache>
            </c:numRef>
          </c:val>
          <c:extLst>
            <c:ext xmlns:c16="http://schemas.microsoft.com/office/drawing/2014/chart" uri="{C3380CC4-5D6E-409C-BE32-E72D297353CC}">
              <c16:uniqueId val="{00000003-9887-4C0B-A9B9-A9F3DE78660D}"/>
            </c:ext>
          </c:extLst>
        </c:ser>
        <c:dLbls>
          <c:showLegendKey val="0"/>
          <c:showVal val="0"/>
          <c:showCatName val="0"/>
          <c:showSerName val="0"/>
          <c:showPercent val="0"/>
          <c:showBubbleSize val="0"/>
        </c:dLbls>
        <c:gapWidth val="219"/>
        <c:overlap val="-27"/>
        <c:axId val="691610960"/>
        <c:axId val="691611616"/>
      </c:barChart>
      <c:catAx>
        <c:axId val="6916109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691611616"/>
        <c:crosses val="autoZero"/>
        <c:auto val="1"/>
        <c:lblAlgn val="ctr"/>
        <c:lblOffset val="100"/>
        <c:noMultiLvlLbl val="0"/>
      </c:catAx>
      <c:valAx>
        <c:axId val="691611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91610960"/>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Cryoconite!$AR$42</c:f>
              <c:strCache>
                <c:ptCount val="1"/>
                <c:pt idx="0">
                  <c:v>Shallap</c:v>
                </c:pt>
              </c:strCache>
            </c:strRef>
          </c:tx>
          <c:spPr>
            <a:solidFill>
              <a:srgbClr val="FF0000"/>
            </a:solidFill>
            <a:ln>
              <a:solidFill>
                <a:srgbClr val="C00000"/>
              </a:solidFill>
            </a:ln>
            <a:effectLst/>
          </c:spPr>
          <c:invertIfNegative val="0"/>
          <c:cat>
            <c:strRef>
              <c:f>Cryoconite!$AQ$43:$AQ$52</c:f>
              <c:strCache>
                <c:ptCount val="10"/>
                <c:pt idx="0">
                  <c:v>Al2O3</c:v>
                </c:pt>
                <c:pt idx="1">
                  <c:v>CaO</c:v>
                </c:pt>
                <c:pt idx="2">
                  <c:v>Fe2O3</c:v>
                </c:pt>
                <c:pt idx="3">
                  <c:v>K2O</c:v>
                </c:pt>
                <c:pt idx="4">
                  <c:v>MgO</c:v>
                </c:pt>
                <c:pt idx="5">
                  <c:v>Na2O</c:v>
                </c:pt>
                <c:pt idx="6">
                  <c:v>P2O5</c:v>
                </c:pt>
                <c:pt idx="7">
                  <c:v>SiO2</c:v>
                </c:pt>
                <c:pt idx="8">
                  <c:v>SO3</c:v>
                </c:pt>
                <c:pt idx="9">
                  <c:v>Ti</c:v>
                </c:pt>
              </c:strCache>
            </c:strRef>
          </c:cat>
          <c:val>
            <c:numRef>
              <c:f>Cryoconite!$AR$43:$AR$52</c:f>
              <c:numCache>
                <c:formatCode>General</c:formatCode>
                <c:ptCount val="10"/>
                <c:pt idx="0">
                  <c:v>209904.92499999999</c:v>
                </c:pt>
                <c:pt idx="1">
                  <c:v>15375.45</c:v>
                </c:pt>
                <c:pt idx="2">
                  <c:v>72776.024999999994</c:v>
                </c:pt>
                <c:pt idx="3">
                  <c:v>26182.875</c:v>
                </c:pt>
                <c:pt idx="4">
                  <c:v>16530.099999999999</c:v>
                </c:pt>
                <c:pt idx="5">
                  <c:v>19904.875</c:v>
                </c:pt>
                <c:pt idx="6">
                  <c:v>3412.9</c:v>
                </c:pt>
                <c:pt idx="7">
                  <c:v>597482.77500000014</c:v>
                </c:pt>
                <c:pt idx="8">
                  <c:v>4149.7749999999996</c:v>
                </c:pt>
                <c:pt idx="9">
                  <c:v>5664.95</c:v>
                </c:pt>
              </c:numCache>
            </c:numRef>
          </c:val>
          <c:extLst>
            <c:ext xmlns:c16="http://schemas.microsoft.com/office/drawing/2014/chart" uri="{C3380CC4-5D6E-409C-BE32-E72D297353CC}">
              <c16:uniqueId val="{00000000-B532-43DE-9CAB-10FB596DA825}"/>
            </c:ext>
          </c:extLst>
        </c:ser>
        <c:ser>
          <c:idx val="1"/>
          <c:order val="1"/>
          <c:tx>
            <c:strRef>
              <c:f>Cryoconite!$AS$42</c:f>
              <c:strCache>
                <c:ptCount val="1"/>
                <c:pt idx="0">
                  <c:v>Vallunaraju</c:v>
                </c:pt>
              </c:strCache>
            </c:strRef>
          </c:tx>
          <c:spPr>
            <a:solidFill>
              <a:schemeClr val="accent5"/>
            </a:solidFill>
            <a:ln>
              <a:solidFill>
                <a:schemeClr val="accent1">
                  <a:lumMod val="50000"/>
                </a:schemeClr>
              </a:solidFill>
            </a:ln>
            <a:effectLst/>
          </c:spPr>
          <c:invertIfNegative val="0"/>
          <c:cat>
            <c:strRef>
              <c:f>Cryoconite!$AQ$43:$AQ$52</c:f>
              <c:strCache>
                <c:ptCount val="10"/>
                <c:pt idx="0">
                  <c:v>Al2O3</c:v>
                </c:pt>
                <c:pt idx="1">
                  <c:v>CaO</c:v>
                </c:pt>
                <c:pt idx="2">
                  <c:v>Fe2O3</c:v>
                </c:pt>
                <c:pt idx="3">
                  <c:v>K2O</c:v>
                </c:pt>
                <c:pt idx="4">
                  <c:v>MgO</c:v>
                </c:pt>
                <c:pt idx="5">
                  <c:v>Na2O</c:v>
                </c:pt>
                <c:pt idx="6">
                  <c:v>P2O5</c:v>
                </c:pt>
                <c:pt idx="7">
                  <c:v>SiO2</c:v>
                </c:pt>
                <c:pt idx="8">
                  <c:v>SO3</c:v>
                </c:pt>
                <c:pt idx="9">
                  <c:v>Ti</c:v>
                </c:pt>
              </c:strCache>
            </c:strRef>
          </c:cat>
          <c:val>
            <c:numRef>
              <c:f>Cryoconite!$AS$43:$AS$52</c:f>
              <c:numCache>
                <c:formatCode>General</c:formatCode>
                <c:ptCount val="10"/>
                <c:pt idx="0">
                  <c:v>208729.07499999998</c:v>
                </c:pt>
                <c:pt idx="1">
                  <c:v>13986.075000000001</c:v>
                </c:pt>
                <c:pt idx="2">
                  <c:v>54051.775000000001</c:v>
                </c:pt>
                <c:pt idx="3">
                  <c:v>30443.974999999999</c:v>
                </c:pt>
                <c:pt idx="4">
                  <c:v>13156.674999999999</c:v>
                </c:pt>
                <c:pt idx="5">
                  <c:v>29057.925000000003</c:v>
                </c:pt>
                <c:pt idx="6">
                  <c:v>3214.5</c:v>
                </c:pt>
                <c:pt idx="7">
                  <c:v>606824.19999999995</c:v>
                </c:pt>
                <c:pt idx="8">
                  <c:v>2902.3</c:v>
                </c:pt>
                <c:pt idx="9">
                  <c:v>4274.2250000000004</c:v>
                </c:pt>
              </c:numCache>
            </c:numRef>
          </c:val>
          <c:extLst>
            <c:ext xmlns:c16="http://schemas.microsoft.com/office/drawing/2014/chart" uri="{C3380CC4-5D6E-409C-BE32-E72D297353CC}">
              <c16:uniqueId val="{00000001-B532-43DE-9CAB-10FB596DA825}"/>
            </c:ext>
          </c:extLst>
        </c:ser>
        <c:ser>
          <c:idx val="2"/>
          <c:order val="2"/>
          <c:tx>
            <c:strRef>
              <c:f>Cryoconite!$AT$42</c:f>
              <c:strCache>
                <c:ptCount val="1"/>
                <c:pt idx="0">
                  <c:v>Yanapaccha</c:v>
                </c:pt>
              </c:strCache>
            </c:strRef>
          </c:tx>
          <c:spPr>
            <a:solidFill>
              <a:srgbClr val="00B050"/>
            </a:solidFill>
            <a:ln>
              <a:solidFill>
                <a:schemeClr val="accent6">
                  <a:lumMod val="50000"/>
                </a:schemeClr>
              </a:solidFill>
            </a:ln>
            <a:effectLst/>
          </c:spPr>
          <c:invertIfNegative val="0"/>
          <c:cat>
            <c:strRef>
              <c:f>Cryoconite!$AQ$43:$AQ$52</c:f>
              <c:strCache>
                <c:ptCount val="10"/>
                <c:pt idx="0">
                  <c:v>Al2O3</c:v>
                </c:pt>
                <c:pt idx="1">
                  <c:v>CaO</c:v>
                </c:pt>
                <c:pt idx="2">
                  <c:v>Fe2O3</c:v>
                </c:pt>
                <c:pt idx="3">
                  <c:v>K2O</c:v>
                </c:pt>
                <c:pt idx="4">
                  <c:v>MgO</c:v>
                </c:pt>
                <c:pt idx="5">
                  <c:v>Na2O</c:v>
                </c:pt>
                <c:pt idx="6">
                  <c:v>P2O5</c:v>
                </c:pt>
                <c:pt idx="7">
                  <c:v>SiO2</c:v>
                </c:pt>
                <c:pt idx="8">
                  <c:v>SO3</c:v>
                </c:pt>
                <c:pt idx="9">
                  <c:v>Ti</c:v>
                </c:pt>
              </c:strCache>
            </c:strRef>
          </c:cat>
          <c:val>
            <c:numRef>
              <c:f>Cryoconite!$AT$43:$AT$52</c:f>
              <c:numCache>
                <c:formatCode>General</c:formatCode>
                <c:ptCount val="10"/>
                <c:pt idx="0">
                  <c:v>210422.62500000003</c:v>
                </c:pt>
                <c:pt idx="1">
                  <c:v>6036.375</c:v>
                </c:pt>
                <c:pt idx="2">
                  <c:v>67330.2</c:v>
                </c:pt>
                <c:pt idx="3">
                  <c:v>27839.224999999999</c:v>
                </c:pt>
                <c:pt idx="4">
                  <c:v>11838.474999999999</c:v>
                </c:pt>
                <c:pt idx="5">
                  <c:v>17943.225000000002</c:v>
                </c:pt>
                <c:pt idx="6">
                  <c:v>3157.9</c:v>
                </c:pt>
                <c:pt idx="7">
                  <c:v>599049.75</c:v>
                </c:pt>
                <c:pt idx="8">
                  <c:v>2117.35</c:v>
                </c:pt>
                <c:pt idx="9">
                  <c:v>5872.1500000000005</c:v>
                </c:pt>
              </c:numCache>
            </c:numRef>
          </c:val>
          <c:extLst>
            <c:ext xmlns:c16="http://schemas.microsoft.com/office/drawing/2014/chart" uri="{C3380CC4-5D6E-409C-BE32-E72D297353CC}">
              <c16:uniqueId val="{00000002-B532-43DE-9CAB-10FB596DA825}"/>
            </c:ext>
          </c:extLst>
        </c:ser>
        <c:ser>
          <c:idx val="3"/>
          <c:order val="3"/>
          <c:tx>
            <c:strRef>
              <c:f>Cryoconite!$AU$42</c:f>
              <c:strCache>
                <c:ptCount val="1"/>
                <c:pt idx="0">
                  <c:v>Pastouri</c:v>
                </c:pt>
              </c:strCache>
            </c:strRef>
          </c:tx>
          <c:spPr>
            <a:solidFill>
              <a:srgbClr val="FFC000"/>
            </a:solidFill>
            <a:ln>
              <a:solidFill>
                <a:schemeClr val="accent4">
                  <a:lumMod val="50000"/>
                </a:schemeClr>
              </a:solidFill>
            </a:ln>
            <a:effectLst/>
          </c:spPr>
          <c:invertIfNegative val="0"/>
          <c:cat>
            <c:strRef>
              <c:f>Cryoconite!$AQ$43:$AQ$52</c:f>
              <c:strCache>
                <c:ptCount val="10"/>
                <c:pt idx="0">
                  <c:v>Al2O3</c:v>
                </c:pt>
                <c:pt idx="1">
                  <c:v>CaO</c:v>
                </c:pt>
                <c:pt idx="2">
                  <c:v>Fe2O3</c:v>
                </c:pt>
                <c:pt idx="3">
                  <c:v>K2O</c:v>
                </c:pt>
                <c:pt idx="4">
                  <c:v>MgO</c:v>
                </c:pt>
                <c:pt idx="5">
                  <c:v>Na2O</c:v>
                </c:pt>
                <c:pt idx="6">
                  <c:v>P2O5</c:v>
                </c:pt>
                <c:pt idx="7">
                  <c:v>SiO2</c:v>
                </c:pt>
                <c:pt idx="8">
                  <c:v>SO3</c:v>
                </c:pt>
                <c:pt idx="9">
                  <c:v>Ti</c:v>
                </c:pt>
              </c:strCache>
            </c:strRef>
          </c:cat>
          <c:val>
            <c:numRef>
              <c:f>Cryoconite!$AU$43:$AU$52</c:f>
              <c:numCache>
                <c:formatCode>General</c:formatCode>
                <c:ptCount val="10"/>
                <c:pt idx="0">
                  <c:v>176201.95</c:v>
                </c:pt>
                <c:pt idx="1">
                  <c:v>8349.25</c:v>
                </c:pt>
                <c:pt idx="2">
                  <c:v>77747.700000000012</c:v>
                </c:pt>
                <c:pt idx="3">
                  <c:v>26082.400000000001</c:v>
                </c:pt>
                <c:pt idx="4">
                  <c:v>13848.55</c:v>
                </c:pt>
                <c:pt idx="5">
                  <c:v>12761.3</c:v>
                </c:pt>
                <c:pt idx="6">
                  <c:v>3260.25</c:v>
                </c:pt>
                <c:pt idx="7">
                  <c:v>542641.6</c:v>
                </c:pt>
                <c:pt idx="8">
                  <c:v>2276.5500000000002</c:v>
                </c:pt>
                <c:pt idx="9">
                  <c:v>5762.9</c:v>
                </c:pt>
              </c:numCache>
            </c:numRef>
          </c:val>
          <c:extLst>
            <c:ext xmlns:c16="http://schemas.microsoft.com/office/drawing/2014/chart" uri="{C3380CC4-5D6E-409C-BE32-E72D297353CC}">
              <c16:uniqueId val="{00000003-B532-43DE-9CAB-10FB596DA825}"/>
            </c:ext>
          </c:extLst>
        </c:ser>
        <c:dLbls>
          <c:showLegendKey val="0"/>
          <c:showVal val="0"/>
          <c:showCatName val="0"/>
          <c:showSerName val="0"/>
          <c:showPercent val="0"/>
          <c:showBubbleSize val="0"/>
        </c:dLbls>
        <c:gapWidth val="219"/>
        <c:overlap val="-27"/>
        <c:axId val="718412080"/>
        <c:axId val="718411752"/>
      </c:barChart>
      <c:catAx>
        <c:axId val="71841208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718411752"/>
        <c:crosses val="autoZero"/>
        <c:auto val="1"/>
        <c:lblAlgn val="ctr"/>
        <c:lblOffset val="100"/>
        <c:noMultiLvlLbl val="0"/>
      </c:catAx>
      <c:valAx>
        <c:axId val="718411752"/>
        <c:scaling>
          <c:orientation val="minMax"/>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solidFill>
                      <a:sysClr val="windowText" lastClr="000000"/>
                    </a:solidFill>
                  </a:rPr>
                  <a:t>Composition</a:t>
                </a:r>
                <a:r>
                  <a:rPr lang="en-GB" baseline="0">
                    <a:solidFill>
                      <a:sysClr val="windowText" lastClr="000000"/>
                    </a:solidFill>
                  </a:rPr>
                  <a:t> (ppm)</a:t>
                </a:r>
                <a:endParaRPr lang="en-GB">
                  <a:solidFill>
                    <a:sysClr val="windowText" lastClr="000000"/>
                  </a:solidFill>
                </a:endParaRPr>
              </a:p>
            </c:rich>
          </c:tx>
          <c:layout>
            <c:manualLayout>
              <c:xMode val="edge"/>
              <c:yMode val="edge"/>
              <c:x val="1.8281099563926886E-2"/>
              <c:y val="0.384494577545220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18412080"/>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836192734274687E-2"/>
          <c:y val="3.1670887562454786E-2"/>
          <c:w val="0.88403197730249672"/>
          <c:h val="0.90153731893807987"/>
        </c:manualLayout>
      </c:layout>
      <c:barChart>
        <c:barDir val="col"/>
        <c:grouping val="clustered"/>
        <c:varyColors val="0"/>
        <c:ser>
          <c:idx val="0"/>
          <c:order val="0"/>
          <c:tx>
            <c:strRef>
              <c:f>EQS!$D$5</c:f>
              <c:strCache>
                <c:ptCount val="1"/>
                <c:pt idx="0">
                  <c:v>Shallap</c:v>
                </c:pt>
              </c:strCache>
            </c:strRef>
          </c:tx>
          <c:spPr>
            <a:solidFill>
              <a:srgbClr val="C00000"/>
            </a:solidFill>
            <a:ln>
              <a:noFill/>
            </a:ln>
            <a:effectLst/>
          </c:spPr>
          <c:invertIfNegative val="0"/>
          <c:cat>
            <c:strRef>
              <c:f>EQS!$C$13:$C$16</c:f>
              <c:strCache>
                <c:ptCount val="4"/>
                <c:pt idx="0">
                  <c:v>Na</c:v>
                </c:pt>
                <c:pt idx="1">
                  <c:v>Pb</c:v>
                </c:pt>
                <c:pt idx="2">
                  <c:v>Zn</c:v>
                </c:pt>
                <c:pt idx="3">
                  <c:v>As</c:v>
                </c:pt>
              </c:strCache>
            </c:strRef>
          </c:cat>
          <c:val>
            <c:numRef>
              <c:f>EQS!$D$13:$D$16</c:f>
              <c:numCache>
                <c:formatCode>General</c:formatCode>
                <c:ptCount val="4"/>
                <c:pt idx="0">
                  <c:v>50.75311644511865</c:v>
                </c:pt>
                <c:pt idx="1">
                  <c:v>422.61085037172165</c:v>
                </c:pt>
                <c:pt idx="2">
                  <c:v>335.36984942792577</c:v>
                </c:pt>
                <c:pt idx="3">
                  <c:v>32.674466063377281</c:v>
                </c:pt>
              </c:numCache>
            </c:numRef>
          </c:val>
          <c:extLst>
            <c:ext xmlns:c16="http://schemas.microsoft.com/office/drawing/2014/chart" uri="{C3380CC4-5D6E-409C-BE32-E72D297353CC}">
              <c16:uniqueId val="{00000000-152E-4F92-85D1-2C6813A8E5AC}"/>
            </c:ext>
          </c:extLst>
        </c:ser>
        <c:ser>
          <c:idx val="1"/>
          <c:order val="1"/>
          <c:tx>
            <c:strRef>
              <c:f>EQS!$E$5</c:f>
              <c:strCache>
                <c:ptCount val="1"/>
                <c:pt idx="0">
                  <c:v>S Moraine</c:v>
                </c:pt>
              </c:strCache>
            </c:strRef>
          </c:tx>
          <c:spPr>
            <a:solidFill>
              <a:srgbClr val="FF7979"/>
            </a:solidFill>
            <a:ln>
              <a:noFill/>
            </a:ln>
            <a:effectLst/>
          </c:spPr>
          <c:invertIfNegative val="0"/>
          <c:cat>
            <c:strRef>
              <c:f>EQS!$C$13:$C$16</c:f>
              <c:strCache>
                <c:ptCount val="4"/>
                <c:pt idx="0">
                  <c:v>Na</c:v>
                </c:pt>
                <c:pt idx="1">
                  <c:v>Pb</c:v>
                </c:pt>
                <c:pt idx="2">
                  <c:v>Zn</c:v>
                </c:pt>
                <c:pt idx="3">
                  <c:v>As</c:v>
                </c:pt>
              </c:strCache>
            </c:strRef>
          </c:cat>
          <c:val>
            <c:numRef>
              <c:f>EQS!$E$13:$E$16</c:f>
              <c:numCache>
                <c:formatCode>General</c:formatCode>
                <c:ptCount val="4"/>
                <c:pt idx="0">
                  <c:v>5.5118767799457009</c:v>
                </c:pt>
                <c:pt idx="1">
                  <c:v>304.7980257280804</c:v>
                </c:pt>
                <c:pt idx="2">
                  <c:v>728.78694825063894</c:v>
                </c:pt>
                <c:pt idx="3">
                  <c:v>4.8391228332738274</c:v>
                </c:pt>
              </c:numCache>
            </c:numRef>
          </c:val>
          <c:extLst>
            <c:ext xmlns:c16="http://schemas.microsoft.com/office/drawing/2014/chart" uri="{C3380CC4-5D6E-409C-BE32-E72D297353CC}">
              <c16:uniqueId val="{00000001-152E-4F92-85D1-2C6813A8E5AC}"/>
            </c:ext>
          </c:extLst>
        </c:ser>
        <c:ser>
          <c:idx val="2"/>
          <c:order val="2"/>
          <c:tx>
            <c:strRef>
              <c:f>EQS!$F$5</c:f>
              <c:strCache>
                <c:ptCount val="1"/>
                <c:pt idx="0">
                  <c:v>Vallunaraju</c:v>
                </c:pt>
              </c:strCache>
            </c:strRef>
          </c:tx>
          <c:spPr>
            <a:solidFill>
              <a:srgbClr val="0070C0"/>
            </a:solidFill>
            <a:ln>
              <a:noFill/>
            </a:ln>
            <a:effectLst/>
          </c:spPr>
          <c:invertIfNegative val="0"/>
          <c:cat>
            <c:strRef>
              <c:f>EQS!$C$13:$C$16</c:f>
              <c:strCache>
                <c:ptCount val="4"/>
                <c:pt idx="0">
                  <c:v>Na</c:v>
                </c:pt>
                <c:pt idx="1">
                  <c:v>Pb</c:v>
                </c:pt>
                <c:pt idx="2">
                  <c:v>Zn</c:v>
                </c:pt>
                <c:pt idx="3">
                  <c:v>As</c:v>
                </c:pt>
              </c:strCache>
            </c:strRef>
          </c:cat>
          <c:val>
            <c:numRef>
              <c:f>EQS!$F$13:$F$16</c:f>
              <c:numCache>
                <c:formatCode>General</c:formatCode>
                <c:ptCount val="4"/>
                <c:pt idx="0">
                  <c:v>1011.1604891852948</c:v>
                </c:pt>
                <c:pt idx="1">
                  <c:v>670.23459313728392</c:v>
                </c:pt>
                <c:pt idx="2">
                  <c:v>219.29834571762817</c:v>
                </c:pt>
                <c:pt idx="3">
                  <c:v>1.4232448511529858</c:v>
                </c:pt>
              </c:numCache>
            </c:numRef>
          </c:val>
          <c:extLst>
            <c:ext xmlns:c16="http://schemas.microsoft.com/office/drawing/2014/chart" uri="{C3380CC4-5D6E-409C-BE32-E72D297353CC}">
              <c16:uniqueId val="{00000002-152E-4F92-85D1-2C6813A8E5AC}"/>
            </c:ext>
          </c:extLst>
        </c:ser>
        <c:ser>
          <c:idx val="3"/>
          <c:order val="3"/>
          <c:tx>
            <c:strRef>
              <c:f>EQS!$G$5</c:f>
              <c:strCache>
                <c:ptCount val="1"/>
                <c:pt idx="0">
                  <c:v>V Moraine</c:v>
                </c:pt>
              </c:strCache>
            </c:strRef>
          </c:tx>
          <c:spPr>
            <a:solidFill>
              <a:schemeClr val="accent1">
                <a:lumMod val="60000"/>
                <a:lumOff val="40000"/>
              </a:schemeClr>
            </a:solidFill>
            <a:ln>
              <a:noFill/>
            </a:ln>
            <a:effectLst/>
          </c:spPr>
          <c:invertIfNegative val="0"/>
          <c:cat>
            <c:strRef>
              <c:f>EQS!$C$13:$C$16</c:f>
              <c:strCache>
                <c:ptCount val="4"/>
                <c:pt idx="0">
                  <c:v>Na</c:v>
                </c:pt>
                <c:pt idx="1">
                  <c:v>Pb</c:v>
                </c:pt>
                <c:pt idx="2">
                  <c:v>Zn</c:v>
                </c:pt>
                <c:pt idx="3">
                  <c:v>As</c:v>
                </c:pt>
              </c:strCache>
            </c:strRef>
          </c:cat>
          <c:val>
            <c:numRef>
              <c:f>EQS!$G$13:$G$16</c:f>
              <c:numCache>
                <c:formatCode>General</c:formatCode>
                <c:ptCount val="4"/>
                <c:pt idx="0">
                  <c:v>743.3139265472596</c:v>
                </c:pt>
                <c:pt idx="1">
                  <c:v>59.549953628829485</c:v>
                </c:pt>
                <c:pt idx="2">
                  <c:v>234.13292705730419</c:v>
                </c:pt>
                <c:pt idx="3">
                  <c:v>0.99047362095704028</c:v>
                </c:pt>
              </c:numCache>
            </c:numRef>
          </c:val>
          <c:extLst>
            <c:ext xmlns:c16="http://schemas.microsoft.com/office/drawing/2014/chart" uri="{C3380CC4-5D6E-409C-BE32-E72D297353CC}">
              <c16:uniqueId val="{00000003-152E-4F92-85D1-2C6813A8E5AC}"/>
            </c:ext>
          </c:extLst>
        </c:ser>
        <c:ser>
          <c:idx val="4"/>
          <c:order val="4"/>
          <c:tx>
            <c:strRef>
              <c:f>EQS!$H$5</c:f>
              <c:strCache>
                <c:ptCount val="1"/>
                <c:pt idx="0">
                  <c:v>Yanapaccha</c:v>
                </c:pt>
              </c:strCache>
            </c:strRef>
          </c:tx>
          <c:spPr>
            <a:solidFill>
              <a:srgbClr val="00B050"/>
            </a:solidFill>
            <a:ln>
              <a:noFill/>
            </a:ln>
            <a:effectLst/>
          </c:spPr>
          <c:invertIfNegative val="0"/>
          <c:cat>
            <c:strRef>
              <c:f>EQS!$C$13:$C$16</c:f>
              <c:strCache>
                <c:ptCount val="4"/>
                <c:pt idx="0">
                  <c:v>Na</c:v>
                </c:pt>
                <c:pt idx="1">
                  <c:v>Pb</c:v>
                </c:pt>
                <c:pt idx="2">
                  <c:v>Zn</c:v>
                </c:pt>
                <c:pt idx="3">
                  <c:v>As</c:v>
                </c:pt>
              </c:strCache>
            </c:strRef>
          </c:cat>
          <c:val>
            <c:numRef>
              <c:f>EQS!$H$13:$H$16</c:f>
              <c:numCache>
                <c:formatCode>General</c:formatCode>
                <c:ptCount val="4"/>
                <c:pt idx="0">
                  <c:v>706.73705735130056</c:v>
                </c:pt>
                <c:pt idx="1">
                  <c:v>121.75997148474241</c:v>
                </c:pt>
                <c:pt idx="2">
                  <c:v>143.03851784190849</c:v>
                </c:pt>
                <c:pt idx="3">
                  <c:v>10.576537322731665</c:v>
                </c:pt>
              </c:numCache>
            </c:numRef>
          </c:val>
          <c:extLst>
            <c:ext xmlns:c16="http://schemas.microsoft.com/office/drawing/2014/chart" uri="{C3380CC4-5D6E-409C-BE32-E72D297353CC}">
              <c16:uniqueId val="{00000004-152E-4F92-85D1-2C6813A8E5AC}"/>
            </c:ext>
          </c:extLst>
        </c:ser>
        <c:ser>
          <c:idx val="5"/>
          <c:order val="5"/>
          <c:tx>
            <c:strRef>
              <c:f>EQS!$I$5</c:f>
              <c:strCache>
                <c:ptCount val="1"/>
                <c:pt idx="0">
                  <c:v>Y Moraine</c:v>
                </c:pt>
              </c:strCache>
            </c:strRef>
          </c:tx>
          <c:spPr>
            <a:solidFill>
              <a:srgbClr val="9CC97D"/>
            </a:solidFill>
            <a:ln>
              <a:noFill/>
            </a:ln>
            <a:effectLst/>
          </c:spPr>
          <c:invertIfNegative val="0"/>
          <c:cat>
            <c:strRef>
              <c:f>EQS!$C$13:$C$16</c:f>
              <c:strCache>
                <c:ptCount val="4"/>
                <c:pt idx="0">
                  <c:v>Na</c:v>
                </c:pt>
                <c:pt idx="1">
                  <c:v>Pb</c:v>
                </c:pt>
                <c:pt idx="2">
                  <c:v>Zn</c:v>
                </c:pt>
                <c:pt idx="3">
                  <c:v>As</c:v>
                </c:pt>
              </c:strCache>
            </c:strRef>
          </c:cat>
          <c:val>
            <c:numRef>
              <c:f>EQS!$I$13:$I$16</c:f>
              <c:numCache>
                <c:formatCode>General</c:formatCode>
                <c:ptCount val="4"/>
                <c:pt idx="0">
                  <c:v>363.67468335481459</c:v>
                </c:pt>
                <c:pt idx="1">
                  <c:v>31.315171284843704</c:v>
                </c:pt>
                <c:pt idx="2">
                  <c:v>456.56343525153125</c:v>
                </c:pt>
                <c:pt idx="3">
                  <c:v>465.79169420341145</c:v>
                </c:pt>
              </c:numCache>
            </c:numRef>
          </c:val>
          <c:extLst>
            <c:ext xmlns:c16="http://schemas.microsoft.com/office/drawing/2014/chart" uri="{C3380CC4-5D6E-409C-BE32-E72D297353CC}">
              <c16:uniqueId val="{00000005-152E-4F92-85D1-2C6813A8E5AC}"/>
            </c:ext>
          </c:extLst>
        </c:ser>
        <c:ser>
          <c:idx val="6"/>
          <c:order val="6"/>
          <c:tx>
            <c:strRef>
              <c:f>EQS!$J$5</c:f>
              <c:strCache>
                <c:ptCount val="1"/>
                <c:pt idx="0">
                  <c:v>Pastouri</c:v>
                </c:pt>
              </c:strCache>
            </c:strRef>
          </c:tx>
          <c:spPr>
            <a:solidFill>
              <a:schemeClr val="accent4"/>
            </a:solidFill>
            <a:ln>
              <a:noFill/>
            </a:ln>
            <a:effectLst/>
          </c:spPr>
          <c:invertIfNegative val="0"/>
          <c:cat>
            <c:strRef>
              <c:f>EQS!$C$13:$C$16</c:f>
              <c:strCache>
                <c:ptCount val="4"/>
                <c:pt idx="0">
                  <c:v>Na</c:v>
                </c:pt>
                <c:pt idx="1">
                  <c:v>Pb</c:v>
                </c:pt>
                <c:pt idx="2">
                  <c:v>Zn</c:v>
                </c:pt>
                <c:pt idx="3">
                  <c:v>As</c:v>
                </c:pt>
              </c:strCache>
            </c:strRef>
          </c:cat>
          <c:val>
            <c:numRef>
              <c:f>EQS!$J$13:$J$16</c:f>
              <c:numCache>
                <c:formatCode>General</c:formatCode>
                <c:ptCount val="4"/>
                <c:pt idx="0">
                  <c:v>542.06794922374661</c:v>
                </c:pt>
                <c:pt idx="1">
                  <c:v>944.25102215655659</c:v>
                </c:pt>
                <c:pt idx="2">
                  <c:v>274.13656558500065</c:v>
                </c:pt>
                <c:pt idx="3">
                  <c:v>1.2891715618269266</c:v>
                </c:pt>
              </c:numCache>
            </c:numRef>
          </c:val>
          <c:extLst>
            <c:ext xmlns:c16="http://schemas.microsoft.com/office/drawing/2014/chart" uri="{C3380CC4-5D6E-409C-BE32-E72D297353CC}">
              <c16:uniqueId val="{00000006-152E-4F92-85D1-2C6813A8E5AC}"/>
            </c:ext>
          </c:extLst>
        </c:ser>
        <c:dLbls>
          <c:showLegendKey val="0"/>
          <c:showVal val="0"/>
          <c:showCatName val="0"/>
          <c:showSerName val="0"/>
          <c:showPercent val="0"/>
          <c:showBubbleSize val="0"/>
        </c:dLbls>
        <c:gapWidth val="219"/>
        <c:overlap val="-27"/>
        <c:axId val="492868376"/>
        <c:axId val="492869032"/>
      </c:barChart>
      <c:catAx>
        <c:axId val="4928683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92869032"/>
        <c:crosses val="autoZero"/>
        <c:auto val="1"/>
        <c:lblAlgn val="ctr"/>
        <c:lblOffset val="100"/>
        <c:noMultiLvlLbl val="0"/>
      </c:catAx>
      <c:valAx>
        <c:axId val="492869032"/>
        <c:scaling>
          <c:orientation val="minMax"/>
          <c:max val="11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92868376"/>
        <c:crosses val="autoZero"/>
        <c:crossBetween val="between"/>
      </c:valAx>
      <c:spPr>
        <a:noFill/>
        <a:ln w="12700">
          <a:solidFill>
            <a:sysClr val="windowText" lastClr="000000"/>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14431897871854"/>
          <c:y val="3.1670887562454786E-2"/>
          <c:w val="0.81237334074313039"/>
          <c:h val="0.90153731893807987"/>
        </c:manualLayout>
      </c:layout>
      <c:barChart>
        <c:barDir val="col"/>
        <c:grouping val="clustered"/>
        <c:varyColors val="0"/>
        <c:ser>
          <c:idx val="0"/>
          <c:order val="0"/>
          <c:tx>
            <c:strRef>
              <c:f>EQS!$D$5</c:f>
              <c:strCache>
                <c:ptCount val="1"/>
                <c:pt idx="0">
                  <c:v>Shallap</c:v>
                </c:pt>
              </c:strCache>
            </c:strRef>
          </c:tx>
          <c:spPr>
            <a:solidFill>
              <a:srgbClr val="C00000"/>
            </a:solidFill>
            <a:ln>
              <a:noFill/>
            </a:ln>
            <a:effectLst/>
          </c:spPr>
          <c:invertIfNegative val="0"/>
          <c:cat>
            <c:strRef>
              <c:f>EQS!$C$6:$C$9</c:f>
              <c:strCache>
                <c:ptCount val="4"/>
                <c:pt idx="0">
                  <c:v>Al</c:v>
                </c:pt>
                <c:pt idx="1">
                  <c:v>Cu</c:v>
                </c:pt>
                <c:pt idx="2">
                  <c:v>Fe</c:v>
                </c:pt>
                <c:pt idx="3">
                  <c:v>K</c:v>
                </c:pt>
              </c:strCache>
            </c:strRef>
          </c:cat>
          <c:val>
            <c:numRef>
              <c:f>EQS!$D$6:$D$9</c:f>
              <c:numCache>
                <c:formatCode>General</c:formatCode>
                <c:ptCount val="4"/>
                <c:pt idx="0">
                  <c:v>19164.199117064403</c:v>
                </c:pt>
                <c:pt idx="1">
                  <c:v>13803.549712304886</c:v>
                </c:pt>
                <c:pt idx="2">
                  <c:v>13619.795142568451</c:v>
                </c:pt>
                <c:pt idx="3">
                  <c:v>3641.9887563385182</c:v>
                </c:pt>
              </c:numCache>
            </c:numRef>
          </c:val>
          <c:extLst>
            <c:ext xmlns:c16="http://schemas.microsoft.com/office/drawing/2014/chart" uri="{C3380CC4-5D6E-409C-BE32-E72D297353CC}">
              <c16:uniqueId val="{00000000-1ADC-4544-BECC-C108E37EE5A9}"/>
            </c:ext>
          </c:extLst>
        </c:ser>
        <c:ser>
          <c:idx val="1"/>
          <c:order val="1"/>
          <c:tx>
            <c:strRef>
              <c:f>EQS!$E$5</c:f>
              <c:strCache>
                <c:ptCount val="1"/>
                <c:pt idx="0">
                  <c:v>S Moraine</c:v>
                </c:pt>
              </c:strCache>
            </c:strRef>
          </c:tx>
          <c:spPr>
            <a:solidFill>
              <a:srgbClr val="FF7979"/>
            </a:solidFill>
            <a:ln>
              <a:noFill/>
            </a:ln>
            <a:effectLst/>
          </c:spPr>
          <c:invertIfNegative val="0"/>
          <c:cat>
            <c:strRef>
              <c:f>EQS!$C$6:$C$9</c:f>
              <c:strCache>
                <c:ptCount val="4"/>
                <c:pt idx="0">
                  <c:v>Al</c:v>
                </c:pt>
                <c:pt idx="1">
                  <c:v>Cu</c:v>
                </c:pt>
                <c:pt idx="2">
                  <c:v>Fe</c:v>
                </c:pt>
                <c:pt idx="3">
                  <c:v>K</c:v>
                </c:pt>
              </c:strCache>
            </c:strRef>
          </c:cat>
          <c:val>
            <c:numRef>
              <c:f>EQS!$E$6:$E$9</c:f>
              <c:numCache>
                <c:formatCode>General</c:formatCode>
                <c:ptCount val="4"/>
                <c:pt idx="0">
                  <c:v>47774.050741370833</c:v>
                </c:pt>
                <c:pt idx="1">
                  <c:v>1968.1438941122683</c:v>
                </c:pt>
                <c:pt idx="2">
                  <c:v>3256.8876858048252</c:v>
                </c:pt>
                <c:pt idx="3">
                  <c:v>783.81994438750371</c:v>
                </c:pt>
              </c:numCache>
            </c:numRef>
          </c:val>
          <c:extLst>
            <c:ext xmlns:c16="http://schemas.microsoft.com/office/drawing/2014/chart" uri="{C3380CC4-5D6E-409C-BE32-E72D297353CC}">
              <c16:uniqueId val="{00000001-1ADC-4544-BECC-C108E37EE5A9}"/>
            </c:ext>
          </c:extLst>
        </c:ser>
        <c:ser>
          <c:idx val="2"/>
          <c:order val="2"/>
          <c:tx>
            <c:strRef>
              <c:f>EQS!$F$5</c:f>
              <c:strCache>
                <c:ptCount val="1"/>
                <c:pt idx="0">
                  <c:v>Vallunaraju</c:v>
                </c:pt>
              </c:strCache>
            </c:strRef>
          </c:tx>
          <c:spPr>
            <a:solidFill>
              <a:srgbClr val="0070C0"/>
            </a:solidFill>
            <a:ln>
              <a:noFill/>
            </a:ln>
            <a:effectLst/>
          </c:spPr>
          <c:invertIfNegative val="0"/>
          <c:cat>
            <c:strRef>
              <c:f>EQS!$C$6:$C$9</c:f>
              <c:strCache>
                <c:ptCount val="4"/>
                <c:pt idx="0">
                  <c:v>Al</c:v>
                </c:pt>
                <c:pt idx="1">
                  <c:v>Cu</c:v>
                </c:pt>
                <c:pt idx="2">
                  <c:v>Fe</c:v>
                </c:pt>
                <c:pt idx="3">
                  <c:v>K</c:v>
                </c:pt>
              </c:strCache>
            </c:strRef>
          </c:cat>
          <c:val>
            <c:numRef>
              <c:f>EQS!$F$6:$F$9</c:f>
              <c:numCache>
                <c:formatCode>General</c:formatCode>
                <c:ptCount val="4"/>
                <c:pt idx="0">
                  <c:v>14694.034034167486</c:v>
                </c:pt>
                <c:pt idx="1">
                  <c:v>175.75484019971529</c:v>
                </c:pt>
                <c:pt idx="2">
                  <c:v>22762.500943565621</c:v>
                </c:pt>
                <c:pt idx="3">
                  <c:v>6695.5276925415164</c:v>
                </c:pt>
              </c:numCache>
            </c:numRef>
          </c:val>
          <c:extLst>
            <c:ext xmlns:c16="http://schemas.microsoft.com/office/drawing/2014/chart" uri="{C3380CC4-5D6E-409C-BE32-E72D297353CC}">
              <c16:uniqueId val="{00000002-1ADC-4544-BECC-C108E37EE5A9}"/>
            </c:ext>
          </c:extLst>
        </c:ser>
        <c:ser>
          <c:idx val="3"/>
          <c:order val="3"/>
          <c:tx>
            <c:strRef>
              <c:f>EQS!$G$5</c:f>
              <c:strCache>
                <c:ptCount val="1"/>
                <c:pt idx="0">
                  <c:v>V Moraine</c:v>
                </c:pt>
              </c:strCache>
            </c:strRef>
          </c:tx>
          <c:spPr>
            <a:solidFill>
              <a:schemeClr val="accent1">
                <a:lumMod val="60000"/>
                <a:lumOff val="40000"/>
              </a:schemeClr>
            </a:solidFill>
            <a:ln>
              <a:noFill/>
            </a:ln>
            <a:effectLst/>
          </c:spPr>
          <c:invertIfNegative val="0"/>
          <c:val>
            <c:numRef>
              <c:f>EQS!$G$6:$G$9</c:f>
              <c:numCache>
                <c:formatCode>General</c:formatCode>
                <c:ptCount val="4"/>
                <c:pt idx="0">
                  <c:v>14906.839460153571</c:v>
                </c:pt>
                <c:pt idx="1">
                  <c:v>8.8864787756667365</c:v>
                </c:pt>
                <c:pt idx="2">
                  <c:v>762.84334086846241</c:v>
                </c:pt>
                <c:pt idx="3">
                  <c:v>11187.475302887222</c:v>
                </c:pt>
              </c:numCache>
            </c:numRef>
          </c:val>
          <c:extLst>
            <c:ext xmlns:c16="http://schemas.microsoft.com/office/drawing/2014/chart" uri="{C3380CC4-5D6E-409C-BE32-E72D297353CC}">
              <c16:uniqueId val="{00000003-1ADC-4544-BECC-C108E37EE5A9}"/>
            </c:ext>
          </c:extLst>
        </c:ser>
        <c:ser>
          <c:idx val="4"/>
          <c:order val="4"/>
          <c:tx>
            <c:strRef>
              <c:f>EQS!$H$5</c:f>
              <c:strCache>
                <c:ptCount val="1"/>
                <c:pt idx="0">
                  <c:v>Yanapaccha</c:v>
                </c:pt>
              </c:strCache>
            </c:strRef>
          </c:tx>
          <c:spPr>
            <a:solidFill>
              <a:srgbClr val="00B050"/>
            </a:solidFill>
            <a:ln>
              <a:noFill/>
            </a:ln>
            <a:effectLst/>
          </c:spPr>
          <c:invertIfNegative val="0"/>
          <c:val>
            <c:numRef>
              <c:f>EQS!$H$6:$H$9</c:f>
              <c:numCache>
                <c:formatCode>General</c:formatCode>
                <c:ptCount val="4"/>
                <c:pt idx="0">
                  <c:v>10629.404203092006</c:v>
                </c:pt>
                <c:pt idx="1">
                  <c:v>40.36951742088705</c:v>
                </c:pt>
                <c:pt idx="2">
                  <c:v>3056.7306031869439</c:v>
                </c:pt>
                <c:pt idx="3">
                  <c:v>9368.8944722349461</c:v>
                </c:pt>
              </c:numCache>
            </c:numRef>
          </c:val>
          <c:extLst>
            <c:ext xmlns:c16="http://schemas.microsoft.com/office/drawing/2014/chart" uri="{C3380CC4-5D6E-409C-BE32-E72D297353CC}">
              <c16:uniqueId val="{00000004-1ADC-4544-BECC-C108E37EE5A9}"/>
            </c:ext>
          </c:extLst>
        </c:ser>
        <c:ser>
          <c:idx val="5"/>
          <c:order val="5"/>
          <c:tx>
            <c:strRef>
              <c:f>EQS!$I$5</c:f>
              <c:strCache>
                <c:ptCount val="1"/>
                <c:pt idx="0">
                  <c:v>Y Moraine</c:v>
                </c:pt>
              </c:strCache>
            </c:strRef>
          </c:tx>
          <c:spPr>
            <a:solidFill>
              <a:srgbClr val="9CC97D"/>
            </a:solidFill>
            <a:ln>
              <a:noFill/>
            </a:ln>
            <a:effectLst/>
          </c:spPr>
          <c:invertIfNegative val="0"/>
          <c:val>
            <c:numRef>
              <c:f>EQS!$I$6:$I$9</c:f>
              <c:numCache>
                <c:formatCode>General</c:formatCode>
                <c:ptCount val="4"/>
                <c:pt idx="0">
                  <c:v>2514.5122950230384</c:v>
                </c:pt>
                <c:pt idx="1">
                  <c:v>21.507334265207959</c:v>
                </c:pt>
                <c:pt idx="2">
                  <c:v>32112.381240242201</c:v>
                </c:pt>
                <c:pt idx="3">
                  <c:v>6460.3867696397556</c:v>
                </c:pt>
              </c:numCache>
            </c:numRef>
          </c:val>
          <c:extLst>
            <c:ext xmlns:c16="http://schemas.microsoft.com/office/drawing/2014/chart" uri="{C3380CC4-5D6E-409C-BE32-E72D297353CC}">
              <c16:uniqueId val="{00000005-1ADC-4544-BECC-C108E37EE5A9}"/>
            </c:ext>
          </c:extLst>
        </c:ser>
        <c:ser>
          <c:idx val="6"/>
          <c:order val="6"/>
          <c:tx>
            <c:strRef>
              <c:f>EQS!$J$5</c:f>
              <c:strCache>
                <c:ptCount val="1"/>
                <c:pt idx="0">
                  <c:v>Pastouri</c:v>
                </c:pt>
              </c:strCache>
            </c:strRef>
          </c:tx>
          <c:spPr>
            <a:solidFill>
              <a:schemeClr val="accent4"/>
            </a:solidFill>
            <a:ln>
              <a:noFill/>
            </a:ln>
            <a:effectLst/>
          </c:spPr>
          <c:invertIfNegative val="0"/>
          <c:val>
            <c:numRef>
              <c:f>EQS!$J$6:$J$9</c:f>
              <c:numCache>
                <c:formatCode>General</c:formatCode>
                <c:ptCount val="4"/>
                <c:pt idx="0">
                  <c:v>13797.18164106549</c:v>
                </c:pt>
                <c:pt idx="1">
                  <c:v>324.15860832834255</c:v>
                </c:pt>
                <c:pt idx="2">
                  <c:v>8518.9405257045146</c:v>
                </c:pt>
                <c:pt idx="3">
                  <c:v>6450.7638864517776</c:v>
                </c:pt>
              </c:numCache>
            </c:numRef>
          </c:val>
          <c:extLst>
            <c:ext xmlns:c16="http://schemas.microsoft.com/office/drawing/2014/chart" uri="{C3380CC4-5D6E-409C-BE32-E72D297353CC}">
              <c16:uniqueId val="{00000006-1ADC-4544-BECC-C108E37EE5A9}"/>
            </c:ext>
          </c:extLst>
        </c:ser>
        <c:dLbls>
          <c:showLegendKey val="0"/>
          <c:showVal val="0"/>
          <c:showCatName val="0"/>
          <c:showSerName val="0"/>
          <c:showPercent val="0"/>
          <c:showBubbleSize val="0"/>
        </c:dLbls>
        <c:gapWidth val="219"/>
        <c:overlap val="-27"/>
        <c:axId val="492868376"/>
        <c:axId val="492869032"/>
      </c:barChart>
      <c:catAx>
        <c:axId val="4928683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92869032"/>
        <c:crosses val="autoZero"/>
        <c:auto val="1"/>
        <c:lblAlgn val="ctr"/>
        <c:lblOffset val="100"/>
        <c:noMultiLvlLbl val="0"/>
      </c:catAx>
      <c:valAx>
        <c:axId val="492869032"/>
        <c:scaling>
          <c:orientation val="minMax"/>
          <c:max val="500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solidFill>
                      <a:sysClr val="windowText" lastClr="000000"/>
                    </a:solidFill>
                  </a:rPr>
                  <a:t>Element Mobility (µg/l)</a:t>
                </a:r>
              </a:p>
            </c:rich>
          </c:tx>
          <c:layout>
            <c:manualLayout>
              <c:xMode val="edge"/>
              <c:yMode val="edge"/>
              <c:x val="7.8432477494883596E-3"/>
              <c:y val="0.2987589410180161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92868376"/>
        <c:crosses val="autoZero"/>
        <c:crossBetween val="between"/>
      </c:valAx>
      <c:spPr>
        <a:noFill/>
        <a:ln w="12700">
          <a:solidFill>
            <a:sysClr val="windowText" lastClr="000000"/>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EQS!$D$5</c:f>
              <c:strCache>
                <c:ptCount val="1"/>
                <c:pt idx="0">
                  <c:v>Shallap</c:v>
                </c:pt>
              </c:strCache>
            </c:strRef>
          </c:tx>
          <c:spPr>
            <a:solidFill>
              <a:srgbClr val="C00000"/>
            </a:solidFill>
            <a:ln>
              <a:noFill/>
            </a:ln>
            <a:effectLst/>
          </c:spPr>
          <c:invertIfNegative val="0"/>
          <c:cat>
            <c:strRef>
              <c:f>EQS!$C$18:$C$21</c:f>
              <c:strCache>
                <c:ptCount val="4"/>
                <c:pt idx="0">
                  <c:v>Be</c:v>
                </c:pt>
                <c:pt idx="1">
                  <c:v>Cd</c:v>
                </c:pt>
                <c:pt idx="2">
                  <c:v>Cr</c:v>
                </c:pt>
                <c:pt idx="3">
                  <c:v>Ni</c:v>
                </c:pt>
              </c:strCache>
            </c:strRef>
          </c:cat>
          <c:val>
            <c:numRef>
              <c:f>EQS!$D$18:$D$21</c:f>
              <c:numCache>
                <c:formatCode>General</c:formatCode>
                <c:ptCount val="4"/>
                <c:pt idx="0">
                  <c:v>1.6046614103166132</c:v>
                </c:pt>
                <c:pt idx="1">
                  <c:v>6.200408549431863</c:v>
                </c:pt>
                <c:pt idx="2">
                  <c:v>21.088283277489619</c:v>
                </c:pt>
                <c:pt idx="3">
                  <c:v>20.613080648661828</c:v>
                </c:pt>
              </c:numCache>
            </c:numRef>
          </c:val>
          <c:extLst>
            <c:ext xmlns:c16="http://schemas.microsoft.com/office/drawing/2014/chart" uri="{C3380CC4-5D6E-409C-BE32-E72D297353CC}">
              <c16:uniqueId val="{00000000-4970-400B-A452-C8EDF06CC4EB}"/>
            </c:ext>
          </c:extLst>
        </c:ser>
        <c:ser>
          <c:idx val="1"/>
          <c:order val="1"/>
          <c:tx>
            <c:strRef>
              <c:f>EQS!$E$5</c:f>
              <c:strCache>
                <c:ptCount val="1"/>
                <c:pt idx="0">
                  <c:v>S Moraine</c:v>
                </c:pt>
              </c:strCache>
            </c:strRef>
          </c:tx>
          <c:spPr>
            <a:solidFill>
              <a:srgbClr val="FF7979"/>
            </a:solidFill>
            <a:ln>
              <a:noFill/>
            </a:ln>
            <a:effectLst/>
          </c:spPr>
          <c:invertIfNegative val="0"/>
          <c:cat>
            <c:strRef>
              <c:f>EQS!$C$18:$C$21</c:f>
              <c:strCache>
                <c:ptCount val="4"/>
                <c:pt idx="0">
                  <c:v>Be</c:v>
                </c:pt>
                <c:pt idx="1">
                  <c:v>Cd</c:v>
                </c:pt>
                <c:pt idx="2">
                  <c:v>Cr</c:v>
                </c:pt>
                <c:pt idx="3">
                  <c:v>Ni</c:v>
                </c:pt>
              </c:strCache>
            </c:strRef>
          </c:cat>
          <c:val>
            <c:numRef>
              <c:f>EQS!$E$18:$E$21</c:f>
              <c:numCache>
                <c:formatCode>General</c:formatCode>
                <c:ptCount val="4"/>
                <c:pt idx="0">
                  <c:v>1.2057823230774654</c:v>
                </c:pt>
                <c:pt idx="1">
                  <c:v>4.3953076542532958</c:v>
                </c:pt>
                <c:pt idx="2">
                  <c:v>51.660706591063267</c:v>
                </c:pt>
                <c:pt idx="3">
                  <c:v>13.715738355193423</c:v>
                </c:pt>
              </c:numCache>
            </c:numRef>
          </c:val>
          <c:extLst>
            <c:ext xmlns:c16="http://schemas.microsoft.com/office/drawing/2014/chart" uri="{C3380CC4-5D6E-409C-BE32-E72D297353CC}">
              <c16:uniqueId val="{00000001-4970-400B-A452-C8EDF06CC4EB}"/>
            </c:ext>
          </c:extLst>
        </c:ser>
        <c:ser>
          <c:idx val="2"/>
          <c:order val="2"/>
          <c:tx>
            <c:strRef>
              <c:f>EQS!$F$5</c:f>
              <c:strCache>
                <c:ptCount val="1"/>
                <c:pt idx="0">
                  <c:v>Vallunaraju</c:v>
                </c:pt>
              </c:strCache>
            </c:strRef>
          </c:tx>
          <c:spPr>
            <a:solidFill>
              <a:srgbClr val="0070C0"/>
            </a:solidFill>
            <a:ln>
              <a:noFill/>
            </a:ln>
            <a:effectLst/>
          </c:spPr>
          <c:invertIfNegative val="0"/>
          <c:cat>
            <c:strRef>
              <c:f>EQS!$C$18:$C$21</c:f>
              <c:strCache>
                <c:ptCount val="4"/>
                <c:pt idx="0">
                  <c:v>Be</c:v>
                </c:pt>
                <c:pt idx="1">
                  <c:v>Cd</c:v>
                </c:pt>
                <c:pt idx="2">
                  <c:v>Cr</c:v>
                </c:pt>
                <c:pt idx="3">
                  <c:v>Ni</c:v>
                </c:pt>
              </c:strCache>
            </c:strRef>
          </c:cat>
          <c:val>
            <c:numRef>
              <c:f>EQS!$F$18:$F$21</c:f>
              <c:numCache>
                <c:formatCode>General</c:formatCode>
                <c:ptCount val="4"/>
                <c:pt idx="0">
                  <c:v>2.6923604465484825</c:v>
                </c:pt>
                <c:pt idx="1">
                  <c:v>35.016833618333294</c:v>
                </c:pt>
                <c:pt idx="2">
                  <c:v>12.82729043014416</c:v>
                </c:pt>
                <c:pt idx="3">
                  <c:v>18.639855739626483</c:v>
                </c:pt>
              </c:numCache>
            </c:numRef>
          </c:val>
          <c:extLst>
            <c:ext xmlns:c16="http://schemas.microsoft.com/office/drawing/2014/chart" uri="{C3380CC4-5D6E-409C-BE32-E72D297353CC}">
              <c16:uniqueId val="{00000002-4970-400B-A452-C8EDF06CC4EB}"/>
            </c:ext>
          </c:extLst>
        </c:ser>
        <c:ser>
          <c:idx val="3"/>
          <c:order val="3"/>
          <c:tx>
            <c:strRef>
              <c:f>EQS!$G$5</c:f>
              <c:strCache>
                <c:ptCount val="1"/>
                <c:pt idx="0">
                  <c:v>V Moraine</c:v>
                </c:pt>
              </c:strCache>
            </c:strRef>
          </c:tx>
          <c:spPr>
            <a:solidFill>
              <a:schemeClr val="accent1">
                <a:lumMod val="60000"/>
                <a:lumOff val="40000"/>
              </a:schemeClr>
            </a:solidFill>
            <a:ln>
              <a:noFill/>
            </a:ln>
            <a:effectLst/>
          </c:spPr>
          <c:invertIfNegative val="0"/>
          <c:cat>
            <c:strRef>
              <c:f>EQS!$C$18:$C$21</c:f>
              <c:strCache>
                <c:ptCount val="4"/>
                <c:pt idx="0">
                  <c:v>Be</c:v>
                </c:pt>
                <c:pt idx="1">
                  <c:v>Cd</c:v>
                </c:pt>
                <c:pt idx="2">
                  <c:v>Cr</c:v>
                </c:pt>
                <c:pt idx="3">
                  <c:v>Ni</c:v>
                </c:pt>
              </c:strCache>
            </c:strRef>
          </c:cat>
          <c:val>
            <c:numRef>
              <c:f>EQS!$G$18:$G$21</c:f>
              <c:numCache>
                <c:formatCode>General</c:formatCode>
                <c:ptCount val="4"/>
                <c:pt idx="0">
                  <c:v>5.9737422590476541</c:v>
                </c:pt>
                <c:pt idx="1">
                  <c:v>8.5837749414537541</c:v>
                </c:pt>
                <c:pt idx="2">
                  <c:v>0</c:v>
                </c:pt>
                <c:pt idx="3">
                  <c:v>0.25031160412713299</c:v>
                </c:pt>
              </c:numCache>
            </c:numRef>
          </c:val>
          <c:extLst>
            <c:ext xmlns:c16="http://schemas.microsoft.com/office/drawing/2014/chart" uri="{C3380CC4-5D6E-409C-BE32-E72D297353CC}">
              <c16:uniqueId val="{00000003-4970-400B-A452-C8EDF06CC4EB}"/>
            </c:ext>
          </c:extLst>
        </c:ser>
        <c:ser>
          <c:idx val="4"/>
          <c:order val="4"/>
          <c:tx>
            <c:strRef>
              <c:f>EQS!$H$5</c:f>
              <c:strCache>
                <c:ptCount val="1"/>
                <c:pt idx="0">
                  <c:v>Yanapaccha</c:v>
                </c:pt>
              </c:strCache>
            </c:strRef>
          </c:tx>
          <c:spPr>
            <a:solidFill>
              <a:srgbClr val="00B050"/>
            </a:solidFill>
            <a:ln>
              <a:noFill/>
            </a:ln>
            <a:effectLst/>
          </c:spPr>
          <c:invertIfNegative val="0"/>
          <c:cat>
            <c:strRef>
              <c:f>EQS!$C$18:$C$21</c:f>
              <c:strCache>
                <c:ptCount val="4"/>
                <c:pt idx="0">
                  <c:v>Be</c:v>
                </c:pt>
                <c:pt idx="1">
                  <c:v>Cd</c:v>
                </c:pt>
                <c:pt idx="2">
                  <c:v>Cr</c:v>
                </c:pt>
                <c:pt idx="3">
                  <c:v>Ni</c:v>
                </c:pt>
              </c:strCache>
            </c:strRef>
          </c:cat>
          <c:val>
            <c:numRef>
              <c:f>EQS!$H$18:$H$21</c:f>
              <c:numCache>
                <c:formatCode>General</c:formatCode>
                <c:ptCount val="4"/>
                <c:pt idx="0">
                  <c:v>1.2287037344896676</c:v>
                </c:pt>
                <c:pt idx="1">
                  <c:v>1.9639917214608502</c:v>
                </c:pt>
                <c:pt idx="2">
                  <c:v>6.7807904835575252</c:v>
                </c:pt>
                <c:pt idx="3">
                  <c:v>27.031104236209295</c:v>
                </c:pt>
              </c:numCache>
            </c:numRef>
          </c:val>
          <c:extLst>
            <c:ext xmlns:c16="http://schemas.microsoft.com/office/drawing/2014/chart" uri="{C3380CC4-5D6E-409C-BE32-E72D297353CC}">
              <c16:uniqueId val="{00000004-4970-400B-A452-C8EDF06CC4EB}"/>
            </c:ext>
          </c:extLst>
        </c:ser>
        <c:ser>
          <c:idx val="5"/>
          <c:order val="5"/>
          <c:tx>
            <c:strRef>
              <c:f>EQS!$I$5</c:f>
              <c:strCache>
                <c:ptCount val="1"/>
                <c:pt idx="0">
                  <c:v>Y Moraine</c:v>
                </c:pt>
              </c:strCache>
            </c:strRef>
          </c:tx>
          <c:spPr>
            <a:solidFill>
              <a:srgbClr val="9CC97D"/>
            </a:solidFill>
            <a:ln>
              <a:noFill/>
            </a:ln>
            <a:effectLst/>
          </c:spPr>
          <c:invertIfNegative val="0"/>
          <c:cat>
            <c:strRef>
              <c:f>EQS!$C$18:$C$21</c:f>
              <c:strCache>
                <c:ptCount val="4"/>
                <c:pt idx="0">
                  <c:v>Be</c:v>
                </c:pt>
                <c:pt idx="1">
                  <c:v>Cd</c:v>
                </c:pt>
                <c:pt idx="2">
                  <c:v>Cr</c:v>
                </c:pt>
                <c:pt idx="3">
                  <c:v>Ni</c:v>
                </c:pt>
              </c:strCache>
            </c:strRef>
          </c:cat>
          <c:val>
            <c:numRef>
              <c:f>EQS!$I$18:$I$21</c:f>
              <c:numCache>
                <c:formatCode>General</c:formatCode>
                <c:ptCount val="4"/>
                <c:pt idx="0">
                  <c:v>11.791802769130859</c:v>
                </c:pt>
                <c:pt idx="1">
                  <c:v>2.4238632635742809</c:v>
                </c:pt>
                <c:pt idx="2">
                  <c:v>2.282064278815525</c:v>
                </c:pt>
                <c:pt idx="3">
                  <c:v>17.847672303395061</c:v>
                </c:pt>
              </c:numCache>
            </c:numRef>
          </c:val>
          <c:extLst>
            <c:ext xmlns:c16="http://schemas.microsoft.com/office/drawing/2014/chart" uri="{C3380CC4-5D6E-409C-BE32-E72D297353CC}">
              <c16:uniqueId val="{00000005-4970-400B-A452-C8EDF06CC4EB}"/>
            </c:ext>
          </c:extLst>
        </c:ser>
        <c:ser>
          <c:idx val="6"/>
          <c:order val="6"/>
          <c:tx>
            <c:strRef>
              <c:f>EQS!$J$5</c:f>
              <c:strCache>
                <c:ptCount val="1"/>
                <c:pt idx="0">
                  <c:v>Pastouri</c:v>
                </c:pt>
              </c:strCache>
            </c:strRef>
          </c:tx>
          <c:spPr>
            <a:solidFill>
              <a:schemeClr val="accent4"/>
            </a:solidFill>
            <a:ln>
              <a:noFill/>
            </a:ln>
            <a:effectLst/>
          </c:spPr>
          <c:invertIfNegative val="0"/>
          <c:cat>
            <c:strRef>
              <c:f>EQS!$C$18:$C$21</c:f>
              <c:strCache>
                <c:ptCount val="4"/>
                <c:pt idx="0">
                  <c:v>Be</c:v>
                </c:pt>
                <c:pt idx="1">
                  <c:v>Cd</c:v>
                </c:pt>
                <c:pt idx="2">
                  <c:v>Cr</c:v>
                </c:pt>
                <c:pt idx="3">
                  <c:v>Ni</c:v>
                </c:pt>
              </c:strCache>
            </c:strRef>
          </c:cat>
          <c:val>
            <c:numRef>
              <c:f>EQS!$J$18:$J$21</c:f>
              <c:numCache>
                <c:formatCode>General</c:formatCode>
                <c:ptCount val="4"/>
                <c:pt idx="0">
                  <c:v>3.4150775634765487</c:v>
                </c:pt>
                <c:pt idx="1">
                  <c:v>46.543978016922097</c:v>
                </c:pt>
                <c:pt idx="2">
                  <c:v>12.832842374413222</c:v>
                </c:pt>
                <c:pt idx="3">
                  <c:v>27.156264174265491</c:v>
                </c:pt>
              </c:numCache>
            </c:numRef>
          </c:val>
          <c:extLst>
            <c:ext xmlns:c16="http://schemas.microsoft.com/office/drawing/2014/chart" uri="{C3380CC4-5D6E-409C-BE32-E72D297353CC}">
              <c16:uniqueId val="{00000006-4970-400B-A452-C8EDF06CC4EB}"/>
            </c:ext>
          </c:extLst>
        </c:ser>
        <c:dLbls>
          <c:showLegendKey val="0"/>
          <c:showVal val="0"/>
          <c:showCatName val="0"/>
          <c:showSerName val="0"/>
          <c:showPercent val="0"/>
          <c:showBubbleSize val="0"/>
        </c:dLbls>
        <c:gapWidth val="219"/>
        <c:overlap val="-27"/>
        <c:axId val="492868376"/>
        <c:axId val="492869032"/>
      </c:barChart>
      <c:catAx>
        <c:axId val="4928683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92869032"/>
        <c:crosses val="autoZero"/>
        <c:auto val="1"/>
        <c:lblAlgn val="ctr"/>
        <c:lblOffset val="100"/>
        <c:noMultiLvlLbl val="0"/>
      </c:catAx>
      <c:valAx>
        <c:axId val="492869032"/>
        <c:scaling>
          <c:orientation val="minMax"/>
          <c:max val="6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92868376"/>
        <c:crosses val="autoZero"/>
        <c:crossBetween val="between"/>
      </c:valAx>
      <c:spPr>
        <a:noFill/>
        <a:ln w="12700">
          <a:solidFill>
            <a:sysClr val="windowText" lastClr="000000"/>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CDE9AB-8D46-40B2-AACF-07B8BFE939D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BE1F9C4-8EFF-4F72-9FBC-7173E038292F}"/>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15A4039-40A4-4A3E-B224-4827C702F556}" type="datetimeFigureOut">
              <a:rPr lang="en-GB" smtClean="0"/>
              <a:t>24/05/2022</a:t>
            </a:fld>
            <a:endParaRPr lang="en-GB"/>
          </a:p>
        </p:txBody>
      </p:sp>
      <p:sp>
        <p:nvSpPr>
          <p:cNvPr id="4" name="Footer Placeholder 3">
            <a:extLst>
              <a:ext uri="{FF2B5EF4-FFF2-40B4-BE49-F238E27FC236}">
                <a16:creationId xmlns:a16="http://schemas.microsoft.com/office/drawing/2014/main" id="{A6C95E67-736F-4E11-80DA-C828F7921A62}"/>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268FDDA-52D2-4698-A8C3-C94DFE3152DF}"/>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825B9F0-463C-45CC-9424-89E21B5525D1}" type="slidenum">
              <a:rPr lang="en-GB" smtClean="0"/>
              <a:t>‹#›</a:t>
            </a:fld>
            <a:endParaRPr lang="en-GB"/>
          </a:p>
        </p:txBody>
      </p:sp>
    </p:spTree>
    <p:extLst>
      <p:ext uri="{BB962C8B-B14F-4D97-AF65-F5344CB8AC3E}">
        <p14:creationId xmlns:p14="http://schemas.microsoft.com/office/powerpoint/2010/main" val="3612850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ECAB51F-FF26-41D3-AF7C-ADA5EA417A4A}" type="datetimeFigureOut">
              <a:rPr lang="en-GB" smtClean="0"/>
              <a:t>24/05/2022</a:t>
            </a:fld>
            <a:endParaRPr lang="en-GB"/>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0321AF6D-7EFA-49D4-B087-497CDB9F595B}" type="slidenum">
              <a:rPr lang="en-GB" smtClean="0"/>
              <a:t>‹#›</a:t>
            </a:fld>
            <a:endParaRPr lang="en-GB"/>
          </a:p>
        </p:txBody>
      </p:sp>
    </p:spTree>
    <p:extLst>
      <p:ext uri="{BB962C8B-B14F-4D97-AF65-F5344CB8AC3E}">
        <p14:creationId xmlns:p14="http://schemas.microsoft.com/office/powerpoint/2010/main" val="2984225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0256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81034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F639E5F-99ED-4652-A7A0-9E3FF6AB3D59}" type="datetime1">
              <a:rPr lang="en-GB" smtClean="0"/>
              <a:t>24/05/2022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E60265-820A-42F3-B6CB-6A0E00E4DFFC}" type="slidenum">
              <a:rPr lang="en-GB" smtClean="0"/>
              <a:t>‹#›</a:t>
            </a:fld>
            <a:endParaRPr lang="en-GB"/>
          </a:p>
        </p:txBody>
      </p:sp>
    </p:spTree>
    <p:extLst>
      <p:ext uri="{BB962C8B-B14F-4D97-AF65-F5344CB8AC3E}">
        <p14:creationId xmlns:p14="http://schemas.microsoft.com/office/powerpoint/2010/main" val="409427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B94D9DE-9C18-47C3-814E-582936353DFA}" type="datetime1">
              <a:rPr lang="en-GB" smtClean="0"/>
              <a:t>24/05/2022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E60265-820A-42F3-B6CB-6A0E00E4DFFC}" type="slidenum">
              <a:rPr lang="en-GB" smtClean="0"/>
              <a:t>‹#›</a:t>
            </a:fld>
            <a:endParaRPr lang="en-GB"/>
          </a:p>
        </p:txBody>
      </p:sp>
    </p:spTree>
    <p:extLst>
      <p:ext uri="{BB962C8B-B14F-4D97-AF65-F5344CB8AC3E}">
        <p14:creationId xmlns:p14="http://schemas.microsoft.com/office/powerpoint/2010/main" val="355158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B73361C-8603-4670-AC82-3BEA184201D3}" type="datetime1">
              <a:rPr lang="en-GB" smtClean="0"/>
              <a:t>24/05/2022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E60265-820A-42F3-B6CB-6A0E00E4DFFC}" type="slidenum">
              <a:rPr lang="en-GB" smtClean="0"/>
              <a:t>‹#›</a:t>
            </a:fld>
            <a:endParaRPr lang="en-GB"/>
          </a:p>
        </p:txBody>
      </p:sp>
    </p:spTree>
    <p:extLst>
      <p:ext uri="{BB962C8B-B14F-4D97-AF65-F5344CB8AC3E}">
        <p14:creationId xmlns:p14="http://schemas.microsoft.com/office/powerpoint/2010/main" val="62769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994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571512-3AD5-43CB-9074-5CDF2A5F2305}" type="datetime1">
              <a:rPr lang="en-GB" smtClean="0"/>
              <a:t>24/05/2022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E60265-820A-42F3-B6CB-6A0E00E4DFFC}" type="slidenum">
              <a:rPr lang="en-GB" smtClean="0"/>
              <a:t>‹#›</a:t>
            </a:fld>
            <a:endParaRPr lang="en-GB"/>
          </a:p>
        </p:txBody>
      </p:sp>
    </p:spTree>
    <p:extLst>
      <p:ext uri="{BB962C8B-B14F-4D97-AF65-F5344CB8AC3E}">
        <p14:creationId xmlns:p14="http://schemas.microsoft.com/office/powerpoint/2010/main" val="398408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2895D5E-BC65-4DB4-8DB1-D056ABD56192}" type="datetime1">
              <a:rPr lang="en-GB" smtClean="0"/>
              <a:t>24/05/2022</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E60265-820A-42F3-B6CB-6A0E00E4DFFC}" type="slidenum">
              <a:rPr lang="en-GB" smtClean="0"/>
              <a:t>‹#›</a:t>
            </a:fld>
            <a:endParaRPr lang="en-GB"/>
          </a:p>
        </p:txBody>
      </p:sp>
    </p:spTree>
    <p:extLst>
      <p:ext uri="{BB962C8B-B14F-4D97-AF65-F5344CB8AC3E}">
        <p14:creationId xmlns:p14="http://schemas.microsoft.com/office/powerpoint/2010/main" val="7515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69AE2F1-AE05-4855-ACC4-64C0D8C1CDD8}" type="datetime1">
              <a:rPr lang="en-GB" smtClean="0"/>
              <a:t>24/05/2022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7E60265-820A-42F3-B6CB-6A0E00E4DFFC}" type="slidenum">
              <a:rPr lang="en-GB" smtClean="0"/>
              <a:t>‹#›</a:t>
            </a:fld>
            <a:endParaRPr lang="en-GB"/>
          </a:p>
        </p:txBody>
      </p:sp>
    </p:spTree>
    <p:extLst>
      <p:ext uri="{BB962C8B-B14F-4D97-AF65-F5344CB8AC3E}">
        <p14:creationId xmlns:p14="http://schemas.microsoft.com/office/powerpoint/2010/main" val="4069790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599B719-FBB3-4C5F-9E9F-0A2577F1D36F}" type="datetime1">
              <a:rPr lang="en-GB" smtClean="0"/>
              <a:t>24/05/2022</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7E60265-820A-42F3-B6CB-6A0E00E4DFFC}" type="slidenum">
              <a:rPr lang="en-GB" smtClean="0"/>
              <a:t>‹#›</a:t>
            </a:fld>
            <a:endParaRPr lang="en-GB"/>
          </a:p>
        </p:txBody>
      </p:sp>
    </p:spTree>
    <p:extLst>
      <p:ext uri="{BB962C8B-B14F-4D97-AF65-F5344CB8AC3E}">
        <p14:creationId xmlns:p14="http://schemas.microsoft.com/office/powerpoint/2010/main" val="129642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9B9D25E6-65E7-4302-A3BC-6FD4EF5DA73A}" type="datetime1">
              <a:rPr lang="en-GB" smtClean="0"/>
              <a:t>24/05/2022</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7E60265-820A-42F3-B6CB-6A0E00E4DFFC}" type="slidenum">
              <a:rPr lang="en-GB" smtClean="0"/>
              <a:t>‹#›</a:t>
            </a:fld>
            <a:endParaRPr lang="en-GB"/>
          </a:p>
        </p:txBody>
      </p:sp>
    </p:spTree>
    <p:extLst>
      <p:ext uri="{BB962C8B-B14F-4D97-AF65-F5344CB8AC3E}">
        <p14:creationId xmlns:p14="http://schemas.microsoft.com/office/powerpoint/2010/main" val="359474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966ED56-8362-447B-BDED-583DB6C38B64}" type="datetime1">
              <a:rPr lang="en-GB" smtClean="0"/>
              <a:t>24/05/2022</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7E60265-820A-42F3-B6CB-6A0E00E4DFFC}" type="slidenum">
              <a:rPr lang="en-GB" smtClean="0"/>
              <a:t>‹#›</a:t>
            </a:fld>
            <a:endParaRPr lang="en-GB"/>
          </a:p>
        </p:txBody>
      </p:sp>
    </p:spTree>
    <p:extLst>
      <p:ext uri="{BB962C8B-B14F-4D97-AF65-F5344CB8AC3E}">
        <p14:creationId xmlns:p14="http://schemas.microsoft.com/office/powerpoint/2010/main" val="385497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102DEC3-7061-454C-A684-6428CE579939}" type="datetime1">
              <a:rPr lang="en-GB" smtClean="0"/>
              <a:t>24/05/2022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7E60265-820A-42F3-B6CB-6A0E00E4DFFC}" type="slidenum">
              <a:rPr lang="en-GB" smtClean="0"/>
              <a:t>‹#›</a:t>
            </a:fld>
            <a:endParaRPr lang="en-GB"/>
          </a:p>
        </p:txBody>
      </p:sp>
    </p:spTree>
    <p:extLst>
      <p:ext uri="{BB962C8B-B14F-4D97-AF65-F5344CB8AC3E}">
        <p14:creationId xmlns:p14="http://schemas.microsoft.com/office/powerpoint/2010/main" val="1967479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92B2D1A-CFD7-4C04-9F2F-FFD60AF820EE}" type="datetime1">
              <a:rPr lang="en-GB" smtClean="0"/>
              <a:t>24/05/2022</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7E60265-820A-42F3-B6CB-6A0E00E4DFFC}" type="slidenum">
              <a:rPr lang="en-GB" smtClean="0"/>
              <a:t>‹#›</a:t>
            </a:fld>
            <a:endParaRPr lang="en-GB"/>
          </a:p>
        </p:txBody>
      </p:sp>
    </p:spTree>
    <p:extLst>
      <p:ext uri="{BB962C8B-B14F-4D97-AF65-F5344CB8AC3E}">
        <p14:creationId xmlns:p14="http://schemas.microsoft.com/office/powerpoint/2010/main" val="399185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DCF88-BE5D-4F29-B8DC-6928DB3A9F3C}" type="datetime1">
              <a:rPr lang="en-GB" smtClean="0"/>
              <a:t>24/05/2022</a:t>
            </a:fld>
            <a:endParaRPr lang="en-GB"/>
          </a:p>
        </p:txBody>
      </p:sp>
      <p:sp>
        <p:nvSpPr>
          <p:cNvPr id="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83ED5-B18D-46D5-8798-A324D5BAE859}" type="slidenum">
              <a:rPr lang="en-GB" smtClean="0"/>
              <a:t>‹#›</a:t>
            </a:fld>
            <a:endParaRPr lang="en-GB"/>
          </a:p>
        </p:txBody>
      </p:sp>
      <p:sp>
        <p:nvSpPr>
          <p:cNvPr id="10" name="Rectangle 9"/>
          <p:cNvSpPr/>
          <p:nvPr userDrawn="1"/>
        </p:nvSpPr>
        <p:spPr>
          <a:xfrm>
            <a:off x="0" y="0"/>
            <a:ext cx="12192000" cy="117801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334502"/>
            <a:ext cx="12192000" cy="52349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44855" y="6406947"/>
            <a:ext cx="2506389" cy="369332"/>
          </a:xfrm>
          <a:prstGeom prst="rect">
            <a:avLst/>
          </a:prstGeom>
          <a:noFill/>
        </p:spPr>
        <p:txBody>
          <a:bodyPr wrap="square" rtlCol="0">
            <a:spAutoFit/>
          </a:bodyPr>
          <a:lstStyle/>
          <a:p>
            <a:pPr algn="l"/>
            <a:r>
              <a:rPr lang="en-GB" b="1" dirty="0">
                <a:solidFill>
                  <a:schemeClr val="bg1"/>
                </a:solidFill>
                <a:latin typeface="Segoe UI Light" panose="020B0502040204020203" pitchFamily="34" charset="0"/>
                <a:cs typeface="Segoe UI Light" panose="020B0502040204020203" pitchFamily="34" charset="0"/>
              </a:rPr>
              <a:t>Dylan Beard</a:t>
            </a:r>
            <a:r>
              <a:rPr lang="en-GB" b="1" baseline="0" dirty="0">
                <a:solidFill>
                  <a:schemeClr val="bg1"/>
                </a:solidFill>
                <a:latin typeface="Segoe UI Light" panose="020B0502040204020203" pitchFamily="34" charset="0"/>
                <a:cs typeface="Segoe UI Light" panose="020B0502040204020203" pitchFamily="34" charset="0"/>
              </a:rPr>
              <a:t> </a:t>
            </a:r>
            <a:r>
              <a:rPr lang="en-GB" i="1" dirty="0">
                <a:solidFill>
                  <a:schemeClr val="bg1"/>
                </a:solidFill>
                <a:latin typeface="Segoe UI Light" panose="020B0502040204020203" pitchFamily="34" charset="0"/>
                <a:cs typeface="Segoe UI Light" panose="020B0502040204020203" pitchFamily="34" charset="0"/>
              </a:rPr>
              <a:t>(He/Him)</a:t>
            </a:r>
          </a:p>
        </p:txBody>
      </p:sp>
      <p:pic>
        <p:nvPicPr>
          <p:cNvPr id="13" name="Picture 2" descr="University of Plymouth Vector Logo | Free Download - (.SVG + .PNG) format -  SeekVectorLogo.Com"/>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t="28195" b="29427"/>
          <a:stretch/>
        </p:blipFill>
        <p:spPr bwMode="auto">
          <a:xfrm>
            <a:off x="10321361" y="6381063"/>
            <a:ext cx="1809946" cy="426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nstagram Logo transparent PNG - Stick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446184" y="635635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6882168" y="6401571"/>
            <a:ext cx="1919756" cy="369332"/>
          </a:xfrm>
          <a:prstGeom prst="rect">
            <a:avLst/>
          </a:prstGeom>
          <a:noFill/>
        </p:spPr>
        <p:txBody>
          <a:bodyPr wrap="none" rtlCol="0">
            <a:spAutoFit/>
          </a:bodyPr>
          <a:lstStyle/>
          <a:p>
            <a:pPr algn="l"/>
            <a:r>
              <a:rPr lang="en-GB" b="0" dirty="0">
                <a:solidFill>
                  <a:schemeClr val="bg1"/>
                </a:solidFill>
                <a:latin typeface="Segoe UI Light" panose="020B0502040204020203" pitchFamily="34" charset="0"/>
                <a:cs typeface="Segoe UI Light" panose="020B0502040204020203" pitchFamily="34" charset="0"/>
              </a:rPr>
              <a:t>@tears_to_my_ice</a:t>
            </a:r>
          </a:p>
        </p:txBody>
      </p:sp>
      <p:pic>
        <p:nvPicPr>
          <p:cNvPr id="16" name="Picture 8" descr="Twitter continues consistency drive, promises to get tough on developers"/>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13734" r="13905"/>
          <a:stretch/>
        </p:blipFill>
        <p:spPr bwMode="auto">
          <a:xfrm>
            <a:off x="3340000" y="6411488"/>
            <a:ext cx="390111" cy="3594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3729903" y="6405217"/>
            <a:ext cx="1589089" cy="369332"/>
          </a:xfrm>
          <a:prstGeom prst="rect">
            <a:avLst/>
          </a:prstGeom>
          <a:noFill/>
        </p:spPr>
        <p:txBody>
          <a:bodyPr wrap="none" rtlCol="0">
            <a:spAutoFit/>
          </a:bodyPr>
          <a:lstStyle/>
          <a:p>
            <a:pPr algn="l"/>
            <a:r>
              <a:rPr lang="en-GB" b="0" dirty="0">
                <a:solidFill>
                  <a:schemeClr val="bg1"/>
                </a:solidFill>
                <a:latin typeface="Segoe UI Light" panose="020B0502040204020203" pitchFamily="34" charset="0"/>
                <a:cs typeface="Segoe UI Light" panose="020B0502040204020203" pitchFamily="34" charset="0"/>
              </a:rPr>
              <a:t>@beardydylan</a:t>
            </a:r>
          </a:p>
        </p:txBody>
      </p:sp>
    </p:spTree>
    <p:extLst>
      <p:ext uri="{BB962C8B-B14F-4D97-AF65-F5344CB8AC3E}">
        <p14:creationId xmlns:p14="http://schemas.microsoft.com/office/powerpoint/2010/main" val="1346724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hdphoto" Target="../media/hdphoto1.wdp"/><Relationship Id="rId7" Type="http://schemas.openxmlformats.org/officeDocument/2006/relationships/chart" Target="../charts/chart5.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41368" y="5445063"/>
            <a:ext cx="6550632" cy="600164"/>
          </a:xfrm>
          <a:prstGeom prst="rect">
            <a:avLst/>
          </a:prstGeom>
        </p:spPr>
        <p:txBody>
          <a:bodyPr wrap="square">
            <a:spAutoFit/>
          </a:bodyPr>
          <a:lstStyle/>
          <a:p>
            <a:pPr algn="ctr"/>
            <a:r>
              <a:rPr lang="en-GB" sz="1100" baseline="30000" dirty="0">
                <a:latin typeface="Segoe UI Light" panose="020B0502040204020203" pitchFamily="34" charset="0"/>
                <a:cs typeface="Segoe UI Light" panose="020B0502040204020203" pitchFamily="34" charset="0"/>
              </a:rPr>
              <a:t>1</a:t>
            </a:r>
            <a:r>
              <a:rPr lang="en-GB" sz="1100" dirty="0">
                <a:latin typeface="Segoe UI Light" panose="020B0502040204020203" pitchFamily="34" charset="0"/>
                <a:cs typeface="Segoe UI Light" panose="020B0502040204020203" pitchFamily="34" charset="0"/>
              </a:rPr>
              <a:t>School of Geography, Earth and Environmental Sciences, University of Plymouth, Plymouth, U.K.</a:t>
            </a:r>
          </a:p>
          <a:p>
            <a:pPr algn="ctr"/>
            <a:r>
              <a:rPr lang="en-GB" sz="1100" baseline="30000" dirty="0">
                <a:latin typeface="Segoe UI Light" panose="020B0502040204020203" pitchFamily="34" charset="0"/>
                <a:cs typeface="Segoe UI Light" panose="020B0502040204020203" pitchFamily="34" charset="0"/>
              </a:rPr>
              <a:t>2</a:t>
            </a:r>
            <a:r>
              <a:rPr lang="en-GB" sz="1100" dirty="0">
                <a:latin typeface="Segoe UI Light" panose="020B0502040204020203" pitchFamily="34" charset="0"/>
                <a:cs typeface="Segoe UI Light" panose="020B0502040204020203" pitchFamily="34" charset="0"/>
              </a:rPr>
              <a:t>School of Geography, College of Life and Environmental Sciences, University of Exeter, Exeter, U.K.</a:t>
            </a:r>
          </a:p>
          <a:p>
            <a:pPr algn="ctr"/>
            <a:r>
              <a:rPr lang="en-GB" sz="1100" baseline="30000" dirty="0" smtClean="0">
                <a:latin typeface="Segoe UI Light" panose="020B0502040204020203" pitchFamily="34" charset="0"/>
                <a:cs typeface="Segoe UI Light" panose="020B0502040204020203" pitchFamily="34" charset="0"/>
              </a:rPr>
              <a:t>3</a:t>
            </a:r>
            <a:r>
              <a:rPr lang="en-GB" sz="1100" dirty="0" smtClean="0">
                <a:latin typeface="Segoe UI Light" panose="020B0502040204020203" pitchFamily="34" charset="0"/>
                <a:cs typeface="Segoe UI Light" panose="020B0502040204020203" pitchFamily="34" charset="0"/>
              </a:rPr>
              <a:t>Universidad Nacional Santiago </a:t>
            </a:r>
            <a:r>
              <a:rPr lang="en-GB" sz="1100" dirty="0" err="1" smtClean="0">
                <a:latin typeface="Segoe UI Light" panose="020B0502040204020203" pitchFamily="34" charset="0"/>
                <a:cs typeface="Segoe UI Light" panose="020B0502040204020203" pitchFamily="34" charset="0"/>
              </a:rPr>
              <a:t>Antunez</a:t>
            </a:r>
            <a:r>
              <a:rPr lang="en-GB" sz="1100" dirty="0" smtClean="0">
                <a:latin typeface="Segoe UI Light" panose="020B0502040204020203" pitchFamily="34" charset="0"/>
                <a:cs typeface="Segoe UI Light" panose="020B0502040204020203" pitchFamily="34" charset="0"/>
              </a:rPr>
              <a:t> de </a:t>
            </a:r>
            <a:r>
              <a:rPr lang="en-GB" sz="1100" dirty="0" err="1" smtClean="0">
                <a:latin typeface="Segoe UI Light" panose="020B0502040204020203" pitchFamily="34" charset="0"/>
                <a:cs typeface="Segoe UI Light" panose="020B0502040204020203" pitchFamily="34" charset="0"/>
              </a:rPr>
              <a:t>Mayolo</a:t>
            </a:r>
            <a:r>
              <a:rPr lang="en-GB" sz="1100" dirty="0" smtClean="0">
                <a:latin typeface="Segoe UI Light" panose="020B0502040204020203" pitchFamily="34" charset="0"/>
                <a:cs typeface="Segoe UI Light" panose="020B0502040204020203" pitchFamily="34" charset="0"/>
              </a:rPr>
              <a:t> (UNASAM), Huaraz, Ancash, Peru</a:t>
            </a:r>
            <a:endParaRPr lang="en-GB" sz="1100" dirty="0">
              <a:latin typeface="Segoe UI Light" panose="020B0502040204020203" pitchFamily="34" charset="0"/>
              <a:cs typeface="Segoe UI Light" panose="020B0502040204020203" pitchFamily="34" charset="0"/>
            </a:endParaRPr>
          </a:p>
        </p:txBody>
      </p:sp>
      <p:sp>
        <p:nvSpPr>
          <p:cNvPr id="6" name="Rectangle 5"/>
          <p:cNvSpPr/>
          <p:nvPr/>
        </p:nvSpPr>
        <p:spPr>
          <a:xfrm>
            <a:off x="6282074" y="4571390"/>
            <a:ext cx="5269220" cy="584775"/>
          </a:xfrm>
          <a:prstGeom prst="rect">
            <a:avLst/>
          </a:prstGeom>
        </p:spPr>
        <p:txBody>
          <a:bodyPr wrap="square">
            <a:spAutoFit/>
          </a:bodyPr>
          <a:lstStyle/>
          <a:p>
            <a:pPr algn="ctr"/>
            <a:r>
              <a:rPr lang="en-GB" sz="1600" b="1" u="sng" dirty="0">
                <a:latin typeface="Segoe UI Light" panose="020B0502040204020203" pitchFamily="34" charset="0"/>
                <a:cs typeface="Segoe UI Light" panose="020B0502040204020203" pitchFamily="34" charset="0"/>
              </a:rPr>
              <a:t>Dylan B. Beard</a:t>
            </a:r>
            <a:r>
              <a:rPr lang="en-GB" sz="1600" baseline="30000" dirty="0">
                <a:latin typeface="Segoe UI Light" panose="020B0502040204020203" pitchFamily="34" charset="0"/>
                <a:cs typeface="Segoe UI Light" panose="020B0502040204020203" pitchFamily="34" charset="0"/>
              </a:rPr>
              <a:t>1</a:t>
            </a:r>
            <a:r>
              <a:rPr lang="en-GB" sz="1600" dirty="0">
                <a:latin typeface="Segoe UI Light" panose="020B0502040204020203" pitchFamily="34" charset="0"/>
                <a:cs typeface="Segoe UI Light" panose="020B0502040204020203" pitchFamily="34" charset="0"/>
              </a:rPr>
              <a:t>, Caroline Clason</a:t>
            </a:r>
            <a:r>
              <a:rPr lang="en-GB" sz="1600" baseline="30000" dirty="0">
                <a:latin typeface="Segoe UI Light" panose="020B0502040204020203" pitchFamily="34" charset="0"/>
                <a:cs typeface="Segoe UI Light" panose="020B0502040204020203" pitchFamily="34" charset="0"/>
              </a:rPr>
              <a:t>1</a:t>
            </a:r>
            <a:r>
              <a:rPr lang="en-GB" sz="1600" dirty="0">
                <a:latin typeface="Segoe UI Light" panose="020B0502040204020203" pitchFamily="34" charset="0"/>
                <a:cs typeface="Segoe UI Light" panose="020B0502040204020203" pitchFamily="34" charset="0"/>
              </a:rPr>
              <a:t>, Sally Rangecroft</a:t>
            </a:r>
            <a:r>
              <a:rPr lang="en-GB" sz="1600" baseline="30000" dirty="0">
                <a:latin typeface="Segoe UI Light" panose="020B0502040204020203" pitchFamily="34" charset="0"/>
                <a:cs typeface="Segoe UI Light" panose="020B0502040204020203" pitchFamily="34" charset="0"/>
              </a:rPr>
              <a:t>1,2</a:t>
            </a:r>
            <a:r>
              <a:rPr lang="en-GB" sz="1600" dirty="0">
                <a:latin typeface="Segoe UI Light" panose="020B0502040204020203" pitchFamily="34" charset="0"/>
                <a:cs typeface="Segoe UI Light" panose="020B0502040204020203" pitchFamily="34" charset="0"/>
              </a:rPr>
              <a:t>, Wilmer Sánchez Rodríguez</a:t>
            </a:r>
            <a:r>
              <a:rPr lang="en-GB" sz="1600" baseline="30000" dirty="0">
                <a:latin typeface="Segoe UI Light" panose="020B0502040204020203" pitchFamily="34" charset="0"/>
                <a:cs typeface="Segoe UI Light" panose="020B0502040204020203" pitchFamily="34" charset="0"/>
              </a:rPr>
              <a:t>3</a:t>
            </a:r>
            <a:r>
              <a:rPr lang="en-GB" sz="1600" dirty="0">
                <a:latin typeface="Segoe UI Light" panose="020B0502040204020203" pitchFamily="34" charset="0"/>
                <a:cs typeface="Segoe UI Light" panose="020B0502040204020203" pitchFamily="34" charset="0"/>
              </a:rPr>
              <a:t>, and William Blake</a:t>
            </a:r>
            <a:r>
              <a:rPr lang="en-GB" sz="1600" baseline="30000" dirty="0">
                <a:latin typeface="Segoe UI Light" panose="020B0502040204020203" pitchFamily="34" charset="0"/>
                <a:cs typeface="Segoe UI Light" panose="020B0502040204020203" pitchFamily="34" charset="0"/>
              </a:rPr>
              <a:t>1</a:t>
            </a:r>
          </a:p>
        </p:txBody>
      </p:sp>
      <p:pic>
        <p:nvPicPr>
          <p:cNvPr id="8" name="Picture 2" descr="The logo showing this slide is being judged for the OSPP awards" title="OSPP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08556" y="0"/>
            <a:ext cx="883444" cy="11768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41368" y="2004376"/>
            <a:ext cx="6550632" cy="1569660"/>
          </a:xfrm>
          <a:prstGeom prst="rect">
            <a:avLst/>
          </a:prstGeom>
        </p:spPr>
        <p:txBody>
          <a:bodyPr wrap="square">
            <a:spAutoFit/>
          </a:bodyPr>
          <a:lstStyle/>
          <a:p>
            <a:pPr algn="ctr"/>
            <a:r>
              <a:rPr lang="en-GB" sz="3200" b="1" dirty="0">
                <a:latin typeface="Segoe UI Light" panose="020B0502040204020203" pitchFamily="34" charset="0"/>
                <a:cs typeface="Segoe UI Light" panose="020B0502040204020203" pitchFamily="34" charset="0"/>
              </a:rPr>
              <a:t>Catchment scale variation of contaminants in glacial sediments</a:t>
            </a:r>
          </a:p>
          <a:p>
            <a:pPr algn="ctr"/>
            <a:r>
              <a:rPr lang="en-GB" sz="3200" b="1" dirty="0">
                <a:latin typeface="Segoe UI Light" panose="020B0502040204020203" pitchFamily="34" charset="0"/>
                <a:cs typeface="Segoe UI Light" panose="020B0502040204020203" pitchFamily="34" charset="0"/>
              </a:rPr>
              <a:t>from the Cordillera Blanca, Peru</a:t>
            </a:r>
            <a:endParaRPr lang="en-GB" sz="3200" dirty="0">
              <a:latin typeface="Segoe UI Light" panose="020B0502040204020203" pitchFamily="34" charset="0"/>
              <a:cs typeface="Segoe UI Light" panose="020B0502040204020203" pitchFamily="34" charset="0"/>
            </a:endParaRPr>
          </a:p>
        </p:txBody>
      </p:sp>
      <p:pic>
        <p:nvPicPr>
          <p:cNvPr id="3" name="Picture 2" descr="A person standing next to a very large (&gt;20m wide) cryoconite hole in the Peruvian Andes " title="Scale of cryoconite holes"/>
          <p:cNvPicPr>
            <a:picLocks noChangeAspect="1"/>
          </p:cNvPicPr>
          <p:nvPr/>
        </p:nvPicPr>
        <p:blipFill rotWithShape="1">
          <a:blip r:embed="rId3" cstate="print">
            <a:extLst>
              <a:ext uri="{28A0092B-C50C-407E-A947-70E740481C1C}">
                <a14:useLocalDpi xmlns:a14="http://schemas.microsoft.com/office/drawing/2010/main" val="0"/>
              </a:ext>
            </a:extLst>
          </a:blip>
          <a:srcRect l="21842" r="5263"/>
          <a:stretch/>
        </p:blipFill>
        <p:spPr>
          <a:xfrm>
            <a:off x="-1" y="1174750"/>
            <a:ext cx="5641369" cy="5159375"/>
          </a:xfrm>
          <a:prstGeom prst="rect">
            <a:avLst/>
          </a:prstGeom>
        </p:spPr>
      </p:pic>
      <p:sp>
        <p:nvSpPr>
          <p:cNvPr id="2" name="Title 1" hidden="1"/>
          <p:cNvSpPr>
            <a:spLocks noGrp="1"/>
          </p:cNvSpPr>
          <p:nvPr>
            <p:ph type="ctrTitle"/>
          </p:nvPr>
        </p:nvSpPr>
        <p:spPr/>
        <p:txBody>
          <a:bodyPr/>
          <a:lstStyle/>
          <a:p>
            <a:r>
              <a:rPr lang="en-GB" dirty="0" smtClean="0"/>
              <a:t>Title Slide</a:t>
            </a:r>
            <a:endParaRPr lang="en-GB" dirty="0"/>
          </a:p>
        </p:txBody>
      </p:sp>
    </p:spTree>
    <p:extLst>
      <p:ext uri="{BB962C8B-B14F-4D97-AF65-F5344CB8AC3E}">
        <p14:creationId xmlns:p14="http://schemas.microsoft.com/office/powerpoint/2010/main" val="72497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568" y="227256"/>
            <a:ext cx="5755452" cy="646331"/>
          </a:xfrm>
          <a:prstGeom prst="rect">
            <a:avLst/>
          </a:prstGeom>
        </p:spPr>
        <p:txBody>
          <a:bodyPr wrap="square">
            <a:spAutoFit/>
          </a:bodyPr>
          <a:lstStyle/>
          <a:p>
            <a:r>
              <a:rPr lang="en-GB" sz="3600" dirty="0">
                <a:solidFill>
                  <a:schemeClr val="bg1"/>
                </a:solidFill>
                <a:latin typeface="Segoe UI Light" panose="020B0502040204020203" pitchFamily="34" charset="0"/>
                <a:cs typeface="Segoe UI Light" panose="020B0502040204020203" pitchFamily="34" charset="0"/>
              </a:rPr>
              <a:t>Take home message</a:t>
            </a:r>
          </a:p>
        </p:txBody>
      </p:sp>
      <p:sp>
        <p:nvSpPr>
          <p:cNvPr id="6" name="Rectangle 5"/>
          <p:cNvSpPr/>
          <p:nvPr/>
        </p:nvSpPr>
        <p:spPr>
          <a:xfrm>
            <a:off x="5339541" y="2250020"/>
            <a:ext cx="5309061" cy="1446550"/>
          </a:xfrm>
          <a:prstGeom prst="rect">
            <a:avLst/>
          </a:prstGeom>
        </p:spPr>
        <p:txBody>
          <a:bodyPr wrap="square">
            <a:spAutoFit/>
          </a:bodyPr>
          <a:lstStyle/>
          <a:p>
            <a:pPr algn="ctr"/>
            <a:endParaRPr lang="en-GB" sz="8800" b="1" dirty="0">
              <a:latin typeface="Segoe UI Light" panose="020B0502040204020203" pitchFamily="34" charset="0"/>
              <a:cs typeface="Segoe UI Light" panose="020B0502040204020203" pitchFamily="34" charset="0"/>
            </a:endParaRPr>
          </a:p>
        </p:txBody>
      </p:sp>
      <p:sp>
        <p:nvSpPr>
          <p:cNvPr id="5" name="Rectangle 4"/>
          <p:cNvSpPr/>
          <p:nvPr/>
        </p:nvSpPr>
        <p:spPr>
          <a:xfrm>
            <a:off x="5467350" y="1439139"/>
            <a:ext cx="6562725" cy="646331"/>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FRN activity and PTE quantities in glacial sediments have high variability at both glacier and catchment scales</a:t>
            </a:r>
          </a:p>
        </p:txBody>
      </p:sp>
      <p:sp>
        <p:nvSpPr>
          <p:cNvPr id="8" name="Rectangle 7"/>
          <p:cNvSpPr/>
          <p:nvPr/>
        </p:nvSpPr>
        <p:spPr>
          <a:xfrm>
            <a:off x="5315934" y="2864460"/>
            <a:ext cx="6876065" cy="646331"/>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Some PTEs are found in greater amounts in cryoconite sediment, while others are greater in moraine sediment</a:t>
            </a:r>
          </a:p>
        </p:txBody>
      </p:sp>
      <p:sp>
        <p:nvSpPr>
          <p:cNvPr id="9" name="Rectangle 8"/>
          <p:cNvSpPr/>
          <p:nvPr/>
        </p:nvSpPr>
        <p:spPr>
          <a:xfrm>
            <a:off x="5363560" y="3761317"/>
            <a:ext cx="6780816" cy="646331"/>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Future research on the variability of contaminant mobility will improve out understanding of potential downstream impacts</a:t>
            </a:r>
          </a:p>
        </p:txBody>
      </p:sp>
      <p:sp>
        <p:nvSpPr>
          <p:cNvPr id="10" name="Rectangle 9"/>
          <p:cNvSpPr/>
          <p:nvPr/>
        </p:nvSpPr>
        <p:spPr>
          <a:xfrm>
            <a:off x="5762300" y="4762018"/>
            <a:ext cx="6032499" cy="1200329"/>
          </a:xfrm>
          <a:prstGeom prst="rect">
            <a:avLst/>
          </a:prstGeom>
          <a:solidFill>
            <a:schemeClr val="accent1">
              <a:lumMod val="40000"/>
              <a:lumOff val="60000"/>
            </a:schemeClr>
          </a:solidFill>
        </p:spPr>
        <p:txBody>
          <a:bodyPr wrap="square">
            <a:spAutoFit/>
          </a:bodyPr>
          <a:lstStyle/>
          <a:p>
            <a:pPr algn="ctr"/>
            <a:r>
              <a:rPr lang="en-GB" dirty="0">
                <a:latin typeface="Segoe UI" panose="020B0502040204020203" pitchFamily="34" charset="0"/>
                <a:cs typeface="Segoe UI" panose="020B0502040204020203" pitchFamily="34" charset="0"/>
              </a:rPr>
              <a:t>Contaminant levels in glacial sediments vary both locally and globally and thus it is important to sample across multiple glaciers when looking at catchment scale risk from their release into downstream environments</a:t>
            </a:r>
          </a:p>
        </p:txBody>
      </p:sp>
      <p:pic>
        <p:nvPicPr>
          <p:cNvPr id="1026" name="Picture 2"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74222"/>
            <a:ext cx="3869928" cy="515990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Wilmer collecting cryoconite from Shallap glacier in the Peruvian Andes" title="Sample collection"/>
          <p:cNvPicPr>
            <a:picLocks noChangeAspect="1"/>
          </p:cNvPicPr>
          <p:nvPr/>
        </p:nvPicPr>
        <p:blipFill rotWithShape="1">
          <a:blip r:embed="rId4" cstate="print">
            <a:extLst>
              <a:ext uri="{28A0092B-C50C-407E-A947-70E740481C1C}">
                <a14:useLocalDpi xmlns:a14="http://schemas.microsoft.com/office/drawing/2010/main" val="0"/>
              </a:ext>
            </a:extLst>
          </a:blip>
          <a:srcRect l="17940" r="13378"/>
          <a:stretch/>
        </p:blipFill>
        <p:spPr>
          <a:xfrm>
            <a:off x="0" y="1180572"/>
            <a:ext cx="5315935" cy="5159904"/>
          </a:xfrm>
          <a:prstGeom prst="rect">
            <a:avLst/>
          </a:prstGeom>
        </p:spPr>
      </p:pic>
      <p:sp>
        <p:nvSpPr>
          <p:cNvPr id="11" name="Rectangle 10"/>
          <p:cNvSpPr/>
          <p:nvPr/>
        </p:nvSpPr>
        <p:spPr>
          <a:xfrm>
            <a:off x="5315936" y="2290299"/>
            <a:ext cx="6876064" cy="369332"/>
          </a:xfrm>
          <a:prstGeom prst="rect">
            <a:avLst/>
          </a:prstGeom>
        </p:spPr>
        <p:txBody>
          <a:bodyPr wrap="square">
            <a:spAutoFit/>
          </a:bodyPr>
          <a:lstStyle/>
          <a:p>
            <a:pPr algn="ctr"/>
            <a:r>
              <a:rPr lang="en-GB" dirty="0">
                <a:latin typeface="Segoe UI Light" panose="020B0502040204020203" pitchFamily="34" charset="0"/>
                <a:cs typeface="Segoe UI Light" panose="020B0502040204020203" pitchFamily="34" charset="0"/>
              </a:rPr>
              <a:t>FRN activity is higher in cryoconite than moraine samples</a:t>
            </a:r>
          </a:p>
        </p:txBody>
      </p:sp>
      <p:sp>
        <p:nvSpPr>
          <p:cNvPr id="4" name="Title 3" hidden="1"/>
          <p:cNvSpPr>
            <a:spLocks noGrp="1"/>
          </p:cNvSpPr>
          <p:nvPr>
            <p:ph type="ctrTitle"/>
          </p:nvPr>
        </p:nvSpPr>
        <p:spPr/>
        <p:txBody>
          <a:bodyPr/>
          <a:lstStyle/>
          <a:p>
            <a:r>
              <a:rPr lang="en-GB" dirty="0">
                <a:solidFill>
                  <a:schemeClr val="bg1"/>
                </a:solidFill>
                <a:latin typeface="Segoe UI Light" panose="020B0502040204020203" pitchFamily="34" charset="0"/>
                <a:cs typeface="Segoe UI Light" panose="020B0502040204020203" pitchFamily="34" charset="0"/>
              </a:rPr>
              <a:t>Take home message</a:t>
            </a:r>
            <a:br>
              <a:rPr lang="en-GB" dirty="0">
                <a:solidFill>
                  <a:schemeClr val="bg1"/>
                </a:solidFill>
                <a:latin typeface="Segoe UI Light" panose="020B0502040204020203" pitchFamily="34" charset="0"/>
                <a:cs typeface="Segoe UI Light" panose="020B0502040204020203" pitchFamily="34" charset="0"/>
              </a:rPr>
            </a:br>
            <a:endParaRPr lang="en-GB" dirty="0"/>
          </a:p>
        </p:txBody>
      </p:sp>
    </p:spTree>
    <p:extLst>
      <p:ext uri="{BB962C8B-B14F-4D97-AF65-F5344CB8AC3E}">
        <p14:creationId xmlns:p14="http://schemas.microsoft.com/office/powerpoint/2010/main" val="3628578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568" y="227256"/>
            <a:ext cx="2394066" cy="646331"/>
          </a:xfrm>
          <a:prstGeom prst="rect">
            <a:avLst/>
          </a:prstGeom>
        </p:spPr>
        <p:txBody>
          <a:bodyPr wrap="square">
            <a:spAutoFit/>
          </a:bodyPr>
          <a:lstStyle/>
          <a:p>
            <a:r>
              <a:rPr lang="en-GB" sz="3600" dirty="0">
                <a:solidFill>
                  <a:schemeClr val="bg1"/>
                </a:solidFill>
                <a:latin typeface="Segoe UI Light" panose="020B0502040204020203" pitchFamily="34" charset="0"/>
                <a:cs typeface="Segoe UI Light" panose="020B0502040204020203" pitchFamily="34" charset="0"/>
              </a:rPr>
              <a:t>Thank you!</a:t>
            </a:r>
          </a:p>
        </p:txBody>
      </p:sp>
      <p:pic>
        <p:nvPicPr>
          <p:cNvPr id="10244" name="Picture 4" descr="Dylan lying on ice in front of rocks that spell out &quot;thank you&quot;" title="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9216" y="1176951"/>
            <a:ext cx="3862784" cy="51571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18156" y="1969365"/>
            <a:ext cx="5309061" cy="2800767"/>
          </a:xfrm>
          <a:prstGeom prst="rect">
            <a:avLst/>
          </a:prstGeom>
        </p:spPr>
        <p:txBody>
          <a:bodyPr wrap="square">
            <a:spAutoFit/>
          </a:bodyPr>
          <a:lstStyle/>
          <a:p>
            <a:pPr algn="ctr"/>
            <a:r>
              <a:rPr lang="en-GB" sz="8800" dirty="0">
                <a:latin typeface="Segoe UI Light" panose="020B0502040204020203" pitchFamily="34" charset="0"/>
                <a:cs typeface="Segoe UI Light" panose="020B0502040204020203" pitchFamily="34" charset="0"/>
              </a:rPr>
              <a:t>Questions</a:t>
            </a:r>
          </a:p>
          <a:p>
            <a:pPr algn="ctr"/>
            <a:r>
              <a:rPr lang="en-GB" sz="8800" b="1" dirty="0">
                <a:latin typeface="Segoe UI Light" panose="020B0502040204020203" pitchFamily="34" charset="0"/>
                <a:cs typeface="Segoe UI Light" panose="020B0502040204020203" pitchFamily="34" charset="0"/>
              </a:rPr>
              <a:t>?</a:t>
            </a:r>
          </a:p>
        </p:txBody>
      </p:sp>
      <p:sp>
        <p:nvSpPr>
          <p:cNvPr id="5" name="Rectangle 4"/>
          <p:cNvSpPr/>
          <p:nvPr/>
        </p:nvSpPr>
        <p:spPr>
          <a:xfrm>
            <a:off x="1748279" y="5281174"/>
            <a:ext cx="5248814" cy="400110"/>
          </a:xfrm>
          <a:prstGeom prst="rect">
            <a:avLst/>
          </a:prstGeom>
        </p:spPr>
        <p:txBody>
          <a:bodyPr wrap="square">
            <a:spAutoFit/>
          </a:bodyPr>
          <a:lstStyle/>
          <a:p>
            <a:pPr algn="ctr"/>
            <a:r>
              <a:rPr lang="en-GB" sz="2000" dirty="0">
                <a:latin typeface="Segoe UI Light" panose="020B0502040204020203" pitchFamily="34" charset="0"/>
                <a:cs typeface="Segoe UI Light" panose="020B0502040204020203" pitchFamily="34" charset="0"/>
              </a:rPr>
              <a:t>Contact: Dylan.beard@plymouth.ac.uk</a:t>
            </a:r>
          </a:p>
        </p:txBody>
      </p:sp>
      <p:sp>
        <p:nvSpPr>
          <p:cNvPr id="7" name="Rectangle 6"/>
          <p:cNvSpPr/>
          <p:nvPr/>
        </p:nvSpPr>
        <p:spPr>
          <a:xfrm>
            <a:off x="1" y="5984648"/>
            <a:ext cx="8324848" cy="307777"/>
          </a:xfrm>
          <a:prstGeom prst="rect">
            <a:avLst/>
          </a:prstGeom>
        </p:spPr>
        <p:txBody>
          <a:bodyPr wrap="square">
            <a:spAutoFit/>
          </a:bodyPr>
          <a:lstStyle/>
          <a:p>
            <a:pPr algn="ctr"/>
            <a:r>
              <a:rPr lang="en-GB" sz="1400" dirty="0">
                <a:latin typeface="Segoe UI Light" panose="020B0502040204020203" pitchFamily="34" charset="0"/>
                <a:cs typeface="Segoe UI Light" panose="020B0502040204020203" pitchFamily="34" charset="0"/>
              </a:rPr>
              <a:t>*Photography by Wilmer Sánchez Rodríguez and Dylan Bodhi Beard</a:t>
            </a:r>
          </a:p>
        </p:txBody>
      </p:sp>
      <p:sp>
        <p:nvSpPr>
          <p:cNvPr id="2" name="Title 1" hidden="1"/>
          <p:cNvSpPr>
            <a:spLocks noGrp="1"/>
          </p:cNvSpPr>
          <p:nvPr>
            <p:ph type="ctrTitle"/>
          </p:nvPr>
        </p:nvSpPr>
        <p:spPr/>
        <p:txBody>
          <a:bodyPr/>
          <a:lstStyle/>
          <a:p>
            <a:r>
              <a:rPr lang="en-GB" dirty="0" smtClean="0"/>
              <a:t>Questions?</a:t>
            </a:r>
            <a:endParaRPr lang="en-GB" dirty="0"/>
          </a:p>
        </p:txBody>
      </p:sp>
    </p:spTree>
    <p:extLst>
      <p:ext uri="{BB962C8B-B14F-4D97-AF65-F5344CB8AC3E}">
        <p14:creationId xmlns:p14="http://schemas.microsoft.com/office/powerpoint/2010/main" val="378442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567" y="1322487"/>
            <a:ext cx="4365753" cy="5078313"/>
          </a:xfrm>
          <a:prstGeom prst="rect">
            <a:avLst/>
          </a:prstGeom>
          <a:noFill/>
        </p:spPr>
        <p:txBody>
          <a:bodyPr wrap="square" rtlCol="0">
            <a:spAutoFit/>
          </a:bodyPr>
          <a:lstStyle/>
          <a:p>
            <a:r>
              <a:rPr lang="en-GB" dirty="0">
                <a:latin typeface="Segoe UI Semilight" panose="020B0402040204020203" pitchFamily="34" charset="0"/>
                <a:cs typeface="Segoe UI Semilight" panose="020B0402040204020203" pitchFamily="34" charset="0"/>
              </a:rPr>
              <a:t>Contaminants have been found in all glaciers around the world</a:t>
            </a:r>
          </a:p>
          <a:p>
            <a:endParaRPr lang="en-GB" sz="1600" dirty="0">
              <a:latin typeface="Segoe UI Semilight" panose="020B0402040204020203" pitchFamily="34" charset="0"/>
              <a:cs typeface="Segoe UI Semilight" panose="020B0402040204020203" pitchFamily="34" charset="0"/>
            </a:endParaRPr>
          </a:p>
          <a:p>
            <a:endParaRPr lang="en-GB" sz="1600" dirty="0">
              <a:latin typeface="Segoe UI Semilight" panose="020B0402040204020203" pitchFamily="34" charset="0"/>
              <a:cs typeface="Segoe UI Semilight" panose="020B0402040204020203" pitchFamily="34" charset="0"/>
            </a:endParaRPr>
          </a:p>
          <a:p>
            <a:r>
              <a:rPr lang="en-GB" dirty="0">
                <a:latin typeface="Segoe UI Semilight" panose="020B0402040204020203" pitchFamily="34" charset="0"/>
                <a:cs typeface="Segoe UI Semilight" panose="020B0402040204020203" pitchFamily="34" charset="0"/>
              </a:rPr>
              <a:t>They are largely released through anthropogenic activities and are likely to increase in the future</a:t>
            </a:r>
          </a:p>
          <a:p>
            <a:endParaRPr lang="en-GB" sz="1600" dirty="0">
              <a:latin typeface="Segoe UI Semilight" panose="020B0402040204020203" pitchFamily="34" charset="0"/>
              <a:cs typeface="Segoe UI Semilight" panose="020B0402040204020203" pitchFamily="34" charset="0"/>
            </a:endParaRPr>
          </a:p>
          <a:p>
            <a:endParaRPr lang="en-GB" sz="1600" dirty="0">
              <a:latin typeface="Segoe UI Semilight" panose="020B0402040204020203" pitchFamily="34" charset="0"/>
              <a:cs typeface="Segoe UI Semilight" panose="020B0402040204020203" pitchFamily="34" charset="0"/>
            </a:endParaRPr>
          </a:p>
          <a:p>
            <a:r>
              <a:rPr lang="en-GB" dirty="0">
                <a:latin typeface="Segoe UI Semilight" panose="020B0402040204020203" pitchFamily="34" charset="0"/>
                <a:cs typeface="Segoe UI Semilight" panose="020B0402040204020203" pitchFamily="34" charset="0"/>
              </a:rPr>
              <a:t>Contaminant types and amount varies dependant on geographical location, precipitation levels and distance from source</a:t>
            </a:r>
          </a:p>
          <a:p>
            <a:endParaRPr lang="en-GB" sz="1600" dirty="0">
              <a:latin typeface="Segoe UI Semilight" panose="020B0402040204020203" pitchFamily="34" charset="0"/>
              <a:cs typeface="Segoe UI Semilight" panose="020B0402040204020203" pitchFamily="34" charset="0"/>
            </a:endParaRPr>
          </a:p>
          <a:p>
            <a:endParaRPr lang="en-GB" sz="1600" dirty="0">
              <a:latin typeface="Segoe UI Semilight" panose="020B0402040204020203" pitchFamily="34" charset="0"/>
              <a:cs typeface="Segoe UI Semilight" panose="020B0402040204020203" pitchFamily="34" charset="0"/>
            </a:endParaRPr>
          </a:p>
          <a:p>
            <a:r>
              <a:rPr lang="en-GB" dirty="0">
                <a:latin typeface="Segoe UI Semilight" panose="020B0402040204020203" pitchFamily="34" charset="0"/>
                <a:cs typeface="Segoe UI Semilight" panose="020B0402040204020203" pitchFamily="34" charset="0"/>
              </a:rPr>
              <a:t>They have the potential to impact plants, animals and humans downstream once released into meltwater</a:t>
            </a:r>
          </a:p>
        </p:txBody>
      </p:sp>
      <p:sp>
        <p:nvSpPr>
          <p:cNvPr id="6" name="TextBox 5"/>
          <p:cNvSpPr txBox="1"/>
          <p:nvPr/>
        </p:nvSpPr>
        <p:spPr>
          <a:xfrm>
            <a:off x="4540320" y="885884"/>
            <a:ext cx="7651679" cy="276999"/>
          </a:xfrm>
          <a:prstGeom prst="rect">
            <a:avLst/>
          </a:prstGeom>
          <a:noFill/>
        </p:spPr>
        <p:txBody>
          <a:bodyPr wrap="square" rtlCol="0">
            <a:spAutoFit/>
          </a:bodyPr>
          <a:lstStyle/>
          <a:p>
            <a:pPr algn="ctr"/>
            <a:r>
              <a:rPr lang="en-GB" sz="1200" dirty="0">
                <a:solidFill>
                  <a:schemeClr val="accent1">
                    <a:lumMod val="60000"/>
                    <a:lumOff val="40000"/>
                  </a:schemeClr>
                </a:solidFill>
                <a:latin typeface="Segoe UI" panose="020B0502040204020203" pitchFamily="34" charset="0"/>
                <a:cs typeface="Segoe UI" panose="020B0502040204020203" pitchFamily="34" charset="0"/>
              </a:rPr>
              <a:t>(Beard et al., Accepted – Progress in Physical Geography)</a:t>
            </a:r>
          </a:p>
        </p:txBody>
      </p:sp>
      <p:pic>
        <p:nvPicPr>
          <p:cNvPr id="2" name="Picture 1" descr="A cartoon scientific infographic about transport pathways of contaminants and areas of potential risk from their release in glacial environments" title="Transport pathways of contamina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0320" y="1178792"/>
            <a:ext cx="7651680" cy="5158508"/>
          </a:xfrm>
          <a:prstGeom prst="rect">
            <a:avLst/>
          </a:prstGeom>
        </p:spPr>
      </p:pic>
      <p:sp>
        <p:nvSpPr>
          <p:cNvPr id="4" name="Rectangle 3"/>
          <p:cNvSpPr/>
          <p:nvPr/>
        </p:nvSpPr>
        <p:spPr>
          <a:xfrm>
            <a:off x="174567" y="227256"/>
            <a:ext cx="9143999" cy="646331"/>
          </a:xfrm>
          <a:prstGeom prst="rect">
            <a:avLst/>
          </a:prstGeom>
        </p:spPr>
        <p:txBody>
          <a:bodyPr wrap="square">
            <a:spAutoFit/>
          </a:bodyPr>
          <a:lstStyle/>
          <a:p>
            <a:r>
              <a:rPr lang="en-GB" sz="3600" dirty="0">
                <a:solidFill>
                  <a:schemeClr val="bg1"/>
                </a:solidFill>
                <a:latin typeface="Segoe UI Light" panose="020B0502040204020203" pitchFamily="34" charset="0"/>
                <a:cs typeface="Segoe UI Light" panose="020B0502040204020203" pitchFamily="34" charset="0"/>
              </a:rPr>
              <a:t>Background</a:t>
            </a:r>
          </a:p>
        </p:txBody>
      </p:sp>
      <p:sp>
        <p:nvSpPr>
          <p:cNvPr id="3" name="Title 2" hidden="1"/>
          <p:cNvSpPr>
            <a:spLocks noGrp="1"/>
          </p:cNvSpPr>
          <p:nvPr>
            <p:ph type="title"/>
          </p:nvPr>
        </p:nvSpPr>
        <p:spPr/>
        <p:txBody>
          <a:bodyPr/>
          <a:lstStyle/>
          <a:p>
            <a:r>
              <a:rPr lang="en-GB" dirty="0" smtClean="0"/>
              <a:t>Background</a:t>
            </a:r>
            <a:endParaRPr lang="en-GB" dirty="0"/>
          </a:p>
        </p:txBody>
      </p:sp>
    </p:spTree>
    <p:extLst>
      <p:ext uri="{BB962C8B-B14F-4D97-AF65-F5344CB8AC3E}">
        <p14:creationId xmlns:p14="http://schemas.microsoft.com/office/powerpoint/2010/main" val="1889481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61237" y="2517706"/>
            <a:ext cx="7822277" cy="3693319"/>
          </a:xfrm>
          <a:prstGeom prst="rect">
            <a:avLst/>
          </a:prstGeom>
          <a:noFill/>
        </p:spPr>
        <p:txBody>
          <a:bodyPr wrap="square" rtlCol="0">
            <a:spAutoFit/>
          </a:bodyPr>
          <a:lstStyle/>
          <a:p>
            <a:r>
              <a:rPr lang="en-GB" u="sng" dirty="0">
                <a:latin typeface="Segoe UI" panose="020B0502040204020203" pitchFamily="34" charset="0"/>
                <a:cs typeface="Segoe UI" panose="020B0502040204020203" pitchFamily="34" charset="0"/>
              </a:rPr>
              <a:t>Questions</a:t>
            </a:r>
          </a:p>
          <a:p>
            <a:endParaRPr lang="en-GB" u="sng"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GB" dirty="0">
                <a:latin typeface="Segoe UI Semilight" panose="020B0402040204020203" pitchFamily="34" charset="0"/>
                <a:cs typeface="Segoe UI Semilight" panose="020B0402040204020203" pitchFamily="34" charset="0"/>
              </a:rPr>
              <a:t>Do fallout radionuclide and potentially toxic element loads vary between glaciers in the Corderilla Blanca?</a:t>
            </a:r>
          </a:p>
          <a:p>
            <a:pPr marL="342900" indent="-342900">
              <a:buFont typeface="Arial" panose="020B0604020202020204" pitchFamily="34" charset="0"/>
              <a:buChar char="•"/>
            </a:pPr>
            <a:endParaRPr lang="en-GB" dirty="0">
              <a:latin typeface="Segoe UI Semilight" panose="020B0402040204020203" pitchFamily="34" charset="0"/>
              <a:cs typeface="Segoe UI Semilight" panose="020B0402040204020203" pitchFamily="34" charset="0"/>
            </a:endParaRPr>
          </a:p>
          <a:p>
            <a:pPr marL="342900" indent="-342900">
              <a:buFont typeface="Arial" panose="020B0604020202020204" pitchFamily="34" charset="0"/>
              <a:buChar char="•"/>
            </a:pPr>
            <a:r>
              <a:rPr lang="en-GB" dirty="0">
                <a:latin typeface="Segoe UI Semilight" panose="020B0402040204020203" pitchFamily="34" charset="0"/>
                <a:cs typeface="Segoe UI Semilight" panose="020B0402040204020203" pitchFamily="34" charset="0"/>
              </a:rPr>
              <a:t>Do these contaminant loads vary between samples taken from the same glacier?</a:t>
            </a:r>
          </a:p>
          <a:p>
            <a:pPr marL="342900" indent="-342900">
              <a:buFont typeface="Arial" panose="020B0604020202020204" pitchFamily="34" charset="0"/>
              <a:buChar char="•"/>
            </a:pPr>
            <a:endParaRPr lang="en-GB" dirty="0">
              <a:latin typeface="Segoe UI Semilight" panose="020B0402040204020203" pitchFamily="34" charset="0"/>
              <a:cs typeface="Segoe UI Semilight" panose="020B0402040204020203" pitchFamily="34" charset="0"/>
            </a:endParaRPr>
          </a:p>
          <a:p>
            <a:pPr marL="342900" indent="-342900">
              <a:buFont typeface="Arial" panose="020B0604020202020204" pitchFamily="34" charset="0"/>
              <a:buChar char="•"/>
            </a:pPr>
            <a:r>
              <a:rPr lang="en-GB" dirty="0">
                <a:latin typeface="Segoe UI Semilight" panose="020B0402040204020203" pitchFamily="34" charset="0"/>
                <a:cs typeface="Segoe UI Semilight" panose="020B0402040204020203" pitchFamily="34" charset="0"/>
              </a:rPr>
              <a:t>How mobile are these contaminant loads and do they vary between different glaciers?</a:t>
            </a:r>
          </a:p>
          <a:p>
            <a:endParaRPr lang="en-GB" dirty="0">
              <a:latin typeface="Segoe UI Semilight" panose="020B0402040204020203" pitchFamily="34" charset="0"/>
              <a:cs typeface="Segoe UI Semilight" panose="020B0402040204020203" pitchFamily="34" charset="0"/>
            </a:endParaRPr>
          </a:p>
          <a:p>
            <a:pPr marL="342900" indent="-342900">
              <a:buFont typeface="Arial" panose="020B0604020202020204" pitchFamily="34" charset="0"/>
              <a:buChar char="•"/>
            </a:pPr>
            <a:r>
              <a:rPr lang="en-GB" dirty="0">
                <a:latin typeface="Segoe UI Semilight" panose="020B0402040204020203" pitchFamily="34" charset="0"/>
                <a:cs typeface="Segoe UI Semilight" panose="020B0402040204020203" pitchFamily="34" charset="0"/>
              </a:rPr>
              <a:t>Is there a relationship between the organic content of glacial sediment and the quantity and/or mobility of the contaminants?</a:t>
            </a:r>
          </a:p>
        </p:txBody>
      </p:sp>
      <p:sp>
        <p:nvSpPr>
          <p:cNvPr id="3" name="TextBox 2"/>
          <p:cNvSpPr txBox="1"/>
          <p:nvPr/>
        </p:nvSpPr>
        <p:spPr>
          <a:xfrm>
            <a:off x="4361237" y="1333657"/>
            <a:ext cx="7822277" cy="954107"/>
          </a:xfrm>
          <a:prstGeom prst="rect">
            <a:avLst/>
          </a:prstGeom>
          <a:noFill/>
        </p:spPr>
        <p:txBody>
          <a:bodyPr wrap="square" rtlCol="0">
            <a:spAutoFit/>
          </a:bodyPr>
          <a:lstStyle/>
          <a:p>
            <a:r>
              <a:rPr lang="en-GB" sz="2000" dirty="0">
                <a:latin typeface="Segoe UI" panose="020B0502040204020203" pitchFamily="34" charset="0"/>
                <a:cs typeface="Segoe UI" panose="020B0502040204020203" pitchFamily="34" charset="0"/>
              </a:rPr>
              <a:t>Aim: </a:t>
            </a:r>
            <a:r>
              <a:rPr lang="en-GB" dirty="0">
                <a:latin typeface="Segoe UI Semilight" panose="020B0402040204020203" pitchFamily="34" charset="0"/>
                <a:cs typeface="Segoe UI Semilight" panose="020B0402040204020203" pitchFamily="34" charset="0"/>
              </a:rPr>
              <a:t>To determine the variation of contaminant (fallout radionuclide and potentially toxic element) loads from glacier sediments at both glacier and catchment scales within the Corderilla Blanca, Peru</a:t>
            </a:r>
          </a:p>
        </p:txBody>
      </p:sp>
      <p:sp>
        <p:nvSpPr>
          <p:cNvPr id="4" name="Rectangle 3"/>
          <p:cNvSpPr/>
          <p:nvPr/>
        </p:nvSpPr>
        <p:spPr>
          <a:xfrm>
            <a:off x="174567" y="227256"/>
            <a:ext cx="9143999" cy="646331"/>
          </a:xfrm>
          <a:prstGeom prst="rect">
            <a:avLst/>
          </a:prstGeom>
        </p:spPr>
        <p:txBody>
          <a:bodyPr wrap="square">
            <a:spAutoFit/>
          </a:bodyPr>
          <a:lstStyle/>
          <a:p>
            <a:r>
              <a:rPr lang="en-GB" sz="3600" dirty="0">
                <a:solidFill>
                  <a:schemeClr val="bg1"/>
                </a:solidFill>
                <a:latin typeface="Segoe UI Light" panose="020B0502040204020203" pitchFamily="34" charset="0"/>
                <a:cs typeface="Segoe UI Light" panose="020B0502040204020203" pitchFamily="34" charset="0"/>
              </a:rPr>
              <a:t>Aim and research questions</a:t>
            </a:r>
          </a:p>
        </p:txBody>
      </p:sp>
      <p:pic>
        <p:nvPicPr>
          <p:cNvPr id="2" name="Picture 1" descr="Wilmer collecting cryoconite from Pastoruri glacier in Peru for this study" title="Sample collection"/>
          <p:cNvPicPr>
            <a:picLocks noChangeAspect="1"/>
          </p:cNvPicPr>
          <p:nvPr/>
        </p:nvPicPr>
        <p:blipFill rotWithShape="1">
          <a:blip r:embed="rId2" cstate="print">
            <a:extLst>
              <a:ext uri="{28A0092B-C50C-407E-A947-70E740481C1C}">
                <a14:useLocalDpi xmlns:a14="http://schemas.microsoft.com/office/drawing/2010/main" val="0"/>
              </a:ext>
            </a:extLst>
          </a:blip>
          <a:srcRect l="29714" r="16556" b="52"/>
          <a:stretch/>
        </p:blipFill>
        <p:spPr>
          <a:xfrm>
            <a:off x="-9525" y="1178719"/>
            <a:ext cx="4157682" cy="5156054"/>
          </a:xfrm>
          <a:prstGeom prst="rect">
            <a:avLst/>
          </a:prstGeom>
        </p:spPr>
      </p:pic>
      <p:sp>
        <p:nvSpPr>
          <p:cNvPr id="6" name="Title 5" hidden="1"/>
          <p:cNvSpPr>
            <a:spLocks noGrp="1"/>
          </p:cNvSpPr>
          <p:nvPr>
            <p:ph type="title"/>
          </p:nvPr>
        </p:nvSpPr>
        <p:spPr/>
        <p:txBody>
          <a:bodyPr/>
          <a:lstStyle/>
          <a:p>
            <a:r>
              <a:rPr lang="en-GB" dirty="0" smtClean="0"/>
              <a:t>Aim and research questions</a:t>
            </a:r>
            <a:endParaRPr lang="en-GB" dirty="0"/>
          </a:p>
        </p:txBody>
      </p:sp>
    </p:spTree>
    <p:extLst>
      <p:ext uri="{BB962C8B-B14F-4D97-AF65-F5344CB8AC3E}">
        <p14:creationId xmlns:p14="http://schemas.microsoft.com/office/powerpoint/2010/main" val="7077857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Rectangle 4"/>
          <p:cNvSpPr/>
          <p:nvPr/>
        </p:nvSpPr>
        <p:spPr>
          <a:xfrm>
            <a:off x="174567" y="227256"/>
            <a:ext cx="9143999" cy="646331"/>
          </a:xfrm>
          <a:prstGeom prst="rect">
            <a:avLst/>
          </a:prstGeom>
        </p:spPr>
        <p:txBody>
          <a:bodyPr wrap="square">
            <a:spAutoFit/>
          </a:bodyPr>
          <a:lstStyle/>
          <a:p>
            <a:r>
              <a:rPr lang="en-GB" sz="3600" dirty="0">
                <a:solidFill>
                  <a:schemeClr val="bg1"/>
                </a:solidFill>
                <a:latin typeface="Segoe UI Light" panose="020B0502040204020203" pitchFamily="34" charset="0"/>
                <a:cs typeface="Segoe UI Light" panose="020B0502040204020203" pitchFamily="34" charset="0"/>
              </a:rPr>
              <a:t>Sample Locations</a:t>
            </a:r>
          </a:p>
        </p:txBody>
      </p:sp>
      <p:grpSp>
        <p:nvGrpSpPr>
          <p:cNvPr id="2063" name="Group 2062"/>
          <p:cNvGrpSpPr/>
          <p:nvPr/>
        </p:nvGrpSpPr>
        <p:grpSpPr>
          <a:xfrm>
            <a:off x="7967433" y="1287624"/>
            <a:ext cx="4086337" cy="4935563"/>
            <a:chOff x="8032750" y="1296955"/>
            <a:chExt cx="4086337" cy="4935563"/>
          </a:xfrm>
        </p:grpSpPr>
        <p:sp>
          <p:nvSpPr>
            <p:cNvPr id="23" name="Rectangle 22"/>
            <p:cNvSpPr/>
            <p:nvPr/>
          </p:nvSpPr>
          <p:spPr>
            <a:xfrm>
              <a:off x="8049124" y="1296955"/>
              <a:ext cx="4060824" cy="4935563"/>
            </a:xfrm>
            <a:prstGeom prst="rect">
              <a:avLst/>
            </a:prstGeom>
            <a:solidFill>
              <a:schemeClr val="accent5">
                <a:lumMod val="20000"/>
                <a:lumOff val="80000"/>
              </a:schemeClr>
            </a:solid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8058263" y="1372050"/>
              <a:ext cx="4060824" cy="369332"/>
            </a:xfrm>
            <a:prstGeom prst="rect">
              <a:avLst/>
            </a:prstGeom>
            <a:noFill/>
          </p:spPr>
          <p:txBody>
            <a:bodyPr wrap="square" rtlCol="0">
              <a:spAutoFit/>
            </a:bodyPr>
            <a:lstStyle/>
            <a:p>
              <a:pPr algn="ctr"/>
              <a:r>
                <a:rPr lang="en-GB" u="sng" dirty="0">
                  <a:latin typeface="Segoe UI Semibold" panose="020B0702040204020203" pitchFamily="34" charset="0"/>
                  <a:cs typeface="Segoe UI Semibold" panose="020B0702040204020203" pitchFamily="34" charset="0"/>
                </a:rPr>
                <a:t>Sample Collection</a:t>
              </a:r>
            </a:p>
          </p:txBody>
        </p:sp>
        <p:pic>
          <p:nvPicPr>
            <p:cNvPr id="14" name="Picture 13" descr="A table showing that 14 cryoconite and 3 moraine samples were taken from the 4 glaciers in this study" title="Sample collection"/>
            <p:cNvPicPr>
              <a:picLocks noChangeAspect="1"/>
            </p:cNvPicPr>
            <p:nvPr/>
          </p:nvPicPr>
          <p:blipFill>
            <a:blip r:embed="rId2"/>
            <a:stretch>
              <a:fillRect/>
            </a:stretch>
          </p:blipFill>
          <p:spPr>
            <a:xfrm>
              <a:off x="8139232" y="1809514"/>
              <a:ext cx="3870205" cy="827187"/>
            </a:xfrm>
            <a:prstGeom prst="rect">
              <a:avLst/>
            </a:prstGeom>
          </p:spPr>
        </p:pic>
        <p:sp>
          <p:nvSpPr>
            <p:cNvPr id="25" name="TextBox 24"/>
            <p:cNvSpPr txBox="1"/>
            <p:nvPr/>
          </p:nvSpPr>
          <p:spPr>
            <a:xfrm>
              <a:off x="8032750" y="2656079"/>
              <a:ext cx="4051684" cy="738664"/>
            </a:xfrm>
            <a:prstGeom prst="rect">
              <a:avLst/>
            </a:prstGeom>
            <a:noFill/>
          </p:spPr>
          <p:txBody>
            <a:bodyPr wrap="square" rtlCol="0">
              <a:spAutoFit/>
            </a:bodyPr>
            <a:lstStyle/>
            <a:p>
              <a:pPr algn="ctr"/>
              <a:r>
                <a:rPr lang="en-GB" sz="1400" dirty="0">
                  <a:latin typeface="Segoe UI" panose="020B0502040204020203" pitchFamily="34" charset="0"/>
                  <a:cs typeface="Segoe UI" panose="020B0502040204020203" pitchFamily="34" charset="0"/>
                </a:rPr>
                <a:t>17 samples collected between October and December 2020 in the Corderilla Blanca, by Wilmer Sánchez Rodríguez</a:t>
              </a:r>
            </a:p>
          </p:txBody>
        </p:sp>
        <p:grpSp>
          <p:nvGrpSpPr>
            <p:cNvPr id="26" name="Group 25"/>
            <p:cNvGrpSpPr/>
            <p:nvPr/>
          </p:nvGrpSpPr>
          <p:grpSpPr>
            <a:xfrm>
              <a:off x="8187349" y="3433175"/>
              <a:ext cx="3793513" cy="2321197"/>
              <a:chOff x="8182779" y="3793971"/>
              <a:chExt cx="3793513" cy="2321197"/>
            </a:xfrm>
          </p:grpSpPr>
          <p:pic>
            <p:nvPicPr>
              <p:cNvPr id="22" name="Picture 21" descr="A picture showing a cryoconite hole (roughly 20cm wide) filled with cryoconite sediment and meltwater" title="Cryoconite hole"/>
              <p:cNvPicPr>
                <a:picLocks noChangeAspect="1"/>
              </p:cNvPicPr>
              <p:nvPr/>
            </p:nvPicPr>
            <p:blipFill rotWithShape="1">
              <a:blip r:embed="rId3" cstate="print">
                <a:extLst>
                  <a:ext uri="{28A0092B-C50C-407E-A947-70E740481C1C}">
                    <a14:useLocalDpi xmlns:a14="http://schemas.microsoft.com/office/drawing/2010/main" val="0"/>
                  </a:ext>
                </a:extLst>
              </a:blip>
              <a:srcRect t="8217"/>
              <a:stretch/>
            </p:blipFill>
            <p:spPr>
              <a:xfrm>
                <a:off x="8182779" y="3793971"/>
                <a:ext cx="3793513" cy="2321197"/>
              </a:xfrm>
              <a:prstGeom prst="rect">
                <a:avLst/>
              </a:prstGeom>
            </p:spPr>
          </p:pic>
          <p:sp>
            <p:nvSpPr>
              <p:cNvPr id="27" name="TextBox 26"/>
              <p:cNvSpPr txBox="1"/>
              <p:nvPr/>
            </p:nvSpPr>
            <p:spPr>
              <a:xfrm>
                <a:off x="8182779" y="3793971"/>
                <a:ext cx="1323171" cy="577081"/>
              </a:xfrm>
              <a:prstGeom prst="rect">
                <a:avLst/>
              </a:prstGeom>
              <a:solidFill>
                <a:schemeClr val="bg1">
                  <a:alpha val="55000"/>
                </a:schemeClr>
              </a:solidFill>
            </p:spPr>
            <p:txBody>
              <a:bodyPr wrap="square" rtlCol="0">
                <a:spAutoFit/>
              </a:bodyPr>
              <a:lstStyle/>
              <a:p>
                <a:pPr algn="ctr"/>
                <a:r>
                  <a:rPr lang="en-GB" sz="1050" dirty="0">
                    <a:latin typeface="Segoe UI" panose="020B0502040204020203" pitchFamily="34" charset="0"/>
                    <a:cs typeface="Segoe UI" panose="020B0502040204020203" pitchFamily="34" charset="0"/>
                  </a:rPr>
                  <a:t>Cryoconite hole on Pastoruri glacier (Rodríguez, 2020)</a:t>
                </a:r>
              </a:p>
            </p:txBody>
          </p:sp>
        </p:grpSp>
        <p:sp>
          <p:nvSpPr>
            <p:cNvPr id="29" name="TextBox 28"/>
            <p:cNvSpPr txBox="1"/>
            <p:nvPr/>
          </p:nvSpPr>
          <p:spPr>
            <a:xfrm>
              <a:off x="8067403" y="5754372"/>
              <a:ext cx="4051684" cy="461665"/>
            </a:xfrm>
            <a:prstGeom prst="rect">
              <a:avLst/>
            </a:prstGeom>
            <a:noFill/>
          </p:spPr>
          <p:txBody>
            <a:bodyPr wrap="square" rtlCol="0">
              <a:spAutoFit/>
            </a:bodyPr>
            <a:lstStyle/>
            <a:p>
              <a:pPr algn="ctr"/>
              <a:r>
                <a:rPr lang="en-GB" sz="1200" dirty="0">
                  <a:latin typeface="Segoe UI" panose="020B0502040204020203" pitchFamily="34" charset="0"/>
                  <a:cs typeface="Segoe UI" panose="020B0502040204020203" pitchFamily="34" charset="0"/>
                </a:rPr>
                <a:t>Cryoconite = windblown sediment found on glacier surfaces and in water filled holes</a:t>
              </a:r>
            </a:p>
          </p:txBody>
        </p:sp>
      </p:grpSp>
      <p:grpSp>
        <p:nvGrpSpPr>
          <p:cNvPr id="2060" name="Group 2059" descr="A figure showing where the 4 glacier sample sites are within the Rio Santa catchment and where this iswithin Peru" title="The Rio Santa catchment"/>
          <p:cNvGrpSpPr/>
          <p:nvPr/>
        </p:nvGrpSpPr>
        <p:grpSpPr>
          <a:xfrm>
            <a:off x="3601378" y="1168411"/>
            <a:ext cx="4309329" cy="5153136"/>
            <a:chOff x="3683912" y="1506788"/>
            <a:chExt cx="4309329" cy="5153136"/>
          </a:xfrm>
        </p:grpSpPr>
        <p:grpSp>
          <p:nvGrpSpPr>
            <p:cNvPr id="2059" name="Group 2058"/>
            <p:cNvGrpSpPr/>
            <p:nvPr/>
          </p:nvGrpSpPr>
          <p:grpSpPr>
            <a:xfrm>
              <a:off x="3683912" y="1506788"/>
              <a:ext cx="4309329" cy="5153136"/>
              <a:chOff x="3749682" y="1168412"/>
              <a:chExt cx="4309329" cy="5153136"/>
            </a:xfrm>
          </p:grpSpPr>
          <p:sp>
            <p:nvSpPr>
              <p:cNvPr id="19" name="Rectangle 18"/>
              <p:cNvSpPr/>
              <p:nvPr/>
            </p:nvSpPr>
            <p:spPr>
              <a:xfrm>
                <a:off x="3749682" y="1168412"/>
                <a:ext cx="4229862" cy="5153136"/>
              </a:xfrm>
              <a:prstGeom prst="rect">
                <a:avLst/>
              </a:prstGeom>
              <a:blipFill dpi="0" rotWithShape="1">
                <a:blip r:embed="rId4"/>
                <a:srcRect/>
                <a:stretch>
                  <a:fillRect/>
                </a:stretch>
              </a:blipFill>
              <a:ln w="28575">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Text Box 2"/>
              <p:cNvSpPr txBox="1">
                <a:spLocks noChangeArrowheads="1"/>
              </p:cNvSpPr>
              <p:nvPr/>
            </p:nvSpPr>
            <p:spPr bwMode="auto">
              <a:xfrm rot="3423586">
                <a:off x="6082898" y="3992094"/>
                <a:ext cx="1692910" cy="3117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200" i="1" dirty="0">
                    <a:effectLst/>
                    <a:latin typeface="Segoe UI" panose="020B0502040204020203" pitchFamily="34" charset="0"/>
                    <a:ea typeface="Calibri" panose="020F0502020204030204" pitchFamily="34" charset="0"/>
                    <a:cs typeface="Segoe UI" panose="020B0502040204020203" pitchFamily="34" charset="0"/>
                  </a:rPr>
                  <a:t>Cordillera Blanca</a:t>
                </a:r>
                <a:endParaRPr lang="en-GB" sz="11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32" name="Text Box 2"/>
              <p:cNvSpPr txBox="1">
                <a:spLocks noChangeArrowheads="1"/>
              </p:cNvSpPr>
              <p:nvPr/>
            </p:nvSpPr>
            <p:spPr bwMode="auto">
              <a:xfrm rot="3474446">
                <a:off x="5182456" y="4232841"/>
                <a:ext cx="1345276" cy="2825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200" i="1" dirty="0">
                    <a:solidFill>
                      <a:schemeClr val="bg2">
                        <a:lumMod val="25000"/>
                      </a:schemeClr>
                    </a:solidFill>
                    <a:effectLst/>
                    <a:latin typeface="Segoe UI" panose="020B0502040204020203" pitchFamily="34" charset="0"/>
                    <a:ea typeface="Calibri" panose="020F0502020204030204" pitchFamily="34" charset="0"/>
                    <a:cs typeface="Segoe UI" panose="020B0502040204020203" pitchFamily="34" charset="0"/>
                  </a:rPr>
                  <a:t>Cordillera </a:t>
                </a:r>
                <a:r>
                  <a:rPr lang="en-GB" sz="1200" i="1" dirty="0" err="1">
                    <a:solidFill>
                      <a:schemeClr val="bg2">
                        <a:lumMod val="25000"/>
                      </a:schemeClr>
                    </a:solidFill>
                    <a:effectLst/>
                    <a:latin typeface="Segoe UI" panose="020B0502040204020203" pitchFamily="34" charset="0"/>
                    <a:ea typeface="Calibri" panose="020F0502020204030204" pitchFamily="34" charset="0"/>
                    <a:cs typeface="Segoe UI" panose="020B0502040204020203" pitchFamily="34" charset="0"/>
                  </a:rPr>
                  <a:t>Negra</a:t>
                </a:r>
                <a:endParaRPr lang="en-GB" sz="1100" dirty="0">
                  <a:solidFill>
                    <a:schemeClr val="bg2">
                      <a:lumMod val="25000"/>
                    </a:schemeClr>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33" name="Text Box 2"/>
              <p:cNvSpPr txBox="1">
                <a:spLocks noChangeArrowheads="1"/>
              </p:cNvSpPr>
              <p:nvPr/>
            </p:nvSpPr>
            <p:spPr bwMode="auto">
              <a:xfrm>
                <a:off x="5931227" y="5223208"/>
                <a:ext cx="701675" cy="2667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900" dirty="0">
                    <a:effectLst/>
                    <a:latin typeface="Segoe UI" panose="020B0502040204020203" pitchFamily="34" charset="0"/>
                    <a:ea typeface="Calibri" panose="020F0502020204030204" pitchFamily="34" charset="0"/>
                    <a:cs typeface="Segoe UI" panose="020B0502040204020203" pitchFamily="34" charset="0"/>
                  </a:rPr>
                  <a:t>Huaraz</a:t>
                </a:r>
                <a:endParaRPr lang="en-GB" sz="1100" dirty="0">
                  <a:effectLst/>
                  <a:latin typeface="Segoe UI" panose="020B0502040204020203" pitchFamily="34" charset="0"/>
                  <a:ea typeface="Calibri" panose="020F0502020204030204" pitchFamily="34" charset="0"/>
                  <a:cs typeface="Segoe UI" panose="020B0502040204020203" pitchFamily="34" charset="0"/>
                </a:endParaRPr>
              </a:p>
            </p:txBody>
          </p:sp>
          <p:cxnSp>
            <p:nvCxnSpPr>
              <p:cNvPr id="34" name="Straight Connector 33"/>
              <p:cNvCxnSpPr/>
              <p:nvPr/>
            </p:nvCxnSpPr>
            <p:spPr>
              <a:xfrm flipV="1">
                <a:off x="6252709" y="4692982"/>
                <a:ext cx="160386" cy="598156"/>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5-Point Star 34"/>
              <p:cNvSpPr/>
              <p:nvPr/>
            </p:nvSpPr>
            <p:spPr>
              <a:xfrm>
                <a:off x="6326447" y="4564147"/>
                <a:ext cx="173297" cy="163343"/>
              </a:xfrm>
              <a:prstGeom prst="star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1" name="Oval 2050"/>
              <p:cNvSpPr/>
              <p:nvPr/>
            </p:nvSpPr>
            <p:spPr>
              <a:xfrm>
                <a:off x="6498957" y="4406392"/>
                <a:ext cx="101824" cy="101824"/>
              </a:xfrm>
              <a:prstGeom prst="ellipse">
                <a:avLst/>
              </a:prstGeom>
              <a:solidFill>
                <a:schemeClr val="accent1">
                  <a:alpha val="80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6752468" y="4584356"/>
                <a:ext cx="101824" cy="101824"/>
              </a:xfrm>
              <a:prstGeom prst="ellipse">
                <a:avLst/>
              </a:prstGeom>
              <a:solidFill>
                <a:schemeClr val="accent1">
                  <a:alpha val="80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6232177" y="3589897"/>
                <a:ext cx="101824" cy="101824"/>
              </a:xfrm>
              <a:prstGeom prst="ellipse">
                <a:avLst/>
              </a:prstGeom>
              <a:solidFill>
                <a:schemeClr val="accent1">
                  <a:alpha val="80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7003340" y="5388084"/>
                <a:ext cx="101824" cy="101824"/>
              </a:xfrm>
              <a:prstGeom prst="ellipse">
                <a:avLst/>
              </a:prstGeom>
              <a:solidFill>
                <a:schemeClr val="accent1">
                  <a:alpha val="80000"/>
                </a:schemeClr>
              </a:solidFill>
              <a:ln>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54" name="Straight Connector 2053"/>
              <p:cNvCxnSpPr>
                <a:stCxn id="42" idx="6"/>
              </p:cNvCxnSpPr>
              <p:nvPr/>
            </p:nvCxnSpPr>
            <p:spPr>
              <a:xfrm>
                <a:off x="7105164" y="5438996"/>
                <a:ext cx="201993" cy="0"/>
              </a:xfrm>
              <a:prstGeom prst="line">
                <a:avLst/>
              </a:prstGeom>
              <a:ln w="28575">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845635" y="4663843"/>
                <a:ext cx="329040" cy="234388"/>
              </a:xfrm>
              <a:prstGeom prst="line">
                <a:avLst/>
              </a:prstGeom>
              <a:ln w="28575">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600781" y="4470675"/>
                <a:ext cx="619111" cy="142257"/>
              </a:xfrm>
              <a:prstGeom prst="line">
                <a:avLst/>
              </a:prstGeom>
              <a:ln w="28575">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305895" y="3025317"/>
                <a:ext cx="267879" cy="576974"/>
              </a:xfrm>
              <a:prstGeom prst="line">
                <a:avLst/>
              </a:prstGeom>
              <a:ln w="28575">
                <a:solidFill>
                  <a:srgbClr val="203864"/>
                </a:solidFill>
              </a:ln>
            </p:spPr>
            <p:style>
              <a:lnRef idx="1">
                <a:schemeClr val="accent1"/>
              </a:lnRef>
              <a:fillRef idx="0">
                <a:schemeClr val="accent1"/>
              </a:fillRef>
              <a:effectRef idx="0">
                <a:schemeClr val="accent1"/>
              </a:effectRef>
              <a:fontRef idx="minor">
                <a:schemeClr val="tx1"/>
              </a:fontRef>
            </p:style>
          </p:cxnSp>
          <p:sp>
            <p:nvSpPr>
              <p:cNvPr id="54" name="Text Box 2"/>
              <p:cNvSpPr txBox="1">
                <a:spLocks noChangeArrowheads="1"/>
              </p:cNvSpPr>
              <p:nvPr/>
            </p:nvSpPr>
            <p:spPr bwMode="auto">
              <a:xfrm>
                <a:off x="7222857" y="5309449"/>
                <a:ext cx="701675" cy="2667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dirty="0">
                    <a:effectLst/>
                    <a:latin typeface="Segoe UI" panose="020B0502040204020203" pitchFamily="34" charset="0"/>
                    <a:ea typeface="Calibri" panose="020F0502020204030204" pitchFamily="34" charset="0"/>
                    <a:cs typeface="Segoe UI" panose="020B0502040204020203" pitchFamily="34" charset="0"/>
                  </a:rPr>
                  <a:t>Pastoruri</a:t>
                </a:r>
                <a:endParaRPr lang="en-GB" sz="12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55" name="Text Box 2"/>
              <p:cNvSpPr txBox="1">
                <a:spLocks noChangeArrowheads="1"/>
              </p:cNvSpPr>
              <p:nvPr/>
            </p:nvSpPr>
            <p:spPr bwMode="auto">
              <a:xfrm>
                <a:off x="7088532" y="4824089"/>
                <a:ext cx="701675" cy="2667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dirty="0" err="1">
                    <a:effectLst/>
                    <a:latin typeface="Segoe UI" panose="020B0502040204020203" pitchFamily="34" charset="0"/>
                    <a:ea typeface="Calibri" panose="020F0502020204030204" pitchFamily="34" charset="0"/>
                    <a:cs typeface="Segoe UI" panose="020B0502040204020203" pitchFamily="34" charset="0"/>
                  </a:rPr>
                  <a:t>Shallap</a:t>
                </a:r>
                <a:endParaRPr lang="en-GB" sz="12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56" name="Text Box 2"/>
              <p:cNvSpPr txBox="1">
                <a:spLocks noChangeArrowheads="1"/>
              </p:cNvSpPr>
              <p:nvPr/>
            </p:nvSpPr>
            <p:spPr bwMode="auto">
              <a:xfrm>
                <a:off x="6300144" y="2775317"/>
                <a:ext cx="878621" cy="16482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dirty="0">
                    <a:effectLst/>
                    <a:latin typeface="Segoe UI" panose="020B0502040204020203" pitchFamily="34" charset="0"/>
                    <a:ea typeface="Calibri" panose="020F0502020204030204" pitchFamily="34" charset="0"/>
                    <a:cs typeface="Segoe UI" panose="020B0502040204020203" pitchFamily="34" charset="0"/>
                  </a:rPr>
                  <a:t>Yanapaccha</a:t>
                </a:r>
                <a:endParaRPr lang="en-GB" sz="12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57" name="Text Box 2"/>
              <p:cNvSpPr txBox="1">
                <a:spLocks noChangeArrowheads="1"/>
              </p:cNvSpPr>
              <p:nvPr/>
            </p:nvSpPr>
            <p:spPr bwMode="auto">
              <a:xfrm>
                <a:off x="7163598" y="4499839"/>
                <a:ext cx="895413" cy="2667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000" dirty="0" err="1">
                    <a:effectLst/>
                    <a:latin typeface="Segoe UI" panose="020B0502040204020203" pitchFamily="34" charset="0"/>
                    <a:ea typeface="Calibri" panose="020F0502020204030204" pitchFamily="34" charset="0"/>
                    <a:cs typeface="Segoe UI" panose="020B0502040204020203" pitchFamily="34" charset="0"/>
                  </a:rPr>
                  <a:t>Vallunaraju</a:t>
                </a:r>
                <a:endParaRPr lang="en-GB" sz="1200" dirty="0">
                  <a:effectLst/>
                  <a:latin typeface="Segoe UI" panose="020B0502040204020203" pitchFamily="34" charset="0"/>
                  <a:ea typeface="Calibri" panose="020F0502020204030204" pitchFamily="34" charset="0"/>
                  <a:cs typeface="Segoe UI" panose="020B0502040204020203" pitchFamily="34" charset="0"/>
                </a:endParaRPr>
              </a:p>
            </p:txBody>
          </p:sp>
        </p:grpSp>
        <p:sp>
          <p:nvSpPr>
            <p:cNvPr id="30" name="TextBox 29"/>
            <p:cNvSpPr txBox="1"/>
            <p:nvPr/>
          </p:nvSpPr>
          <p:spPr>
            <a:xfrm>
              <a:off x="6234374" y="1516296"/>
              <a:ext cx="1655385" cy="584775"/>
            </a:xfrm>
            <a:prstGeom prst="rect">
              <a:avLst/>
            </a:prstGeom>
            <a:noFill/>
          </p:spPr>
          <p:txBody>
            <a:bodyPr wrap="square" rtlCol="0">
              <a:spAutoFit/>
            </a:bodyPr>
            <a:lstStyle/>
            <a:p>
              <a:pPr algn="r"/>
              <a:r>
                <a:rPr lang="en-GB" sz="1600" dirty="0">
                  <a:solidFill>
                    <a:schemeClr val="accent3">
                      <a:lumMod val="50000"/>
                    </a:schemeClr>
                  </a:solidFill>
                  <a:latin typeface="Segoe UI" panose="020B0502040204020203" pitchFamily="34" charset="0"/>
                  <a:cs typeface="Segoe UI" panose="020B0502040204020203" pitchFamily="34" charset="0"/>
                </a:rPr>
                <a:t>The Rio Santa Catchment</a:t>
              </a:r>
            </a:p>
          </p:txBody>
        </p:sp>
      </p:grpSp>
      <p:grpSp>
        <p:nvGrpSpPr>
          <p:cNvPr id="15" name="Group 14" descr="A map showug Peru in relation to other parts of South America" title="Peru"/>
          <p:cNvGrpSpPr/>
          <p:nvPr/>
        </p:nvGrpSpPr>
        <p:grpSpPr>
          <a:xfrm>
            <a:off x="9719" y="1163648"/>
            <a:ext cx="3641726" cy="5168235"/>
            <a:chOff x="104775" y="1168411"/>
            <a:chExt cx="3641726" cy="5168235"/>
          </a:xfrm>
        </p:grpSpPr>
        <p:grpSp>
          <p:nvGrpSpPr>
            <p:cNvPr id="11" name="Group 10"/>
            <p:cNvGrpSpPr/>
            <p:nvPr/>
          </p:nvGrpSpPr>
          <p:grpSpPr>
            <a:xfrm>
              <a:off x="104775" y="1168411"/>
              <a:ext cx="3641726" cy="5168235"/>
              <a:chOff x="104775" y="1168411"/>
              <a:chExt cx="3641726" cy="5168235"/>
            </a:xfrm>
          </p:grpSpPr>
          <p:grpSp>
            <p:nvGrpSpPr>
              <p:cNvPr id="13" name="Group 12"/>
              <p:cNvGrpSpPr/>
              <p:nvPr/>
            </p:nvGrpSpPr>
            <p:grpSpPr>
              <a:xfrm>
                <a:off x="104775" y="1168411"/>
                <a:ext cx="3641726" cy="5168235"/>
                <a:chOff x="104775" y="1168411"/>
                <a:chExt cx="3641726" cy="5168235"/>
              </a:xfrm>
            </p:grpSpPr>
            <p:grpSp>
              <p:nvGrpSpPr>
                <p:cNvPr id="6" name="Group 5"/>
                <p:cNvGrpSpPr/>
                <p:nvPr/>
              </p:nvGrpSpPr>
              <p:grpSpPr>
                <a:xfrm>
                  <a:off x="104775" y="1182775"/>
                  <a:ext cx="3641726" cy="5153871"/>
                  <a:chOff x="104775" y="1182775"/>
                  <a:chExt cx="3641726" cy="5153871"/>
                </a:xfrm>
              </p:grpSpPr>
              <p:pic>
                <p:nvPicPr>
                  <p:cNvPr id="2050" name="Picture 2" descr="https://i.natgeofe.com/k/d3afc7b4-5a9a-4b7b-90a7-89f1b90660ed/Peru-Map_squar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415" t="13784" r="7265" b="9520"/>
                  <a:stretch/>
                </p:blipFill>
                <p:spPr bwMode="auto">
                  <a:xfrm>
                    <a:off x="104775" y="1182775"/>
                    <a:ext cx="3641726" cy="51538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352551" y="3418702"/>
                    <a:ext cx="984751" cy="454121"/>
                  </a:xfrm>
                  <a:prstGeom prst="rect">
                    <a:avLst/>
                  </a:prstGeom>
                </p:spPr>
              </p:pic>
            </p:grpSp>
            <p:cxnSp>
              <p:nvCxnSpPr>
                <p:cNvPr id="8" name="Straight Connector 7"/>
                <p:cNvCxnSpPr/>
                <p:nvPr/>
              </p:nvCxnSpPr>
              <p:spPr>
                <a:xfrm flipV="1">
                  <a:off x="1593851" y="1168411"/>
                  <a:ext cx="2102583" cy="2250291"/>
                </a:xfrm>
                <a:prstGeom prst="line">
                  <a:avLst/>
                </a:prstGeom>
                <a:ln w="38100">
                  <a:solidFill>
                    <a:srgbClr val="203864"/>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6"/>
                <a:stretch>
                  <a:fillRect/>
                </a:stretch>
              </p:blipFill>
              <p:spPr>
                <a:xfrm>
                  <a:off x="1685425" y="4044950"/>
                  <a:ext cx="567415" cy="261665"/>
                </a:xfrm>
                <a:prstGeom prst="rect">
                  <a:avLst/>
                </a:prstGeom>
              </p:spPr>
            </p:pic>
            <p:cxnSp>
              <p:nvCxnSpPr>
                <p:cNvPr id="10" name="Straight Connector 9"/>
                <p:cNvCxnSpPr/>
                <p:nvPr/>
              </p:nvCxnSpPr>
              <p:spPr>
                <a:xfrm>
                  <a:off x="1593851" y="3925857"/>
                  <a:ext cx="2102583" cy="2400453"/>
                </a:xfrm>
                <a:prstGeom prst="line">
                  <a:avLst/>
                </a:prstGeom>
                <a:ln w="38100">
                  <a:solidFill>
                    <a:srgbClr val="203864"/>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148438" y="3407930"/>
                  <a:ext cx="445413" cy="544588"/>
                </a:xfrm>
                <a:prstGeom prst="rect">
                  <a:avLst/>
                </a:prstGeom>
                <a:noFill/>
                <a:ln w="3810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p:cNvPicPr>
                <a:picLocks noChangeAspect="1"/>
              </p:cNvPicPr>
              <p:nvPr/>
            </p:nvPicPr>
            <p:blipFill>
              <a:blip r:embed="rId7"/>
              <a:stretch>
                <a:fillRect/>
              </a:stretch>
            </p:blipFill>
            <p:spPr>
              <a:xfrm>
                <a:off x="629783" y="1518960"/>
                <a:ext cx="966341" cy="245970"/>
              </a:xfrm>
              <a:prstGeom prst="rect">
                <a:avLst/>
              </a:prstGeom>
            </p:spPr>
          </p:pic>
        </p:grpSp>
        <p:sp>
          <p:nvSpPr>
            <p:cNvPr id="16" name="TextBox 15"/>
            <p:cNvSpPr txBox="1"/>
            <p:nvPr/>
          </p:nvSpPr>
          <p:spPr>
            <a:xfrm>
              <a:off x="976314" y="4070242"/>
              <a:ext cx="752474" cy="307777"/>
            </a:xfrm>
            <a:prstGeom prst="rect">
              <a:avLst/>
            </a:prstGeom>
            <a:noFill/>
          </p:spPr>
          <p:txBody>
            <a:bodyPr wrap="square" rtlCol="0">
              <a:spAutoFit/>
            </a:bodyPr>
            <a:lstStyle/>
            <a:p>
              <a:pPr algn="ctr"/>
              <a:r>
                <a:rPr lang="en-GB" sz="1400" dirty="0">
                  <a:latin typeface="Segoe UI" panose="020B0502040204020203" pitchFamily="34" charset="0"/>
                  <a:cs typeface="Segoe UI" panose="020B0502040204020203" pitchFamily="34" charset="0"/>
                </a:rPr>
                <a:t>Lima</a:t>
              </a:r>
            </a:p>
          </p:txBody>
        </p:sp>
        <p:sp>
          <p:nvSpPr>
            <p:cNvPr id="17" name="TextBox 16"/>
            <p:cNvSpPr txBox="1"/>
            <p:nvPr/>
          </p:nvSpPr>
          <p:spPr>
            <a:xfrm>
              <a:off x="1253333" y="2621951"/>
              <a:ext cx="752474" cy="369332"/>
            </a:xfrm>
            <a:prstGeom prst="rect">
              <a:avLst/>
            </a:prstGeom>
            <a:noFill/>
          </p:spPr>
          <p:txBody>
            <a:bodyPr wrap="square" rtlCol="0">
              <a:spAutoFit/>
            </a:bodyPr>
            <a:lstStyle/>
            <a:p>
              <a:pPr algn="ctr"/>
              <a:r>
                <a:rPr lang="en-GB" dirty="0">
                  <a:solidFill>
                    <a:schemeClr val="accent4">
                      <a:lumMod val="50000"/>
                    </a:schemeClr>
                  </a:solidFill>
                  <a:latin typeface="Segoe UI" panose="020B0502040204020203" pitchFamily="34" charset="0"/>
                  <a:cs typeface="Segoe UI" panose="020B0502040204020203" pitchFamily="34" charset="0"/>
                </a:rPr>
                <a:t>PERU</a:t>
              </a:r>
            </a:p>
          </p:txBody>
        </p:sp>
      </p:grpSp>
      <p:sp>
        <p:nvSpPr>
          <p:cNvPr id="4" name="Title 3" hidden="1"/>
          <p:cNvSpPr>
            <a:spLocks noGrp="1"/>
          </p:cNvSpPr>
          <p:nvPr>
            <p:ph type="title"/>
          </p:nvPr>
        </p:nvSpPr>
        <p:spPr/>
        <p:txBody>
          <a:bodyPr/>
          <a:lstStyle/>
          <a:p>
            <a:r>
              <a:rPr lang="en-GB" dirty="0" smtClean="0"/>
              <a:t>Sample locations</a:t>
            </a:r>
            <a:endParaRPr lang="en-GB" dirty="0"/>
          </a:p>
        </p:txBody>
      </p:sp>
    </p:spTree>
    <p:extLst>
      <p:ext uri="{BB962C8B-B14F-4D97-AF65-F5344CB8AC3E}">
        <p14:creationId xmlns:p14="http://schemas.microsoft.com/office/powerpoint/2010/main" val="2393152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136533" y="3503187"/>
            <a:ext cx="2942993" cy="2652931"/>
          </a:xfrm>
          <a:prstGeom prst="rect">
            <a:avLst/>
          </a:prstGeom>
          <a:solidFill>
            <a:srgbClr val="D3B5E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174567" y="1444636"/>
            <a:ext cx="11839633" cy="4725276"/>
            <a:chOff x="174567" y="1491290"/>
            <a:chExt cx="11839633" cy="4725276"/>
          </a:xfrm>
        </p:grpSpPr>
        <p:sp>
          <p:nvSpPr>
            <p:cNvPr id="15" name="Rectangle 14"/>
            <p:cNvSpPr/>
            <p:nvPr/>
          </p:nvSpPr>
          <p:spPr>
            <a:xfrm>
              <a:off x="9071207" y="3563635"/>
              <a:ext cx="2942993" cy="2652931"/>
            </a:xfrm>
            <a:prstGeom prst="rect">
              <a:avLst/>
            </a:prstGeom>
            <a:solidFill>
              <a:srgbClr val="D3B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85752" y="5519437"/>
              <a:ext cx="2657474" cy="646331"/>
            </a:xfrm>
            <a:prstGeom prst="rect">
              <a:avLst/>
            </a:prstGeom>
            <a:noFill/>
          </p:spPr>
          <p:txBody>
            <a:bodyPr wrap="square" rtlCol="0">
              <a:spAutoFit/>
            </a:bodyPr>
            <a:lstStyle/>
            <a:p>
              <a:pPr algn="ctr"/>
              <a:r>
                <a:rPr lang="en-GB" dirty="0">
                  <a:latin typeface="Segoe UI" panose="020B0502040204020203" pitchFamily="34" charset="0"/>
                  <a:cs typeface="Segoe UI" panose="020B0502040204020203" pitchFamily="34" charset="0"/>
                </a:rPr>
                <a:t>Gamma spectroscopy for FRN activity</a:t>
              </a:r>
            </a:p>
          </p:txBody>
        </p:sp>
        <p:sp>
          <p:nvSpPr>
            <p:cNvPr id="7" name="TextBox 6"/>
            <p:cNvSpPr txBox="1"/>
            <p:nvPr/>
          </p:nvSpPr>
          <p:spPr>
            <a:xfrm>
              <a:off x="3285896" y="5516525"/>
              <a:ext cx="2657474" cy="646331"/>
            </a:xfrm>
            <a:prstGeom prst="rect">
              <a:avLst/>
            </a:prstGeom>
            <a:noFill/>
          </p:spPr>
          <p:txBody>
            <a:bodyPr wrap="square" rtlCol="0">
              <a:spAutoFit/>
            </a:bodyPr>
            <a:lstStyle/>
            <a:p>
              <a:pPr algn="ctr"/>
              <a:r>
                <a:rPr lang="en-GB" dirty="0">
                  <a:latin typeface="Segoe UI" panose="020B0502040204020203" pitchFamily="34" charset="0"/>
                  <a:cs typeface="Segoe UI" panose="020B0502040204020203" pitchFamily="34" charset="0"/>
                </a:rPr>
                <a:t>XRF for elemental composition</a:t>
              </a:r>
            </a:p>
          </p:txBody>
        </p:sp>
        <p:sp>
          <p:nvSpPr>
            <p:cNvPr id="8" name="TextBox 7"/>
            <p:cNvSpPr txBox="1"/>
            <p:nvPr/>
          </p:nvSpPr>
          <p:spPr>
            <a:xfrm>
              <a:off x="6178552" y="5495275"/>
              <a:ext cx="2657474" cy="646331"/>
            </a:xfrm>
            <a:prstGeom prst="rect">
              <a:avLst/>
            </a:prstGeom>
            <a:noFill/>
          </p:spPr>
          <p:txBody>
            <a:bodyPr wrap="square" rtlCol="0">
              <a:spAutoFit/>
            </a:bodyPr>
            <a:lstStyle/>
            <a:p>
              <a:pPr algn="ctr"/>
              <a:r>
                <a:rPr lang="en-GB" dirty="0">
                  <a:latin typeface="Segoe UI" panose="020B0502040204020203" pitchFamily="34" charset="0"/>
                  <a:cs typeface="Segoe UI" panose="020B0502040204020203" pitchFamily="34" charset="0"/>
                </a:rPr>
                <a:t>ICP-MS and ICP-OES for element mobility</a:t>
              </a:r>
            </a:p>
          </p:txBody>
        </p:sp>
        <p:pic>
          <p:nvPicPr>
            <p:cNvPr id="1026" name="Picture 2" descr="A radioactive logo to represent the use of gamma spectroscopy " title="Radioact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902" y="4187475"/>
              <a:ext cx="1527174" cy="1329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74567" y="3563635"/>
              <a:ext cx="11839633" cy="2652931"/>
            </a:xfrm>
            <a:prstGeom prst="rect">
              <a:avLst/>
            </a:prstGeom>
            <a:no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5769723" y="1491290"/>
              <a:ext cx="2936684" cy="400110"/>
            </a:xfrm>
            <a:prstGeom prst="rect">
              <a:avLst/>
            </a:prstGeom>
            <a:noFill/>
          </p:spPr>
          <p:txBody>
            <a:bodyPr wrap="square" rtlCol="0">
              <a:spAutoFit/>
            </a:bodyPr>
            <a:lstStyle/>
            <a:p>
              <a:r>
                <a:rPr lang="en-GB" sz="2000" u="sng" dirty="0">
                  <a:latin typeface="Segoe UI Semibold" panose="020B0702040204020203" pitchFamily="34" charset="0"/>
                  <a:cs typeface="Segoe UI Semibold" panose="020B0702040204020203" pitchFamily="34" charset="0"/>
                </a:rPr>
                <a:t>Sample Analysis</a:t>
              </a:r>
            </a:p>
          </p:txBody>
        </p:sp>
        <p:sp>
          <p:nvSpPr>
            <p:cNvPr id="14" name="TextBox 13"/>
            <p:cNvSpPr txBox="1"/>
            <p:nvPr/>
          </p:nvSpPr>
          <p:spPr>
            <a:xfrm>
              <a:off x="9152263" y="5609673"/>
              <a:ext cx="2657474" cy="369332"/>
            </a:xfrm>
            <a:prstGeom prst="rect">
              <a:avLst/>
            </a:prstGeom>
            <a:noFill/>
          </p:spPr>
          <p:txBody>
            <a:bodyPr wrap="square" rtlCol="0">
              <a:spAutoFit/>
            </a:bodyPr>
            <a:lstStyle/>
            <a:p>
              <a:pPr algn="ctr"/>
              <a:r>
                <a:rPr lang="en-GB" dirty="0">
                  <a:latin typeface="Segoe UI" panose="020B0502040204020203" pitchFamily="34" charset="0"/>
                  <a:cs typeface="Segoe UI" panose="020B0502040204020203" pitchFamily="34" charset="0"/>
                </a:rPr>
                <a:t>LOI for organic content</a:t>
              </a:r>
            </a:p>
          </p:txBody>
        </p:sp>
        <p:pic>
          <p:nvPicPr>
            <p:cNvPr id="1028" name="Picture 4" descr="A cartoon flame logo to represent the use of Loss On Ignition" title="Burning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7534" y="4241601"/>
              <a:ext cx="1086932" cy="13394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cartoon x-ray logo to represent the use of x-ray flourecen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9903" y="4027558"/>
              <a:ext cx="1549459" cy="149629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616535" y="4238396"/>
              <a:ext cx="1579473" cy="1339755"/>
              <a:chOff x="90489" y="-1385656"/>
              <a:chExt cx="3113086" cy="2640611"/>
            </a:xfrm>
          </p:grpSpPr>
          <p:pic>
            <p:nvPicPr>
              <p:cNvPr id="19" name="Picture 10" descr="Stand - Mobility Scooter Clipart - Png Download (#605012) - PinClipar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879" b="100000" l="69688" r="100000"/>
                        </a14:imgEffect>
                      </a14:imgLayer>
                    </a14:imgProps>
                  </a:ext>
                  <a:ext uri="{28A0092B-C50C-407E-A947-70E740481C1C}">
                    <a14:useLocalDpi xmlns:a14="http://schemas.microsoft.com/office/drawing/2010/main" val="0"/>
                  </a:ext>
                </a:extLst>
              </a:blip>
              <a:srcRect/>
              <a:stretch>
                <a:fillRect/>
              </a:stretch>
            </p:blipFill>
            <p:spPr bwMode="auto">
              <a:xfrm>
                <a:off x="90489" y="-1385656"/>
                <a:ext cx="30480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cartoon mobility scooter logo representing the use of ICP to determine element mobility"/>
              <p:cNvPicPr>
                <a:picLocks noChangeAspect="1" noChangeArrowheads="1"/>
              </p:cNvPicPr>
              <p:nvPr/>
            </p:nvPicPr>
            <p:blipFill>
              <a:blip r:embed="rId7">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55574" y="-1259646"/>
                <a:ext cx="3048001" cy="2514601"/>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6136533" y="3597683"/>
              <a:ext cx="2932849" cy="369332"/>
            </a:xfrm>
            <a:prstGeom prst="rect">
              <a:avLst/>
            </a:prstGeom>
            <a:noFill/>
          </p:spPr>
          <p:txBody>
            <a:bodyPr wrap="square" rtlCol="0">
              <a:spAutoFit/>
            </a:bodyPr>
            <a:lstStyle/>
            <a:p>
              <a:pPr algn="ctr"/>
              <a:r>
                <a:rPr lang="en-GB" dirty="0">
                  <a:latin typeface="Segoe UI Semibold" panose="020B0702040204020203" pitchFamily="34" charset="0"/>
                  <a:cs typeface="Segoe UI Semibold" panose="020B0702040204020203" pitchFamily="34" charset="0"/>
                </a:rPr>
                <a:t>In-progress</a:t>
              </a:r>
            </a:p>
          </p:txBody>
        </p:sp>
      </p:grpSp>
      <p:sp>
        <p:nvSpPr>
          <p:cNvPr id="4" name="Rectangle 3"/>
          <p:cNvSpPr/>
          <p:nvPr/>
        </p:nvSpPr>
        <p:spPr>
          <a:xfrm>
            <a:off x="174567" y="227256"/>
            <a:ext cx="9143999" cy="646331"/>
          </a:xfrm>
          <a:prstGeom prst="rect">
            <a:avLst/>
          </a:prstGeom>
        </p:spPr>
        <p:txBody>
          <a:bodyPr wrap="square">
            <a:spAutoFit/>
          </a:bodyPr>
          <a:lstStyle/>
          <a:p>
            <a:r>
              <a:rPr lang="en-GB" sz="3600" dirty="0">
                <a:solidFill>
                  <a:schemeClr val="bg1"/>
                </a:solidFill>
                <a:latin typeface="Segoe UI Light" panose="020B0502040204020203" pitchFamily="34" charset="0"/>
                <a:cs typeface="Segoe UI Light" panose="020B0502040204020203" pitchFamily="34" charset="0"/>
              </a:rPr>
              <a:t>Methods</a:t>
            </a:r>
          </a:p>
        </p:txBody>
      </p:sp>
      <p:pic>
        <p:nvPicPr>
          <p:cNvPr id="17" name="Picture 4" descr="A photo of the CORIF lab in Plymouth" title="CORIF La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752" y="1341332"/>
            <a:ext cx="5347128" cy="200517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74566" y="1312061"/>
            <a:ext cx="11839633" cy="2028532"/>
          </a:xfrm>
          <a:prstGeom prst="rect">
            <a:avLst/>
          </a:prstGeom>
          <a:noFill/>
          <a:ln w="5715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285752" y="3569044"/>
            <a:ext cx="6088196" cy="400110"/>
          </a:xfrm>
          <a:prstGeom prst="rect">
            <a:avLst/>
          </a:prstGeom>
          <a:noFill/>
        </p:spPr>
        <p:txBody>
          <a:bodyPr wrap="square" rtlCol="0">
            <a:spAutoFit/>
          </a:bodyPr>
          <a:lstStyle/>
          <a:p>
            <a:r>
              <a:rPr lang="en-GB" sz="2000" u="sng" dirty="0">
                <a:latin typeface="Segoe UI Semibold" panose="020B0702040204020203" pitchFamily="34" charset="0"/>
                <a:cs typeface="Segoe UI Semibold" panose="020B0702040204020203" pitchFamily="34" charset="0"/>
              </a:rPr>
              <a:t>Analytical Methods</a:t>
            </a:r>
          </a:p>
        </p:txBody>
      </p:sp>
      <p:sp>
        <p:nvSpPr>
          <p:cNvPr id="27" name="TextBox 26"/>
          <p:cNvSpPr txBox="1"/>
          <p:nvPr/>
        </p:nvSpPr>
        <p:spPr>
          <a:xfrm>
            <a:off x="9071207" y="3568781"/>
            <a:ext cx="2942991" cy="369332"/>
          </a:xfrm>
          <a:prstGeom prst="rect">
            <a:avLst/>
          </a:prstGeom>
          <a:noFill/>
        </p:spPr>
        <p:txBody>
          <a:bodyPr wrap="square" rtlCol="0">
            <a:spAutoFit/>
          </a:bodyPr>
          <a:lstStyle/>
          <a:p>
            <a:pPr algn="ctr"/>
            <a:r>
              <a:rPr lang="en-GB" dirty="0">
                <a:latin typeface="Segoe UI Semibold" panose="020B0702040204020203" pitchFamily="34" charset="0"/>
                <a:cs typeface="Segoe UI Semibold" panose="020B0702040204020203" pitchFamily="34" charset="0"/>
              </a:rPr>
              <a:t>Coming soon!</a:t>
            </a:r>
          </a:p>
        </p:txBody>
      </p:sp>
      <p:grpSp>
        <p:nvGrpSpPr>
          <p:cNvPr id="20" name="Group 19" descr="The CORIF logo" title="CORIF"/>
          <p:cNvGrpSpPr/>
          <p:nvPr/>
        </p:nvGrpSpPr>
        <p:grpSpPr>
          <a:xfrm>
            <a:off x="5769722" y="1705767"/>
            <a:ext cx="5945168" cy="1388274"/>
            <a:chOff x="5769722" y="1705767"/>
            <a:chExt cx="5945168" cy="1388274"/>
          </a:xfrm>
        </p:grpSpPr>
        <p:sp>
          <p:nvSpPr>
            <p:cNvPr id="18" name="Rectangle 17"/>
            <p:cNvSpPr/>
            <p:nvPr/>
          </p:nvSpPr>
          <p:spPr>
            <a:xfrm>
              <a:off x="5769722" y="1935193"/>
              <a:ext cx="4074803" cy="923330"/>
            </a:xfrm>
            <a:prstGeom prst="rect">
              <a:avLst/>
            </a:prstGeom>
          </p:spPr>
          <p:txBody>
            <a:bodyPr wrap="square">
              <a:spAutoFit/>
            </a:bodyPr>
            <a:lstStyle/>
            <a:p>
              <a:r>
                <a:rPr lang="en-GB" dirty="0">
                  <a:latin typeface="Segoe UI" panose="020B0502040204020203" pitchFamily="34" charset="0"/>
                  <a:cs typeface="Segoe UI" panose="020B0502040204020203" pitchFamily="34" charset="0"/>
                </a:rPr>
                <a:t>Samples were analysed at the Consolidated Radio-isotope Facility (CORIF), </a:t>
              </a:r>
              <a:r>
                <a:rPr lang="en-GB" dirty="0" smtClean="0">
                  <a:latin typeface="Segoe UI" panose="020B0502040204020203" pitchFamily="34" charset="0"/>
                  <a:cs typeface="Segoe UI" panose="020B0502040204020203" pitchFamily="34" charset="0"/>
                </a:rPr>
                <a:t>University of Plymouth, </a:t>
              </a:r>
              <a:r>
                <a:rPr lang="en-GB" dirty="0">
                  <a:latin typeface="Segoe UI" panose="020B0502040204020203" pitchFamily="34" charset="0"/>
                  <a:cs typeface="Segoe UI" panose="020B0502040204020203" pitchFamily="34" charset="0"/>
                </a:rPr>
                <a:t>U.K.</a:t>
              </a:r>
            </a:p>
          </p:txBody>
        </p:sp>
        <p:pic>
          <p:nvPicPr>
            <p:cNvPr id="29" name="Content Placeholder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44526" y="1705767"/>
              <a:ext cx="1870364" cy="1388274"/>
            </a:xfrm>
            <a:prstGeom prst="rect">
              <a:avLst/>
            </a:prstGeom>
            <a:noFill/>
          </p:spPr>
        </p:pic>
      </p:grpSp>
      <p:sp>
        <p:nvSpPr>
          <p:cNvPr id="3" name="Title 2" hidden="1"/>
          <p:cNvSpPr>
            <a:spLocks noGrp="1"/>
          </p:cNvSpPr>
          <p:nvPr>
            <p:ph type="title"/>
          </p:nvPr>
        </p:nvSpPr>
        <p:spPr/>
        <p:txBody>
          <a:bodyPr/>
          <a:lstStyle/>
          <a:p>
            <a:r>
              <a:rPr lang="en-GB" dirty="0" smtClean="0"/>
              <a:t>Methods</a:t>
            </a:r>
            <a:endParaRPr lang="en-GB" dirty="0"/>
          </a:p>
        </p:txBody>
      </p:sp>
    </p:spTree>
    <p:extLst>
      <p:ext uri="{BB962C8B-B14F-4D97-AF65-F5344CB8AC3E}">
        <p14:creationId xmlns:p14="http://schemas.microsoft.com/office/powerpoint/2010/main" val="1417442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2" y="6094079"/>
            <a:ext cx="12192000" cy="261610"/>
          </a:xfrm>
          <a:prstGeom prst="rect">
            <a:avLst/>
          </a:prstGeom>
        </p:spPr>
        <p:txBody>
          <a:bodyPr wrap="square">
            <a:spAutoFit/>
          </a:bodyPr>
          <a:lstStyle/>
          <a:p>
            <a:pPr algn="ctr"/>
            <a:r>
              <a:rPr lang="en-GB" sz="1050" dirty="0">
                <a:latin typeface="Segoe UI" panose="020B0502040204020203" pitchFamily="34" charset="0"/>
                <a:cs typeface="Segoe UI" panose="020B0502040204020203" pitchFamily="34" charset="0"/>
              </a:rPr>
              <a:t>*World Health Organization (2018) Management of radioactivity in drinking-water</a:t>
            </a:r>
          </a:p>
        </p:txBody>
      </p:sp>
      <p:sp>
        <p:nvSpPr>
          <p:cNvPr id="11" name="TextBox 10"/>
          <p:cNvSpPr txBox="1"/>
          <p:nvPr/>
        </p:nvSpPr>
        <p:spPr>
          <a:xfrm>
            <a:off x="8223158" y="5306725"/>
            <a:ext cx="3796809" cy="830997"/>
          </a:xfrm>
          <a:prstGeom prst="rect">
            <a:avLst/>
          </a:prstGeom>
          <a:noFill/>
        </p:spPr>
        <p:txBody>
          <a:bodyPr wrap="square" rtlCol="0">
            <a:spAutoFit/>
          </a:bodyPr>
          <a:lstStyle/>
          <a:p>
            <a:pPr algn="ctr"/>
            <a:r>
              <a:rPr lang="en-GB" sz="1600" dirty="0">
                <a:latin typeface="Segoe UI Semilight" panose="020B0402040204020203" pitchFamily="34" charset="0"/>
                <a:cs typeface="Segoe UI Semilight" panose="020B0402040204020203" pitchFamily="34" charset="0"/>
              </a:rPr>
              <a:t>Cryoconite range: 0 - 7.5 </a:t>
            </a:r>
            <a:r>
              <a:rPr lang="en-GB" sz="1600" dirty="0" err="1">
                <a:latin typeface="Segoe UI Semilight" panose="020B0402040204020203" pitchFamily="34" charset="0"/>
                <a:cs typeface="Segoe UI Semilight" panose="020B0402040204020203" pitchFamily="34" charset="0"/>
              </a:rPr>
              <a:t>Bq</a:t>
            </a:r>
            <a:r>
              <a:rPr lang="en-GB" sz="1600" dirty="0">
                <a:latin typeface="Segoe UI Semilight" panose="020B0402040204020203" pitchFamily="34" charset="0"/>
                <a:cs typeface="Segoe UI Semilight" panose="020B0402040204020203" pitchFamily="34" charset="0"/>
              </a:rPr>
              <a:t> Kg</a:t>
            </a:r>
            <a:r>
              <a:rPr lang="en-GB" sz="1600" baseline="30000" dirty="0">
                <a:latin typeface="Segoe UI Semilight" panose="020B0402040204020203" pitchFamily="34" charset="0"/>
                <a:cs typeface="Segoe UI Semilight" panose="020B0402040204020203" pitchFamily="34" charset="0"/>
              </a:rPr>
              <a:t>-1</a:t>
            </a:r>
            <a:r>
              <a:rPr lang="en-GB" sz="1600" dirty="0">
                <a:latin typeface="Segoe UI Semilight" panose="020B0402040204020203" pitchFamily="34" charset="0"/>
                <a:cs typeface="Segoe UI Semilight" panose="020B0402040204020203" pitchFamily="34" charset="0"/>
              </a:rPr>
              <a:t> </a:t>
            </a:r>
          </a:p>
          <a:p>
            <a:pPr algn="ctr"/>
            <a:r>
              <a:rPr lang="en-GB" sz="1600" dirty="0">
                <a:latin typeface="Segoe UI Semilight" panose="020B0402040204020203" pitchFamily="34" charset="0"/>
                <a:cs typeface="Segoe UI Semilight" panose="020B0402040204020203" pitchFamily="34" charset="0"/>
              </a:rPr>
              <a:t>Moraine range: 0 – 1.4 </a:t>
            </a:r>
            <a:r>
              <a:rPr lang="en-GB" sz="1600" dirty="0" err="1">
                <a:latin typeface="Segoe UI Semilight" panose="020B0402040204020203" pitchFamily="34" charset="0"/>
                <a:cs typeface="Segoe UI Semilight" panose="020B0402040204020203" pitchFamily="34" charset="0"/>
              </a:rPr>
              <a:t>Bq</a:t>
            </a:r>
            <a:r>
              <a:rPr lang="en-GB" sz="1600" dirty="0">
                <a:latin typeface="Segoe UI Semilight" panose="020B0402040204020203" pitchFamily="34" charset="0"/>
                <a:cs typeface="Segoe UI Semilight" panose="020B0402040204020203" pitchFamily="34" charset="0"/>
              </a:rPr>
              <a:t> Kg</a:t>
            </a:r>
            <a:r>
              <a:rPr lang="en-GB" sz="1600" baseline="30000" dirty="0">
                <a:latin typeface="Segoe UI Semilight" panose="020B0402040204020203" pitchFamily="34" charset="0"/>
                <a:cs typeface="Segoe UI Semilight" panose="020B0402040204020203" pitchFamily="34" charset="0"/>
              </a:rPr>
              <a:t>-1</a:t>
            </a:r>
          </a:p>
          <a:p>
            <a:pPr algn="ctr"/>
            <a:r>
              <a:rPr lang="en-GB" sz="1600" dirty="0">
                <a:solidFill>
                  <a:srgbClr val="C00000"/>
                </a:solidFill>
                <a:latin typeface="Segoe UI" panose="020B0502040204020203" pitchFamily="34" charset="0"/>
                <a:cs typeface="Segoe UI" panose="020B0502040204020203" pitchFamily="34" charset="0"/>
              </a:rPr>
              <a:t> WHO*: 1 </a:t>
            </a:r>
            <a:r>
              <a:rPr lang="en-GB" sz="1600" dirty="0" err="1">
                <a:solidFill>
                  <a:srgbClr val="C00000"/>
                </a:solidFill>
                <a:latin typeface="Segoe UI" panose="020B0502040204020203" pitchFamily="34" charset="0"/>
                <a:cs typeface="Segoe UI" panose="020B0502040204020203" pitchFamily="34" charset="0"/>
              </a:rPr>
              <a:t>Bq</a:t>
            </a:r>
            <a:r>
              <a:rPr lang="en-GB" sz="1600" dirty="0">
                <a:solidFill>
                  <a:srgbClr val="C00000"/>
                </a:solidFill>
                <a:latin typeface="Segoe UI" panose="020B0502040204020203" pitchFamily="34" charset="0"/>
                <a:cs typeface="Segoe UI" panose="020B0502040204020203" pitchFamily="34" charset="0"/>
              </a:rPr>
              <a:t> L</a:t>
            </a:r>
            <a:r>
              <a:rPr lang="en-GB" sz="1600" baseline="30000" dirty="0">
                <a:solidFill>
                  <a:srgbClr val="C00000"/>
                </a:solidFill>
                <a:latin typeface="Segoe UI" panose="020B0502040204020203" pitchFamily="34" charset="0"/>
                <a:cs typeface="Segoe UI" panose="020B0502040204020203" pitchFamily="34" charset="0"/>
              </a:rPr>
              <a:t>-1</a:t>
            </a:r>
            <a:endParaRPr lang="en-GB" sz="1600" dirty="0">
              <a:solidFill>
                <a:srgbClr val="C00000"/>
              </a:solidFill>
              <a:latin typeface="Segoe UI" panose="020B0502040204020203" pitchFamily="34" charset="0"/>
              <a:cs typeface="Segoe UI" panose="020B0502040204020203" pitchFamily="34" charset="0"/>
            </a:endParaRPr>
          </a:p>
        </p:txBody>
      </p:sp>
      <p:pic>
        <p:nvPicPr>
          <p:cNvPr id="8" name="Picture 7" descr="Figure showing Am-241 levels in cryocoite" title="Am-241"/>
          <p:cNvPicPr>
            <a:picLocks noChangeAspect="1"/>
          </p:cNvPicPr>
          <p:nvPr/>
        </p:nvPicPr>
        <p:blipFill>
          <a:blip r:embed="rId2"/>
          <a:stretch>
            <a:fillRect/>
          </a:stretch>
        </p:blipFill>
        <p:spPr>
          <a:xfrm>
            <a:off x="8217131" y="1280690"/>
            <a:ext cx="3802836" cy="4017583"/>
          </a:xfrm>
          <a:prstGeom prst="rect">
            <a:avLst/>
          </a:prstGeom>
        </p:spPr>
      </p:pic>
      <p:sp>
        <p:nvSpPr>
          <p:cNvPr id="10" name="TextBox 9"/>
          <p:cNvSpPr txBox="1"/>
          <p:nvPr/>
        </p:nvSpPr>
        <p:spPr>
          <a:xfrm>
            <a:off x="4352924" y="5300290"/>
            <a:ext cx="3796809" cy="830997"/>
          </a:xfrm>
          <a:prstGeom prst="rect">
            <a:avLst/>
          </a:prstGeom>
          <a:noFill/>
        </p:spPr>
        <p:txBody>
          <a:bodyPr wrap="square" rtlCol="0">
            <a:spAutoFit/>
          </a:bodyPr>
          <a:lstStyle/>
          <a:p>
            <a:pPr algn="ctr"/>
            <a:r>
              <a:rPr lang="en-GB" sz="1600" dirty="0">
                <a:latin typeface="Segoe UI Semilight" panose="020B0402040204020203" pitchFamily="34" charset="0"/>
                <a:cs typeface="Segoe UI Semilight" panose="020B0402040204020203" pitchFamily="34" charset="0"/>
              </a:rPr>
              <a:t>Cryoconite range: 8430 – 27353 </a:t>
            </a:r>
            <a:r>
              <a:rPr lang="en-GB" sz="1600" dirty="0" err="1">
                <a:latin typeface="Segoe UI Semilight" panose="020B0402040204020203" pitchFamily="34" charset="0"/>
                <a:cs typeface="Segoe UI Semilight" panose="020B0402040204020203" pitchFamily="34" charset="0"/>
              </a:rPr>
              <a:t>Bq</a:t>
            </a:r>
            <a:r>
              <a:rPr lang="en-GB" sz="1600" dirty="0">
                <a:latin typeface="Segoe UI Semilight" panose="020B0402040204020203" pitchFamily="34" charset="0"/>
                <a:cs typeface="Segoe UI Semilight" panose="020B0402040204020203" pitchFamily="34" charset="0"/>
              </a:rPr>
              <a:t> Kg</a:t>
            </a:r>
            <a:r>
              <a:rPr lang="en-GB" sz="1600" baseline="30000" dirty="0">
                <a:latin typeface="Segoe UI Semilight" panose="020B0402040204020203" pitchFamily="34" charset="0"/>
                <a:cs typeface="Segoe UI Semilight" panose="020B0402040204020203" pitchFamily="34" charset="0"/>
              </a:rPr>
              <a:t>-1</a:t>
            </a:r>
            <a:r>
              <a:rPr lang="en-GB" sz="1600" dirty="0">
                <a:latin typeface="Segoe UI Semilight" panose="020B0402040204020203" pitchFamily="34" charset="0"/>
                <a:cs typeface="Segoe UI Semilight" panose="020B0402040204020203" pitchFamily="34" charset="0"/>
              </a:rPr>
              <a:t> </a:t>
            </a:r>
          </a:p>
          <a:p>
            <a:pPr algn="ctr"/>
            <a:r>
              <a:rPr lang="en-GB" sz="1600" dirty="0">
                <a:latin typeface="Segoe UI Semilight" panose="020B0402040204020203" pitchFamily="34" charset="0"/>
                <a:cs typeface="Segoe UI Semilight" panose="020B0402040204020203" pitchFamily="34" charset="0"/>
              </a:rPr>
              <a:t>  Moraine range: 314.8 - 3443 </a:t>
            </a:r>
            <a:r>
              <a:rPr lang="en-GB" sz="1600" dirty="0" err="1">
                <a:latin typeface="Segoe UI Semilight" panose="020B0402040204020203" pitchFamily="34" charset="0"/>
                <a:cs typeface="Segoe UI Semilight" panose="020B0402040204020203" pitchFamily="34" charset="0"/>
              </a:rPr>
              <a:t>Bq</a:t>
            </a:r>
            <a:r>
              <a:rPr lang="en-GB" sz="1600" dirty="0">
                <a:latin typeface="Segoe UI Semilight" panose="020B0402040204020203" pitchFamily="34" charset="0"/>
                <a:cs typeface="Segoe UI Semilight" panose="020B0402040204020203" pitchFamily="34" charset="0"/>
              </a:rPr>
              <a:t> Kg</a:t>
            </a:r>
            <a:r>
              <a:rPr lang="en-GB" sz="1600" baseline="30000" dirty="0">
                <a:latin typeface="Segoe UI Semilight" panose="020B0402040204020203" pitchFamily="34" charset="0"/>
                <a:cs typeface="Segoe UI Semilight" panose="020B0402040204020203" pitchFamily="34" charset="0"/>
              </a:rPr>
              <a:t>-1</a:t>
            </a:r>
          </a:p>
          <a:p>
            <a:pPr algn="ctr"/>
            <a:r>
              <a:rPr lang="en-GB" sz="1600" dirty="0">
                <a:solidFill>
                  <a:srgbClr val="C00000"/>
                </a:solidFill>
                <a:latin typeface="Segoe UI" panose="020B0502040204020203" pitchFamily="34" charset="0"/>
                <a:cs typeface="Segoe UI" panose="020B0502040204020203" pitchFamily="34" charset="0"/>
              </a:rPr>
              <a:t> WHO*: 0.1 </a:t>
            </a:r>
            <a:r>
              <a:rPr lang="en-GB" sz="1600" dirty="0" err="1">
                <a:solidFill>
                  <a:srgbClr val="C00000"/>
                </a:solidFill>
                <a:latin typeface="Segoe UI" panose="020B0502040204020203" pitchFamily="34" charset="0"/>
                <a:cs typeface="Segoe UI" panose="020B0502040204020203" pitchFamily="34" charset="0"/>
              </a:rPr>
              <a:t>Bq</a:t>
            </a:r>
            <a:r>
              <a:rPr lang="en-GB" sz="1600" dirty="0">
                <a:solidFill>
                  <a:srgbClr val="C00000"/>
                </a:solidFill>
                <a:latin typeface="Segoe UI" panose="020B0502040204020203" pitchFamily="34" charset="0"/>
                <a:cs typeface="Segoe UI" panose="020B0502040204020203" pitchFamily="34" charset="0"/>
              </a:rPr>
              <a:t> L</a:t>
            </a:r>
            <a:r>
              <a:rPr lang="en-GB" sz="1600" baseline="30000" dirty="0">
                <a:solidFill>
                  <a:srgbClr val="C00000"/>
                </a:solidFill>
                <a:latin typeface="Segoe UI" panose="020B0502040204020203" pitchFamily="34" charset="0"/>
                <a:cs typeface="Segoe UI" panose="020B0502040204020203" pitchFamily="34" charset="0"/>
              </a:rPr>
              <a:t>-1</a:t>
            </a:r>
            <a:endParaRPr lang="en-GB" sz="1600" dirty="0">
              <a:solidFill>
                <a:srgbClr val="C00000"/>
              </a:solidFill>
              <a:latin typeface="Segoe UI" panose="020B0502040204020203" pitchFamily="34" charset="0"/>
              <a:cs typeface="Segoe UI" panose="020B0502040204020203" pitchFamily="34" charset="0"/>
            </a:endParaRPr>
          </a:p>
        </p:txBody>
      </p:sp>
      <p:pic>
        <p:nvPicPr>
          <p:cNvPr id="3" name="Picture 2" descr="Figure showing Pb-210 levels in cryocoite" title="Pb-210"/>
          <p:cNvPicPr>
            <a:picLocks noChangeAspect="1"/>
          </p:cNvPicPr>
          <p:nvPr/>
        </p:nvPicPr>
        <p:blipFill>
          <a:blip r:embed="rId3"/>
          <a:stretch>
            <a:fillRect/>
          </a:stretch>
        </p:blipFill>
        <p:spPr>
          <a:xfrm>
            <a:off x="4293002" y="1268546"/>
            <a:ext cx="3796809" cy="4023517"/>
          </a:xfrm>
          <a:prstGeom prst="rect">
            <a:avLst/>
          </a:prstGeom>
        </p:spPr>
      </p:pic>
      <p:sp>
        <p:nvSpPr>
          <p:cNvPr id="12" name="TextBox 11"/>
          <p:cNvSpPr txBox="1"/>
          <p:nvPr/>
        </p:nvSpPr>
        <p:spPr>
          <a:xfrm>
            <a:off x="174567" y="5306725"/>
            <a:ext cx="3796809" cy="830997"/>
          </a:xfrm>
          <a:prstGeom prst="rect">
            <a:avLst/>
          </a:prstGeom>
          <a:noFill/>
        </p:spPr>
        <p:txBody>
          <a:bodyPr wrap="square" rtlCol="0">
            <a:spAutoFit/>
          </a:bodyPr>
          <a:lstStyle/>
          <a:p>
            <a:pPr algn="ctr"/>
            <a:r>
              <a:rPr lang="en-GB" sz="1600" dirty="0">
                <a:latin typeface="Segoe UI Semilight" panose="020B0402040204020203" pitchFamily="34" charset="0"/>
                <a:cs typeface="Segoe UI Semilight" panose="020B0402040204020203" pitchFamily="34" charset="0"/>
              </a:rPr>
              <a:t>Cryoconite range: 2.7 – 305.7 </a:t>
            </a:r>
            <a:r>
              <a:rPr lang="en-GB" sz="1600" dirty="0" err="1">
                <a:latin typeface="Segoe UI Semilight" panose="020B0402040204020203" pitchFamily="34" charset="0"/>
                <a:cs typeface="Segoe UI Semilight" panose="020B0402040204020203" pitchFamily="34" charset="0"/>
              </a:rPr>
              <a:t>Bq</a:t>
            </a:r>
            <a:r>
              <a:rPr lang="en-GB" sz="1600" dirty="0">
                <a:latin typeface="Segoe UI Semilight" panose="020B0402040204020203" pitchFamily="34" charset="0"/>
                <a:cs typeface="Segoe UI Semilight" panose="020B0402040204020203" pitchFamily="34" charset="0"/>
              </a:rPr>
              <a:t> Kg</a:t>
            </a:r>
            <a:r>
              <a:rPr lang="en-GB" sz="1600" baseline="30000" dirty="0">
                <a:latin typeface="Segoe UI Semilight" panose="020B0402040204020203" pitchFamily="34" charset="0"/>
                <a:cs typeface="Segoe UI Semilight" panose="020B0402040204020203" pitchFamily="34" charset="0"/>
              </a:rPr>
              <a:t>-1</a:t>
            </a:r>
          </a:p>
          <a:p>
            <a:pPr algn="ctr"/>
            <a:r>
              <a:rPr lang="en-GB" sz="1600" dirty="0">
                <a:latin typeface="Segoe UI Semilight" panose="020B0402040204020203" pitchFamily="34" charset="0"/>
                <a:cs typeface="Segoe UI Semilight" panose="020B0402040204020203" pitchFamily="34" charset="0"/>
              </a:rPr>
              <a:t>Moraine range: 8.3 – 11.3 </a:t>
            </a:r>
            <a:r>
              <a:rPr lang="en-GB" sz="1600" dirty="0" err="1">
                <a:latin typeface="Segoe UI Semilight" panose="020B0402040204020203" pitchFamily="34" charset="0"/>
                <a:cs typeface="Segoe UI Semilight" panose="020B0402040204020203" pitchFamily="34" charset="0"/>
              </a:rPr>
              <a:t>Bq</a:t>
            </a:r>
            <a:r>
              <a:rPr lang="en-GB" sz="1600" dirty="0">
                <a:latin typeface="Segoe UI Semilight" panose="020B0402040204020203" pitchFamily="34" charset="0"/>
                <a:cs typeface="Segoe UI Semilight" panose="020B0402040204020203" pitchFamily="34" charset="0"/>
              </a:rPr>
              <a:t> Kg</a:t>
            </a:r>
            <a:r>
              <a:rPr lang="en-GB" sz="1600" baseline="30000" dirty="0">
                <a:latin typeface="Segoe UI Semilight" panose="020B0402040204020203" pitchFamily="34" charset="0"/>
                <a:cs typeface="Segoe UI Semilight" panose="020B0402040204020203" pitchFamily="34" charset="0"/>
              </a:rPr>
              <a:t>-1</a:t>
            </a:r>
          </a:p>
          <a:p>
            <a:pPr algn="ctr"/>
            <a:r>
              <a:rPr lang="en-GB" sz="1600" dirty="0">
                <a:solidFill>
                  <a:srgbClr val="C00000"/>
                </a:solidFill>
                <a:latin typeface="Segoe UI" panose="020B0502040204020203" pitchFamily="34" charset="0"/>
                <a:cs typeface="Segoe UI" panose="020B0502040204020203" pitchFamily="34" charset="0"/>
              </a:rPr>
              <a:t>WHO*: 10 </a:t>
            </a:r>
            <a:r>
              <a:rPr lang="en-GB" sz="1600" dirty="0" err="1">
                <a:solidFill>
                  <a:srgbClr val="C00000"/>
                </a:solidFill>
                <a:latin typeface="Segoe UI" panose="020B0502040204020203" pitchFamily="34" charset="0"/>
                <a:cs typeface="Segoe UI" panose="020B0502040204020203" pitchFamily="34" charset="0"/>
              </a:rPr>
              <a:t>Bq</a:t>
            </a:r>
            <a:r>
              <a:rPr lang="en-GB" sz="1600" dirty="0">
                <a:solidFill>
                  <a:srgbClr val="C00000"/>
                </a:solidFill>
                <a:latin typeface="Segoe UI" panose="020B0502040204020203" pitchFamily="34" charset="0"/>
                <a:cs typeface="Segoe UI" panose="020B0502040204020203" pitchFamily="34" charset="0"/>
              </a:rPr>
              <a:t> L</a:t>
            </a:r>
            <a:r>
              <a:rPr lang="en-GB" sz="1600" baseline="30000" dirty="0">
                <a:solidFill>
                  <a:srgbClr val="C00000"/>
                </a:solidFill>
                <a:latin typeface="Segoe UI" panose="020B0502040204020203" pitchFamily="34" charset="0"/>
                <a:cs typeface="Segoe UI" panose="020B0502040204020203" pitchFamily="34" charset="0"/>
              </a:rPr>
              <a:t>-1 </a:t>
            </a:r>
            <a:endParaRPr lang="en-GB" sz="1600" dirty="0">
              <a:solidFill>
                <a:srgbClr val="C00000"/>
              </a:solidFill>
              <a:latin typeface="Segoe UI" panose="020B0502040204020203" pitchFamily="34" charset="0"/>
              <a:cs typeface="Segoe UI" panose="020B0502040204020203" pitchFamily="34" charset="0"/>
            </a:endParaRPr>
          </a:p>
        </p:txBody>
      </p:sp>
      <p:pic>
        <p:nvPicPr>
          <p:cNvPr id="2" name="Picture 1" descr="Figure showing Cs-137 levels in cryocoite" title="Cs-137"/>
          <p:cNvPicPr>
            <a:picLocks noChangeAspect="1"/>
          </p:cNvPicPr>
          <p:nvPr/>
        </p:nvPicPr>
        <p:blipFill>
          <a:blip r:embed="rId4"/>
          <a:stretch>
            <a:fillRect/>
          </a:stretch>
        </p:blipFill>
        <p:spPr>
          <a:xfrm>
            <a:off x="174567" y="1262613"/>
            <a:ext cx="3977609" cy="4035385"/>
          </a:xfrm>
          <a:prstGeom prst="rect">
            <a:avLst/>
          </a:prstGeom>
        </p:spPr>
      </p:pic>
      <p:sp>
        <p:nvSpPr>
          <p:cNvPr id="6" name="Rectangle 5"/>
          <p:cNvSpPr/>
          <p:nvPr/>
        </p:nvSpPr>
        <p:spPr>
          <a:xfrm>
            <a:off x="936703" y="1761989"/>
            <a:ext cx="1189749" cy="253916"/>
          </a:xfrm>
          <a:prstGeom prst="rect">
            <a:avLst/>
          </a:prstGeom>
        </p:spPr>
        <p:txBody>
          <a:bodyPr wrap="none">
            <a:spAutoFit/>
          </a:bodyPr>
          <a:lstStyle/>
          <a:p>
            <a:r>
              <a:rPr lang="en-GB" sz="1050" dirty="0">
                <a:latin typeface="Segoe UI" panose="020B0502040204020203" pitchFamily="34" charset="0"/>
                <a:cs typeface="Segoe UI" panose="020B0502040204020203" pitchFamily="34" charset="0"/>
              </a:rPr>
              <a:t>Moraine Sample </a:t>
            </a:r>
            <a:endParaRPr lang="en-GB" sz="1050" dirty="0"/>
          </a:p>
        </p:txBody>
      </p:sp>
      <p:pic>
        <p:nvPicPr>
          <p:cNvPr id="5" name="Picture 4"/>
          <p:cNvPicPr>
            <a:picLocks noChangeAspect="1"/>
          </p:cNvPicPr>
          <p:nvPr/>
        </p:nvPicPr>
        <p:blipFill rotWithShape="1">
          <a:blip r:embed="rId5"/>
          <a:srcRect l="25522" t="8725" r="10088" b="11409"/>
          <a:stretch/>
        </p:blipFill>
        <p:spPr>
          <a:xfrm>
            <a:off x="815929" y="1778615"/>
            <a:ext cx="187278" cy="190480"/>
          </a:xfrm>
          <a:prstGeom prst="rect">
            <a:avLst/>
          </a:prstGeom>
        </p:spPr>
      </p:pic>
      <p:pic>
        <p:nvPicPr>
          <p:cNvPr id="9" name="Picture 2" descr="A radioactive logo to represent the use of gamma spectroscopy " title="Radioactiv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81113" y="150885"/>
            <a:ext cx="1038854" cy="90408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4567" y="227256"/>
            <a:ext cx="9143999" cy="646331"/>
          </a:xfrm>
          <a:prstGeom prst="rect">
            <a:avLst/>
          </a:prstGeom>
        </p:spPr>
        <p:txBody>
          <a:bodyPr wrap="square">
            <a:spAutoFit/>
          </a:bodyPr>
          <a:lstStyle/>
          <a:p>
            <a:r>
              <a:rPr lang="en-GB" sz="3600" dirty="0">
                <a:solidFill>
                  <a:schemeClr val="bg1"/>
                </a:solidFill>
                <a:latin typeface="Segoe UI Light" panose="020B0502040204020203" pitchFamily="34" charset="0"/>
                <a:cs typeface="Segoe UI Light" panose="020B0502040204020203" pitchFamily="34" charset="0"/>
              </a:rPr>
              <a:t>Fallout Radionuclide Activity</a:t>
            </a:r>
          </a:p>
        </p:txBody>
      </p:sp>
      <p:sp>
        <p:nvSpPr>
          <p:cNvPr id="13" name="Title 12" hidden="1"/>
          <p:cNvSpPr>
            <a:spLocks noGrp="1"/>
          </p:cNvSpPr>
          <p:nvPr>
            <p:ph type="title"/>
          </p:nvPr>
        </p:nvSpPr>
        <p:spPr/>
        <p:txBody>
          <a:bodyPr/>
          <a:lstStyle/>
          <a:p>
            <a:r>
              <a:rPr lang="en-GB" dirty="0" smtClean="0"/>
              <a:t>Fallout Radionuclide Activity</a:t>
            </a:r>
            <a:endParaRPr lang="en-GB" dirty="0"/>
          </a:p>
        </p:txBody>
      </p:sp>
    </p:spTree>
    <p:extLst>
      <p:ext uri="{BB962C8B-B14F-4D97-AF65-F5344CB8AC3E}">
        <p14:creationId xmlns:p14="http://schemas.microsoft.com/office/powerpoint/2010/main" val="179967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580179" y="1872260"/>
            <a:ext cx="2992322" cy="738664"/>
          </a:xfrm>
          <a:prstGeom prst="rect">
            <a:avLst/>
          </a:prstGeom>
          <a:solidFill>
            <a:schemeClr val="accent1">
              <a:lumMod val="40000"/>
              <a:lumOff val="60000"/>
            </a:schemeClr>
          </a:solidFill>
        </p:spPr>
        <p:txBody>
          <a:bodyPr wrap="square">
            <a:spAutoFit/>
          </a:bodyPr>
          <a:lstStyle/>
          <a:p>
            <a:pPr algn="ctr"/>
            <a:r>
              <a:rPr lang="en-GB" sz="1400" dirty="0">
                <a:latin typeface="Segoe UI" panose="020B0502040204020203" pitchFamily="34" charset="0"/>
                <a:cs typeface="Segoe UI" panose="020B0502040204020203" pitchFamily="34" charset="0"/>
              </a:rPr>
              <a:t>Smaller compositional components are more varied between cryoconite from different glaciers</a:t>
            </a:r>
          </a:p>
        </p:txBody>
      </p:sp>
      <p:graphicFrame>
        <p:nvGraphicFramePr>
          <p:cNvPr id="7" name="Chart 6"/>
          <p:cNvGraphicFramePr>
            <a:graphicFrameLocks/>
          </p:cNvGraphicFramePr>
          <p:nvPr>
            <p:extLst>
              <p:ext uri="{D42A27DB-BD31-4B8C-83A1-F6EECF244321}">
                <p14:modId xmlns:p14="http://schemas.microsoft.com/office/powerpoint/2010/main" val="4113736840"/>
              </p:ext>
            </p:extLst>
          </p:nvPr>
        </p:nvGraphicFramePr>
        <p:xfrm>
          <a:off x="4954386" y="1590675"/>
          <a:ext cx="7144195" cy="473530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033579" y="1872260"/>
            <a:ext cx="2116022" cy="738664"/>
          </a:xfrm>
          <a:prstGeom prst="rect">
            <a:avLst/>
          </a:prstGeom>
          <a:solidFill>
            <a:schemeClr val="accent1">
              <a:lumMod val="40000"/>
              <a:lumOff val="60000"/>
            </a:schemeClr>
          </a:solidFill>
        </p:spPr>
        <p:txBody>
          <a:bodyPr wrap="square">
            <a:spAutoFit/>
          </a:bodyPr>
          <a:lstStyle/>
          <a:p>
            <a:pPr algn="ctr"/>
            <a:r>
              <a:rPr lang="en-GB" sz="1400" dirty="0">
                <a:latin typeface="Segoe UI" panose="020B0502040204020203" pitchFamily="34" charset="0"/>
                <a:cs typeface="Segoe UI" panose="020B0502040204020203" pitchFamily="34" charset="0"/>
              </a:rPr>
              <a:t>Larger compositional components are similar to each other</a:t>
            </a:r>
          </a:p>
        </p:txBody>
      </p:sp>
      <p:graphicFrame>
        <p:nvGraphicFramePr>
          <p:cNvPr id="6" name="Chart 5"/>
          <p:cNvGraphicFramePr>
            <a:graphicFrameLocks/>
          </p:cNvGraphicFramePr>
          <p:nvPr>
            <p:extLst>
              <p:ext uri="{D42A27DB-BD31-4B8C-83A1-F6EECF244321}">
                <p14:modId xmlns:p14="http://schemas.microsoft.com/office/powerpoint/2010/main" val="69002497"/>
              </p:ext>
            </p:extLst>
          </p:nvPr>
        </p:nvGraphicFramePr>
        <p:xfrm>
          <a:off x="58190" y="1590675"/>
          <a:ext cx="4896196" cy="4735309"/>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a:stretch>
            <a:fillRect/>
          </a:stretch>
        </p:blipFill>
        <p:spPr>
          <a:xfrm>
            <a:off x="3829469" y="1223924"/>
            <a:ext cx="4537291" cy="340625"/>
          </a:xfrm>
          <a:prstGeom prst="rect">
            <a:avLst/>
          </a:prstGeom>
        </p:spPr>
      </p:pic>
      <p:pic>
        <p:nvPicPr>
          <p:cNvPr id="8" name="Picture 6" descr="A cartoon x-ray logo to represent the use of x-ray flourecense" title="X-Ray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70409" y="87763"/>
            <a:ext cx="1028172" cy="992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4567" y="227256"/>
            <a:ext cx="9143999" cy="646331"/>
          </a:xfrm>
          <a:prstGeom prst="rect">
            <a:avLst/>
          </a:prstGeom>
        </p:spPr>
        <p:txBody>
          <a:bodyPr wrap="square">
            <a:spAutoFit/>
          </a:bodyPr>
          <a:lstStyle/>
          <a:p>
            <a:r>
              <a:rPr lang="en-GB" sz="3600" dirty="0">
                <a:solidFill>
                  <a:schemeClr val="bg1"/>
                </a:solidFill>
                <a:latin typeface="Segoe UI Light" panose="020B0502040204020203" pitchFamily="34" charset="0"/>
                <a:cs typeface="Segoe UI Light" panose="020B0502040204020203" pitchFamily="34" charset="0"/>
              </a:rPr>
              <a:t>Elemental Composition of cryoconite (1/2)</a:t>
            </a:r>
          </a:p>
        </p:txBody>
      </p:sp>
      <p:sp>
        <p:nvSpPr>
          <p:cNvPr id="2" name="Title 1" hidden="1"/>
          <p:cNvSpPr>
            <a:spLocks noGrp="1"/>
          </p:cNvSpPr>
          <p:nvPr>
            <p:ph type="title"/>
          </p:nvPr>
        </p:nvSpPr>
        <p:spPr/>
        <p:txBody>
          <a:bodyPr/>
          <a:lstStyle/>
          <a:p>
            <a:r>
              <a:rPr lang="en-GB" dirty="0">
                <a:solidFill>
                  <a:schemeClr val="bg1"/>
                </a:solidFill>
                <a:latin typeface="Segoe UI Light" panose="020B0502040204020203" pitchFamily="34" charset="0"/>
                <a:cs typeface="Segoe UI Light" panose="020B0502040204020203" pitchFamily="34" charset="0"/>
              </a:rPr>
              <a:t>Elemental Composition of cryoconite (1/2)</a:t>
            </a:r>
            <a:br>
              <a:rPr lang="en-GB" dirty="0">
                <a:solidFill>
                  <a:schemeClr val="bg1"/>
                </a:solidFill>
                <a:latin typeface="Segoe UI Light" panose="020B0502040204020203" pitchFamily="34" charset="0"/>
                <a:cs typeface="Segoe UI Light" panose="020B0502040204020203" pitchFamily="34" charset="0"/>
              </a:rPr>
            </a:br>
            <a:endParaRPr lang="en-GB" dirty="0"/>
          </a:p>
        </p:txBody>
      </p:sp>
    </p:spTree>
    <p:extLst>
      <p:ext uri="{BB962C8B-B14F-4D97-AF65-F5344CB8AC3E}">
        <p14:creationId xmlns:p14="http://schemas.microsoft.com/office/powerpoint/2010/main" val="2402729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567" y="227256"/>
            <a:ext cx="9143999" cy="646331"/>
          </a:xfrm>
          <a:prstGeom prst="rect">
            <a:avLst/>
          </a:prstGeom>
        </p:spPr>
        <p:txBody>
          <a:bodyPr wrap="square">
            <a:spAutoFit/>
          </a:bodyPr>
          <a:lstStyle/>
          <a:p>
            <a:r>
              <a:rPr lang="en-GB" sz="3600" dirty="0">
                <a:solidFill>
                  <a:schemeClr val="bg1"/>
                </a:solidFill>
                <a:latin typeface="Segoe UI Light" panose="020B0502040204020203" pitchFamily="34" charset="0"/>
                <a:cs typeface="Segoe UI Light" panose="020B0502040204020203" pitchFamily="34" charset="0"/>
              </a:rPr>
              <a:t>Elemental Composition of cryoconite (2/2)</a:t>
            </a:r>
          </a:p>
        </p:txBody>
      </p:sp>
      <p:sp>
        <p:nvSpPr>
          <p:cNvPr id="10" name="TextBox 9"/>
          <p:cNvSpPr txBox="1"/>
          <p:nvPr/>
        </p:nvSpPr>
        <p:spPr>
          <a:xfrm>
            <a:off x="8901784" y="1484116"/>
            <a:ext cx="2947267" cy="3293209"/>
          </a:xfrm>
          <a:prstGeom prst="rect">
            <a:avLst/>
          </a:prstGeom>
          <a:noFill/>
        </p:spPr>
        <p:txBody>
          <a:bodyPr wrap="square" rtlCol="0">
            <a:spAutoFit/>
          </a:bodyPr>
          <a:lstStyle/>
          <a:p>
            <a:pPr algn="ctr"/>
            <a:r>
              <a:rPr lang="en-GB" sz="1600" dirty="0">
                <a:latin typeface="Segoe UI Semilight" panose="020B0402040204020203" pitchFamily="34" charset="0"/>
                <a:cs typeface="Segoe UI Semilight" panose="020B0402040204020203" pitchFamily="34" charset="0"/>
              </a:rPr>
              <a:t>Cryoconite samples from all 4 glaciers are grouped and show similar differences in composition</a:t>
            </a:r>
          </a:p>
          <a:p>
            <a:pPr algn="ctr"/>
            <a:endParaRPr lang="en-GB" sz="1600" dirty="0">
              <a:latin typeface="Segoe UI Semilight" panose="020B0402040204020203" pitchFamily="34" charset="0"/>
              <a:cs typeface="Segoe UI Semilight" panose="020B0402040204020203" pitchFamily="34" charset="0"/>
            </a:endParaRPr>
          </a:p>
          <a:p>
            <a:pPr algn="ctr"/>
            <a:r>
              <a:rPr lang="en-GB" sz="1600" dirty="0">
                <a:latin typeface="Segoe UI Semilight" panose="020B0402040204020203" pitchFamily="34" charset="0"/>
                <a:cs typeface="Segoe UI Semilight" panose="020B0402040204020203" pitchFamily="34" charset="0"/>
              </a:rPr>
              <a:t>Moraine samples are compositionally different to cryoconite samples from the same glacier</a:t>
            </a:r>
          </a:p>
          <a:p>
            <a:pPr algn="ctr"/>
            <a:endParaRPr lang="en-GB" sz="1600" dirty="0">
              <a:latin typeface="Segoe UI Semilight" panose="020B0402040204020203" pitchFamily="34" charset="0"/>
              <a:cs typeface="Segoe UI Semilight" panose="020B0402040204020203" pitchFamily="34" charset="0"/>
            </a:endParaRPr>
          </a:p>
          <a:p>
            <a:pPr algn="ctr"/>
            <a:r>
              <a:rPr lang="en-GB" sz="1600" dirty="0">
                <a:latin typeface="Segoe UI Semilight" panose="020B0402040204020203" pitchFamily="34" charset="0"/>
                <a:cs typeface="Segoe UI Semilight" panose="020B0402040204020203" pitchFamily="34" charset="0"/>
              </a:rPr>
              <a:t>Moraine from </a:t>
            </a:r>
            <a:r>
              <a:rPr lang="en-GB" sz="1600" dirty="0" err="1">
                <a:latin typeface="Segoe UI Semilight" panose="020B0402040204020203" pitchFamily="34" charset="0"/>
                <a:cs typeface="Segoe UI Semilight" panose="020B0402040204020203" pitchFamily="34" charset="0"/>
              </a:rPr>
              <a:t>Shallap</a:t>
            </a:r>
            <a:r>
              <a:rPr lang="en-GB" sz="1600" dirty="0">
                <a:latin typeface="Segoe UI Semilight" panose="020B0402040204020203" pitchFamily="34" charset="0"/>
                <a:cs typeface="Segoe UI Semilight" panose="020B0402040204020203" pitchFamily="34" charset="0"/>
              </a:rPr>
              <a:t> shows similar composition to cryoconite from </a:t>
            </a:r>
            <a:r>
              <a:rPr lang="en-GB" sz="1600" dirty="0" err="1">
                <a:latin typeface="Segoe UI Semilight" panose="020B0402040204020203" pitchFamily="34" charset="0"/>
                <a:cs typeface="Segoe UI Semilight" panose="020B0402040204020203" pitchFamily="34" charset="0"/>
              </a:rPr>
              <a:t>Vallunaraju</a:t>
            </a:r>
            <a:endParaRPr lang="en-GB" sz="1600" dirty="0">
              <a:latin typeface="Segoe UI Semilight" panose="020B0402040204020203" pitchFamily="34" charset="0"/>
              <a:cs typeface="Segoe UI Semilight" panose="020B0402040204020203" pitchFamily="34" charset="0"/>
            </a:endParaRPr>
          </a:p>
        </p:txBody>
      </p:sp>
      <p:sp>
        <p:nvSpPr>
          <p:cNvPr id="11" name="Rectangle 10"/>
          <p:cNvSpPr/>
          <p:nvPr/>
        </p:nvSpPr>
        <p:spPr>
          <a:xfrm>
            <a:off x="8745653" y="5011518"/>
            <a:ext cx="3240481" cy="923330"/>
          </a:xfrm>
          <a:prstGeom prst="rect">
            <a:avLst/>
          </a:prstGeom>
          <a:solidFill>
            <a:schemeClr val="accent1">
              <a:lumMod val="40000"/>
              <a:lumOff val="60000"/>
            </a:schemeClr>
          </a:solidFill>
        </p:spPr>
        <p:txBody>
          <a:bodyPr wrap="square">
            <a:spAutoFit/>
          </a:bodyPr>
          <a:lstStyle/>
          <a:p>
            <a:pPr algn="ctr"/>
            <a:r>
              <a:rPr lang="en-GB" dirty="0">
                <a:latin typeface="Segoe UI" panose="020B0502040204020203" pitchFamily="34" charset="0"/>
                <a:cs typeface="Segoe UI" panose="020B0502040204020203" pitchFamily="34" charset="0"/>
              </a:rPr>
              <a:t>Cryoconite from different glaciers in the same region have different compositions</a:t>
            </a:r>
          </a:p>
        </p:txBody>
      </p:sp>
      <p:grpSp>
        <p:nvGrpSpPr>
          <p:cNvPr id="15" name="Group 14" descr="A principal component analysis showing the different groupings of cryoconite and moraine from the 4 different glaciers" title="PCA"/>
          <p:cNvGrpSpPr/>
          <p:nvPr/>
        </p:nvGrpSpPr>
        <p:grpSpPr>
          <a:xfrm>
            <a:off x="133001" y="1230284"/>
            <a:ext cx="8514111" cy="5006340"/>
            <a:chOff x="133001" y="1230284"/>
            <a:chExt cx="8514111" cy="5006340"/>
          </a:xfrm>
        </p:grpSpPr>
        <p:grpSp>
          <p:nvGrpSpPr>
            <p:cNvPr id="9" name="Group 8"/>
            <p:cNvGrpSpPr/>
            <p:nvPr/>
          </p:nvGrpSpPr>
          <p:grpSpPr>
            <a:xfrm>
              <a:off x="133001" y="1230284"/>
              <a:ext cx="8514111" cy="5006340"/>
              <a:chOff x="133001" y="1230284"/>
              <a:chExt cx="8514111" cy="500634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99"/>
              <a:stretch/>
            </p:blipFill>
            <p:spPr>
              <a:xfrm>
                <a:off x="133001" y="1230284"/>
                <a:ext cx="8514111" cy="5006340"/>
              </a:xfrm>
              <a:prstGeom prst="rect">
                <a:avLst/>
              </a:prstGeom>
            </p:spPr>
          </p:pic>
          <p:sp>
            <p:nvSpPr>
              <p:cNvPr id="3" name="Freeform 2"/>
              <p:cNvSpPr/>
              <p:nvPr/>
            </p:nvSpPr>
            <p:spPr>
              <a:xfrm>
                <a:off x="5891213" y="2328500"/>
                <a:ext cx="565408" cy="1324512"/>
              </a:xfrm>
              <a:custGeom>
                <a:avLst/>
                <a:gdLst>
                  <a:gd name="connsiteX0" fmla="*/ 338137 w 565408"/>
                  <a:gd name="connsiteY0" fmla="*/ 1314813 h 1324512"/>
                  <a:gd name="connsiteX1" fmla="*/ 214312 w 565408"/>
                  <a:gd name="connsiteY1" fmla="*/ 1310050 h 1324512"/>
                  <a:gd name="connsiteX2" fmla="*/ 200025 w 565408"/>
                  <a:gd name="connsiteY2" fmla="*/ 1300525 h 1324512"/>
                  <a:gd name="connsiteX3" fmla="*/ 171450 w 565408"/>
                  <a:gd name="connsiteY3" fmla="*/ 1295763 h 1324512"/>
                  <a:gd name="connsiteX4" fmla="*/ 157162 w 565408"/>
                  <a:gd name="connsiteY4" fmla="*/ 1291000 h 1324512"/>
                  <a:gd name="connsiteX5" fmla="*/ 123825 w 565408"/>
                  <a:gd name="connsiteY5" fmla="*/ 1267188 h 1324512"/>
                  <a:gd name="connsiteX6" fmla="*/ 80962 w 565408"/>
                  <a:gd name="connsiteY6" fmla="*/ 1229088 h 1324512"/>
                  <a:gd name="connsiteX7" fmla="*/ 66675 w 565408"/>
                  <a:gd name="connsiteY7" fmla="*/ 1214800 h 1324512"/>
                  <a:gd name="connsiteX8" fmla="*/ 33337 w 565408"/>
                  <a:gd name="connsiteY8" fmla="*/ 1181463 h 1324512"/>
                  <a:gd name="connsiteX9" fmla="*/ 23812 w 565408"/>
                  <a:gd name="connsiteY9" fmla="*/ 1148125 h 1324512"/>
                  <a:gd name="connsiteX10" fmla="*/ 19050 w 565408"/>
                  <a:gd name="connsiteY10" fmla="*/ 1133838 h 1324512"/>
                  <a:gd name="connsiteX11" fmla="*/ 14287 w 565408"/>
                  <a:gd name="connsiteY11" fmla="*/ 1114788 h 1324512"/>
                  <a:gd name="connsiteX12" fmla="*/ 9525 w 565408"/>
                  <a:gd name="connsiteY12" fmla="*/ 1100500 h 1324512"/>
                  <a:gd name="connsiteX13" fmla="*/ 0 w 565408"/>
                  <a:gd name="connsiteY13" fmla="*/ 1067163 h 1324512"/>
                  <a:gd name="connsiteX14" fmla="*/ 4762 w 565408"/>
                  <a:gd name="connsiteY14" fmla="*/ 876663 h 1324512"/>
                  <a:gd name="connsiteX15" fmla="*/ 9525 w 565408"/>
                  <a:gd name="connsiteY15" fmla="*/ 852850 h 1324512"/>
                  <a:gd name="connsiteX16" fmla="*/ 23812 w 565408"/>
                  <a:gd name="connsiteY16" fmla="*/ 805225 h 1324512"/>
                  <a:gd name="connsiteX17" fmla="*/ 33337 w 565408"/>
                  <a:gd name="connsiteY17" fmla="*/ 776650 h 1324512"/>
                  <a:gd name="connsiteX18" fmla="*/ 38100 w 565408"/>
                  <a:gd name="connsiteY18" fmla="*/ 743313 h 1324512"/>
                  <a:gd name="connsiteX19" fmla="*/ 42862 w 565408"/>
                  <a:gd name="connsiteY19" fmla="*/ 705213 h 1324512"/>
                  <a:gd name="connsiteX20" fmla="*/ 52387 w 565408"/>
                  <a:gd name="connsiteY20" fmla="*/ 662350 h 1324512"/>
                  <a:gd name="connsiteX21" fmla="*/ 57150 w 565408"/>
                  <a:gd name="connsiteY21" fmla="*/ 605200 h 1324512"/>
                  <a:gd name="connsiteX22" fmla="*/ 61912 w 565408"/>
                  <a:gd name="connsiteY22" fmla="*/ 586150 h 1324512"/>
                  <a:gd name="connsiteX23" fmla="*/ 52387 w 565408"/>
                  <a:gd name="connsiteY23" fmla="*/ 486138 h 1324512"/>
                  <a:gd name="connsiteX24" fmla="*/ 47625 w 565408"/>
                  <a:gd name="connsiteY24" fmla="*/ 467088 h 1324512"/>
                  <a:gd name="connsiteX25" fmla="*/ 38100 w 565408"/>
                  <a:gd name="connsiteY25" fmla="*/ 452800 h 1324512"/>
                  <a:gd name="connsiteX26" fmla="*/ 33337 w 565408"/>
                  <a:gd name="connsiteY26" fmla="*/ 395650 h 1324512"/>
                  <a:gd name="connsiteX27" fmla="*/ 23812 w 565408"/>
                  <a:gd name="connsiteY27" fmla="*/ 286113 h 1324512"/>
                  <a:gd name="connsiteX28" fmla="*/ 28575 w 565408"/>
                  <a:gd name="connsiteY28" fmla="*/ 238488 h 1324512"/>
                  <a:gd name="connsiteX29" fmla="*/ 33337 w 565408"/>
                  <a:gd name="connsiteY29" fmla="*/ 224200 h 1324512"/>
                  <a:gd name="connsiteX30" fmla="*/ 42862 w 565408"/>
                  <a:gd name="connsiteY30" fmla="*/ 176575 h 1324512"/>
                  <a:gd name="connsiteX31" fmla="*/ 61912 w 565408"/>
                  <a:gd name="connsiteY31" fmla="*/ 119425 h 1324512"/>
                  <a:gd name="connsiteX32" fmla="*/ 85725 w 565408"/>
                  <a:gd name="connsiteY32" fmla="*/ 90850 h 1324512"/>
                  <a:gd name="connsiteX33" fmla="*/ 109537 w 565408"/>
                  <a:gd name="connsiteY33" fmla="*/ 62275 h 1324512"/>
                  <a:gd name="connsiteX34" fmla="*/ 133350 w 565408"/>
                  <a:gd name="connsiteY34" fmla="*/ 57513 h 1324512"/>
                  <a:gd name="connsiteX35" fmla="*/ 147637 w 565408"/>
                  <a:gd name="connsiteY35" fmla="*/ 47988 h 1324512"/>
                  <a:gd name="connsiteX36" fmla="*/ 161925 w 565408"/>
                  <a:gd name="connsiteY36" fmla="*/ 33700 h 1324512"/>
                  <a:gd name="connsiteX37" fmla="*/ 209550 w 565408"/>
                  <a:gd name="connsiteY37" fmla="*/ 24175 h 1324512"/>
                  <a:gd name="connsiteX38" fmla="*/ 271462 w 565408"/>
                  <a:gd name="connsiteY38" fmla="*/ 9888 h 1324512"/>
                  <a:gd name="connsiteX39" fmla="*/ 290512 w 565408"/>
                  <a:gd name="connsiteY39" fmla="*/ 363 h 1324512"/>
                  <a:gd name="connsiteX40" fmla="*/ 361950 w 565408"/>
                  <a:gd name="connsiteY40" fmla="*/ 5125 h 1324512"/>
                  <a:gd name="connsiteX41" fmla="*/ 376237 w 565408"/>
                  <a:gd name="connsiteY41" fmla="*/ 14650 h 1324512"/>
                  <a:gd name="connsiteX42" fmla="*/ 428625 w 565408"/>
                  <a:gd name="connsiteY42" fmla="*/ 47988 h 1324512"/>
                  <a:gd name="connsiteX43" fmla="*/ 442912 w 565408"/>
                  <a:gd name="connsiteY43" fmla="*/ 62275 h 1324512"/>
                  <a:gd name="connsiteX44" fmla="*/ 457200 w 565408"/>
                  <a:gd name="connsiteY44" fmla="*/ 81325 h 1324512"/>
                  <a:gd name="connsiteX45" fmla="*/ 471487 w 565408"/>
                  <a:gd name="connsiteY45" fmla="*/ 90850 h 1324512"/>
                  <a:gd name="connsiteX46" fmla="*/ 476250 w 565408"/>
                  <a:gd name="connsiteY46" fmla="*/ 105138 h 1324512"/>
                  <a:gd name="connsiteX47" fmla="*/ 500062 w 565408"/>
                  <a:gd name="connsiteY47" fmla="*/ 138475 h 1324512"/>
                  <a:gd name="connsiteX48" fmla="*/ 514350 w 565408"/>
                  <a:gd name="connsiteY48" fmla="*/ 167050 h 1324512"/>
                  <a:gd name="connsiteX49" fmla="*/ 528637 w 565408"/>
                  <a:gd name="connsiteY49" fmla="*/ 214675 h 1324512"/>
                  <a:gd name="connsiteX50" fmla="*/ 542925 w 565408"/>
                  <a:gd name="connsiteY50" fmla="*/ 271825 h 1324512"/>
                  <a:gd name="connsiteX51" fmla="*/ 547687 w 565408"/>
                  <a:gd name="connsiteY51" fmla="*/ 290875 h 1324512"/>
                  <a:gd name="connsiteX52" fmla="*/ 557212 w 565408"/>
                  <a:gd name="connsiteY52" fmla="*/ 309925 h 1324512"/>
                  <a:gd name="connsiteX53" fmla="*/ 552450 w 565408"/>
                  <a:gd name="connsiteY53" fmla="*/ 657588 h 1324512"/>
                  <a:gd name="connsiteX54" fmla="*/ 547687 w 565408"/>
                  <a:gd name="connsiteY54" fmla="*/ 676638 h 1324512"/>
                  <a:gd name="connsiteX55" fmla="*/ 523875 w 565408"/>
                  <a:gd name="connsiteY55" fmla="*/ 809988 h 1324512"/>
                  <a:gd name="connsiteX56" fmla="*/ 509587 w 565408"/>
                  <a:gd name="connsiteY56" fmla="*/ 852850 h 1324512"/>
                  <a:gd name="connsiteX57" fmla="*/ 500062 w 565408"/>
                  <a:gd name="connsiteY57" fmla="*/ 900475 h 1324512"/>
                  <a:gd name="connsiteX58" fmla="*/ 495300 w 565408"/>
                  <a:gd name="connsiteY58" fmla="*/ 924288 h 1324512"/>
                  <a:gd name="connsiteX59" fmla="*/ 490537 w 565408"/>
                  <a:gd name="connsiteY59" fmla="*/ 938575 h 1324512"/>
                  <a:gd name="connsiteX60" fmla="*/ 476250 w 565408"/>
                  <a:gd name="connsiteY60" fmla="*/ 986200 h 1324512"/>
                  <a:gd name="connsiteX61" fmla="*/ 471487 w 565408"/>
                  <a:gd name="connsiteY61" fmla="*/ 1014775 h 1324512"/>
                  <a:gd name="connsiteX62" fmla="*/ 457200 w 565408"/>
                  <a:gd name="connsiteY62" fmla="*/ 1048113 h 1324512"/>
                  <a:gd name="connsiteX63" fmla="*/ 442912 w 565408"/>
                  <a:gd name="connsiteY63" fmla="*/ 1114788 h 1324512"/>
                  <a:gd name="connsiteX64" fmla="*/ 428625 w 565408"/>
                  <a:gd name="connsiteY64" fmla="*/ 1195750 h 1324512"/>
                  <a:gd name="connsiteX65" fmla="*/ 423862 w 565408"/>
                  <a:gd name="connsiteY65" fmla="*/ 1210038 h 1324512"/>
                  <a:gd name="connsiteX66" fmla="*/ 414337 w 565408"/>
                  <a:gd name="connsiteY66" fmla="*/ 1224325 h 1324512"/>
                  <a:gd name="connsiteX67" fmla="*/ 395287 w 565408"/>
                  <a:gd name="connsiteY67" fmla="*/ 1257663 h 1324512"/>
                  <a:gd name="connsiteX68" fmla="*/ 376237 w 565408"/>
                  <a:gd name="connsiteY68" fmla="*/ 1267188 h 1324512"/>
                  <a:gd name="connsiteX69" fmla="*/ 361950 w 565408"/>
                  <a:gd name="connsiteY69" fmla="*/ 1300525 h 1324512"/>
                  <a:gd name="connsiteX70" fmla="*/ 342900 w 565408"/>
                  <a:gd name="connsiteY70" fmla="*/ 1324338 h 1324512"/>
                  <a:gd name="connsiteX71" fmla="*/ 338137 w 565408"/>
                  <a:gd name="connsiteY71" fmla="*/ 1314813 h 132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65408" h="1324512">
                    <a:moveTo>
                      <a:pt x="338137" y="1314813"/>
                    </a:moveTo>
                    <a:cubicBezTo>
                      <a:pt x="316706" y="1312432"/>
                      <a:pt x="255398" y="1314300"/>
                      <a:pt x="214312" y="1310050"/>
                    </a:cubicBezTo>
                    <a:cubicBezTo>
                      <a:pt x="208619" y="1309461"/>
                      <a:pt x="205455" y="1302335"/>
                      <a:pt x="200025" y="1300525"/>
                    </a:cubicBezTo>
                    <a:cubicBezTo>
                      <a:pt x="190864" y="1297471"/>
                      <a:pt x="180975" y="1297350"/>
                      <a:pt x="171450" y="1295763"/>
                    </a:cubicBezTo>
                    <a:cubicBezTo>
                      <a:pt x="166687" y="1294175"/>
                      <a:pt x="161652" y="1293245"/>
                      <a:pt x="157162" y="1291000"/>
                    </a:cubicBezTo>
                    <a:cubicBezTo>
                      <a:pt x="149683" y="1287260"/>
                      <a:pt x="128854" y="1270780"/>
                      <a:pt x="123825" y="1267188"/>
                    </a:cubicBezTo>
                    <a:cubicBezTo>
                      <a:pt x="94082" y="1245943"/>
                      <a:pt x="123580" y="1271707"/>
                      <a:pt x="80962" y="1229088"/>
                    </a:cubicBezTo>
                    <a:cubicBezTo>
                      <a:pt x="76200" y="1224325"/>
                      <a:pt x="70716" y="1220188"/>
                      <a:pt x="66675" y="1214800"/>
                    </a:cubicBezTo>
                    <a:cubicBezTo>
                      <a:pt x="47624" y="1189400"/>
                      <a:pt x="58737" y="1200512"/>
                      <a:pt x="33337" y="1181463"/>
                    </a:cubicBezTo>
                    <a:cubicBezTo>
                      <a:pt x="21917" y="1147199"/>
                      <a:pt x="35775" y="1189994"/>
                      <a:pt x="23812" y="1148125"/>
                    </a:cubicBezTo>
                    <a:cubicBezTo>
                      <a:pt x="22433" y="1143298"/>
                      <a:pt x="20429" y="1138665"/>
                      <a:pt x="19050" y="1133838"/>
                    </a:cubicBezTo>
                    <a:cubicBezTo>
                      <a:pt x="17252" y="1127544"/>
                      <a:pt x="16085" y="1121082"/>
                      <a:pt x="14287" y="1114788"/>
                    </a:cubicBezTo>
                    <a:cubicBezTo>
                      <a:pt x="12908" y="1109961"/>
                      <a:pt x="10904" y="1105327"/>
                      <a:pt x="9525" y="1100500"/>
                    </a:cubicBezTo>
                    <a:cubicBezTo>
                      <a:pt x="-2432" y="1058648"/>
                      <a:pt x="11416" y="1101412"/>
                      <a:pt x="0" y="1067163"/>
                    </a:cubicBezTo>
                    <a:cubicBezTo>
                      <a:pt x="1587" y="1003663"/>
                      <a:pt x="1942" y="940120"/>
                      <a:pt x="4762" y="876663"/>
                    </a:cubicBezTo>
                    <a:cubicBezTo>
                      <a:pt x="5121" y="868576"/>
                      <a:pt x="7769" y="860752"/>
                      <a:pt x="9525" y="852850"/>
                    </a:cubicBezTo>
                    <a:cubicBezTo>
                      <a:pt x="14325" y="831251"/>
                      <a:pt x="15894" y="828978"/>
                      <a:pt x="23812" y="805225"/>
                    </a:cubicBezTo>
                    <a:lnTo>
                      <a:pt x="33337" y="776650"/>
                    </a:lnTo>
                    <a:cubicBezTo>
                      <a:pt x="34925" y="765538"/>
                      <a:pt x="36616" y="754440"/>
                      <a:pt x="38100" y="743313"/>
                    </a:cubicBezTo>
                    <a:cubicBezTo>
                      <a:pt x="39792" y="730626"/>
                      <a:pt x="40916" y="717863"/>
                      <a:pt x="42862" y="705213"/>
                    </a:cubicBezTo>
                    <a:cubicBezTo>
                      <a:pt x="45279" y="689502"/>
                      <a:pt x="48597" y="677512"/>
                      <a:pt x="52387" y="662350"/>
                    </a:cubicBezTo>
                    <a:cubicBezTo>
                      <a:pt x="53975" y="643300"/>
                      <a:pt x="54779" y="624168"/>
                      <a:pt x="57150" y="605200"/>
                    </a:cubicBezTo>
                    <a:cubicBezTo>
                      <a:pt x="57962" y="598705"/>
                      <a:pt x="62174" y="592690"/>
                      <a:pt x="61912" y="586150"/>
                    </a:cubicBezTo>
                    <a:cubicBezTo>
                      <a:pt x="60573" y="552689"/>
                      <a:pt x="56377" y="519388"/>
                      <a:pt x="52387" y="486138"/>
                    </a:cubicBezTo>
                    <a:cubicBezTo>
                      <a:pt x="51607" y="479639"/>
                      <a:pt x="50203" y="473104"/>
                      <a:pt x="47625" y="467088"/>
                    </a:cubicBezTo>
                    <a:cubicBezTo>
                      <a:pt x="45370" y="461827"/>
                      <a:pt x="41275" y="457563"/>
                      <a:pt x="38100" y="452800"/>
                    </a:cubicBezTo>
                    <a:cubicBezTo>
                      <a:pt x="36512" y="433750"/>
                      <a:pt x="34529" y="414729"/>
                      <a:pt x="33337" y="395650"/>
                    </a:cubicBezTo>
                    <a:cubicBezTo>
                      <a:pt x="26781" y="290758"/>
                      <a:pt x="38873" y="331289"/>
                      <a:pt x="23812" y="286113"/>
                    </a:cubicBezTo>
                    <a:cubicBezTo>
                      <a:pt x="25400" y="270238"/>
                      <a:pt x="26149" y="254257"/>
                      <a:pt x="28575" y="238488"/>
                    </a:cubicBezTo>
                    <a:cubicBezTo>
                      <a:pt x="29338" y="233526"/>
                      <a:pt x="32208" y="229092"/>
                      <a:pt x="33337" y="224200"/>
                    </a:cubicBezTo>
                    <a:cubicBezTo>
                      <a:pt x="36977" y="208425"/>
                      <a:pt x="39350" y="192379"/>
                      <a:pt x="42862" y="176575"/>
                    </a:cubicBezTo>
                    <a:cubicBezTo>
                      <a:pt x="49486" y="146768"/>
                      <a:pt x="49040" y="141951"/>
                      <a:pt x="61912" y="119425"/>
                    </a:cubicBezTo>
                    <a:cubicBezTo>
                      <a:pt x="74810" y="96854"/>
                      <a:pt x="67817" y="112339"/>
                      <a:pt x="85725" y="90850"/>
                    </a:cubicBezTo>
                    <a:cubicBezTo>
                      <a:pt x="93538" y="81474"/>
                      <a:pt x="97614" y="68237"/>
                      <a:pt x="109537" y="62275"/>
                    </a:cubicBezTo>
                    <a:cubicBezTo>
                      <a:pt x="116777" y="58655"/>
                      <a:pt x="125412" y="59100"/>
                      <a:pt x="133350" y="57513"/>
                    </a:cubicBezTo>
                    <a:cubicBezTo>
                      <a:pt x="138112" y="54338"/>
                      <a:pt x="143240" y="51652"/>
                      <a:pt x="147637" y="47988"/>
                    </a:cubicBezTo>
                    <a:cubicBezTo>
                      <a:pt x="152811" y="43676"/>
                      <a:pt x="156077" y="37042"/>
                      <a:pt x="161925" y="33700"/>
                    </a:cubicBezTo>
                    <a:cubicBezTo>
                      <a:pt x="167916" y="30277"/>
                      <a:pt x="207606" y="24584"/>
                      <a:pt x="209550" y="24175"/>
                    </a:cubicBezTo>
                    <a:cubicBezTo>
                      <a:pt x="230275" y="19812"/>
                      <a:pt x="250825" y="14650"/>
                      <a:pt x="271462" y="9888"/>
                    </a:cubicBezTo>
                    <a:cubicBezTo>
                      <a:pt x="277812" y="6713"/>
                      <a:pt x="283422" y="736"/>
                      <a:pt x="290512" y="363"/>
                    </a:cubicBezTo>
                    <a:cubicBezTo>
                      <a:pt x="314345" y="-891"/>
                      <a:pt x="338409" y="1202"/>
                      <a:pt x="361950" y="5125"/>
                    </a:cubicBezTo>
                    <a:cubicBezTo>
                      <a:pt x="367596" y="6066"/>
                      <a:pt x="371608" y="11283"/>
                      <a:pt x="376237" y="14650"/>
                    </a:cubicBezTo>
                    <a:cubicBezTo>
                      <a:pt x="420782" y="47047"/>
                      <a:pt x="398509" y="37948"/>
                      <a:pt x="428625" y="47988"/>
                    </a:cubicBezTo>
                    <a:cubicBezTo>
                      <a:pt x="433387" y="52750"/>
                      <a:pt x="438529" y="57161"/>
                      <a:pt x="442912" y="62275"/>
                    </a:cubicBezTo>
                    <a:cubicBezTo>
                      <a:pt x="448078" y="68302"/>
                      <a:pt x="451587" y="75712"/>
                      <a:pt x="457200" y="81325"/>
                    </a:cubicBezTo>
                    <a:cubicBezTo>
                      <a:pt x="461247" y="85372"/>
                      <a:pt x="466725" y="87675"/>
                      <a:pt x="471487" y="90850"/>
                    </a:cubicBezTo>
                    <a:cubicBezTo>
                      <a:pt x="473075" y="95613"/>
                      <a:pt x="473759" y="100779"/>
                      <a:pt x="476250" y="105138"/>
                    </a:cubicBezTo>
                    <a:cubicBezTo>
                      <a:pt x="484873" y="120229"/>
                      <a:pt x="492695" y="123741"/>
                      <a:pt x="500062" y="138475"/>
                    </a:cubicBezTo>
                    <a:cubicBezTo>
                      <a:pt x="519780" y="177909"/>
                      <a:pt x="487054" y="126107"/>
                      <a:pt x="514350" y="167050"/>
                    </a:cubicBezTo>
                    <a:cubicBezTo>
                      <a:pt x="520989" y="186970"/>
                      <a:pt x="521824" y="188786"/>
                      <a:pt x="528637" y="214675"/>
                    </a:cubicBezTo>
                    <a:cubicBezTo>
                      <a:pt x="533634" y="233665"/>
                      <a:pt x="538162" y="252775"/>
                      <a:pt x="542925" y="271825"/>
                    </a:cubicBezTo>
                    <a:cubicBezTo>
                      <a:pt x="544512" y="278175"/>
                      <a:pt x="544760" y="285021"/>
                      <a:pt x="547687" y="290875"/>
                    </a:cubicBezTo>
                    <a:lnTo>
                      <a:pt x="557212" y="309925"/>
                    </a:lnTo>
                    <a:cubicBezTo>
                      <a:pt x="571479" y="452582"/>
                      <a:pt x="565326" y="370044"/>
                      <a:pt x="552450" y="657588"/>
                    </a:cubicBezTo>
                    <a:cubicBezTo>
                      <a:pt x="552157" y="664127"/>
                      <a:pt x="548809" y="670189"/>
                      <a:pt x="547687" y="676638"/>
                    </a:cubicBezTo>
                    <a:cubicBezTo>
                      <a:pt x="540726" y="716665"/>
                      <a:pt x="535419" y="768431"/>
                      <a:pt x="523875" y="809988"/>
                    </a:cubicBezTo>
                    <a:cubicBezTo>
                      <a:pt x="519844" y="824499"/>
                      <a:pt x="514350" y="838563"/>
                      <a:pt x="509587" y="852850"/>
                    </a:cubicBezTo>
                    <a:cubicBezTo>
                      <a:pt x="500253" y="908860"/>
                      <a:pt x="509537" y="857837"/>
                      <a:pt x="500062" y="900475"/>
                    </a:cubicBezTo>
                    <a:cubicBezTo>
                      <a:pt x="498306" y="908377"/>
                      <a:pt x="497263" y="916435"/>
                      <a:pt x="495300" y="924288"/>
                    </a:cubicBezTo>
                    <a:cubicBezTo>
                      <a:pt x="494082" y="929158"/>
                      <a:pt x="491755" y="933705"/>
                      <a:pt x="490537" y="938575"/>
                    </a:cubicBezTo>
                    <a:cubicBezTo>
                      <a:pt x="479804" y="981508"/>
                      <a:pt x="493317" y="943533"/>
                      <a:pt x="476250" y="986200"/>
                    </a:cubicBezTo>
                    <a:cubicBezTo>
                      <a:pt x="474662" y="995725"/>
                      <a:pt x="474262" y="1005526"/>
                      <a:pt x="471487" y="1014775"/>
                    </a:cubicBezTo>
                    <a:cubicBezTo>
                      <a:pt x="456107" y="1066041"/>
                      <a:pt x="466760" y="1007484"/>
                      <a:pt x="457200" y="1048113"/>
                    </a:cubicBezTo>
                    <a:cubicBezTo>
                      <a:pt x="451994" y="1070238"/>
                      <a:pt x="442912" y="1114788"/>
                      <a:pt x="442912" y="1114788"/>
                    </a:cubicBezTo>
                    <a:cubicBezTo>
                      <a:pt x="439086" y="1149226"/>
                      <a:pt x="439468" y="1163224"/>
                      <a:pt x="428625" y="1195750"/>
                    </a:cubicBezTo>
                    <a:cubicBezTo>
                      <a:pt x="427037" y="1200513"/>
                      <a:pt x="426107" y="1205548"/>
                      <a:pt x="423862" y="1210038"/>
                    </a:cubicBezTo>
                    <a:cubicBezTo>
                      <a:pt x="421302" y="1215157"/>
                      <a:pt x="417177" y="1219355"/>
                      <a:pt x="414337" y="1224325"/>
                    </a:cubicBezTo>
                    <a:cubicBezTo>
                      <a:pt x="411101" y="1229987"/>
                      <a:pt x="401615" y="1252389"/>
                      <a:pt x="395287" y="1257663"/>
                    </a:cubicBezTo>
                    <a:cubicBezTo>
                      <a:pt x="389833" y="1262208"/>
                      <a:pt x="382587" y="1264013"/>
                      <a:pt x="376237" y="1267188"/>
                    </a:cubicBezTo>
                    <a:cubicBezTo>
                      <a:pt x="365071" y="1300688"/>
                      <a:pt x="379602" y="1259338"/>
                      <a:pt x="361950" y="1300525"/>
                    </a:cubicBezTo>
                    <a:cubicBezTo>
                      <a:pt x="355886" y="1314675"/>
                      <a:pt x="360784" y="1318377"/>
                      <a:pt x="342900" y="1324338"/>
                    </a:cubicBezTo>
                    <a:cubicBezTo>
                      <a:pt x="338382" y="1325844"/>
                      <a:pt x="359568" y="1317194"/>
                      <a:pt x="338137" y="1314813"/>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930775" y="3502025"/>
                <a:ext cx="177800" cy="18097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5041900" y="3714750"/>
                <a:ext cx="611035" cy="923925"/>
              </a:xfrm>
              <a:custGeom>
                <a:avLst/>
                <a:gdLst>
                  <a:gd name="connsiteX0" fmla="*/ 549275 w 611035"/>
                  <a:gd name="connsiteY0" fmla="*/ 390525 h 923925"/>
                  <a:gd name="connsiteX1" fmla="*/ 542925 w 611035"/>
                  <a:gd name="connsiteY1" fmla="*/ 406400 h 923925"/>
                  <a:gd name="connsiteX2" fmla="*/ 539750 w 611035"/>
                  <a:gd name="connsiteY2" fmla="*/ 415925 h 923925"/>
                  <a:gd name="connsiteX3" fmla="*/ 530225 w 611035"/>
                  <a:gd name="connsiteY3" fmla="*/ 425450 h 923925"/>
                  <a:gd name="connsiteX4" fmla="*/ 527050 w 611035"/>
                  <a:gd name="connsiteY4" fmla="*/ 434975 h 923925"/>
                  <a:gd name="connsiteX5" fmla="*/ 511175 w 611035"/>
                  <a:gd name="connsiteY5" fmla="*/ 454025 h 923925"/>
                  <a:gd name="connsiteX6" fmla="*/ 498475 w 611035"/>
                  <a:gd name="connsiteY6" fmla="*/ 469900 h 923925"/>
                  <a:gd name="connsiteX7" fmla="*/ 488950 w 611035"/>
                  <a:gd name="connsiteY7" fmla="*/ 488950 h 923925"/>
                  <a:gd name="connsiteX8" fmla="*/ 479425 w 611035"/>
                  <a:gd name="connsiteY8" fmla="*/ 498475 h 923925"/>
                  <a:gd name="connsiteX9" fmla="*/ 476250 w 611035"/>
                  <a:gd name="connsiteY9" fmla="*/ 508000 h 923925"/>
                  <a:gd name="connsiteX10" fmla="*/ 466725 w 611035"/>
                  <a:gd name="connsiteY10" fmla="*/ 514350 h 923925"/>
                  <a:gd name="connsiteX11" fmla="*/ 457200 w 611035"/>
                  <a:gd name="connsiteY11" fmla="*/ 523875 h 923925"/>
                  <a:gd name="connsiteX12" fmla="*/ 441325 w 611035"/>
                  <a:gd name="connsiteY12" fmla="*/ 539750 h 923925"/>
                  <a:gd name="connsiteX13" fmla="*/ 434975 w 611035"/>
                  <a:gd name="connsiteY13" fmla="*/ 549275 h 923925"/>
                  <a:gd name="connsiteX14" fmla="*/ 425450 w 611035"/>
                  <a:gd name="connsiteY14" fmla="*/ 552450 h 923925"/>
                  <a:gd name="connsiteX15" fmla="*/ 412750 w 611035"/>
                  <a:gd name="connsiteY15" fmla="*/ 571500 h 923925"/>
                  <a:gd name="connsiteX16" fmla="*/ 406400 w 611035"/>
                  <a:gd name="connsiteY16" fmla="*/ 581025 h 923925"/>
                  <a:gd name="connsiteX17" fmla="*/ 400050 w 611035"/>
                  <a:gd name="connsiteY17" fmla="*/ 590550 h 923925"/>
                  <a:gd name="connsiteX18" fmla="*/ 390525 w 611035"/>
                  <a:gd name="connsiteY18" fmla="*/ 603250 h 923925"/>
                  <a:gd name="connsiteX19" fmla="*/ 374650 w 611035"/>
                  <a:gd name="connsiteY19" fmla="*/ 631825 h 923925"/>
                  <a:gd name="connsiteX20" fmla="*/ 368300 w 611035"/>
                  <a:gd name="connsiteY20" fmla="*/ 644525 h 923925"/>
                  <a:gd name="connsiteX21" fmla="*/ 365125 w 611035"/>
                  <a:gd name="connsiteY21" fmla="*/ 654050 h 923925"/>
                  <a:gd name="connsiteX22" fmla="*/ 355600 w 611035"/>
                  <a:gd name="connsiteY22" fmla="*/ 660400 h 923925"/>
                  <a:gd name="connsiteX23" fmla="*/ 346075 w 611035"/>
                  <a:gd name="connsiteY23" fmla="*/ 682625 h 923925"/>
                  <a:gd name="connsiteX24" fmla="*/ 342900 w 611035"/>
                  <a:gd name="connsiteY24" fmla="*/ 692150 h 923925"/>
                  <a:gd name="connsiteX25" fmla="*/ 320675 w 611035"/>
                  <a:gd name="connsiteY25" fmla="*/ 723900 h 923925"/>
                  <a:gd name="connsiteX26" fmla="*/ 301625 w 611035"/>
                  <a:gd name="connsiteY26" fmla="*/ 749300 h 923925"/>
                  <a:gd name="connsiteX27" fmla="*/ 295275 w 611035"/>
                  <a:gd name="connsiteY27" fmla="*/ 765175 h 923925"/>
                  <a:gd name="connsiteX28" fmla="*/ 288925 w 611035"/>
                  <a:gd name="connsiteY28" fmla="*/ 774700 h 923925"/>
                  <a:gd name="connsiteX29" fmla="*/ 285750 w 611035"/>
                  <a:gd name="connsiteY29" fmla="*/ 784225 h 923925"/>
                  <a:gd name="connsiteX30" fmla="*/ 263525 w 611035"/>
                  <a:gd name="connsiteY30" fmla="*/ 815975 h 923925"/>
                  <a:gd name="connsiteX31" fmla="*/ 250825 w 611035"/>
                  <a:gd name="connsiteY31" fmla="*/ 825500 h 923925"/>
                  <a:gd name="connsiteX32" fmla="*/ 234950 w 611035"/>
                  <a:gd name="connsiteY32" fmla="*/ 854075 h 923925"/>
                  <a:gd name="connsiteX33" fmla="*/ 225425 w 611035"/>
                  <a:gd name="connsiteY33" fmla="*/ 860425 h 923925"/>
                  <a:gd name="connsiteX34" fmla="*/ 206375 w 611035"/>
                  <a:gd name="connsiteY34" fmla="*/ 876300 h 923925"/>
                  <a:gd name="connsiteX35" fmla="*/ 196850 w 611035"/>
                  <a:gd name="connsiteY35" fmla="*/ 885825 h 923925"/>
                  <a:gd name="connsiteX36" fmla="*/ 177800 w 611035"/>
                  <a:gd name="connsiteY36" fmla="*/ 895350 h 923925"/>
                  <a:gd name="connsiteX37" fmla="*/ 165100 w 611035"/>
                  <a:gd name="connsiteY37" fmla="*/ 904875 h 923925"/>
                  <a:gd name="connsiteX38" fmla="*/ 155575 w 611035"/>
                  <a:gd name="connsiteY38" fmla="*/ 908050 h 923925"/>
                  <a:gd name="connsiteX39" fmla="*/ 149225 w 611035"/>
                  <a:gd name="connsiteY39" fmla="*/ 920750 h 923925"/>
                  <a:gd name="connsiteX40" fmla="*/ 114300 w 611035"/>
                  <a:gd name="connsiteY40" fmla="*/ 923925 h 923925"/>
                  <a:gd name="connsiteX41" fmla="*/ 88900 w 611035"/>
                  <a:gd name="connsiteY41" fmla="*/ 917575 h 923925"/>
                  <a:gd name="connsiteX42" fmla="*/ 66675 w 611035"/>
                  <a:gd name="connsiteY42" fmla="*/ 901700 h 923925"/>
                  <a:gd name="connsiteX43" fmla="*/ 44450 w 611035"/>
                  <a:gd name="connsiteY43" fmla="*/ 885825 h 923925"/>
                  <a:gd name="connsiteX44" fmla="*/ 22225 w 611035"/>
                  <a:gd name="connsiteY44" fmla="*/ 863600 h 923925"/>
                  <a:gd name="connsiteX45" fmla="*/ 12700 w 611035"/>
                  <a:gd name="connsiteY45" fmla="*/ 844550 h 923925"/>
                  <a:gd name="connsiteX46" fmla="*/ 0 w 611035"/>
                  <a:gd name="connsiteY46" fmla="*/ 796925 h 923925"/>
                  <a:gd name="connsiteX47" fmla="*/ 3175 w 611035"/>
                  <a:gd name="connsiteY47" fmla="*/ 647700 h 923925"/>
                  <a:gd name="connsiteX48" fmla="*/ 6350 w 611035"/>
                  <a:gd name="connsiteY48" fmla="*/ 635000 h 923925"/>
                  <a:gd name="connsiteX49" fmla="*/ 15875 w 611035"/>
                  <a:gd name="connsiteY49" fmla="*/ 609600 h 923925"/>
                  <a:gd name="connsiteX50" fmla="*/ 19050 w 611035"/>
                  <a:gd name="connsiteY50" fmla="*/ 593725 h 923925"/>
                  <a:gd name="connsiteX51" fmla="*/ 28575 w 611035"/>
                  <a:gd name="connsiteY51" fmla="*/ 571500 h 923925"/>
                  <a:gd name="connsiteX52" fmla="*/ 38100 w 611035"/>
                  <a:gd name="connsiteY52" fmla="*/ 561975 h 923925"/>
                  <a:gd name="connsiteX53" fmla="*/ 44450 w 611035"/>
                  <a:gd name="connsiteY53" fmla="*/ 533400 h 923925"/>
                  <a:gd name="connsiteX54" fmla="*/ 50800 w 611035"/>
                  <a:gd name="connsiteY54" fmla="*/ 523875 h 923925"/>
                  <a:gd name="connsiteX55" fmla="*/ 53975 w 611035"/>
                  <a:gd name="connsiteY55" fmla="*/ 514350 h 923925"/>
                  <a:gd name="connsiteX56" fmla="*/ 60325 w 611035"/>
                  <a:gd name="connsiteY56" fmla="*/ 501650 h 923925"/>
                  <a:gd name="connsiteX57" fmla="*/ 66675 w 611035"/>
                  <a:gd name="connsiteY57" fmla="*/ 469900 h 923925"/>
                  <a:gd name="connsiteX58" fmla="*/ 73025 w 611035"/>
                  <a:gd name="connsiteY58" fmla="*/ 460375 h 923925"/>
                  <a:gd name="connsiteX59" fmla="*/ 76200 w 611035"/>
                  <a:gd name="connsiteY59" fmla="*/ 450850 h 923925"/>
                  <a:gd name="connsiteX60" fmla="*/ 82550 w 611035"/>
                  <a:gd name="connsiteY60" fmla="*/ 441325 h 923925"/>
                  <a:gd name="connsiteX61" fmla="*/ 85725 w 611035"/>
                  <a:gd name="connsiteY61" fmla="*/ 431800 h 923925"/>
                  <a:gd name="connsiteX62" fmla="*/ 98425 w 611035"/>
                  <a:gd name="connsiteY62" fmla="*/ 403225 h 923925"/>
                  <a:gd name="connsiteX63" fmla="*/ 111125 w 611035"/>
                  <a:gd name="connsiteY63" fmla="*/ 371475 h 923925"/>
                  <a:gd name="connsiteX64" fmla="*/ 114300 w 611035"/>
                  <a:gd name="connsiteY64" fmla="*/ 352425 h 923925"/>
                  <a:gd name="connsiteX65" fmla="*/ 120650 w 611035"/>
                  <a:gd name="connsiteY65" fmla="*/ 342900 h 923925"/>
                  <a:gd name="connsiteX66" fmla="*/ 130175 w 611035"/>
                  <a:gd name="connsiteY66" fmla="*/ 317500 h 923925"/>
                  <a:gd name="connsiteX67" fmla="*/ 139700 w 611035"/>
                  <a:gd name="connsiteY67" fmla="*/ 311150 h 923925"/>
                  <a:gd name="connsiteX68" fmla="*/ 146050 w 611035"/>
                  <a:gd name="connsiteY68" fmla="*/ 301625 h 923925"/>
                  <a:gd name="connsiteX69" fmla="*/ 149225 w 611035"/>
                  <a:gd name="connsiteY69" fmla="*/ 292100 h 923925"/>
                  <a:gd name="connsiteX70" fmla="*/ 158750 w 611035"/>
                  <a:gd name="connsiteY70" fmla="*/ 282575 h 923925"/>
                  <a:gd name="connsiteX71" fmla="*/ 165100 w 611035"/>
                  <a:gd name="connsiteY71" fmla="*/ 269875 h 923925"/>
                  <a:gd name="connsiteX72" fmla="*/ 174625 w 611035"/>
                  <a:gd name="connsiteY72" fmla="*/ 260350 h 923925"/>
                  <a:gd name="connsiteX73" fmla="*/ 184150 w 611035"/>
                  <a:gd name="connsiteY73" fmla="*/ 234950 h 923925"/>
                  <a:gd name="connsiteX74" fmla="*/ 190500 w 611035"/>
                  <a:gd name="connsiteY74" fmla="*/ 225425 h 923925"/>
                  <a:gd name="connsiteX75" fmla="*/ 196850 w 611035"/>
                  <a:gd name="connsiteY75" fmla="*/ 212725 h 923925"/>
                  <a:gd name="connsiteX76" fmla="*/ 206375 w 611035"/>
                  <a:gd name="connsiteY76" fmla="*/ 200025 h 923925"/>
                  <a:gd name="connsiteX77" fmla="*/ 222250 w 611035"/>
                  <a:gd name="connsiteY77" fmla="*/ 168275 h 923925"/>
                  <a:gd name="connsiteX78" fmla="*/ 228600 w 611035"/>
                  <a:gd name="connsiteY78" fmla="*/ 158750 h 923925"/>
                  <a:gd name="connsiteX79" fmla="*/ 241300 w 611035"/>
                  <a:gd name="connsiteY79" fmla="*/ 123825 h 923925"/>
                  <a:gd name="connsiteX80" fmla="*/ 250825 w 611035"/>
                  <a:gd name="connsiteY80" fmla="*/ 114300 h 923925"/>
                  <a:gd name="connsiteX81" fmla="*/ 260350 w 611035"/>
                  <a:gd name="connsiteY81" fmla="*/ 95250 h 923925"/>
                  <a:gd name="connsiteX82" fmla="*/ 269875 w 611035"/>
                  <a:gd name="connsiteY82" fmla="*/ 85725 h 923925"/>
                  <a:gd name="connsiteX83" fmla="*/ 282575 w 611035"/>
                  <a:gd name="connsiteY83" fmla="*/ 66675 h 923925"/>
                  <a:gd name="connsiteX84" fmla="*/ 285750 w 611035"/>
                  <a:gd name="connsiteY84" fmla="*/ 57150 h 923925"/>
                  <a:gd name="connsiteX85" fmla="*/ 295275 w 611035"/>
                  <a:gd name="connsiteY85" fmla="*/ 50800 h 923925"/>
                  <a:gd name="connsiteX86" fmla="*/ 314325 w 611035"/>
                  <a:gd name="connsiteY86" fmla="*/ 31750 h 923925"/>
                  <a:gd name="connsiteX87" fmla="*/ 327025 w 611035"/>
                  <a:gd name="connsiteY87" fmla="*/ 28575 h 923925"/>
                  <a:gd name="connsiteX88" fmla="*/ 336550 w 611035"/>
                  <a:gd name="connsiteY88" fmla="*/ 25400 h 923925"/>
                  <a:gd name="connsiteX89" fmla="*/ 365125 w 611035"/>
                  <a:gd name="connsiteY89" fmla="*/ 19050 h 923925"/>
                  <a:gd name="connsiteX90" fmla="*/ 384175 w 611035"/>
                  <a:gd name="connsiteY90" fmla="*/ 12700 h 923925"/>
                  <a:gd name="connsiteX91" fmla="*/ 396875 w 611035"/>
                  <a:gd name="connsiteY91" fmla="*/ 9525 h 923925"/>
                  <a:gd name="connsiteX92" fmla="*/ 406400 w 611035"/>
                  <a:gd name="connsiteY92" fmla="*/ 6350 h 923925"/>
                  <a:gd name="connsiteX93" fmla="*/ 438150 w 611035"/>
                  <a:gd name="connsiteY93" fmla="*/ 0 h 923925"/>
                  <a:gd name="connsiteX94" fmla="*/ 482600 w 611035"/>
                  <a:gd name="connsiteY94" fmla="*/ 3175 h 923925"/>
                  <a:gd name="connsiteX95" fmla="*/ 517525 w 611035"/>
                  <a:gd name="connsiteY95" fmla="*/ 34925 h 923925"/>
                  <a:gd name="connsiteX96" fmla="*/ 523875 w 611035"/>
                  <a:gd name="connsiteY96" fmla="*/ 44450 h 923925"/>
                  <a:gd name="connsiteX97" fmla="*/ 533400 w 611035"/>
                  <a:gd name="connsiteY97" fmla="*/ 57150 h 923925"/>
                  <a:gd name="connsiteX98" fmla="*/ 552450 w 611035"/>
                  <a:gd name="connsiteY98" fmla="*/ 95250 h 923925"/>
                  <a:gd name="connsiteX99" fmla="*/ 558800 w 611035"/>
                  <a:gd name="connsiteY99" fmla="*/ 117475 h 923925"/>
                  <a:gd name="connsiteX100" fmla="*/ 565150 w 611035"/>
                  <a:gd name="connsiteY100" fmla="*/ 136525 h 923925"/>
                  <a:gd name="connsiteX101" fmla="*/ 568325 w 611035"/>
                  <a:gd name="connsiteY101" fmla="*/ 152400 h 923925"/>
                  <a:gd name="connsiteX102" fmla="*/ 593725 w 611035"/>
                  <a:gd name="connsiteY102" fmla="*/ 187325 h 923925"/>
                  <a:gd name="connsiteX103" fmla="*/ 600075 w 611035"/>
                  <a:gd name="connsiteY103" fmla="*/ 196850 h 923925"/>
                  <a:gd name="connsiteX104" fmla="*/ 609600 w 611035"/>
                  <a:gd name="connsiteY104" fmla="*/ 244475 h 923925"/>
                  <a:gd name="connsiteX105" fmla="*/ 600075 w 611035"/>
                  <a:gd name="connsiteY105" fmla="*/ 323850 h 923925"/>
                  <a:gd name="connsiteX106" fmla="*/ 590550 w 611035"/>
                  <a:gd name="connsiteY106" fmla="*/ 336550 h 923925"/>
                  <a:gd name="connsiteX107" fmla="*/ 587375 w 611035"/>
                  <a:gd name="connsiteY107" fmla="*/ 346075 h 923925"/>
                  <a:gd name="connsiteX108" fmla="*/ 565150 w 611035"/>
                  <a:gd name="connsiteY108" fmla="*/ 368300 h 923925"/>
                  <a:gd name="connsiteX109" fmla="*/ 555625 w 611035"/>
                  <a:gd name="connsiteY109" fmla="*/ 390525 h 923925"/>
                  <a:gd name="connsiteX110" fmla="*/ 546100 w 611035"/>
                  <a:gd name="connsiteY110" fmla="*/ 396875 h 923925"/>
                  <a:gd name="connsiteX111" fmla="*/ 549275 w 611035"/>
                  <a:gd name="connsiteY111" fmla="*/ 390525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11035" h="923925">
                    <a:moveTo>
                      <a:pt x="549275" y="390525"/>
                    </a:moveTo>
                    <a:cubicBezTo>
                      <a:pt x="547158" y="395817"/>
                      <a:pt x="544926" y="401064"/>
                      <a:pt x="542925" y="406400"/>
                    </a:cubicBezTo>
                    <a:cubicBezTo>
                      <a:pt x="541750" y="409534"/>
                      <a:pt x="541606" y="413140"/>
                      <a:pt x="539750" y="415925"/>
                    </a:cubicBezTo>
                    <a:cubicBezTo>
                      <a:pt x="537259" y="419661"/>
                      <a:pt x="533400" y="422275"/>
                      <a:pt x="530225" y="425450"/>
                    </a:cubicBezTo>
                    <a:cubicBezTo>
                      <a:pt x="529167" y="428625"/>
                      <a:pt x="528547" y="431982"/>
                      <a:pt x="527050" y="434975"/>
                    </a:cubicBezTo>
                    <a:cubicBezTo>
                      <a:pt x="522630" y="443816"/>
                      <a:pt x="518197" y="447003"/>
                      <a:pt x="511175" y="454025"/>
                    </a:cubicBezTo>
                    <a:cubicBezTo>
                      <a:pt x="504994" y="472568"/>
                      <a:pt x="512836" y="455539"/>
                      <a:pt x="498475" y="469900"/>
                    </a:cubicBezTo>
                    <a:cubicBezTo>
                      <a:pt x="483487" y="484888"/>
                      <a:pt x="499279" y="473456"/>
                      <a:pt x="488950" y="488950"/>
                    </a:cubicBezTo>
                    <a:cubicBezTo>
                      <a:pt x="486459" y="492686"/>
                      <a:pt x="482600" y="495300"/>
                      <a:pt x="479425" y="498475"/>
                    </a:cubicBezTo>
                    <a:cubicBezTo>
                      <a:pt x="478367" y="501650"/>
                      <a:pt x="478341" y="505387"/>
                      <a:pt x="476250" y="508000"/>
                    </a:cubicBezTo>
                    <a:cubicBezTo>
                      <a:pt x="473866" y="510980"/>
                      <a:pt x="469656" y="511907"/>
                      <a:pt x="466725" y="514350"/>
                    </a:cubicBezTo>
                    <a:cubicBezTo>
                      <a:pt x="463276" y="517225"/>
                      <a:pt x="460075" y="520426"/>
                      <a:pt x="457200" y="523875"/>
                    </a:cubicBezTo>
                    <a:cubicBezTo>
                      <a:pt x="443971" y="539750"/>
                      <a:pt x="458787" y="528108"/>
                      <a:pt x="441325" y="539750"/>
                    </a:cubicBezTo>
                    <a:cubicBezTo>
                      <a:pt x="439208" y="542925"/>
                      <a:pt x="437955" y="546891"/>
                      <a:pt x="434975" y="549275"/>
                    </a:cubicBezTo>
                    <a:cubicBezTo>
                      <a:pt x="432362" y="551366"/>
                      <a:pt x="427817" y="550083"/>
                      <a:pt x="425450" y="552450"/>
                    </a:cubicBezTo>
                    <a:cubicBezTo>
                      <a:pt x="420054" y="557846"/>
                      <a:pt x="416983" y="565150"/>
                      <a:pt x="412750" y="571500"/>
                    </a:cubicBezTo>
                    <a:lnTo>
                      <a:pt x="406400" y="581025"/>
                    </a:lnTo>
                    <a:cubicBezTo>
                      <a:pt x="404283" y="584200"/>
                      <a:pt x="402340" y="587497"/>
                      <a:pt x="400050" y="590550"/>
                    </a:cubicBezTo>
                    <a:lnTo>
                      <a:pt x="390525" y="603250"/>
                    </a:lnTo>
                    <a:cubicBezTo>
                      <a:pt x="381745" y="629590"/>
                      <a:pt x="396485" y="588156"/>
                      <a:pt x="374650" y="631825"/>
                    </a:cubicBezTo>
                    <a:cubicBezTo>
                      <a:pt x="372533" y="636058"/>
                      <a:pt x="370164" y="640175"/>
                      <a:pt x="368300" y="644525"/>
                    </a:cubicBezTo>
                    <a:cubicBezTo>
                      <a:pt x="366982" y="647601"/>
                      <a:pt x="367216" y="651437"/>
                      <a:pt x="365125" y="654050"/>
                    </a:cubicBezTo>
                    <a:cubicBezTo>
                      <a:pt x="362741" y="657030"/>
                      <a:pt x="358775" y="658283"/>
                      <a:pt x="355600" y="660400"/>
                    </a:cubicBezTo>
                    <a:cubicBezTo>
                      <a:pt x="348992" y="686831"/>
                      <a:pt x="357038" y="660699"/>
                      <a:pt x="346075" y="682625"/>
                    </a:cubicBezTo>
                    <a:cubicBezTo>
                      <a:pt x="344578" y="685618"/>
                      <a:pt x="344525" y="689224"/>
                      <a:pt x="342900" y="692150"/>
                    </a:cubicBezTo>
                    <a:cubicBezTo>
                      <a:pt x="323596" y="726897"/>
                      <a:pt x="337323" y="697264"/>
                      <a:pt x="320675" y="723900"/>
                    </a:cubicBezTo>
                    <a:cubicBezTo>
                      <a:pt x="305629" y="747973"/>
                      <a:pt x="325284" y="725641"/>
                      <a:pt x="301625" y="749300"/>
                    </a:cubicBezTo>
                    <a:cubicBezTo>
                      <a:pt x="299508" y="754592"/>
                      <a:pt x="297824" y="760077"/>
                      <a:pt x="295275" y="765175"/>
                    </a:cubicBezTo>
                    <a:cubicBezTo>
                      <a:pt x="293568" y="768588"/>
                      <a:pt x="290632" y="771287"/>
                      <a:pt x="288925" y="774700"/>
                    </a:cubicBezTo>
                    <a:cubicBezTo>
                      <a:pt x="287428" y="777693"/>
                      <a:pt x="287375" y="781299"/>
                      <a:pt x="285750" y="784225"/>
                    </a:cubicBezTo>
                    <a:cubicBezTo>
                      <a:pt x="284453" y="786559"/>
                      <a:pt x="267687" y="811813"/>
                      <a:pt x="263525" y="815975"/>
                    </a:cubicBezTo>
                    <a:cubicBezTo>
                      <a:pt x="259783" y="819717"/>
                      <a:pt x="255058" y="822325"/>
                      <a:pt x="250825" y="825500"/>
                    </a:cubicBezTo>
                    <a:cubicBezTo>
                      <a:pt x="247516" y="835426"/>
                      <a:pt x="244308" y="847837"/>
                      <a:pt x="234950" y="854075"/>
                    </a:cubicBezTo>
                    <a:lnTo>
                      <a:pt x="225425" y="860425"/>
                    </a:lnTo>
                    <a:cubicBezTo>
                      <a:pt x="212907" y="879202"/>
                      <a:pt x="226882" y="861652"/>
                      <a:pt x="206375" y="876300"/>
                    </a:cubicBezTo>
                    <a:cubicBezTo>
                      <a:pt x="202721" y="878910"/>
                      <a:pt x="200299" y="882950"/>
                      <a:pt x="196850" y="885825"/>
                    </a:cubicBezTo>
                    <a:cubicBezTo>
                      <a:pt x="188644" y="892664"/>
                      <a:pt x="187346" y="892168"/>
                      <a:pt x="177800" y="895350"/>
                    </a:cubicBezTo>
                    <a:cubicBezTo>
                      <a:pt x="173567" y="898525"/>
                      <a:pt x="169694" y="902250"/>
                      <a:pt x="165100" y="904875"/>
                    </a:cubicBezTo>
                    <a:cubicBezTo>
                      <a:pt x="162194" y="906535"/>
                      <a:pt x="157942" y="905683"/>
                      <a:pt x="155575" y="908050"/>
                    </a:cubicBezTo>
                    <a:cubicBezTo>
                      <a:pt x="152228" y="911397"/>
                      <a:pt x="153643" y="919051"/>
                      <a:pt x="149225" y="920750"/>
                    </a:cubicBezTo>
                    <a:cubicBezTo>
                      <a:pt x="138314" y="924946"/>
                      <a:pt x="125942" y="922867"/>
                      <a:pt x="114300" y="923925"/>
                    </a:cubicBezTo>
                    <a:cubicBezTo>
                      <a:pt x="105833" y="921808"/>
                      <a:pt x="96562" y="921754"/>
                      <a:pt x="88900" y="917575"/>
                    </a:cubicBezTo>
                    <a:cubicBezTo>
                      <a:pt x="44375" y="893289"/>
                      <a:pt x="111211" y="912834"/>
                      <a:pt x="66675" y="901700"/>
                    </a:cubicBezTo>
                    <a:cubicBezTo>
                      <a:pt x="62041" y="898611"/>
                      <a:pt x="47314" y="889047"/>
                      <a:pt x="44450" y="885825"/>
                    </a:cubicBezTo>
                    <a:cubicBezTo>
                      <a:pt x="22998" y="861692"/>
                      <a:pt x="42014" y="870196"/>
                      <a:pt x="22225" y="863600"/>
                    </a:cubicBezTo>
                    <a:cubicBezTo>
                      <a:pt x="10646" y="828862"/>
                      <a:pt x="29113" y="881479"/>
                      <a:pt x="12700" y="844550"/>
                    </a:cubicBezTo>
                    <a:cubicBezTo>
                      <a:pt x="6410" y="830397"/>
                      <a:pt x="3217" y="811402"/>
                      <a:pt x="0" y="796925"/>
                    </a:cubicBezTo>
                    <a:cubicBezTo>
                      <a:pt x="1058" y="747183"/>
                      <a:pt x="1225" y="697415"/>
                      <a:pt x="3175" y="647700"/>
                    </a:cubicBezTo>
                    <a:cubicBezTo>
                      <a:pt x="3346" y="643340"/>
                      <a:pt x="4970" y="639140"/>
                      <a:pt x="6350" y="635000"/>
                    </a:cubicBezTo>
                    <a:cubicBezTo>
                      <a:pt x="9263" y="626260"/>
                      <a:pt x="13646" y="618517"/>
                      <a:pt x="15875" y="609600"/>
                    </a:cubicBezTo>
                    <a:cubicBezTo>
                      <a:pt x="17184" y="604365"/>
                      <a:pt x="17741" y="598960"/>
                      <a:pt x="19050" y="593725"/>
                    </a:cubicBezTo>
                    <a:cubicBezTo>
                      <a:pt x="20644" y="587347"/>
                      <a:pt x="25080" y="576393"/>
                      <a:pt x="28575" y="571500"/>
                    </a:cubicBezTo>
                    <a:cubicBezTo>
                      <a:pt x="31185" y="567846"/>
                      <a:pt x="34925" y="565150"/>
                      <a:pt x="38100" y="561975"/>
                    </a:cubicBezTo>
                    <a:cubicBezTo>
                      <a:pt x="38665" y="559150"/>
                      <a:pt x="42769" y="537323"/>
                      <a:pt x="44450" y="533400"/>
                    </a:cubicBezTo>
                    <a:cubicBezTo>
                      <a:pt x="45953" y="529893"/>
                      <a:pt x="49093" y="527288"/>
                      <a:pt x="50800" y="523875"/>
                    </a:cubicBezTo>
                    <a:cubicBezTo>
                      <a:pt x="52297" y="520882"/>
                      <a:pt x="52657" y="517426"/>
                      <a:pt x="53975" y="514350"/>
                    </a:cubicBezTo>
                    <a:cubicBezTo>
                      <a:pt x="55839" y="510000"/>
                      <a:pt x="58663" y="506082"/>
                      <a:pt x="60325" y="501650"/>
                    </a:cubicBezTo>
                    <a:cubicBezTo>
                      <a:pt x="69861" y="476220"/>
                      <a:pt x="55701" y="502822"/>
                      <a:pt x="66675" y="469900"/>
                    </a:cubicBezTo>
                    <a:cubicBezTo>
                      <a:pt x="67882" y="466280"/>
                      <a:pt x="71318" y="463788"/>
                      <a:pt x="73025" y="460375"/>
                    </a:cubicBezTo>
                    <a:cubicBezTo>
                      <a:pt x="74522" y="457382"/>
                      <a:pt x="74703" y="453843"/>
                      <a:pt x="76200" y="450850"/>
                    </a:cubicBezTo>
                    <a:cubicBezTo>
                      <a:pt x="77907" y="447437"/>
                      <a:pt x="80843" y="444738"/>
                      <a:pt x="82550" y="441325"/>
                    </a:cubicBezTo>
                    <a:cubicBezTo>
                      <a:pt x="84047" y="438332"/>
                      <a:pt x="84550" y="434934"/>
                      <a:pt x="85725" y="431800"/>
                    </a:cubicBezTo>
                    <a:cubicBezTo>
                      <a:pt x="91806" y="415584"/>
                      <a:pt x="91209" y="417656"/>
                      <a:pt x="98425" y="403225"/>
                    </a:cubicBezTo>
                    <a:cubicBezTo>
                      <a:pt x="107899" y="346382"/>
                      <a:pt x="93275" y="416100"/>
                      <a:pt x="111125" y="371475"/>
                    </a:cubicBezTo>
                    <a:cubicBezTo>
                      <a:pt x="113516" y="365498"/>
                      <a:pt x="112264" y="358532"/>
                      <a:pt x="114300" y="352425"/>
                    </a:cubicBezTo>
                    <a:cubicBezTo>
                      <a:pt x="115507" y="348805"/>
                      <a:pt x="118943" y="346313"/>
                      <a:pt x="120650" y="342900"/>
                    </a:cubicBezTo>
                    <a:cubicBezTo>
                      <a:pt x="125748" y="332703"/>
                      <a:pt x="122376" y="328419"/>
                      <a:pt x="130175" y="317500"/>
                    </a:cubicBezTo>
                    <a:cubicBezTo>
                      <a:pt x="132393" y="314395"/>
                      <a:pt x="136525" y="313267"/>
                      <a:pt x="139700" y="311150"/>
                    </a:cubicBezTo>
                    <a:cubicBezTo>
                      <a:pt x="141817" y="307975"/>
                      <a:pt x="144343" y="305038"/>
                      <a:pt x="146050" y="301625"/>
                    </a:cubicBezTo>
                    <a:cubicBezTo>
                      <a:pt x="147547" y="298632"/>
                      <a:pt x="147369" y="294885"/>
                      <a:pt x="149225" y="292100"/>
                    </a:cubicBezTo>
                    <a:cubicBezTo>
                      <a:pt x="151716" y="288364"/>
                      <a:pt x="156140" y="286229"/>
                      <a:pt x="158750" y="282575"/>
                    </a:cubicBezTo>
                    <a:cubicBezTo>
                      <a:pt x="161501" y="278724"/>
                      <a:pt x="162349" y="273726"/>
                      <a:pt x="165100" y="269875"/>
                    </a:cubicBezTo>
                    <a:cubicBezTo>
                      <a:pt x="167710" y="266221"/>
                      <a:pt x="172015" y="264004"/>
                      <a:pt x="174625" y="260350"/>
                    </a:cubicBezTo>
                    <a:cubicBezTo>
                      <a:pt x="185963" y="244477"/>
                      <a:pt x="177028" y="251569"/>
                      <a:pt x="184150" y="234950"/>
                    </a:cubicBezTo>
                    <a:cubicBezTo>
                      <a:pt x="185653" y="231443"/>
                      <a:pt x="188607" y="228738"/>
                      <a:pt x="190500" y="225425"/>
                    </a:cubicBezTo>
                    <a:cubicBezTo>
                      <a:pt x="192848" y="221316"/>
                      <a:pt x="194342" y="216739"/>
                      <a:pt x="196850" y="212725"/>
                    </a:cubicBezTo>
                    <a:cubicBezTo>
                      <a:pt x="199655" y="208238"/>
                      <a:pt x="203750" y="204619"/>
                      <a:pt x="206375" y="200025"/>
                    </a:cubicBezTo>
                    <a:cubicBezTo>
                      <a:pt x="212246" y="189751"/>
                      <a:pt x="215686" y="178120"/>
                      <a:pt x="222250" y="168275"/>
                    </a:cubicBezTo>
                    <a:cubicBezTo>
                      <a:pt x="224367" y="165100"/>
                      <a:pt x="227050" y="162237"/>
                      <a:pt x="228600" y="158750"/>
                    </a:cubicBezTo>
                    <a:cubicBezTo>
                      <a:pt x="231790" y="151572"/>
                      <a:pt x="236689" y="131202"/>
                      <a:pt x="241300" y="123825"/>
                    </a:cubicBezTo>
                    <a:cubicBezTo>
                      <a:pt x="243680" y="120017"/>
                      <a:pt x="247950" y="117749"/>
                      <a:pt x="250825" y="114300"/>
                    </a:cubicBezTo>
                    <a:cubicBezTo>
                      <a:pt x="275804" y="84325"/>
                      <a:pt x="241257" y="123889"/>
                      <a:pt x="260350" y="95250"/>
                    </a:cubicBezTo>
                    <a:cubicBezTo>
                      <a:pt x="262841" y="91514"/>
                      <a:pt x="266700" y="88900"/>
                      <a:pt x="269875" y="85725"/>
                    </a:cubicBezTo>
                    <a:cubicBezTo>
                      <a:pt x="277424" y="63077"/>
                      <a:pt x="266720" y="90458"/>
                      <a:pt x="282575" y="66675"/>
                    </a:cubicBezTo>
                    <a:cubicBezTo>
                      <a:pt x="284431" y="63890"/>
                      <a:pt x="283659" y="59763"/>
                      <a:pt x="285750" y="57150"/>
                    </a:cubicBezTo>
                    <a:cubicBezTo>
                      <a:pt x="288134" y="54170"/>
                      <a:pt x="292423" y="53335"/>
                      <a:pt x="295275" y="50800"/>
                    </a:cubicBezTo>
                    <a:cubicBezTo>
                      <a:pt x="301987" y="44834"/>
                      <a:pt x="305613" y="33928"/>
                      <a:pt x="314325" y="31750"/>
                    </a:cubicBezTo>
                    <a:cubicBezTo>
                      <a:pt x="318558" y="30692"/>
                      <a:pt x="322829" y="29774"/>
                      <a:pt x="327025" y="28575"/>
                    </a:cubicBezTo>
                    <a:cubicBezTo>
                      <a:pt x="330243" y="27656"/>
                      <a:pt x="333303" y="26212"/>
                      <a:pt x="336550" y="25400"/>
                    </a:cubicBezTo>
                    <a:cubicBezTo>
                      <a:pt x="354677" y="20868"/>
                      <a:pt x="348828" y="23939"/>
                      <a:pt x="365125" y="19050"/>
                    </a:cubicBezTo>
                    <a:cubicBezTo>
                      <a:pt x="371536" y="17127"/>
                      <a:pt x="377681" y="14323"/>
                      <a:pt x="384175" y="12700"/>
                    </a:cubicBezTo>
                    <a:cubicBezTo>
                      <a:pt x="388408" y="11642"/>
                      <a:pt x="392679" y="10724"/>
                      <a:pt x="396875" y="9525"/>
                    </a:cubicBezTo>
                    <a:cubicBezTo>
                      <a:pt x="400093" y="8606"/>
                      <a:pt x="403139" y="7103"/>
                      <a:pt x="406400" y="6350"/>
                    </a:cubicBezTo>
                    <a:cubicBezTo>
                      <a:pt x="416917" y="3923"/>
                      <a:pt x="427567" y="2117"/>
                      <a:pt x="438150" y="0"/>
                    </a:cubicBezTo>
                    <a:cubicBezTo>
                      <a:pt x="452967" y="1058"/>
                      <a:pt x="468235" y="-605"/>
                      <a:pt x="482600" y="3175"/>
                    </a:cubicBezTo>
                    <a:cubicBezTo>
                      <a:pt x="488280" y="4670"/>
                      <a:pt x="516486" y="33366"/>
                      <a:pt x="517525" y="34925"/>
                    </a:cubicBezTo>
                    <a:cubicBezTo>
                      <a:pt x="519642" y="38100"/>
                      <a:pt x="521657" y="41345"/>
                      <a:pt x="523875" y="44450"/>
                    </a:cubicBezTo>
                    <a:cubicBezTo>
                      <a:pt x="526951" y="48756"/>
                      <a:pt x="530806" y="52538"/>
                      <a:pt x="533400" y="57150"/>
                    </a:cubicBezTo>
                    <a:cubicBezTo>
                      <a:pt x="540361" y="69526"/>
                      <a:pt x="548549" y="81597"/>
                      <a:pt x="552450" y="95250"/>
                    </a:cubicBezTo>
                    <a:cubicBezTo>
                      <a:pt x="554567" y="102658"/>
                      <a:pt x="556534" y="110111"/>
                      <a:pt x="558800" y="117475"/>
                    </a:cubicBezTo>
                    <a:cubicBezTo>
                      <a:pt x="560768" y="123872"/>
                      <a:pt x="563389" y="130067"/>
                      <a:pt x="565150" y="136525"/>
                    </a:cubicBezTo>
                    <a:cubicBezTo>
                      <a:pt x="566570" y="141731"/>
                      <a:pt x="565679" y="147697"/>
                      <a:pt x="568325" y="152400"/>
                    </a:cubicBezTo>
                    <a:cubicBezTo>
                      <a:pt x="575382" y="164946"/>
                      <a:pt x="585740" y="175348"/>
                      <a:pt x="593725" y="187325"/>
                    </a:cubicBezTo>
                    <a:lnTo>
                      <a:pt x="600075" y="196850"/>
                    </a:lnTo>
                    <a:cubicBezTo>
                      <a:pt x="608240" y="229510"/>
                      <a:pt x="605191" y="213610"/>
                      <a:pt x="609600" y="244475"/>
                    </a:cubicBezTo>
                    <a:cubicBezTo>
                      <a:pt x="606823" y="305561"/>
                      <a:pt x="619260" y="296991"/>
                      <a:pt x="600075" y="323850"/>
                    </a:cubicBezTo>
                    <a:cubicBezTo>
                      <a:pt x="596999" y="328156"/>
                      <a:pt x="593725" y="332317"/>
                      <a:pt x="590550" y="336550"/>
                    </a:cubicBezTo>
                    <a:cubicBezTo>
                      <a:pt x="589492" y="339725"/>
                      <a:pt x="589035" y="343169"/>
                      <a:pt x="587375" y="346075"/>
                    </a:cubicBezTo>
                    <a:cubicBezTo>
                      <a:pt x="579967" y="359040"/>
                      <a:pt x="576792" y="359569"/>
                      <a:pt x="565150" y="368300"/>
                    </a:cubicBezTo>
                    <a:cubicBezTo>
                      <a:pt x="562721" y="378016"/>
                      <a:pt x="562934" y="383216"/>
                      <a:pt x="555625" y="390525"/>
                    </a:cubicBezTo>
                    <a:cubicBezTo>
                      <a:pt x="552927" y="393223"/>
                      <a:pt x="549275" y="394758"/>
                      <a:pt x="546100" y="396875"/>
                    </a:cubicBezTo>
                    <a:lnTo>
                      <a:pt x="549275" y="390525"/>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6313596" y="3322800"/>
                <a:ext cx="731729" cy="1284125"/>
              </a:xfrm>
              <a:custGeom>
                <a:avLst/>
                <a:gdLst>
                  <a:gd name="connsiteX0" fmla="*/ 404704 w 731729"/>
                  <a:gd name="connsiteY0" fmla="*/ 10950 h 1284125"/>
                  <a:gd name="connsiteX1" fmla="*/ 392004 w 731729"/>
                  <a:gd name="connsiteY1" fmla="*/ 26825 h 1284125"/>
                  <a:gd name="connsiteX2" fmla="*/ 388829 w 731729"/>
                  <a:gd name="connsiteY2" fmla="*/ 36350 h 1284125"/>
                  <a:gd name="connsiteX3" fmla="*/ 369779 w 731729"/>
                  <a:gd name="connsiteY3" fmla="*/ 71275 h 1284125"/>
                  <a:gd name="connsiteX4" fmla="*/ 357079 w 731729"/>
                  <a:gd name="connsiteY4" fmla="*/ 103025 h 1284125"/>
                  <a:gd name="connsiteX5" fmla="*/ 350729 w 731729"/>
                  <a:gd name="connsiteY5" fmla="*/ 125250 h 1284125"/>
                  <a:gd name="connsiteX6" fmla="*/ 344379 w 731729"/>
                  <a:gd name="connsiteY6" fmla="*/ 137950 h 1284125"/>
                  <a:gd name="connsiteX7" fmla="*/ 338029 w 731729"/>
                  <a:gd name="connsiteY7" fmla="*/ 163350 h 1284125"/>
                  <a:gd name="connsiteX8" fmla="*/ 328504 w 731729"/>
                  <a:gd name="connsiteY8" fmla="*/ 191925 h 1284125"/>
                  <a:gd name="connsiteX9" fmla="*/ 322154 w 731729"/>
                  <a:gd name="connsiteY9" fmla="*/ 242725 h 1284125"/>
                  <a:gd name="connsiteX10" fmla="*/ 315804 w 731729"/>
                  <a:gd name="connsiteY10" fmla="*/ 261775 h 1284125"/>
                  <a:gd name="connsiteX11" fmla="*/ 309454 w 731729"/>
                  <a:gd name="connsiteY11" fmla="*/ 287175 h 1284125"/>
                  <a:gd name="connsiteX12" fmla="*/ 303104 w 731729"/>
                  <a:gd name="connsiteY12" fmla="*/ 296700 h 1284125"/>
                  <a:gd name="connsiteX13" fmla="*/ 299929 w 731729"/>
                  <a:gd name="connsiteY13" fmla="*/ 306225 h 1284125"/>
                  <a:gd name="connsiteX14" fmla="*/ 296754 w 731729"/>
                  <a:gd name="connsiteY14" fmla="*/ 322100 h 1284125"/>
                  <a:gd name="connsiteX15" fmla="*/ 287229 w 731729"/>
                  <a:gd name="connsiteY15" fmla="*/ 331625 h 1284125"/>
                  <a:gd name="connsiteX16" fmla="*/ 280879 w 731729"/>
                  <a:gd name="connsiteY16" fmla="*/ 360200 h 1284125"/>
                  <a:gd name="connsiteX17" fmla="*/ 274529 w 731729"/>
                  <a:gd name="connsiteY17" fmla="*/ 369725 h 1284125"/>
                  <a:gd name="connsiteX18" fmla="*/ 268179 w 731729"/>
                  <a:gd name="connsiteY18" fmla="*/ 395125 h 1284125"/>
                  <a:gd name="connsiteX19" fmla="*/ 261829 w 731729"/>
                  <a:gd name="connsiteY19" fmla="*/ 407825 h 1284125"/>
                  <a:gd name="connsiteX20" fmla="*/ 258654 w 731729"/>
                  <a:gd name="connsiteY20" fmla="*/ 420525 h 1284125"/>
                  <a:gd name="connsiteX21" fmla="*/ 252304 w 731729"/>
                  <a:gd name="connsiteY21" fmla="*/ 430050 h 1284125"/>
                  <a:gd name="connsiteX22" fmla="*/ 249129 w 731729"/>
                  <a:gd name="connsiteY22" fmla="*/ 439575 h 1284125"/>
                  <a:gd name="connsiteX23" fmla="*/ 242779 w 731729"/>
                  <a:gd name="connsiteY23" fmla="*/ 468150 h 1284125"/>
                  <a:gd name="connsiteX24" fmla="*/ 236429 w 731729"/>
                  <a:gd name="connsiteY24" fmla="*/ 499900 h 1284125"/>
                  <a:gd name="connsiteX25" fmla="*/ 233254 w 731729"/>
                  <a:gd name="connsiteY25" fmla="*/ 518950 h 1284125"/>
                  <a:gd name="connsiteX26" fmla="*/ 223729 w 731729"/>
                  <a:gd name="connsiteY26" fmla="*/ 550700 h 1284125"/>
                  <a:gd name="connsiteX27" fmla="*/ 220554 w 731729"/>
                  <a:gd name="connsiteY27" fmla="*/ 560225 h 1284125"/>
                  <a:gd name="connsiteX28" fmla="*/ 217379 w 731729"/>
                  <a:gd name="connsiteY28" fmla="*/ 569750 h 1284125"/>
                  <a:gd name="connsiteX29" fmla="*/ 211029 w 731729"/>
                  <a:gd name="connsiteY29" fmla="*/ 604675 h 1284125"/>
                  <a:gd name="connsiteX30" fmla="*/ 204679 w 731729"/>
                  <a:gd name="connsiteY30" fmla="*/ 620550 h 1284125"/>
                  <a:gd name="connsiteX31" fmla="*/ 201504 w 731729"/>
                  <a:gd name="connsiteY31" fmla="*/ 630075 h 1284125"/>
                  <a:gd name="connsiteX32" fmla="*/ 195154 w 731729"/>
                  <a:gd name="connsiteY32" fmla="*/ 642775 h 1284125"/>
                  <a:gd name="connsiteX33" fmla="*/ 191979 w 731729"/>
                  <a:gd name="connsiteY33" fmla="*/ 655475 h 1284125"/>
                  <a:gd name="connsiteX34" fmla="*/ 179279 w 731729"/>
                  <a:gd name="connsiteY34" fmla="*/ 706275 h 1284125"/>
                  <a:gd name="connsiteX35" fmla="*/ 169754 w 731729"/>
                  <a:gd name="connsiteY35" fmla="*/ 718975 h 1284125"/>
                  <a:gd name="connsiteX36" fmla="*/ 157054 w 731729"/>
                  <a:gd name="connsiteY36" fmla="*/ 747550 h 1284125"/>
                  <a:gd name="connsiteX37" fmla="*/ 138004 w 731729"/>
                  <a:gd name="connsiteY37" fmla="*/ 776125 h 1284125"/>
                  <a:gd name="connsiteX38" fmla="*/ 131654 w 731729"/>
                  <a:gd name="connsiteY38" fmla="*/ 785650 h 1284125"/>
                  <a:gd name="connsiteX39" fmla="*/ 125304 w 731729"/>
                  <a:gd name="connsiteY39" fmla="*/ 804700 h 1284125"/>
                  <a:gd name="connsiteX40" fmla="*/ 122129 w 731729"/>
                  <a:gd name="connsiteY40" fmla="*/ 814225 h 1284125"/>
                  <a:gd name="connsiteX41" fmla="*/ 115779 w 731729"/>
                  <a:gd name="connsiteY41" fmla="*/ 823750 h 1284125"/>
                  <a:gd name="connsiteX42" fmla="*/ 106254 w 731729"/>
                  <a:gd name="connsiteY42" fmla="*/ 836450 h 1284125"/>
                  <a:gd name="connsiteX43" fmla="*/ 99904 w 731729"/>
                  <a:gd name="connsiteY43" fmla="*/ 849150 h 1284125"/>
                  <a:gd name="connsiteX44" fmla="*/ 93554 w 731729"/>
                  <a:gd name="connsiteY44" fmla="*/ 858675 h 1284125"/>
                  <a:gd name="connsiteX45" fmla="*/ 87204 w 731729"/>
                  <a:gd name="connsiteY45" fmla="*/ 871375 h 1284125"/>
                  <a:gd name="connsiteX46" fmla="*/ 80854 w 731729"/>
                  <a:gd name="connsiteY46" fmla="*/ 880900 h 1284125"/>
                  <a:gd name="connsiteX47" fmla="*/ 77679 w 731729"/>
                  <a:gd name="connsiteY47" fmla="*/ 890425 h 1284125"/>
                  <a:gd name="connsiteX48" fmla="*/ 68154 w 731729"/>
                  <a:gd name="connsiteY48" fmla="*/ 899950 h 1284125"/>
                  <a:gd name="connsiteX49" fmla="*/ 55454 w 731729"/>
                  <a:gd name="connsiteY49" fmla="*/ 934875 h 1284125"/>
                  <a:gd name="connsiteX50" fmla="*/ 52279 w 731729"/>
                  <a:gd name="connsiteY50" fmla="*/ 953925 h 1284125"/>
                  <a:gd name="connsiteX51" fmla="*/ 45929 w 731729"/>
                  <a:gd name="connsiteY51" fmla="*/ 969800 h 1284125"/>
                  <a:gd name="connsiteX52" fmla="*/ 39579 w 731729"/>
                  <a:gd name="connsiteY52" fmla="*/ 988850 h 1284125"/>
                  <a:gd name="connsiteX53" fmla="*/ 30054 w 731729"/>
                  <a:gd name="connsiteY53" fmla="*/ 1014250 h 1284125"/>
                  <a:gd name="connsiteX54" fmla="*/ 23704 w 731729"/>
                  <a:gd name="connsiteY54" fmla="*/ 1068225 h 1284125"/>
                  <a:gd name="connsiteX55" fmla="*/ 17354 w 731729"/>
                  <a:gd name="connsiteY55" fmla="*/ 1084100 h 1284125"/>
                  <a:gd name="connsiteX56" fmla="*/ 7829 w 731729"/>
                  <a:gd name="connsiteY56" fmla="*/ 1106325 h 1284125"/>
                  <a:gd name="connsiteX57" fmla="*/ 7829 w 731729"/>
                  <a:gd name="connsiteY57" fmla="*/ 1239675 h 1284125"/>
                  <a:gd name="connsiteX58" fmla="*/ 20529 w 731729"/>
                  <a:gd name="connsiteY58" fmla="*/ 1242850 h 1284125"/>
                  <a:gd name="connsiteX59" fmla="*/ 42754 w 731729"/>
                  <a:gd name="connsiteY59" fmla="*/ 1255550 h 1284125"/>
                  <a:gd name="connsiteX60" fmla="*/ 68154 w 731729"/>
                  <a:gd name="connsiteY60" fmla="*/ 1274600 h 1284125"/>
                  <a:gd name="connsiteX61" fmla="*/ 77679 w 731729"/>
                  <a:gd name="connsiteY61" fmla="*/ 1277775 h 1284125"/>
                  <a:gd name="connsiteX62" fmla="*/ 90379 w 731729"/>
                  <a:gd name="connsiteY62" fmla="*/ 1284125 h 1284125"/>
                  <a:gd name="connsiteX63" fmla="*/ 176104 w 731729"/>
                  <a:gd name="connsiteY63" fmla="*/ 1277775 h 1284125"/>
                  <a:gd name="connsiteX64" fmla="*/ 201504 w 731729"/>
                  <a:gd name="connsiteY64" fmla="*/ 1274600 h 1284125"/>
                  <a:gd name="connsiteX65" fmla="*/ 211029 w 731729"/>
                  <a:gd name="connsiteY65" fmla="*/ 1271425 h 1284125"/>
                  <a:gd name="connsiteX66" fmla="*/ 242779 w 731729"/>
                  <a:gd name="connsiteY66" fmla="*/ 1265075 h 1284125"/>
                  <a:gd name="connsiteX67" fmla="*/ 261829 w 731729"/>
                  <a:gd name="connsiteY67" fmla="*/ 1258725 h 1284125"/>
                  <a:gd name="connsiteX68" fmla="*/ 280879 w 731729"/>
                  <a:gd name="connsiteY68" fmla="*/ 1239675 h 1284125"/>
                  <a:gd name="connsiteX69" fmla="*/ 290404 w 731729"/>
                  <a:gd name="connsiteY69" fmla="*/ 1236500 h 1284125"/>
                  <a:gd name="connsiteX70" fmla="*/ 309454 w 731729"/>
                  <a:gd name="connsiteY70" fmla="*/ 1226975 h 1284125"/>
                  <a:gd name="connsiteX71" fmla="*/ 331679 w 731729"/>
                  <a:gd name="connsiteY71" fmla="*/ 1211100 h 1284125"/>
                  <a:gd name="connsiteX72" fmla="*/ 341204 w 731729"/>
                  <a:gd name="connsiteY72" fmla="*/ 1207925 h 1284125"/>
                  <a:gd name="connsiteX73" fmla="*/ 372954 w 731729"/>
                  <a:gd name="connsiteY73" fmla="*/ 1192050 h 1284125"/>
                  <a:gd name="connsiteX74" fmla="*/ 401529 w 731729"/>
                  <a:gd name="connsiteY74" fmla="*/ 1179350 h 1284125"/>
                  <a:gd name="connsiteX75" fmla="*/ 411054 w 731729"/>
                  <a:gd name="connsiteY75" fmla="*/ 1176175 h 1284125"/>
                  <a:gd name="connsiteX76" fmla="*/ 439629 w 731729"/>
                  <a:gd name="connsiteY76" fmla="*/ 1163475 h 1284125"/>
                  <a:gd name="connsiteX77" fmla="*/ 452329 w 731729"/>
                  <a:gd name="connsiteY77" fmla="*/ 1157125 h 1284125"/>
                  <a:gd name="connsiteX78" fmla="*/ 468204 w 731729"/>
                  <a:gd name="connsiteY78" fmla="*/ 1150775 h 1284125"/>
                  <a:gd name="connsiteX79" fmla="*/ 477729 w 731729"/>
                  <a:gd name="connsiteY79" fmla="*/ 1144425 h 1284125"/>
                  <a:gd name="connsiteX80" fmla="*/ 490429 w 731729"/>
                  <a:gd name="connsiteY80" fmla="*/ 1138075 h 1284125"/>
                  <a:gd name="connsiteX81" fmla="*/ 509479 w 731729"/>
                  <a:gd name="connsiteY81" fmla="*/ 1125375 h 1284125"/>
                  <a:gd name="connsiteX82" fmla="*/ 531704 w 731729"/>
                  <a:gd name="connsiteY82" fmla="*/ 1112675 h 1284125"/>
                  <a:gd name="connsiteX83" fmla="*/ 566629 w 731729"/>
                  <a:gd name="connsiteY83" fmla="*/ 1087275 h 1284125"/>
                  <a:gd name="connsiteX84" fmla="*/ 579329 w 731729"/>
                  <a:gd name="connsiteY84" fmla="*/ 1084100 h 1284125"/>
                  <a:gd name="connsiteX85" fmla="*/ 592029 w 731729"/>
                  <a:gd name="connsiteY85" fmla="*/ 1074575 h 1284125"/>
                  <a:gd name="connsiteX86" fmla="*/ 604729 w 731729"/>
                  <a:gd name="connsiteY86" fmla="*/ 1068225 h 1284125"/>
                  <a:gd name="connsiteX87" fmla="*/ 620604 w 731729"/>
                  <a:gd name="connsiteY87" fmla="*/ 1055525 h 1284125"/>
                  <a:gd name="connsiteX88" fmla="*/ 630129 w 731729"/>
                  <a:gd name="connsiteY88" fmla="*/ 1046000 h 1284125"/>
                  <a:gd name="connsiteX89" fmla="*/ 655529 w 731729"/>
                  <a:gd name="connsiteY89" fmla="*/ 1033300 h 1284125"/>
                  <a:gd name="connsiteX90" fmla="*/ 665054 w 731729"/>
                  <a:gd name="connsiteY90" fmla="*/ 1030125 h 1284125"/>
                  <a:gd name="connsiteX91" fmla="*/ 687279 w 731729"/>
                  <a:gd name="connsiteY91" fmla="*/ 1011075 h 1284125"/>
                  <a:gd name="connsiteX92" fmla="*/ 703154 w 731729"/>
                  <a:gd name="connsiteY92" fmla="*/ 1004725 h 1284125"/>
                  <a:gd name="connsiteX93" fmla="*/ 715854 w 731729"/>
                  <a:gd name="connsiteY93" fmla="*/ 982500 h 1284125"/>
                  <a:gd name="connsiteX94" fmla="*/ 722204 w 731729"/>
                  <a:gd name="connsiteY94" fmla="*/ 963450 h 1284125"/>
                  <a:gd name="connsiteX95" fmla="*/ 725379 w 731729"/>
                  <a:gd name="connsiteY95" fmla="*/ 925350 h 1284125"/>
                  <a:gd name="connsiteX96" fmla="*/ 731729 w 731729"/>
                  <a:gd name="connsiteY96" fmla="*/ 909475 h 1284125"/>
                  <a:gd name="connsiteX97" fmla="*/ 715854 w 731729"/>
                  <a:gd name="connsiteY97" fmla="*/ 874550 h 1284125"/>
                  <a:gd name="connsiteX98" fmla="*/ 703154 w 731729"/>
                  <a:gd name="connsiteY98" fmla="*/ 852325 h 1284125"/>
                  <a:gd name="connsiteX99" fmla="*/ 699979 w 731729"/>
                  <a:gd name="connsiteY99" fmla="*/ 839625 h 1284125"/>
                  <a:gd name="connsiteX100" fmla="*/ 677754 w 731729"/>
                  <a:gd name="connsiteY100" fmla="*/ 804700 h 1284125"/>
                  <a:gd name="connsiteX101" fmla="*/ 671404 w 731729"/>
                  <a:gd name="connsiteY101" fmla="*/ 782475 h 1284125"/>
                  <a:gd name="connsiteX102" fmla="*/ 658704 w 731729"/>
                  <a:gd name="connsiteY102" fmla="*/ 763425 h 1284125"/>
                  <a:gd name="connsiteX103" fmla="*/ 649179 w 731729"/>
                  <a:gd name="connsiteY103" fmla="*/ 741200 h 1284125"/>
                  <a:gd name="connsiteX104" fmla="*/ 636479 w 731729"/>
                  <a:gd name="connsiteY104" fmla="*/ 722150 h 1284125"/>
                  <a:gd name="connsiteX105" fmla="*/ 620604 w 731729"/>
                  <a:gd name="connsiteY105" fmla="*/ 699925 h 1284125"/>
                  <a:gd name="connsiteX106" fmla="*/ 617429 w 731729"/>
                  <a:gd name="connsiteY106" fmla="*/ 687225 h 1284125"/>
                  <a:gd name="connsiteX107" fmla="*/ 604729 w 731729"/>
                  <a:gd name="connsiteY107" fmla="*/ 661825 h 1284125"/>
                  <a:gd name="connsiteX108" fmla="*/ 601554 w 731729"/>
                  <a:gd name="connsiteY108" fmla="*/ 652300 h 1284125"/>
                  <a:gd name="connsiteX109" fmla="*/ 588854 w 731729"/>
                  <a:gd name="connsiteY109" fmla="*/ 633250 h 1284125"/>
                  <a:gd name="connsiteX110" fmla="*/ 576154 w 731729"/>
                  <a:gd name="connsiteY110" fmla="*/ 595150 h 1284125"/>
                  <a:gd name="connsiteX111" fmla="*/ 572979 w 731729"/>
                  <a:gd name="connsiteY111" fmla="*/ 585625 h 1284125"/>
                  <a:gd name="connsiteX112" fmla="*/ 566629 w 731729"/>
                  <a:gd name="connsiteY112" fmla="*/ 560225 h 1284125"/>
                  <a:gd name="connsiteX113" fmla="*/ 553929 w 731729"/>
                  <a:gd name="connsiteY113" fmla="*/ 512600 h 1284125"/>
                  <a:gd name="connsiteX114" fmla="*/ 553929 w 731729"/>
                  <a:gd name="connsiteY114" fmla="*/ 287175 h 1284125"/>
                  <a:gd name="connsiteX115" fmla="*/ 544404 w 731729"/>
                  <a:gd name="connsiteY115" fmla="*/ 182400 h 1284125"/>
                  <a:gd name="connsiteX116" fmla="*/ 538054 w 731729"/>
                  <a:gd name="connsiteY116" fmla="*/ 131600 h 1284125"/>
                  <a:gd name="connsiteX117" fmla="*/ 534879 w 731729"/>
                  <a:gd name="connsiteY117" fmla="*/ 115725 h 1284125"/>
                  <a:gd name="connsiteX118" fmla="*/ 525354 w 731729"/>
                  <a:gd name="connsiteY118" fmla="*/ 93500 h 1284125"/>
                  <a:gd name="connsiteX119" fmla="*/ 509479 w 731729"/>
                  <a:gd name="connsiteY119" fmla="*/ 61750 h 1284125"/>
                  <a:gd name="connsiteX120" fmla="*/ 499954 w 731729"/>
                  <a:gd name="connsiteY120" fmla="*/ 39525 h 1284125"/>
                  <a:gd name="connsiteX121" fmla="*/ 490429 w 731729"/>
                  <a:gd name="connsiteY121" fmla="*/ 33175 h 1284125"/>
                  <a:gd name="connsiteX122" fmla="*/ 474554 w 731729"/>
                  <a:gd name="connsiteY122" fmla="*/ 10950 h 1284125"/>
                  <a:gd name="connsiteX123" fmla="*/ 465029 w 731729"/>
                  <a:gd name="connsiteY123" fmla="*/ 1425 h 1284125"/>
                  <a:gd name="connsiteX124" fmla="*/ 404704 w 731729"/>
                  <a:gd name="connsiteY124" fmla="*/ 10950 h 128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31729" h="1284125">
                    <a:moveTo>
                      <a:pt x="404704" y="10950"/>
                    </a:moveTo>
                    <a:cubicBezTo>
                      <a:pt x="392533" y="15183"/>
                      <a:pt x="395596" y="21078"/>
                      <a:pt x="392004" y="26825"/>
                    </a:cubicBezTo>
                    <a:cubicBezTo>
                      <a:pt x="390230" y="29663"/>
                      <a:pt x="390326" y="33357"/>
                      <a:pt x="388829" y="36350"/>
                    </a:cubicBezTo>
                    <a:cubicBezTo>
                      <a:pt x="377235" y="59538"/>
                      <a:pt x="384168" y="28108"/>
                      <a:pt x="369779" y="71275"/>
                    </a:cubicBezTo>
                    <a:cubicBezTo>
                      <a:pt x="355325" y="114636"/>
                      <a:pt x="371094" y="70323"/>
                      <a:pt x="357079" y="103025"/>
                    </a:cubicBezTo>
                    <a:cubicBezTo>
                      <a:pt x="349403" y="120935"/>
                      <a:pt x="358785" y="103768"/>
                      <a:pt x="350729" y="125250"/>
                    </a:cubicBezTo>
                    <a:cubicBezTo>
                      <a:pt x="349067" y="129682"/>
                      <a:pt x="345876" y="133460"/>
                      <a:pt x="344379" y="137950"/>
                    </a:cubicBezTo>
                    <a:cubicBezTo>
                      <a:pt x="341619" y="146229"/>
                      <a:pt x="340789" y="155071"/>
                      <a:pt x="338029" y="163350"/>
                    </a:cubicBezTo>
                    <a:lnTo>
                      <a:pt x="328504" y="191925"/>
                    </a:lnTo>
                    <a:cubicBezTo>
                      <a:pt x="327400" y="202965"/>
                      <a:pt x="325436" y="229595"/>
                      <a:pt x="322154" y="242725"/>
                    </a:cubicBezTo>
                    <a:cubicBezTo>
                      <a:pt x="320531" y="249219"/>
                      <a:pt x="317427" y="255281"/>
                      <a:pt x="315804" y="261775"/>
                    </a:cubicBezTo>
                    <a:cubicBezTo>
                      <a:pt x="313687" y="270242"/>
                      <a:pt x="314295" y="279913"/>
                      <a:pt x="309454" y="287175"/>
                    </a:cubicBezTo>
                    <a:cubicBezTo>
                      <a:pt x="307337" y="290350"/>
                      <a:pt x="304811" y="293287"/>
                      <a:pt x="303104" y="296700"/>
                    </a:cubicBezTo>
                    <a:cubicBezTo>
                      <a:pt x="301607" y="299693"/>
                      <a:pt x="300741" y="302978"/>
                      <a:pt x="299929" y="306225"/>
                    </a:cubicBezTo>
                    <a:cubicBezTo>
                      <a:pt x="298620" y="311460"/>
                      <a:pt x="299167" y="317273"/>
                      <a:pt x="296754" y="322100"/>
                    </a:cubicBezTo>
                    <a:cubicBezTo>
                      <a:pt x="294746" y="326116"/>
                      <a:pt x="290404" y="328450"/>
                      <a:pt x="287229" y="331625"/>
                    </a:cubicBezTo>
                    <a:cubicBezTo>
                      <a:pt x="286664" y="334450"/>
                      <a:pt x="282560" y="356277"/>
                      <a:pt x="280879" y="360200"/>
                    </a:cubicBezTo>
                    <a:cubicBezTo>
                      <a:pt x="279376" y="363707"/>
                      <a:pt x="276646" y="366550"/>
                      <a:pt x="274529" y="369725"/>
                    </a:cubicBezTo>
                    <a:cubicBezTo>
                      <a:pt x="272665" y="379043"/>
                      <a:pt x="271840" y="386582"/>
                      <a:pt x="268179" y="395125"/>
                    </a:cubicBezTo>
                    <a:cubicBezTo>
                      <a:pt x="266315" y="399475"/>
                      <a:pt x="263491" y="403393"/>
                      <a:pt x="261829" y="407825"/>
                    </a:cubicBezTo>
                    <a:cubicBezTo>
                      <a:pt x="260297" y="411911"/>
                      <a:pt x="260373" y="416514"/>
                      <a:pt x="258654" y="420525"/>
                    </a:cubicBezTo>
                    <a:cubicBezTo>
                      <a:pt x="257151" y="424032"/>
                      <a:pt x="254011" y="426637"/>
                      <a:pt x="252304" y="430050"/>
                    </a:cubicBezTo>
                    <a:cubicBezTo>
                      <a:pt x="250807" y="433043"/>
                      <a:pt x="249941" y="436328"/>
                      <a:pt x="249129" y="439575"/>
                    </a:cubicBezTo>
                    <a:cubicBezTo>
                      <a:pt x="246762" y="449041"/>
                      <a:pt x="244789" y="458602"/>
                      <a:pt x="242779" y="468150"/>
                    </a:cubicBezTo>
                    <a:cubicBezTo>
                      <a:pt x="240556" y="478711"/>
                      <a:pt x="238203" y="489254"/>
                      <a:pt x="236429" y="499900"/>
                    </a:cubicBezTo>
                    <a:cubicBezTo>
                      <a:pt x="235371" y="506250"/>
                      <a:pt x="234517" y="512637"/>
                      <a:pt x="233254" y="518950"/>
                    </a:cubicBezTo>
                    <a:cubicBezTo>
                      <a:pt x="230855" y="530946"/>
                      <a:pt x="227779" y="538551"/>
                      <a:pt x="223729" y="550700"/>
                    </a:cubicBezTo>
                    <a:lnTo>
                      <a:pt x="220554" y="560225"/>
                    </a:lnTo>
                    <a:lnTo>
                      <a:pt x="217379" y="569750"/>
                    </a:lnTo>
                    <a:cubicBezTo>
                      <a:pt x="215726" y="581319"/>
                      <a:pt x="214772" y="593447"/>
                      <a:pt x="211029" y="604675"/>
                    </a:cubicBezTo>
                    <a:cubicBezTo>
                      <a:pt x="209227" y="610082"/>
                      <a:pt x="206680" y="615214"/>
                      <a:pt x="204679" y="620550"/>
                    </a:cubicBezTo>
                    <a:cubicBezTo>
                      <a:pt x="203504" y="623684"/>
                      <a:pt x="202822" y="626999"/>
                      <a:pt x="201504" y="630075"/>
                    </a:cubicBezTo>
                    <a:cubicBezTo>
                      <a:pt x="199640" y="634425"/>
                      <a:pt x="196816" y="638343"/>
                      <a:pt x="195154" y="642775"/>
                    </a:cubicBezTo>
                    <a:cubicBezTo>
                      <a:pt x="193622" y="646861"/>
                      <a:pt x="192893" y="651208"/>
                      <a:pt x="191979" y="655475"/>
                    </a:cubicBezTo>
                    <a:cubicBezTo>
                      <a:pt x="189262" y="668155"/>
                      <a:pt x="185975" y="692883"/>
                      <a:pt x="179279" y="706275"/>
                    </a:cubicBezTo>
                    <a:cubicBezTo>
                      <a:pt x="176912" y="711008"/>
                      <a:pt x="172559" y="714488"/>
                      <a:pt x="169754" y="718975"/>
                    </a:cubicBezTo>
                    <a:cubicBezTo>
                      <a:pt x="156873" y="739585"/>
                      <a:pt x="169957" y="723894"/>
                      <a:pt x="157054" y="747550"/>
                    </a:cubicBezTo>
                    <a:lnTo>
                      <a:pt x="138004" y="776125"/>
                    </a:lnTo>
                    <a:cubicBezTo>
                      <a:pt x="135887" y="779300"/>
                      <a:pt x="132861" y="782030"/>
                      <a:pt x="131654" y="785650"/>
                    </a:cubicBezTo>
                    <a:lnTo>
                      <a:pt x="125304" y="804700"/>
                    </a:lnTo>
                    <a:cubicBezTo>
                      <a:pt x="124246" y="807875"/>
                      <a:pt x="123985" y="811440"/>
                      <a:pt x="122129" y="814225"/>
                    </a:cubicBezTo>
                    <a:cubicBezTo>
                      <a:pt x="120012" y="817400"/>
                      <a:pt x="117997" y="820645"/>
                      <a:pt x="115779" y="823750"/>
                    </a:cubicBezTo>
                    <a:cubicBezTo>
                      <a:pt x="112703" y="828056"/>
                      <a:pt x="109059" y="831963"/>
                      <a:pt x="106254" y="836450"/>
                    </a:cubicBezTo>
                    <a:cubicBezTo>
                      <a:pt x="103746" y="840464"/>
                      <a:pt x="102252" y="845041"/>
                      <a:pt x="99904" y="849150"/>
                    </a:cubicBezTo>
                    <a:cubicBezTo>
                      <a:pt x="98011" y="852463"/>
                      <a:pt x="95447" y="855362"/>
                      <a:pt x="93554" y="858675"/>
                    </a:cubicBezTo>
                    <a:cubicBezTo>
                      <a:pt x="91206" y="862784"/>
                      <a:pt x="89552" y="867266"/>
                      <a:pt x="87204" y="871375"/>
                    </a:cubicBezTo>
                    <a:cubicBezTo>
                      <a:pt x="85311" y="874688"/>
                      <a:pt x="82561" y="877487"/>
                      <a:pt x="80854" y="880900"/>
                    </a:cubicBezTo>
                    <a:cubicBezTo>
                      <a:pt x="79357" y="883893"/>
                      <a:pt x="79535" y="887640"/>
                      <a:pt x="77679" y="890425"/>
                    </a:cubicBezTo>
                    <a:cubicBezTo>
                      <a:pt x="75188" y="894161"/>
                      <a:pt x="71329" y="896775"/>
                      <a:pt x="68154" y="899950"/>
                    </a:cubicBezTo>
                    <a:cubicBezTo>
                      <a:pt x="60879" y="929052"/>
                      <a:pt x="66645" y="918088"/>
                      <a:pt x="55454" y="934875"/>
                    </a:cubicBezTo>
                    <a:cubicBezTo>
                      <a:pt x="54396" y="941225"/>
                      <a:pt x="53973" y="947714"/>
                      <a:pt x="52279" y="953925"/>
                    </a:cubicBezTo>
                    <a:cubicBezTo>
                      <a:pt x="50779" y="959423"/>
                      <a:pt x="47877" y="964444"/>
                      <a:pt x="45929" y="969800"/>
                    </a:cubicBezTo>
                    <a:cubicBezTo>
                      <a:pt x="43642" y="976090"/>
                      <a:pt x="41340" y="982392"/>
                      <a:pt x="39579" y="988850"/>
                    </a:cubicBezTo>
                    <a:cubicBezTo>
                      <a:pt x="33241" y="1012088"/>
                      <a:pt x="41105" y="997674"/>
                      <a:pt x="30054" y="1014250"/>
                    </a:cubicBezTo>
                    <a:cubicBezTo>
                      <a:pt x="29788" y="1016647"/>
                      <a:pt x="24639" y="1064173"/>
                      <a:pt x="23704" y="1068225"/>
                    </a:cubicBezTo>
                    <a:cubicBezTo>
                      <a:pt x="22422" y="1073778"/>
                      <a:pt x="19355" y="1078764"/>
                      <a:pt x="17354" y="1084100"/>
                    </a:cubicBezTo>
                    <a:cubicBezTo>
                      <a:pt x="10346" y="1102787"/>
                      <a:pt x="18979" y="1084025"/>
                      <a:pt x="7829" y="1106325"/>
                    </a:cubicBezTo>
                    <a:cubicBezTo>
                      <a:pt x="-1961" y="1155275"/>
                      <a:pt x="-3240" y="1155548"/>
                      <a:pt x="7829" y="1239675"/>
                    </a:cubicBezTo>
                    <a:cubicBezTo>
                      <a:pt x="8398" y="1244001"/>
                      <a:pt x="16296" y="1241792"/>
                      <a:pt x="20529" y="1242850"/>
                    </a:cubicBezTo>
                    <a:cubicBezTo>
                      <a:pt x="39282" y="1261603"/>
                      <a:pt x="19728" y="1245316"/>
                      <a:pt x="42754" y="1255550"/>
                    </a:cubicBezTo>
                    <a:cubicBezTo>
                      <a:pt x="77304" y="1270905"/>
                      <a:pt x="43479" y="1258150"/>
                      <a:pt x="68154" y="1274600"/>
                    </a:cubicBezTo>
                    <a:cubicBezTo>
                      <a:pt x="70939" y="1276456"/>
                      <a:pt x="74603" y="1276457"/>
                      <a:pt x="77679" y="1277775"/>
                    </a:cubicBezTo>
                    <a:cubicBezTo>
                      <a:pt x="82029" y="1279639"/>
                      <a:pt x="86146" y="1282008"/>
                      <a:pt x="90379" y="1284125"/>
                    </a:cubicBezTo>
                    <a:lnTo>
                      <a:pt x="176104" y="1277775"/>
                    </a:lnTo>
                    <a:cubicBezTo>
                      <a:pt x="184605" y="1277046"/>
                      <a:pt x="193109" y="1276126"/>
                      <a:pt x="201504" y="1274600"/>
                    </a:cubicBezTo>
                    <a:cubicBezTo>
                      <a:pt x="204797" y="1274001"/>
                      <a:pt x="207768" y="1272178"/>
                      <a:pt x="211029" y="1271425"/>
                    </a:cubicBezTo>
                    <a:cubicBezTo>
                      <a:pt x="221546" y="1268998"/>
                      <a:pt x="232308" y="1267693"/>
                      <a:pt x="242779" y="1265075"/>
                    </a:cubicBezTo>
                    <a:cubicBezTo>
                      <a:pt x="249273" y="1263452"/>
                      <a:pt x="261829" y="1258725"/>
                      <a:pt x="261829" y="1258725"/>
                    </a:cubicBezTo>
                    <a:cubicBezTo>
                      <a:pt x="268179" y="1252375"/>
                      <a:pt x="272360" y="1242515"/>
                      <a:pt x="280879" y="1239675"/>
                    </a:cubicBezTo>
                    <a:cubicBezTo>
                      <a:pt x="284054" y="1238617"/>
                      <a:pt x="287411" y="1237997"/>
                      <a:pt x="290404" y="1236500"/>
                    </a:cubicBezTo>
                    <a:cubicBezTo>
                      <a:pt x="315023" y="1224190"/>
                      <a:pt x="285513" y="1234955"/>
                      <a:pt x="309454" y="1226975"/>
                    </a:cubicBezTo>
                    <a:cubicBezTo>
                      <a:pt x="312330" y="1224818"/>
                      <a:pt x="327036" y="1213421"/>
                      <a:pt x="331679" y="1211100"/>
                    </a:cubicBezTo>
                    <a:cubicBezTo>
                      <a:pt x="334672" y="1209603"/>
                      <a:pt x="338278" y="1209550"/>
                      <a:pt x="341204" y="1207925"/>
                    </a:cubicBezTo>
                    <a:cubicBezTo>
                      <a:pt x="372132" y="1190743"/>
                      <a:pt x="348134" y="1198255"/>
                      <a:pt x="372954" y="1192050"/>
                    </a:cubicBezTo>
                    <a:cubicBezTo>
                      <a:pt x="388048" y="1181987"/>
                      <a:pt x="378859" y="1186907"/>
                      <a:pt x="401529" y="1179350"/>
                    </a:cubicBezTo>
                    <a:cubicBezTo>
                      <a:pt x="404704" y="1178292"/>
                      <a:pt x="408269" y="1178031"/>
                      <a:pt x="411054" y="1176175"/>
                    </a:cubicBezTo>
                    <a:cubicBezTo>
                      <a:pt x="439072" y="1157496"/>
                      <a:pt x="394289" y="1186145"/>
                      <a:pt x="439629" y="1163475"/>
                    </a:cubicBezTo>
                    <a:cubicBezTo>
                      <a:pt x="443862" y="1161358"/>
                      <a:pt x="448004" y="1159047"/>
                      <a:pt x="452329" y="1157125"/>
                    </a:cubicBezTo>
                    <a:cubicBezTo>
                      <a:pt x="457537" y="1154810"/>
                      <a:pt x="463106" y="1153324"/>
                      <a:pt x="468204" y="1150775"/>
                    </a:cubicBezTo>
                    <a:cubicBezTo>
                      <a:pt x="471617" y="1149068"/>
                      <a:pt x="474416" y="1146318"/>
                      <a:pt x="477729" y="1144425"/>
                    </a:cubicBezTo>
                    <a:cubicBezTo>
                      <a:pt x="481838" y="1142077"/>
                      <a:pt x="486370" y="1140510"/>
                      <a:pt x="490429" y="1138075"/>
                    </a:cubicBezTo>
                    <a:cubicBezTo>
                      <a:pt x="496973" y="1134148"/>
                      <a:pt x="502653" y="1128788"/>
                      <a:pt x="509479" y="1125375"/>
                    </a:cubicBezTo>
                    <a:cubicBezTo>
                      <a:pt x="520026" y="1120102"/>
                      <a:pt x="522729" y="1119407"/>
                      <a:pt x="531704" y="1112675"/>
                    </a:cubicBezTo>
                    <a:cubicBezTo>
                      <a:pt x="543290" y="1103985"/>
                      <a:pt x="553482" y="1093849"/>
                      <a:pt x="566629" y="1087275"/>
                    </a:cubicBezTo>
                    <a:cubicBezTo>
                      <a:pt x="570532" y="1085324"/>
                      <a:pt x="575096" y="1085158"/>
                      <a:pt x="579329" y="1084100"/>
                    </a:cubicBezTo>
                    <a:cubicBezTo>
                      <a:pt x="583562" y="1080925"/>
                      <a:pt x="587542" y="1077380"/>
                      <a:pt x="592029" y="1074575"/>
                    </a:cubicBezTo>
                    <a:cubicBezTo>
                      <a:pt x="596043" y="1072067"/>
                      <a:pt x="601093" y="1071255"/>
                      <a:pt x="604729" y="1068225"/>
                    </a:cubicBezTo>
                    <a:cubicBezTo>
                      <a:pt x="623877" y="1052268"/>
                      <a:pt x="597862" y="1063106"/>
                      <a:pt x="620604" y="1055525"/>
                    </a:cubicBezTo>
                    <a:cubicBezTo>
                      <a:pt x="623779" y="1052350"/>
                      <a:pt x="626341" y="1048411"/>
                      <a:pt x="630129" y="1046000"/>
                    </a:cubicBezTo>
                    <a:cubicBezTo>
                      <a:pt x="638115" y="1040918"/>
                      <a:pt x="646549" y="1036293"/>
                      <a:pt x="655529" y="1033300"/>
                    </a:cubicBezTo>
                    <a:cubicBezTo>
                      <a:pt x="658704" y="1032242"/>
                      <a:pt x="662061" y="1031622"/>
                      <a:pt x="665054" y="1030125"/>
                    </a:cubicBezTo>
                    <a:cubicBezTo>
                      <a:pt x="684683" y="1020311"/>
                      <a:pt x="663844" y="1026699"/>
                      <a:pt x="687279" y="1011075"/>
                    </a:cubicBezTo>
                    <a:cubicBezTo>
                      <a:pt x="692021" y="1007914"/>
                      <a:pt x="697862" y="1006842"/>
                      <a:pt x="703154" y="1004725"/>
                    </a:cubicBezTo>
                    <a:cubicBezTo>
                      <a:pt x="708882" y="996133"/>
                      <a:pt x="711826" y="992571"/>
                      <a:pt x="715854" y="982500"/>
                    </a:cubicBezTo>
                    <a:cubicBezTo>
                      <a:pt x="718340" y="976285"/>
                      <a:pt x="720087" y="969800"/>
                      <a:pt x="722204" y="963450"/>
                    </a:cubicBezTo>
                    <a:cubicBezTo>
                      <a:pt x="723262" y="950750"/>
                      <a:pt x="723164" y="937900"/>
                      <a:pt x="725379" y="925350"/>
                    </a:cubicBezTo>
                    <a:cubicBezTo>
                      <a:pt x="726369" y="919737"/>
                      <a:pt x="731729" y="915174"/>
                      <a:pt x="731729" y="909475"/>
                    </a:cubicBezTo>
                    <a:cubicBezTo>
                      <a:pt x="731729" y="887158"/>
                      <a:pt x="727723" y="886419"/>
                      <a:pt x="715854" y="874550"/>
                    </a:cubicBezTo>
                    <a:cubicBezTo>
                      <a:pt x="706143" y="845417"/>
                      <a:pt x="722376" y="890768"/>
                      <a:pt x="703154" y="852325"/>
                    </a:cubicBezTo>
                    <a:cubicBezTo>
                      <a:pt x="701203" y="848422"/>
                      <a:pt x="702069" y="843456"/>
                      <a:pt x="699979" y="839625"/>
                    </a:cubicBezTo>
                    <a:cubicBezTo>
                      <a:pt x="688949" y="819404"/>
                      <a:pt x="684226" y="822499"/>
                      <a:pt x="677754" y="804700"/>
                    </a:cubicBezTo>
                    <a:cubicBezTo>
                      <a:pt x="675121" y="797459"/>
                      <a:pt x="674633" y="789471"/>
                      <a:pt x="671404" y="782475"/>
                    </a:cubicBezTo>
                    <a:cubicBezTo>
                      <a:pt x="668206" y="775546"/>
                      <a:pt x="661710" y="770440"/>
                      <a:pt x="658704" y="763425"/>
                    </a:cubicBezTo>
                    <a:cubicBezTo>
                      <a:pt x="655529" y="756017"/>
                      <a:pt x="653000" y="748297"/>
                      <a:pt x="649179" y="741200"/>
                    </a:cubicBezTo>
                    <a:cubicBezTo>
                      <a:pt x="645561" y="734480"/>
                      <a:pt x="639892" y="728976"/>
                      <a:pt x="636479" y="722150"/>
                    </a:cubicBezTo>
                    <a:cubicBezTo>
                      <a:pt x="628121" y="705434"/>
                      <a:pt x="633476" y="712797"/>
                      <a:pt x="620604" y="699925"/>
                    </a:cubicBezTo>
                    <a:cubicBezTo>
                      <a:pt x="619546" y="695692"/>
                      <a:pt x="619107" y="691253"/>
                      <a:pt x="617429" y="687225"/>
                    </a:cubicBezTo>
                    <a:cubicBezTo>
                      <a:pt x="613788" y="678487"/>
                      <a:pt x="607722" y="670805"/>
                      <a:pt x="604729" y="661825"/>
                    </a:cubicBezTo>
                    <a:cubicBezTo>
                      <a:pt x="603671" y="658650"/>
                      <a:pt x="603179" y="655226"/>
                      <a:pt x="601554" y="652300"/>
                    </a:cubicBezTo>
                    <a:cubicBezTo>
                      <a:pt x="597848" y="645629"/>
                      <a:pt x="591954" y="640224"/>
                      <a:pt x="588854" y="633250"/>
                    </a:cubicBezTo>
                    <a:cubicBezTo>
                      <a:pt x="583417" y="621017"/>
                      <a:pt x="580387" y="607850"/>
                      <a:pt x="576154" y="595150"/>
                    </a:cubicBezTo>
                    <a:cubicBezTo>
                      <a:pt x="575096" y="591975"/>
                      <a:pt x="573791" y="588872"/>
                      <a:pt x="572979" y="585625"/>
                    </a:cubicBezTo>
                    <a:cubicBezTo>
                      <a:pt x="570862" y="577158"/>
                      <a:pt x="569389" y="568504"/>
                      <a:pt x="566629" y="560225"/>
                    </a:cubicBezTo>
                    <a:cubicBezTo>
                      <a:pt x="557193" y="531918"/>
                      <a:pt x="561731" y="547709"/>
                      <a:pt x="553929" y="512600"/>
                    </a:cubicBezTo>
                    <a:cubicBezTo>
                      <a:pt x="558104" y="383190"/>
                      <a:pt x="558396" y="432361"/>
                      <a:pt x="553929" y="287175"/>
                    </a:cubicBezTo>
                    <a:cubicBezTo>
                      <a:pt x="551333" y="202789"/>
                      <a:pt x="556871" y="232266"/>
                      <a:pt x="544404" y="182400"/>
                    </a:cubicBezTo>
                    <a:cubicBezTo>
                      <a:pt x="542336" y="163792"/>
                      <a:pt x="541074" y="149721"/>
                      <a:pt x="538054" y="131600"/>
                    </a:cubicBezTo>
                    <a:cubicBezTo>
                      <a:pt x="537167" y="126277"/>
                      <a:pt x="536586" y="120845"/>
                      <a:pt x="534879" y="115725"/>
                    </a:cubicBezTo>
                    <a:cubicBezTo>
                      <a:pt x="532330" y="108079"/>
                      <a:pt x="528786" y="100793"/>
                      <a:pt x="525354" y="93500"/>
                    </a:cubicBezTo>
                    <a:cubicBezTo>
                      <a:pt x="520316" y="82794"/>
                      <a:pt x="513221" y="72975"/>
                      <a:pt x="509479" y="61750"/>
                    </a:cubicBezTo>
                    <a:cubicBezTo>
                      <a:pt x="507273" y="55133"/>
                      <a:pt x="504313" y="44756"/>
                      <a:pt x="499954" y="39525"/>
                    </a:cubicBezTo>
                    <a:cubicBezTo>
                      <a:pt x="497511" y="36594"/>
                      <a:pt x="493127" y="35873"/>
                      <a:pt x="490429" y="33175"/>
                    </a:cubicBezTo>
                    <a:cubicBezTo>
                      <a:pt x="478991" y="21737"/>
                      <a:pt x="483568" y="21767"/>
                      <a:pt x="474554" y="10950"/>
                    </a:cubicBezTo>
                    <a:cubicBezTo>
                      <a:pt x="471679" y="7501"/>
                      <a:pt x="468928" y="3653"/>
                      <a:pt x="465029" y="1425"/>
                    </a:cubicBezTo>
                    <a:cubicBezTo>
                      <a:pt x="455879" y="-3803"/>
                      <a:pt x="416875" y="6717"/>
                      <a:pt x="404704" y="10950"/>
                    </a:cubicBezTo>
                    <a:close/>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6160566" y="4718121"/>
              <a:ext cx="780069" cy="430887"/>
            </a:xfrm>
            <a:prstGeom prst="rect">
              <a:avLst/>
            </a:prstGeom>
            <a:noFill/>
          </p:spPr>
          <p:txBody>
            <a:bodyPr wrap="square" rtlCol="0">
              <a:spAutoFit/>
            </a:bodyPr>
            <a:lstStyle/>
            <a:p>
              <a:r>
                <a:rPr lang="en-GB" sz="1100" dirty="0" err="1">
                  <a:solidFill>
                    <a:srgbClr val="FF0000"/>
                  </a:solidFill>
                  <a:latin typeface="Segoe UI" panose="020B0502040204020203" pitchFamily="34" charset="0"/>
                  <a:cs typeface="Segoe UI" panose="020B0502040204020203" pitchFamily="34" charset="0"/>
                </a:rPr>
                <a:t>Shallap</a:t>
              </a:r>
              <a:endParaRPr lang="en-GB" sz="1100" dirty="0">
                <a:solidFill>
                  <a:srgbClr val="FF0000"/>
                </a:solidFill>
                <a:latin typeface="Segoe UI" panose="020B0502040204020203" pitchFamily="34" charset="0"/>
                <a:cs typeface="Segoe UI" panose="020B0502040204020203" pitchFamily="34" charset="0"/>
              </a:endParaRPr>
            </a:p>
            <a:p>
              <a:r>
                <a:rPr lang="en-GB" sz="1100" dirty="0">
                  <a:solidFill>
                    <a:srgbClr val="FF0000"/>
                  </a:solidFill>
                  <a:latin typeface="Segoe UI" panose="020B0502040204020203" pitchFamily="34" charset="0"/>
                  <a:cs typeface="Segoe UI" panose="020B0502040204020203" pitchFamily="34" charset="0"/>
                </a:rPr>
                <a:t>Moraine</a:t>
              </a:r>
            </a:p>
          </p:txBody>
        </p:sp>
        <p:sp>
          <p:nvSpPr>
            <p:cNvPr id="13" name="TextBox 12"/>
            <p:cNvSpPr txBox="1"/>
            <p:nvPr/>
          </p:nvSpPr>
          <p:spPr>
            <a:xfrm>
              <a:off x="7577051" y="4998682"/>
              <a:ext cx="897514" cy="430887"/>
            </a:xfrm>
            <a:prstGeom prst="rect">
              <a:avLst/>
            </a:prstGeom>
            <a:noFill/>
          </p:spPr>
          <p:txBody>
            <a:bodyPr wrap="square" rtlCol="0">
              <a:spAutoFit/>
            </a:bodyPr>
            <a:lstStyle/>
            <a:p>
              <a:pPr algn="r"/>
              <a:r>
                <a:rPr lang="en-GB" sz="1100" dirty="0" err="1">
                  <a:solidFill>
                    <a:schemeClr val="accent5">
                      <a:lumMod val="50000"/>
                    </a:schemeClr>
                  </a:solidFill>
                  <a:latin typeface="Segoe UI" panose="020B0502040204020203" pitchFamily="34" charset="0"/>
                  <a:cs typeface="Segoe UI" panose="020B0502040204020203" pitchFamily="34" charset="0"/>
                </a:rPr>
                <a:t>Vallunaraju</a:t>
              </a:r>
              <a:endParaRPr lang="en-GB" sz="1100" dirty="0">
                <a:solidFill>
                  <a:schemeClr val="accent5">
                    <a:lumMod val="50000"/>
                  </a:schemeClr>
                </a:solidFill>
                <a:latin typeface="Segoe UI" panose="020B0502040204020203" pitchFamily="34" charset="0"/>
                <a:cs typeface="Segoe UI" panose="020B0502040204020203" pitchFamily="34" charset="0"/>
              </a:endParaRPr>
            </a:p>
            <a:p>
              <a:pPr algn="r"/>
              <a:r>
                <a:rPr lang="en-GB" sz="1100" dirty="0">
                  <a:solidFill>
                    <a:schemeClr val="accent5">
                      <a:lumMod val="50000"/>
                    </a:schemeClr>
                  </a:solidFill>
                  <a:latin typeface="Segoe UI" panose="020B0502040204020203" pitchFamily="34" charset="0"/>
                  <a:cs typeface="Segoe UI" panose="020B0502040204020203" pitchFamily="34" charset="0"/>
                </a:rPr>
                <a:t>Moraine</a:t>
              </a:r>
            </a:p>
          </p:txBody>
        </p:sp>
        <p:sp>
          <p:nvSpPr>
            <p:cNvPr id="14" name="TextBox 13"/>
            <p:cNvSpPr txBox="1"/>
            <p:nvPr/>
          </p:nvSpPr>
          <p:spPr>
            <a:xfrm>
              <a:off x="7083425" y="2113056"/>
              <a:ext cx="937797" cy="430887"/>
            </a:xfrm>
            <a:prstGeom prst="rect">
              <a:avLst/>
            </a:prstGeom>
            <a:noFill/>
          </p:spPr>
          <p:txBody>
            <a:bodyPr wrap="square" rtlCol="0">
              <a:spAutoFit/>
            </a:bodyPr>
            <a:lstStyle/>
            <a:p>
              <a:pPr algn="ctr"/>
              <a:r>
                <a:rPr lang="en-GB" sz="1100" dirty="0">
                  <a:solidFill>
                    <a:srgbClr val="00B050"/>
                  </a:solidFill>
                  <a:latin typeface="Segoe UI" panose="020B0502040204020203" pitchFamily="34" charset="0"/>
                  <a:cs typeface="Segoe UI" panose="020B0502040204020203" pitchFamily="34" charset="0"/>
                </a:rPr>
                <a:t>Yanapaccha</a:t>
              </a:r>
            </a:p>
            <a:p>
              <a:pPr algn="ctr"/>
              <a:r>
                <a:rPr lang="en-GB" sz="1100" dirty="0">
                  <a:solidFill>
                    <a:srgbClr val="00B050"/>
                  </a:solidFill>
                  <a:latin typeface="Segoe UI" panose="020B0502040204020203" pitchFamily="34" charset="0"/>
                  <a:cs typeface="Segoe UI" panose="020B0502040204020203" pitchFamily="34" charset="0"/>
                </a:rPr>
                <a:t>Moraine</a:t>
              </a:r>
            </a:p>
          </p:txBody>
        </p:sp>
      </p:grpSp>
      <p:pic>
        <p:nvPicPr>
          <p:cNvPr id="16" name="Picture 6" descr="A cartoon x-ray logo to represent the use of x-ray flourecense" title="X-Ra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409" y="87763"/>
            <a:ext cx="1028172" cy="9928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039360" y="2360716"/>
            <a:ext cx="937797" cy="430887"/>
          </a:xfrm>
          <a:prstGeom prst="rect">
            <a:avLst/>
          </a:prstGeom>
          <a:noFill/>
        </p:spPr>
        <p:txBody>
          <a:bodyPr wrap="square" rtlCol="0">
            <a:spAutoFit/>
          </a:bodyPr>
          <a:lstStyle/>
          <a:p>
            <a:pPr algn="ctr"/>
            <a:r>
              <a:rPr lang="en-GB" sz="1100" dirty="0">
                <a:solidFill>
                  <a:srgbClr val="00B050"/>
                </a:solidFill>
                <a:latin typeface="Segoe UI" panose="020B0502040204020203" pitchFamily="34" charset="0"/>
                <a:cs typeface="Segoe UI" panose="020B0502040204020203" pitchFamily="34" charset="0"/>
              </a:rPr>
              <a:t>Yanapaccha</a:t>
            </a:r>
          </a:p>
          <a:p>
            <a:pPr algn="ctr"/>
            <a:r>
              <a:rPr lang="en-GB" sz="1100" dirty="0">
                <a:solidFill>
                  <a:srgbClr val="00B050"/>
                </a:solidFill>
                <a:latin typeface="Segoe UI" panose="020B0502040204020203" pitchFamily="34" charset="0"/>
                <a:cs typeface="Segoe UI" panose="020B0502040204020203" pitchFamily="34" charset="0"/>
              </a:rPr>
              <a:t>Cryoconite</a:t>
            </a:r>
          </a:p>
        </p:txBody>
      </p:sp>
      <p:sp>
        <p:nvSpPr>
          <p:cNvPr id="18" name="TextBox 17"/>
          <p:cNvSpPr txBox="1"/>
          <p:nvPr/>
        </p:nvSpPr>
        <p:spPr>
          <a:xfrm>
            <a:off x="4865524" y="3078758"/>
            <a:ext cx="937797" cy="430887"/>
          </a:xfrm>
          <a:prstGeom prst="rect">
            <a:avLst/>
          </a:prstGeom>
          <a:noFill/>
        </p:spPr>
        <p:txBody>
          <a:bodyPr wrap="square" rtlCol="0">
            <a:spAutoFit/>
          </a:bodyPr>
          <a:lstStyle/>
          <a:p>
            <a:r>
              <a:rPr lang="en-GB" sz="1100" dirty="0">
                <a:solidFill>
                  <a:schemeClr val="accent4">
                    <a:lumMod val="50000"/>
                  </a:schemeClr>
                </a:solidFill>
                <a:latin typeface="Segoe UI" panose="020B0502040204020203" pitchFamily="34" charset="0"/>
                <a:cs typeface="Segoe UI" panose="020B0502040204020203" pitchFamily="34" charset="0"/>
              </a:rPr>
              <a:t>Pastoruri</a:t>
            </a:r>
          </a:p>
          <a:p>
            <a:r>
              <a:rPr lang="en-GB" sz="1100" dirty="0">
                <a:solidFill>
                  <a:schemeClr val="accent4">
                    <a:lumMod val="50000"/>
                  </a:schemeClr>
                </a:solidFill>
                <a:latin typeface="Segoe UI" panose="020B0502040204020203" pitchFamily="34" charset="0"/>
                <a:cs typeface="Segoe UI" panose="020B0502040204020203" pitchFamily="34" charset="0"/>
              </a:rPr>
              <a:t>Cryoconite</a:t>
            </a:r>
          </a:p>
        </p:txBody>
      </p:sp>
      <p:sp>
        <p:nvSpPr>
          <p:cNvPr id="19" name="TextBox 18"/>
          <p:cNvSpPr txBox="1"/>
          <p:nvPr/>
        </p:nvSpPr>
        <p:spPr>
          <a:xfrm>
            <a:off x="4870206" y="4617577"/>
            <a:ext cx="937797" cy="430887"/>
          </a:xfrm>
          <a:prstGeom prst="rect">
            <a:avLst/>
          </a:prstGeom>
          <a:noFill/>
        </p:spPr>
        <p:txBody>
          <a:bodyPr wrap="square" rtlCol="0">
            <a:spAutoFit/>
          </a:bodyPr>
          <a:lstStyle/>
          <a:p>
            <a:r>
              <a:rPr lang="en-GB" sz="1100" dirty="0" err="1">
                <a:solidFill>
                  <a:srgbClr val="C00000"/>
                </a:solidFill>
                <a:latin typeface="Segoe UI" panose="020B0502040204020203" pitchFamily="34" charset="0"/>
                <a:cs typeface="Segoe UI" panose="020B0502040204020203" pitchFamily="34" charset="0"/>
              </a:rPr>
              <a:t>Shallap</a:t>
            </a:r>
            <a:endParaRPr lang="en-GB" sz="1100" dirty="0">
              <a:solidFill>
                <a:srgbClr val="C00000"/>
              </a:solidFill>
              <a:latin typeface="Segoe UI" panose="020B0502040204020203" pitchFamily="34" charset="0"/>
              <a:cs typeface="Segoe UI" panose="020B0502040204020203" pitchFamily="34" charset="0"/>
            </a:endParaRPr>
          </a:p>
          <a:p>
            <a:r>
              <a:rPr lang="en-GB" sz="1100" dirty="0">
                <a:solidFill>
                  <a:srgbClr val="C00000"/>
                </a:solidFill>
                <a:latin typeface="Segoe UI" panose="020B0502040204020203" pitchFamily="34" charset="0"/>
                <a:cs typeface="Segoe UI" panose="020B0502040204020203" pitchFamily="34" charset="0"/>
              </a:rPr>
              <a:t>Cryoconite</a:t>
            </a:r>
          </a:p>
        </p:txBody>
      </p:sp>
      <p:sp>
        <p:nvSpPr>
          <p:cNvPr id="20" name="TextBox 19"/>
          <p:cNvSpPr txBox="1"/>
          <p:nvPr/>
        </p:nvSpPr>
        <p:spPr>
          <a:xfrm>
            <a:off x="6811191" y="3336615"/>
            <a:ext cx="937797" cy="430887"/>
          </a:xfrm>
          <a:prstGeom prst="rect">
            <a:avLst/>
          </a:prstGeom>
          <a:noFill/>
        </p:spPr>
        <p:txBody>
          <a:bodyPr wrap="square" rtlCol="0">
            <a:spAutoFit/>
          </a:bodyPr>
          <a:lstStyle/>
          <a:p>
            <a:pPr algn="ctr"/>
            <a:r>
              <a:rPr lang="en-GB" sz="1100" dirty="0" err="1">
                <a:solidFill>
                  <a:schemeClr val="accent5">
                    <a:lumMod val="50000"/>
                  </a:schemeClr>
                </a:solidFill>
                <a:latin typeface="Segoe UI" panose="020B0502040204020203" pitchFamily="34" charset="0"/>
                <a:cs typeface="Segoe UI" panose="020B0502040204020203" pitchFamily="34" charset="0"/>
              </a:rPr>
              <a:t>Vallunaraju</a:t>
            </a:r>
            <a:endParaRPr lang="en-GB" sz="1100" dirty="0">
              <a:solidFill>
                <a:schemeClr val="accent5">
                  <a:lumMod val="50000"/>
                </a:schemeClr>
              </a:solidFill>
              <a:latin typeface="Segoe UI" panose="020B0502040204020203" pitchFamily="34" charset="0"/>
              <a:cs typeface="Segoe UI" panose="020B0502040204020203" pitchFamily="34" charset="0"/>
            </a:endParaRPr>
          </a:p>
          <a:p>
            <a:pPr algn="ctr"/>
            <a:r>
              <a:rPr lang="en-GB" sz="1100" dirty="0">
                <a:solidFill>
                  <a:schemeClr val="accent5">
                    <a:lumMod val="50000"/>
                  </a:schemeClr>
                </a:solidFill>
                <a:latin typeface="Segoe UI" panose="020B0502040204020203" pitchFamily="34" charset="0"/>
                <a:cs typeface="Segoe UI" panose="020B0502040204020203" pitchFamily="34" charset="0"/>
              </a:rPr>
              <a:t>Cryoconite</a:t>
            </a:r>
          </a:p>
        </p:txBody>
      </p:sp>
      <p:sp>
        <p:nvSpPr>
          <p:cNvPr id="5" name="Title 4" hidden="1"/>
          <p:cNvSpPr>
            <a:spLocks noGrp="1"/>
          </p:cNvSpPr>
          <p:nvPr>
            <p:ph type="title"/>
          </p:nvPr>
        </p:nvSpPr>
        <p:spPr/>
        <p:txBody>
          <a:bodyPr/>
          <a:lstStyle/>
          <a:p>
            <a:r>
              <a:rPr lang="en-GB" dirty="0">
                <a:solidFill>
                  <a:schemeClr val="bg1"/>
                </a:solidFill>
                <a:latin typeface="Segoe UI Light" panose="020B0502040204020203" pitchFamily="34" charset="0"/>
                <a:cs typeface="Segoe UI Light" panose="020B0502040204020203" pitchFamily="34" charset="0"/>
              </a:rPr>
              <a:t>Elemental Composition of cryoconite (2/2)</a:t>
            </a:r>
            <a:br>
              <a:rPr lang="en-GB" dirty="0">
                <a:solidFill>
                  <a:schemeClr val="bg1"/>
                </a:solidFill>
                <a:latin typeface="Segoe UI Light" panose="020B0502040204020203" pitchFamily="34" charset="0"/>
                <a:cs typeface="Segoe UI Light" panose="020B0502040204020203" pitchFamily="34" charset="0"/>
              </a:rPr>
            </a:br>
            <a:endParaRPr lang="en-GB" dirty="0"/>
          </a:p>
        </p:txBody>
      </p:sp>
    </p:spTree>
    <p:extLst>
      <p:ext uri="{BB962C8B-B14F-4D97-AF65-F5344CB8AC3E}">
        <p14:creationId xmlns:p14="http://schemas.microsoft.com/office/powerpoint/2010/main" val="3593989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567" y="227256"/>
            <a:ext cx="9143999" cy="646331"/>
          </a:xfrm>
          <a:prstGeom prst="rect">
            <a:avLst/>
          </a:prstGeom>
        </p:spPr>
        <p:txBody>
          <a:bodyPr wrap="square">
            <a:spAutoFit/>
          </a:bodyPr>
          <a:lstStyle/>
          <a:p>
            <a:r>
              <a:rPr lang="en-GB" sz="3600" dirty="0">
                <a:solidFill>
                  <a:schemeClr val="bg1"/>
                </a:solidFill>
                <a:latin typeface="Segoe UI Light" panose="020B0502040204020203" pitchFamily="34" charset="0"/>
                <a:cs typeface="Segoe UI Light" panose="020B0502040204020203" pitchFamily="34" charset="0"/>
              </a:rPr>
              <a:t>In progress: Element Mobility</a:t>
            </a:r>
          </a:p>
        </p:txBody>
      </p:sp>
      <p:sp>
        <p:nvSpPr>
          <p:cNvPr id="6" name="TextBox 5"/>
          <p:cNvSpPr txBox="1"/>
          <p:nvPr/>
        </p:nvSpPr>
        <p:spPr>
          <a:xfrm>
            <a:off x="174567" y="1173364"/>
            <a:ext cx="5238749" cy="338554"/>
          </a:xfrm>
          <a:prstGeom prst="rect">
            <a:avLst/>
          </a:prstGeom>
          <a:noFill/>
        </p:spPr>
        <p:txBody>
          <a:bodyPr wrap="square" rtlCol="0">
            <a:spAutoFit/>
          </a:bodyPr>
          <a:lstStyle/>
          <a:p>
            <a:r>
              <a:rPr lang="en-GB" sz="1600" u="sng" dirty="0">
                <a:latin typeface="Segoe UI Semibold" panose="020B0702040204020203" pitchFamily="34" charset="0"/>
                <a:cs typeface="Segoe UI Semibold" panose="020B0702040204020203" pitchFamily="34" charset="0"/>
              </a:rPr>
              <a:t>Stage 1 [of 4] extractions (0.5M acetic acid)</a:t>
            </a:r>
          </a:p>
        </p:txBody>
      </p:sp>
      <p:grpSp>
        <p:nvGrpSpPr>
          <p:cNvPr id="41" name="Group 40" descr="A cartoon mobility scooter logo representing the use of ICP to determine element mobility" title="Mobility logo"/>
          <p:cNvGrpSpPr/>
          <p:nvPr/>
        </p:nvGrpSpPr>
        <p:grpSpPr>
          <a:xfrm>
            <a:off x="10740988" y="1"/>
            <a:ext cx="1310610" cy="1135408"/>
            <a:chOff x="90489" y="-1385656"/>
            <a:chExt cx="3113086" cy="2696931"/>
          </a:xfrm>
        </p:grpSpPr>
        <p:pic>
          <p:nvPicPr>
            <p:cNvPr id="42" name="Picture 10" descr="Stand - Mobility Scooter Clipart - Png Download (#605012) - PinClipart"/>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2879" b="100000" l="69688" r="100000"/>
                      </a14:imgEffect>
                    </a14:imgLayer>
                  </a14:imgProps>
                </a:ext>
                <a:ext uri="{28A0092B-C50C-407E-A947-70E740481C1C}">
                  <a14:useLocalDpi xmlns:a14="http://schemas.microsoft.com/office/drawing/2010/main" val="0"/>
                </a:ext>
              </a:extLst>
            </a:blip>
            <a:srcRect/>
            <a:stretch>
              <a:fillRect/>
            </a:stretch>
          </p:blipFill>
          <p:spPr bwMode="auto">
            <a:xfrm>
              <a:off x="90489" y="-1385656"/>
              <a:ext cx="30480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Stand - Mobility Scooter Clipart - Png Download (#605012) - PinClipart"/>
            <p:cNvPicPr>
              <a:picLocks noChangeAspect="1" noChangeArrowheads="1"/>
            </p:cNvPicPr>
            <p:nvPr/>
          </p:nvPicPr>
          <p:blipFill>
            <a:blip r:embed="rId4"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55575" y="-1203325"/>
              <a:ext cx="3048000" cy="2514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9436" y="1485074"/>
            <a:ext cx="12192000" cy="4839257"/>
            <a:chOff x="4922" y="1427018"/>
            <a:chExt cx="12192000" cy="4839257"/>
          </a:xfrm>
        </p:grpSpPr>
        <p:grpSp>
          <p:nvGrpSpPr>
            <p:cNvPr id="25" name="Group 24"/>
            <p:cNvGrpSpPr/>
            <p:nvPr/>
          </p:nvGrpSpPr>
          <p:grpSpPr>
            <a:xfrm>
              <a:off x="35793" y="1427018"/>
              <a:ext cx="12114645" cy="4481282"/>
              <a:chOff x="110433" y="1597035"/>
              <a:chExt cx="11917298" cy="4612854"/>
            </a:xfrm>
          </p:grpSpPr>
          <p:graphicFrame>
            <p:nvGraphicFramePr>
              <p:cNvPr id="12" name="Chart 11"/>
              <p:cNvGraphicFramePr>
                <a:graphicFrameLocks/>
              </p:cNvGraphicFramePr>
              <p:nvPr>
                <p:extLst>
                  <p:ext uri="{D42A27DB-BD31-4B8C-83A1-F6EECF244321}">
                    <p14:modId xmlns:p14="http://schemas.microsoft.com/office/powerpoint/2010/main" val="708802638"/>
                  </p:ext>
                </p:extLst>
              </p:nvPr>
            </p:nvGraphicFramePr>
            <p:xfrm>
              <a:off x="4281784" y="1624669"/>
              <a:ext cx="3974192" cy="45852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3895858008"/>
                  </p:ext>
                </p:extLst>
              </p:nvPr>
            </p:nvGraphicFramePr>
            <p:xfrm>
              <a:off x="110433" y="1609627"/>
              <a:ext cx="4287140" cy="4585220"/>
            </p:xfrm>
            <a:graphic>
              <a:graphicData uri="http://schemas.openxmlformats.org/drawingml/2006/chart">
                <c:chart xmlns:c="http://schemas.openxmlformats.org/drawingml/2006/chart" xmlns:r="http://schemas.openxmlformats.org/officeDocument/2006/relationships" r:id="rId6"/>
              </a:graphicData>
            </a:graphic>
          </p:graphicFrame>
          <p:grpSp>
            <p:nvGrpSpPr>
              <p:cNvPr id="24" name="Group 23"/>
              <p:cNvGrpSpPr/>
              <p:nvPr/>
            </p:nvGrpSpPr>
            <p:grpSpPr>
              <a:xfrm>
                <a:off x="907976" y="1597035"/>
                <a:ext cx="11119755" cy="4585220"/>
                <a:chOff x="907976" y="1597035"/>
                <a:chExt cx="11119755" cy="4585220"/>
              </a:xfrm>
            </p:grpSpPr>
            <p:graphicFrame>
              <p:nvGraphicFramePr>
                <p:cNvPr id="13" name="Chart 12"/>
                <p:cNvGraphicFramePr>
                  <a:graphicFrameLocks/>
                </p:cNvGraphicFramePr>
                <p:nvPr>
                  <p:extLst>
                    <p:ext uri="{D42A27DB-BD31-4B8C-83A1-F6EECF244321}">
                      <p14:modId xmlns:p14="http://schemas.microsoft.com/office/powerpoint/2010/main" val="240663487"/>
                    </p:ext>
                  </p:extLst>
                </p:nvPr>
              </p:nvGraphicFramePr>
              <p:xfrm>
                <a:off x="8196245" y="1597035"/>
                <a:ext cx="3831486" cy="4585220"/>
              </p:xfrm>
              <a:graphic>
                <a:graphicData uri="http://schemas.openxmlformats.org/drawingml/2006/chart">
                  <c:chart xmlns:c="http://schemas.openxmlformats.org/drawingml/2006/chart" xmlns:r="http://schemas.openxmlformats.org/officeDocument/2006/relationships" r:id="rId7"/>
                </a:graphicData>
              </a:graphic>
            </p:graphicFrame>
            <p:grpSp>
              <p:nvGrpSpPr>
                <p:cNvPr id="23" name="Group 22"/>
                <p:cNvGrpSpPr/>
                <p:nvPr/>
              </p:nvGrpSpPr>
              <p:grpSpPr>
                <a:xfrm>
                  <a:off x="907976" y="5576422"/>
                  <a:ext cx="5435446" cy="300097"/>
                  <a:chOff x="907976" y="5576422"/>
                  <a:chExt cx="5435446" cy="300097"/>
                </a:xfrm>
              </p:grpSpPr>
              <p:cxnSp>
                <p:nvCxnSpPr>
                  <p:cNvPr id="15" name="Straight Connector 14"/>
                  <p:cNvCxnSpPr/>
                  <p:nvPr/>
                </p:nvCxnSpPr>
                <p:spPr>
                  <a:xfrm>
                    <a:off x="3530837" y="5869716"/>
                    <a:ext cx="69968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86285" y="5869716"/>
                    <a:ext cx="70144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7976" y="5576422"/>
                    <a:ext cx="70836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62017" y="5869716"/>
                    <a:ext cx="687742"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648181" y="5876519"/>
                    <a:ext cx="695241"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2" name="Group 1"/>
            <p:cNvGrpSpPr/>
            <p:nvPr/>
          </p:nvGrpSpPr>
          <p:grpSpPr>
            <a:xfrm>
              <a:off x="968164" y="5775837"/>
              <a:ext cx="10825948" cy="257590"/>
              <a:chOff x="917364" y="6084267"/>
              <a:chExt cx="10825948" cy="257590"/>
            </a:xfrm>
          </p:grpSpPr>
          <p:sp>
            <p:nvSpPr>
              <p:cNvPr id="26" name="Rectangle 25"/>
              <p:cNvSpPr/>
              <p:nvPr/>
            </p:nvSpPr>
            <p:spPr>
              <a:xfrm>
                <a:off x="1892796" y="6087941"/>
                <a:ext cx="304892" cy="253916"/>
              </a:xfrm>
              <a:prstGeom prst="rect">
                <a:avLst/>
              </a:prstGeom>
            </p:spPr>
            <p:txBody>
              <a:bodyPr wrap="none">
                <a:spAutoFit/>
              </a:bodyPr>
              <a:lstStyle/>
              <a:p>
                <a:r>
                  <a:rPr lang="en-GB" sz="1050" dirty="0" smtClean="0">
                    <a:solidFill>
                      <a:srgbClr val="FF0000"/>
                    </a:solidFill>
                    <a:latin typeface="Segoe UI" panose="020B0502040204020203" pitchFamily="34" charset="0"/>
                    <a:cs typeface="Segoe UI" panose="020B0502040204020203" pitchFamily="34" charset="0"/>
                  </a:rPr>
                  <a:t>1</a:t>
                </a:r>
                <a:r>
                  <a:rPr lang="en-GB" sz="1050" baseline="30000" dirty="0" smtClean="0">
                    <a:solidFill>
                      <a:srgbClr val="FF0000"/>
                    </a:solidFill>
                    <a:latin typeface="Segoe UI" panose="020B0502040204020203" pitchFamily="34" charset="0"/>
                    <a:cs typeface="Segoe UI" panose="020B0502040204020203" pitchFamily="34" charset="0"/>
                  </a:rPr>
                  <a:t>3</a:t>
                </a:r>
                <a:endParaRPr lang="en-GB" sz="1050" baseline="30000" dirty="0">
                  <a:solidFill>
                    <a:srgbClr val="FF0000"/>
                  </a:solidFill>
                  <a:latin typeface="Segoe UI" panose="020B0502040204020203" pitchFamily="34" charset="0"/>
                  <a:cs typeface="Segoe UI" panose="020B0502040204020203" pitchFamily="34" charset="0"/>
                </a:endParaRPr>
              </a:p>
            </p:txBody>
          </p:sp>
          <p:sp>
            <p:nvSpPr>
              <p:cNvPr id="27" name="Rectangle 26"/>
              <p:cNvSpPr/>
              <p:nvPr/>
            </p:nvSpPr>
            <p:spPr>
              <a:xfrm>
                <a:off x="2784932" y="6087816"/>
                <a:ext cx="304892" cy="253916"/>
              </a:xfrm>
              <a:prstGeom prst="rect">
                <a:avLst/>
              </a:prstGeom>
            </p:spPr>
            <p:txBody>
              <a:bodyPr wrap="none">
                <a:spAutoFit/>
              </a:bodyPr>
              <a:lstStyle/>
              <a:p>
                <a:r>
                  <a:rPr lang="en-GB" sz="1050" dirty="0" smtClean="0">
                    <a:solidFill>
                      <a:srgbClr val="FF0000"/>
                    </a:solidFill>
                    <a:latin typeface="Segoe UI" panose="020B0502040204020203" pitchFamily="34" charset="0"/>
                    <a:cs typeface="Segoe UI" panose="020B0502040204020203" pitchFamily="34" charset="0"/>
                  </a:rPr>
                  <a:t>1</a:t>
                </a:r>
                <a:r>
                  <a:rPr lang="en-GB" sz="1050" baseline="30000" dirty="0" smtClean="0">
                    <a:solidFill>
                      <a:srgbClr val="FF0000"/>
                    </a:solidFill>
                    <a:latin typeface="Segoe UI" panose="020B0502040204020203" pitchFamily="34" charset="0"/>
                    <a:cs typeface="Segoe UI" panose="020B0502040204020203" pitchFamily="34" charset="0"/>
                  </a:rPr>
                  <a:t>3</a:t>
                </a:r>
                <a:endParaRPr lang="en-GB" sz="1050" baseline="30000" dirty="0">
                  <a:solidFill>
                    <a:srgbClr val="FF0000"/>
                  </a:solidFill>
                  <a:latin typeface="Segoe UI" panose="020B0502040204020203" pitchFamily="34" charset="0"/>
                  <a:cs typeface="Segoe UI" panose="020B0502040204020203" pitchFamily="34" charset="0"/>
                </a:endParaRPr>
              </a:p>
            </p:txBody>
          </p:sp>
          <p:sp>
            <p:nvSpPr>
              <p:cNvPr id="28" name="Rectangle 27"/>
              <p:cNvSpPr/>
              <p:nvPr/>
            </p:nvSpPr>
            <p:spPr>
              <a:xfrm>
                <a:off x="3609674" y="6087381"/>
                <a:ext cx="449162" cy="253916"/>
              </a:xfrm>
              <a:prstGeom prst="rect">
                <a:avLst/>
              </a:prstGeom>
            </p:spPr>
            <p:txBody>
              <a:bodyPr wrap="none">
                <a:spAutoFit/>
              </a:bodyPr>
              <a:lstStyle/>
              <a:p>
                <a:r>
                  <a:rPr lang="en-GB" sz="1050" dirty="0" smtClean="0">
                    <a:solidFill>
                      <a:srgbClr val="FF0000"/>
                    </a:solidFill>
                    <a:latin typeface="Segoe UI" panose="020B0502040204020203" pitchFamily="34" charset="0"/>
                    <a:cs typeface="Segoe UI" panose="020B0502040204020203" pitchFamily="34" charset="0"/>
                  </a:rPr>
                  <a:t>123</a:t>
                </a:r>
                <a:r>
                  <a:rPr lang="en-GB" sz="1050" baseline="30000" dirty="0" smtClean="0">
                    <a:solidFill>
                      <a:srgbClr val="FF0000"/>
                    </a:solidFill>
                    <a:latin typeface="Segoe UI" panose="020B0502040204020203" pitchFamily="34" charset="0"/>
                    <a:cs typeface="Segoe UI" panose="020B0502040204020203" pitchFamily="34" charset="0"/>
                  </a:rPr>
                  <a:t>3</a:t>
                </a:r>
                <a:endParaRPr lang="en-GB" sz="1050" baseline="30000" dirty="0">
                  <a:solidFill>
                    <a:srgbClr val="FF0000"/>
                  </a:solidFill>
                  <a:latin typeface="Segoe UI" panose="020B0502040204020203" pitchFamily="34" charset="0"/>
                  <a:cs typeface="Segoe UI" panose="020B0502040204020203" pitchFamily="34" charset="0"/>
                </a:endParaRPr>
              </a:p>
            </p:txBody>
          </p:sp>
          <p:sp>
            <p:nvSpPr>
              <p:cNvPr id="29" name="Rectangle 28"/>
              <p:cNvSpPr/>
              <p:nvPr/>
            </p:nvSpPr>
            <p:spPr>
              <a:xfrm>
                <a:off x="6652600" y="6085545"/>
                <a:ext cx="478016" cy="253916"/>
              </a:xfrm>
              <a:prstGeom prst="rect">
                <a:avLst/>
              </a:prstGeom>
            </p:spPr>
            <p:txBody>
              <a:bodyPr wrap="none">
                <a:spAutoFit/>
              </a:bodyPr>
              <a:lstStyle/>
              <a:p>
                <a:r>
                  <a:rPr lang="en-GB" sz="1050" dirty="0" smtClean="0">
                    <a:solidFill>
                      <a:srgbClr val="FF0000"/>
                    </a:solidFill>
                    <a:latin typeface="Segoe UI" panose="020B0502040204020203" pitchFamily="34" charset="0"/>
                    <a:cs typeface="Segoe UI" panose="020B0502040204020203" pitchFamily="34" charset="0"/>
                  </a:rPr>
                  <a:t>10.9</a:t>
                </a:r>
                <a:r>
                  <a:rPr lang="en-GB" sz="1050" baseline="30000" dirty="0" smtClean="0">
                    <a:solidFill>
                      <a:srgbClr val="FF0000"/>
                    </a:solidFill>
                    <a:latin typeface="Segoe UI" panose="020B0502040204020203" pitchFamily="34" charset="0"/>
                    <a:cs typeface="Segoe UI" panose="020B0502040204020203" pitchFamily="34" charset="0"/>
                  </a:rPr>
                  <a:t>3</a:t>
                </a:r>
                <a:endParaRPr lang="en-GB" sz="1050" baseline="30000" dirty="0">
                  <a:solidFill>
                    <a:srgbClr val="FF0000"/>
                  </a:solidFill>
                  <a:latin typeface="Segoe UI" panose="020B0502040204020203" pitchFamily="34" charset="0"/>
                  <a:cs typeface="Segoe UI" panose="020B0502040204020203" pitchFamily="34" charset="0"/>
                </a:endParaRPr>
              </a:p>
            </p:txBody>
          </p:sp>
          <p:sp>
            <p:nvSpPr>
              <p:cNvPr id="30" name="Rectangle 29"/>
              <p:cNvSpPr/>
              <p:nvPr/>
            </p:nvSpPr>
            <p:spPr>
              <a:xfrm>
                <a:off x="7589796" y="6084267"/>
                <a:ext cx="377026" cy="253916"/>
              </a:xfrm>
              <a:prstGeom prst="rect">
                <a:avLst/>
              </a:prstGeom>
            </p:spPr>
            <p:txBody>
              <a:bodyPr wrap="none">
                <a:spAutoFit/>
              </a:bodyPr>
              <a:lstStyle/>
              <a:p>
                <a:r>
                  <a:rPr lang="en-GB" sz="1050" dirty="0" smtClean="0">
                    <a:solidFill>
                      <a:srgbClr val="FF0000"/>
                    </a:solidFill>
                    <a:latin typeface="Segoe UI" panose="020B0502040204020203" pitchFamily="34" charset="0"/>
                    <a:cs typeface="Segoe UI" panose="020B0502040204020203" pitchFamily="34" charset="0"/>
                  </a:rPr>
                  <a:t>50</a:t>
                </a:r>
                <a:r>
                  <a:rPr lang="en-GB" sz="1050" baseline="30000" dirty="0" smtClean="0">
                    <a:solidFill>
                      <a:srgbClr val="FF0000"/>
                    </a:solidFill>
                    <a:latin typeface="Segoe UI" panose="020B0502040204020203" pitchFamily="34" charset="0"/>
                    <a:cs typeface="Segoe UI" panose="020B0502040204020203" pitchFamily="34" charset="0"/>
                  </a:rPr>
                  <a:t>3</a:t>
                </a:r>
                <a:endParaRPr lang="en-GB" sz="1050" baseline="30000" dirty="0">
                  <a:solidFill>
                    <a:srgbClr val="FF0000"/>
                  </a:solidFill>
                  <a:latin typeface="Segoe UI" panose="020B0502040204020203" pitchFamily="34" charset="0"/>
                  <a:cs typeface="Segoe UI" panose="020B0502040204020203" pitchFamily="34" charset="0"/>
                </a:endParaRPr>
              </a:p>
            </p:txBody>
          </p:sp>
          <p:sp>
            <p:nvSpPr>
              <p:cNvPr id="31" name="Rectangle 30"/>
              <p:cNvSpPr/>
              <p:nvPr/>
            </p:nvSpPr>
            <p:spPr>
              <a:xfrm>
                <a:off x="10496779" y="6087015"/>
                <a:ext cx="377026" cy="253916"/>
              </a:xfrm>
              <a:prstGeom prst="rect">
                <a:avLst/>
              </a:prstGeom>
            </p:spPr>
            <p:txBody>
              <a:bodyPr wrap="none">
                <a:spAutoFit/>
              </a:bodyPr>
              <a:lstStyle/>
              <a:p>
                <a:r>
                  <a:rPr lang="en-GB" sz="1050" dirty="0" smtClean="0">
                    <a:solidFill>
                      <a:srgbClr val="FF0000"/>
                    </a:solidFill>
                    <a:latin typeface="Segoe UI" panose="020B0502040204020203" pitchFamily="34" charset="0"/>
                    <a:cs typeface="Segoe UI" panose="020B0502040204020203" pitchFamily="34" charset="0"/>
                  </a:rPr>
                  <a:t>32</a:t>
                </a:r>
                <a:r>
                  <a:rPr lang="en-GB" sz="1050" baseline="30000" dirty="0" smtClean="0">
                    <a:solidFill>
                      <a:srgbClr val="FF0000"/>
                    </a:solidFill>
                    <a:latin typeface="Segoe UI" panose="020B0502040204020203" pitchFamily="34" charset="0"/>
                    <a:cs typeface="Segoe UI" panose="020B0502040204020203" pitchFamily="34" charset="0"/>
                  </a:rPr>
                  <a:t>3</a:t>
                </a:r>
                <a:endParaRPr lang="en-GB" sz="1050" baseline="30000" dirty="0">
                  <a:solidFill>
                    <a:srgbClr val="FF0000"/>
                  </a:solidFill>
                  <a:latin typeface="Segoe UI" panose="020B0502040204020203" pitchFamily="34" charset="0"/>
                  <a:cs typeface="Segoe UI" panose="020B0502040204020203" pitchFamily="34" charset="0"/>
                </a:endParaRPr>
              </a:p>
            </p:txBody>
          </p:sp>
          <p:sp>
            <p:nvSpPr>
              <p:cNvPr id="32" name="Rectangle 31"/>
              <p:cNvSpPr/>
              <p:nvPr/>
            </p:nvSpPr>
            <p:spPr>
              <a:xfrm>
                <a:off x="917364" y="6085588"/>
                <a:ext cx="521297" cy="253916"/>
              </a:xfrm>
              <a:prstGeom prst="rect">
                <a:avLst/>
              </a:prstGeom>
            </p:spPr>
            <p:txBody>
              <a:bodyPr wrap="none">
                <a:spAutoFit/>
              </a:bodyPr>
              <a:lstStyle/>
              <a:p>
                <a:r>
                  <a:rPr lang="en-GB" sz="1050" dirty="0" smtClean="0">
                    <a:solidFill>
                      <a:srgbClr val="FF0000"/>
                    </a:solidFill>
                    <a:latin typeface="Segoe UI" panose="020B0502040204020203" pitchFamily="34" charset="0"/>
                    <a:cs typeface="Segoe UI" panose="020B0502040204020203" pitchFamily="34" charset="0"/>
                  </a:rPr>
                  <a:t>2900</a:t>
                </a:r>
                <a:r>
                  <a:rPr lang="en-GB" sz="1050" baseline="30000" dirty="0" smtClean="0">
                    <a:solidFill>
                      <a:srgbClr val="FF0000"/>
                    </a:solidFill>
                    <a:latin typeface="Segoe UI" panose="020B0502040204020203" pitchFamily="34" charset="0"/>
                    <a:cs typeface="Segoe UI" panose="020B0502040204020203" pitchFamily="34" charset="0"/>
                  </a:rPr>
                  <a:t>1</a:t>
                </a:r>
                <a:endParaRPr lang="en-GB" sz="1050" baseline="30000" dirty="0">
                  <a:solidFill>
                    <a:srgbClr val="FF0000"/>
                  </a:solidFill>
                  <a:latin typeface="Segoe UI" panose="020B0502040204020203" pitchFamily="34" charset="0"/>
                  <a:cs typeface="Segoe UI" panose="020B0502040204020203" pitchFamily="34" charset="0"/>
                </a:endParaRPr>
              </a:p>
            </p:txBody>
          </p:sp>
          <p:sp>
            <p:nvSpPr>
              <p:cNvPr id="35" name="Rectangle 34"/>
              <p:cNvSpPr/>
              <p:nvPr/>
            </p:nvSpPr>
            <p:spPr>
              <a:xfrm>
                <a:off x="4795960" y="6085588"/>
                <a:ext cx="599189" cy="253916"/>
              </a:xfrm>
              <a:prstGeom prst="rect">
                <a:avLst/>
              </a:prstGeom>
            </p:spPr>
            <p:txBody>
              <a:bodyPr wrap="square">
                <a:spAutoFit/>
              </a:bodyPr>
              <a:lstStyle/>
              <a:p>
                <a:r>
                  <a:rPr lang="en-GB" sz="1050" dirty="0" smtClean="0">
                    <a:solidFill>
                      <a:srgbClr val="FF0000"/>
                    </a:solidFill>
                    <a:latin typeface="Segoe UI" panose="020B0502040204020203" pitchFamily="34" charset="0"/>
                    <a:cs typeface="Segoe UI" panose="020B0502040204020203" pitchFamily="34" charset="0"/>
                  </a:rPr>
                  <a:t>20000</a:t>
                </a:r>
                <a:r>
                  <a:rPr lang="en-GB" sz="1050" baseline="30000" dirty="0" smtClean="0">
                    <a:solidFill>
                      <a:srgbClr val="FF0000"/>
                    </a:solidFill>
                    <a:latin typeface="Segoe UI" panose="020B0502040204020203" pitchFamily="34" charset="0"/>
                    <a:cs typeface="Segoe UI" panose="020B0502040204020203" pitchFamily="34" charset="0"/>
                  </a:rPr>
                  <a:t>4</a:t>
                </a:r>
                <a:endParaRPr lang="en-GB" sz="1050" baseline="30000" dirty="0">
                  <a:solidFill>
                    <a:srgbClr val="FF0000"/>
                  </a:solidFill>
                  <a:latin typeface="Segoe UI" panose="020B0502040204020203" pitchFamily="34" charset="0"/>
                  <a:cs typeface="Segoe UI" panose="020B0502040204020203" pitchFamily="34" charset="0"/>
                </a:endParaRPr>
              </a:p>
            </p:txBody>
          </p:sp>
          <p:sp>
            <p:nvSpPr>
              <p:cNvPr id="36" name="Rectangle 35"/>
              <p:cNvSpPr/>
              <p:nvPr/>
            </p:nvSpPr>
            <p:spPr>
              <a:xfrm>
                <a:off x="5796605" y="6086131"/>
                <a:ext cx="405880" cy="253916"/>
              </a:xfrm>
              <a:prstGeom prst="rect">
                <a:avLst/>
              </a:prstGeom>
            </p:spPr>
            <p:txBody>
              <a:bodyPr wrap="none">
                <a:spAutoFit/>
              </a:bodyPr>
              <a:lstStyle/>
              <a:p>
                <a:r>
                  <a:rPr lang="en-GB" sz="1050" dirty="0" smtClean="0">
                    <a:solidFill>
                      <a:srgbClr val="FF0000"/>
                    </a:solidFill>
                    <a:latin typeface="Segoe UI" panose="020B0502040204020203" pitchFamily="34" charset="0"/>
                    <a:cs typeface="Segoe UI" panose="020B0502040204020203" pitchFamily="34" charset="0"/>
                  </a:rPr>
                  <a:t>7.2</a:t>
                </a:r>
                <a:r>
                  <a:rPr lang="en-GB" sz="1050" baseline="30000" dirty="0" smtClean="0">
                    <a:solidFill>
                      <a:srgbClr val="FF0000"/>
                    </a:solidFill>
                    <a:latin typeface="Segoe UI" panose="020B0502040204020203" pitchFamily="34" charset="0"/>
                    <a:cs typeface="Segoe UI" panose="020B0502040204020203" pitchFamily="34" charset="0"/>
                  </a:rPr>
                  <a:t>2</a:t>
                </a:r>
                <a:endParaRPr lang="en-GB" sz="1050" baseline="30000" dirty="0">
                  <a:solidFill>
                    <a:srgbClr val="FF0000"/>
                  </a:solidFill>
                  <a:latin typeface="Segoe UI" panose="020B0502040204020203" pitchFamily="34" charset="0"/>
                  <a:cs typeface="Segoe UI" panose="020B0502040204020203" pitchFamily="34" charset="0"/>
                </a:endParaRPr>
              </a:p>
            </p:txBody>
          </p:sp>
          <p:sp>
            <p:nvSpPr>
              <p:cNvPr id="37" name="Rectangle 36"/>
              <p:cNvSpPr/>
              <p:nvPr/>
            </p:nvSpPr>
            <p:spPr>
              <a:xfrm>
                <a:off x="8765935" y="6086991"/>
                <a:ext cx="377026" cy="253916"/>
              </a:xfrm>
              <a:prstGeom prst="rect">
                <a:avLst/>
              </a:prstGeom>
            </p:spPr>
            <p:txBody>
              <a:bodyPr wrap="none">
                <a:spAutoFit/>
              </a:bodyPr>
              <a:lstStyle/>
              <a:p>
                <a:r>
                  <a:rPr lang="en-GB" sz="1050" dirty="0" smtClean="0">
                    <a:solidFill>
                      <a:srgbClr val="FF0000"/>
                    </a:solidFill>
                    <a:latin typeface="Segoe UI" panose="020B0502040204020203" pitchFamily="34" charset="0"/>
                    <a:cs typeface="Segoe UI" panose="020B0502040204020203" pitchFamily="34" charset="0"/>
                  </a:rPr>
                  <a:t>12</a:t>
                </a:r>
                <a:r>
                  <a:rPr lang="en-GB" sz="1050" baseline="30000" dirty="0" smtClean="0">
                    <a:solidFill>
                      <a:srgbClr val="FF0000"/>
                    </a:solidFill>
                    <a:latin typeface="Segoe UI" panose="020B0502040204020203" pitchFamily="34" charset="0"/>
                    <a:cs typeface="Segoe UI" panose="020B0502040204020203" pitchFamily="34" charset="0"/>
                  </a:rPr>
                  <a:t>5</a:t>
                </a:r>
                <a:endParaRPr lang="en-GB" sz="1050" baseline="30000" dirty="0">
                  <a:solidFill>
                    <a:srgbClr val="FF0000"/>
                  </a:solidFill>
                  <a:latin typeface="Segoe UI" panose="020B0502040204020203" pitchFamily="34" charset="0"/>
                  <a:cs typeface="Segoe UI" panose="020B0502040204020203" pitchFamily="34" charset="0"/>
                </a:endParaRPr>
              </a:p>
            </p:txBody>
          </p:sp>
          <p:sp>
            <p:nvSpPr>
              <p:cNvPr id="38" name="Rectangle 37"/>
              <p:cNvSpPr/>
              <p:nvPr/>
            </p:nvSpPr>
            <p:spPr>
              <a:xfrm>
                <a:off x="9630680" y="6084610"/>
                <a:ext cx="405880" cy="253916"/>
              </a:xfrm>
              <a:prstGeom prst="rect">
                <a:avLst/>
              </a:prstGeom>
            </p:spPr>
            <p:txBody>
              <a:bodyPr wrap="none">
                <a:spAutoFit/>
              </a:bodyPr>
              <a:lstStyle/>
              <a:p>
                <a:r>
                  <a:rPr lang="en-GB" sz="1050" dirty="0" smtClean="0">
                    <a:solidFill>
                      <a:srgbClr val="FF0000"/>
                    </a:solidFill>
                    <a:latin typeface="Segoe UI" panose="020B0502040204020203" pitchFamily="34" charset="0"/>
                    <a:cs typeface="Segoe UI" panose="020B0502040204020203" pitchFamily="34" charset="0"/>
                  </a:rPr>
                  <a:t>1.5</a:t>
                </a:r>
                <a:r>
                  <a:rPr lang="en-GB" sz="1050" baseline="30000" dirty="0" smtClean="0">
                    <a:solidFill>
                      <a:srgbClr val="FF0000"/>
                    </a:solidFill>
                    <a:latin typeface="Segoe UI" panose="020B0502040204020203" pitchFamily="34" charset="0"/>
                    <a:cs typeface="Segoe UI" panose="020B0502040204020203" pitchFamily="34" charset="0"/>
                  </a:rPr>
                  <a:t>2</a:t>
                </a:r>
                <a:endParaRPr lang="en-GB" sz="1050" baseline="30000" dirty="0">
                  <a:solidFill>
                    <a:srgbClr val="FF0000"/>
                  </a:solidFill>
                  <a:latin typeface="Segoe UI" panose="020B0502040204020203" pitchFamily="34" charset="0"/>
                  <a:cs typeface="Segoe UI" panose="020B0502040204020203" pitchFamily="34" charset="0"/>
                </a:endParaRPr>
              </a:p>
            </p:txBody>
          </p:sp>
          <p:sp>
            <p:nvSpPr>
              <p:cNvPr id="40" name="Rectangle 39"/>
              <p:cNvSpPr/>
              <p:nvPr/>
            </p:nvSpPr>
            <p:spPr>
              <a:xfrm>
                <a:off x="11366286" y="6087015"/>
                <a:ext cx="377026" cy="253916"/>
              </a:xfrm>
              <a:prstGeom prst="rect">
                <a:avLst/>
              </a:prstGeom>
            </p:spPr>
            <p:txBody>
              <a:bodyPr wrap="none">
                <a:spAutoFit/>
              </a:bodyPr>
              <a:lstStyle/>
              <a:p>
                <a:r>
                  <a:rPr lang="en-GB" sz="1050" dirty="0" smtClean="0">
                    <a:solidFill>
                      <a:srgbClr val="FF0000"/>
                    </a:solidFill>
                    <a:latin typeface="Segoe UI" panose="020B0502040204020203" pitchFamily="34" charset="0"/>
                    <a:cs typeface="Segoe UI" panose="020B0502040204020203" pitchFamily="34" charset="0"/>
                  </a:rPr>
                  <a:t>20</a:t>
                </a:r>
                <a:r>
                  <a:rPr lang="en-GB" sz="1050" baseline="30000" dirty="0" smtClean="0">
                    <a:solidFill>
                      <a:srgbClr val="FF0000"/>
                    </a:solidFill>
                    <a:latin typeface="Segoe UI" panose="020B0502040204020203" pitchFamily="34" charset="0"/>
                    <a:cs typeface="Segoe UI" panose="020B0502040204020203" pitchFamily="34" charset="0"/>
                  </a:rPr>
                  <a:t>2</a:t>
                </a:r>
                <a:endParaRPr lang="en-GB" sz="1050" baseline="30000" dirty="0">
                  <a:solidFill>
                    <a:srgbClr val="FF0000"/>
                  </a:solidFill>
                  <a:latin typeface="Segoe UI" panose="020B0502040204020203" pitchFamily="34" charset="0"/>
                  <a:cs typeface="Segoe UI" panose="020B0502040204020203" pitchFamily="34" charset="0"/>
                </a:endParaRPr>
              </a:p>
            </p:txBody>
          </p:sp>
        </p:grpSp>
        <p:sp>
          <p:nvSpPr>
            <p:cNvPr id="44" name="Rectangle 43"/>
            <p:cNvSpPr/>
            <p:nvPr/>
          </p:nvSpPr>
          <p:spPr>
            <a:xfrm>
              <a:off x="4922" y="6020054"/>
              <a:ext cx="12192000" cy="246221"/>
            </a:xfrm>
            <a:prstGeom prst="rect">
              <a:avLst/>
            </a:prstGeom>
          </p:spPr>
          <p:txBody>
            <a:bodyPr wrap="square">
              <a:spAutoFit/>
            </a:bodyPr>
            <a:lstStyle/>
            <a:p>
              <a:pPr algn="ctr"/>
              <a:r>
                <a:rPr lang="en-GB" sz="1000" dirty="0">
                  <a:solidFill>
                    <a:srgbClr val="FF0000"/>
                  </a:solidFill>
                  <a:latin typeface="Segoe UI" panose="020B0502040204020203" pitchFamily="34" charset="0"/>
                  <a:cs typeface="Segoe UI" panose="020B0502040204020203" pitchFamily="34" charset="0"/>
                </a:rPr>
                <a:t>EQS values (µg/l): </a:t>
              </a:r>
              <a:r>
                <a:rPr lang="en-GB" sz="1000" dirty="0" smtClean="0">
                  <a:latin typeface="Segoe UI" panose="020B0502040204020203" pitchFamily="34" charset="0"/>
                  <a:cs typeface="Segoe UI" panose="020B0502040204020203" pitchFamily="34" charset="0"/>
                </a:rPr>
                <a:t>1. </a:t>
              </a:r>
              <a:r>
                <a:rPr lang="en-GB" sz="1000" dirty="0">
                  <a:latin typeface="Segoe UI" panose="020B0502040204020203" pitchFamily="34" charset="0"/>
                  <a:cs typeface="Segoe UI" panose="020B0502040204020203" pitchFamily="34" charset="0"/>
                </a:rPr>
                <a:t>Health Canada (2019</a:t>
              </a:r>
              <a:r>
                <a:rPr lang="en-GB" sz="1000" dirty="0" smtClean="0">
                  <a:latin typeface="Segoe UI" panose="020B0502040204020203" pitchFamily="34" charset="0"/>
                  <a:cs typeface="Segoe UI" panose="020B0502040204020203" pitchFamily="34" charset="0"/>
                </a:rPr>
                <a:t>) 2. European Parliament and of the Council </a:t>
              </a:r>
              <a:r>
                <a:rPr lang="en-GB" sz="1000" dirty="0">
                  <a:latin typeface="Segoe UI" panose="020B0502040204020203" pitchFamily="34" charset="0"/>
                  <a:cs typeface="Segoe UI" panose="020B0502040204020203" pitchFamily="34" charset="0"/>
                </a:rPr>
                <a:t>(2008) </a:t>
              </a:r>
              <a:r>
                <a:rPr lang="en-GB" sz="1000" dirty="0" smtClean="0">
                  <a:latin typeface="Segoe UI" panose="020B0502040204020203" pitchFamily="34" charset="0"/>
                  <a:cs typeface="Segoe UI" panose="020B0502040204020203" pitchFamily="34" charset="0"/>
                </a:rPr>
                <a:t>3. Water </a:t>
              </a:r>
              <a:r>
                <a:rPr lang="en-GB" sz="1000" dirty="0">
                  <a:latin typeface="Segoe UI" panose="020B0502040204020203" pitchFamily="34" charset="0"/>
                  <a:cs typeface="Segoe UI" panose="020B0502040204020203" pitchFamily="34" charset="0"/>
                </a:rPr>
                <a:t>Framework Directive (2014) </a:t>
              </a:r>
              <a:r>
                <a:rPr lang="en-GB" sz="1000" dirty="0" smtClean="0">
                  <a:latin typeface="Segoe UI" panose="020B0502040204020203" pitchFamily="34" charset="0"/>
                  <a:cs typeface="Segoe UI" panose="020B0502040204020203" pitchFamily="34" charset="0"/>
                </a:rPr>
                <a:t>4. Environmental Protection Agency (2003) 5. World Health Organization (2017)</a:t>
              </a:r>
              <a:endParaRPr lang="en-GB" sz="1000" dirty="0">
                <a:latin typeface="Segoe UI" panose="020B0502040204020203" pitchFamily="34" charset="0"/>
                <a:cs typeface="Segoe UI" panose="020B0502040204020203" pitchFamily="34" charset="0"/>
              </a:endParaRPr>
            </a:p>
          </p:txBody>
        </p:sp>
      </p:grpSp>
      <p:cxnSp>
        <p:nvCxnSpPr>
          <p:cNvPr id="46" name="Straight Connector 45"/>
          <p:cNvCxnSpPr/>
          <p:nvPr/>
        </p:nvCxnSpPr>
        <p:spPr>
          <a:xfrm>
            <a:off x="6568302" y="5635885"/>
            <a:ext cx="7278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60575" y="5439467"/>
            <a:ext cx="70711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566634" y="4872730"/>
            <a:ext cx="78691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515039" y="5582668"/>
            <a:ext cx="70244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0400216" y="3468118"/>
            <a:ext cx="63449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1262546" y="4305993"/>
            <a:ext cx="691555"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8" name="Picture 57"/>
          <p:cNvPicPr>
            <a:picLocks noChangeAspect="1"/>
          </p:cNvPicPr>
          <p:nvPr/>
        </p:nvPicPr>
        <p:blipFill>
          <a:blip r:embed="rId8"/>
          <a:stretch>
            <a:fillRect/>
          </a:stretch>
        </p:blipFill>
        <p:spPr>
          <a:xfrm>
            <a:off x="5202874" y="1298302"/>
            <a:ext cx="6821323" cy="259256"/>
          </a:xfrm>
          <a:prstGeom prst="rect">
            <a:avLst/>
          </a:prstGeom>
        </p:spPr>
      </p:pic>
      <p:sp>
        <p:nvSpPr>
          <p:cNvPr id="3" name="Title 2" hidden="1"/>
          <p:cNvSpPr>
            <a:spLocks noGrp="1"/>
          </p:cNvSpPr>
          <p:nvPr>
            <p:ph type="title"/>
          </p:nvPr>
        </p:nvSpPr>
        <p:spPr/>
        <p:txBody>
          <a:bodyPr/>
          <a:lstStyle/>
          <a:p>
            <a:r>
              <a:rPr lang="en-GB" dirty="0">
                <a:solidFill>
                  <a:schemeClr val="bg1"/>
                </a:solidFill>
                <a:latin typeface="Segoe UI Light" panose="020B0502040204020203" pitchFamily="34" charset="0"/>
                <a:cs typeface="Segoe UI Light" panose="020B0502040204020203" pitchFamily="34" charset="0"/>
              </a:rPr>
              <a:t>In progress: Element Mobility</a:t>
            </a:r>
            <a:br>
              <a:rPr lang="en-GB" dirty="0">
                <a:solidFill>
                  <a:schemeClr val="bg1"/>
                </a:solidFill>
                <a:latin typeface="Segoe UI Light" panose="020B0502040204020203" pitchFamily="34" charset="0"/>
                <a:cs typeface="Segoe UI Light" panose="020B0502040204020203" pitchFamily="34" charset="0"/>
              </a:rPr>
            </a:br>
            <a:endParaRPr lang="en-GB" dirty="0"/>
          </a:p>
        </p:txBody>
      </p:sp>
    </p:spTree>
    <p:extLst>
      <p:ext uri="{BB962C8B-B14F-4D97-AF65-F5344CB8AC3E}">
        <p14:creationId xmlns:p14="http://schemas.microsoft.com/office/powerpoint/2010/main" val="2186436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2023D87385664AA20BC4BBF904A4BB" ma:contentTypeVersion="14" ma:contentTypeDescription="Create a new document." ma:contentTypeScope="" ma:versionID="657aea79c544c3d74aa4935e6d8af567">
  <xsd:schema xmlns:xsd="http://www.w3.org/2001/XMLSchema" xmlns:xs="http://www.w3.org/2001/XMLSchema" xmlns:p="http://schemas.microsoft.com/office/2006/metadata/properties" xmlns:ns3="96c0d22a-ba1c-4949-b0d0-533542d9e126" xmlns:ns4="1510055c-ea87-46aa-a581-e1415ce7b912" targetNamespace="http://schemas.microsoft.com/office/2006/metadata/properties" ma:root="true" ma:fieldsID="4c8fa63c55c1be9041afa81970718635" ns3:_="" ns4:_="">
    <xsd:import namespace="96c0d22a-ba1c-4949-b0d0-533542d9e126"/>
    <xsd:import namespace="1510055c-ea87-46aa-a581-e1415ce7b91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c0d22a-ba1c-4949-b0d0-533542d9e1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10055c-ea87-46aa-a581-e1415ce7b9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6DE24D-FCAA-497F-950B-6788704DC392}">
  <ds:schemaRefs>
    <ds:schemaRef ds:uri="http://schemas.microsoft.com/sharepoint/v3/contenttype/forms"/>
  </ds:schemaRefs>
</ds:datastoreItem>
</file>

<file path=customXml/itemProps2.xml><?xml version="1.0" encoding="utf-8"?>
<ds:datastoreItem xmlns:ds="http://schemas.openxmlformats.org/officeDocument/2006/customXml" ds:itemID="{1E71C781-21B1-4751-92CA-399AA45EC5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c0d22a-ba1c-4949-b0d0-533542d9e126"/>
    <ds:schemaRef ds:uri="1510055c-ea87-46aa-a581-e1415ce7b9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474509-5819-4022-BA73-A69C482F2225}">
  <ds:schemaRefs>
    <ds:schemaRef ds:uri="96c0d22a-ba1c-4949-b0d0-533542d9e126"/>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1510055c-ea87-46aa-a581-e1415ce7b91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1575</TotalTime>
  <Words>772</Words>
  <Application>Microsoft Office PowerPoint</Application>
  <PresentationFormat>Widescreen</PresentationFormat>
  <Paragraphs>129</Paragraphs>
  <Slides>11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Segoe UI</vt:lpstr>
      <vt:lpstr>Segoe UI Light</vt:lpstr>
      <vt:lpstr>Segoe UI Semibold</vt:lpstr>
      <vt:lpstr>Segoe UI Semilight</vt:lpstr>
      <vt:lpstr>Office Theme</vt:lpstr>
      <vt:lpstr>Title Slide</vt:lpstr>
      <vt:lpstr>Background</vt:lpstr>
      <vt:lpstr>Aim and research questions</vt:lpstr>
      <vt:lpstr>Sample locations</vt:lpstr>
      <vt:lpstr>Methods</vt:lpstr>
      <vt:lpstr>Fallout Radionuclide Activity</vt:lpstr>
      <vt:lpstr>Elemental Composition of cryoconite (1/2) </vt:lpstr>
      <vt:lpstr>Elemental Composition of cryoconite (2/2) </vt:lpstr>
      <vt:lpstr>In progress: Element Mobility </vt:lpstr>
      <vt:lpstr>Take home message </vt:lpstr>
      <vt:lpstr>Questions?</vt:lpstr>
    </vt:vector>
  </TitlesOfParts>
  <Company>Plymouth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Beard</dc:creator>
  <cp:lastModifiedBy>Dylan Beard</cp:lastModifiedBy>
  <cp:revision>73</cp:revision>
  <dcterms:created xsi:type="dcterms:W3CDTF">2022-04-12T22:15:38Z</dcterms:created>
  <dcterms:modified xsi:type="dcterms:W3CDTF">2022-05-24T22:55:17Z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0x010100C22023D87385664AA20BC4BBF904A4BB</vt:lpwstr>
  </property>
</Properties>
</file>