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4" r:id="rId3"/>
    <p:sldId id="297" r:id="rId4"/>
    <p:sldId id="300" r:id="rId5"/>
    <p:sldId id="314" r:id="rId6"/>
    <p:sldId id="320" r:id="rId7"/>
    <p:sldId id="319" r:id="rId8"/>
    <p:sldId id="304" r:id="rId9"/>
    <p:sldId id="313" r:id="rId10"/>
    <p:sldId id="292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CA4"/>
    <a:srgbClr val="CDCDCD"/>
    <a:srgbClr val="D7DFF7"/>
    <a:srgbClr val="ADCDEA"/>
    <a:srgbClr val="41719C"/>
    <a:srgbClr val="84B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9" autoAdjust="0"/>
    <p:restoredTop sz="84925" autoAdjust="0"/>
  </p:normalViewPr>
  <p:slideViewPr>
    <p:cSldViewPr snapToGrid="0">
      <p:cViewPr>
        <p:scale>
          <a:sx n="73" d="100"/>
          <a:sy n="73" d="100"/>
        </p:scale>
        <p:origin x="117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EA17D-3613-47B8-A7F7-B21C1E0B32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u-HU"/>
        </a:p>
      </dgm:t>
    </dgm:pt>
    <dgm:pt modelId="{487A6BA0-FD3C-4E6A-A7AE-BD5F53493463}" type="pres">
      <dgm:prSet presAssocID="{524EA17D-3613-47B8-A7F7-B21C1E0B329B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2D6D4C7D-FF76-4AD8-A874-C6A1EFD19693}" type="presOf" srcId="{524EA17D-3613-47B8-A7F7-B21C1E0B329B}" destId="{487A6BA0-FD3C-4E6A-A7AE-BD5F534934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D1312-3C63-4FD5-935F-B8A7656FA735}" type="datetimeFigureOut">
              <a:rPr lang="hu-HU" smtClean="0"/>
              <a:t>2022. 05. 21.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E8F20-1252-4D28-93FF-EA7CFA5F7F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05460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A78C2-22FC-4043-A643-0FF7FDA1CBE3}" type="datetimeFigureOut">
              <a:rPr lang="hu-HU" smtClean="0"/>
              <a:t>2022. 05. 21.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7511B-563F-4842-A765-B87B22BDD7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628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7511B-563F-4842-A765-B87B22BDD74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72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7511B-563F-4842-A765-B87B22BDD74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3048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7511B-563F-4842-A765-B87B22BDD74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8790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7511B-563F-4842-A765-B87B22BDD74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2924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7511B-563F-4842-A765-B87B22BDD74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5763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7511B-563F-4842-A765-B87B22BDD74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7260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7511B-563F-4842-A765-B87B22BDD74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4099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7511B-563F-4842-A765-B87B22BDD74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0430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7511B-563F-4842-A765-B87B22BDD74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7487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7511B-563F-4842-A765-B87B22BDD74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521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ABB8-CB45-4E9F-95D2-1DC7C65F39D1}" type="datetime1">
              <a:rPr lang="hu-HU" smtClean="0"/>
              <a:t>2022. 05. 21.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062545" y="239329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3327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4AD51-11F0-4B7F-AF1A-4D152B9A7F5B}" type="datetime1">
              <a:rPr lang="hu-HU" smtClean="0"/>
              <a:t>2022. 05. 21.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ACBB-938F-4F83-9693-BE64A66F55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913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5F8C-9A24-4312-8867-2281287DB550}" type="datetime1">
              <a:rPr lang="hu-HU" smtClean="0"/>
              <a:t>2022. 05. 21.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ACBB-938F-4F83-9693-BE64A66F55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490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07AF-D283-4B32-884A-430A1ADDEB4C}" type="datetime1">
              <a:rPr lang="hu-HU" smtClean="0"/>
              <a:t>2022. 05. 21.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ACBB-938F-4F83-9693-BE64A66F55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746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7CAF-0E24-45E7-B234-C5738A3D7F13}" type="datetime1">
              <a:rPr lang="hu-HU" smtClean="0"/>
              <a:t>2022. 05. 21.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ACBB-938F-4F83-9693-BE64A66F55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673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E9AF-D3D8-4002-8B65-BC35AA8DDAF4}" type="datetime1">
              <a:rPr lang="hu-HU" smtClean="0"/>
              <a:t>2022. 05. 21.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ACBB-938F-4F83-9693-BE64A66F55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718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6520-9CF8-4CE4-BCD3-86BD4507D019}" type="datetime1">
              <a:rPr lang="hu-HU" smtClean="0"/>
              <a:t>2022. 05. 21.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ACBB-938F-4F83-9693-BE64A66F55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949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E214-CAB0-4D97-990A-CE7FA0A6CCE1}" type="datetime1">
              <a:rPr lang="hu-HU" smtClean="0"/>
              <a:t>2022. 05. 21.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ACBB-938F-4F83-9693-BE64A66F55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115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19244-62DD-491E-9B7C-D074D1BEF305}" type="datetime1">
              <a:rPr lang="hu-HU" smtClean="0"/>
              <a:t>2022. 05. 21.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ACBB-938F-4F83-9693-BE64A66F55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355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DECE-3B2A-42A9-80EE-0832C4443B1F}" type="datetime1">
              <a:rPr lang="hu-HU" smtClean="0"/>
              <a:t>2022. 05. 21.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ACBB-938F-4F83-9693-BE64A66F55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90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4A27-E0DF-4C26-85F6-A08BB454CCEE}" type="datetime1">
              <a:rPr lang="hu-HU" smtClean="0"/>
              <a:t>2022. 05. 21.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ACBB-938F-4F83-9693-BE64A66F55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779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45413-C097-4C77-871E-7C8AEB0660F2}" type="datetime1">
              <a:rPr lang="hu-HU" smtClean="0"/>
              <a:t>2022. 05. 21.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AACBB-938F-4F83-9693-BE64A66F55D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32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microsoft.com/office/2007/relationships/hdphoto" Target="../media/hdphoto1.wd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41235" y="438608"/>
            <a:ext cx="9673867" cy="2068039"/>
          </a:xfrm>
          <a:solidFill>
            <a:schemeClr val="bg1"/>
          </a:solidFill>
          <a:ln w="111125" cmpd="thinThick">
            <a:solidFill>
              <a:srgbClr val="CDCDCD"/>
            </a:solidFill>
            <a:prstDash val="solid"/>
            <a:miter lim="800000"/>
          </a:ln>
        </p:spPr>
        <p:txBody>
          <a:bodyPr anchor="ctr">
            <a:normAutofit/>
          </a:bodyPr>
          <a:lstStyle/>
          <a:p>
            <a:r>
              <a:rPr lang="hu-HU" sz="4400" b="1" dirty="0" err="1"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Recalculating</a:t>
            </a:r>
            <a:r>
              <a:rPr lang="hu-HU" sz="4400" b="1" dirty="0"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4400" b="1" dirty="0" err="1"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hu-HU" sz="4400" b="1" dirty="0"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 local </a:t>
            </a:r>
            <a:r>
              <a:rPr lang="hu-HU" sz="4400" b="1" dirty="0" err="1"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magnitude</a:t>
            </a:r>
            <a:r>
              <a:rPr lang="hu-HU" sz="4400" b="1" dirty="0"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hu-HU" sz="4400" b="1" dirty="0" err="1"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events</a:t>
            </a:r>
            <a:r>
              <a:rPr lang="hu-HU" sz="4400" b="1" dirty="0"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hu-HU" sz="4400" b="1" dirty="0" err="1"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hu-HU" sz="4400" b="1" dirty="0"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4400" b="1" dirty="0" err="1"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Hungarian</a:t>
            </a:r>
            <a:r>
              <a:rPr lang="hu-HU" sz="4400" b="1" dirty="0"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 National </a:t>
            </a:r>
            <a:r>
              <a:rPr lang="hu-HU" sz="4400" b="1" dirty="0" err="1"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Seismological</a:t>
            </a:r>
            <a:r>
              <a:rPr lang="hu-HU" sz="4400" b="1" dirty="0"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 Bulletin</a:t>
            </a:r>
          </a:p>
        </p:txBody>
      </p:sp>
      <p:sp>
        <p:nvSpPr>
          <p:cNvPr id="9" name="Téglalap 8"/>
          <p:cNvSpPr/>
          <p:nvPr/>
        </p:nvSpPr>
        <p:spPr>
          <a:xfrm>
            <a:off x="8660943" y="5771122"/>
            <a:ext cx="1646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>
                <a:latin typeface="Palatino"/>
                <a:cs typeface="Times New Roman" panose="02020603050405020304" pitchFamily="18" charset="0"/>
              </a:rPr>
              <a:t>2022.03.25.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5C16CBF3-B202-4EC7-A4F6-F13D98400E82}"/>
              </a:ext>
            </a:extLst>
          </p:cNvPr>
          <p:cNvSpPr/>
          <p:nvPr/>
        </p:nvSpPr>
        <p:spPr>
          <a:xfrm>
            <a:off x="199791" y="2692312"/>
            <a:ext cx="2587568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hu-HU" sz="2400" b="1" dirty="0">
                <a:latin typeface="Palatino"/>
                <a:cs typeface="Times New Roman" panose="02020603050405020304" pitchFamily="18" charset="0"/>
              </a:rPr>
              <a:t>Marietta Csatlós</a:t>
            </a:r>
            <a:r>
              <a:rPr lang="hu-HU" sz="2400" b="1" baseline="30000" dirty="0">
                <a:latin typeface="Palatino"/>
                <a:cs typeface="Times New Roman" panose="02020603050405020304" pitchFamily="18" charset="0"/>
              </a:rPr>
              <a:t>1</a:t>
            </a:r>
          </a:p>
          <a:p>
            <a:r>
              <a:rPr lang="hu-HU" sz="2400" b="1" dirty="0">
                <a:latin typeface="Palatino"/>
                <a:cs typeface="Times New Roman" panose="02020603050405020304" pitchFamily="18" charset="0"/>
              </a:rPr>
              <a:t>Bálint Süle</a:t>
            </a:r>
            <a:r>
              <a:rPr lang="hu-HU" sz="2400" b="1" baseline="30000" dirty="0">
                <a:latin typeface="Palatino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30FCB677-7E87-86FB-6CF9-5C29F465991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6" y="6170824"/>
            <a:ext cx="12192000" cy="687176"/>
          </a:xfrm>
          <a:prstGeom prst="rect">
            <a:avLst/>
          </a:prstGeom>
          <a:solidFill>
            <a:srgbClr val="D7DFF7">
              <a:alpha val="0"/>
            </a:srgbClr>
          </a:solidFill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5DD5DF08-DA3B-08C3-A392-DFA627767728}"/>
              </a:ext>
            </a:extLst>
          </p:cNvPr>
          <p:cNvSpPr txBox="1"/>
          <p:nvPr/>
        </p:nvSpPr>
        <p:spPr>
          <a:xfrm>
            <a:off x="192237" y="3943039"/>
            <a:ext cx="11799972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aseline="30000" dirty="0">
                <a:effectLst/>
                <a:latin typeface="Palatino"/>
                <a:cs typeface="Times New Roman" panose="02020603050405020304" pitchFamily="18" charset="0"/>
              </a:rPr>
              <a:t>1</a:t>
            </a:r>
            <a:r>
              <a:rPr lang="hu-HU" sz="1600" i="1" dirty="0">
                <a:effectLst/>
                <a:latin typeface="Palatino"/>
                <a:cs typeface="Times New Roman" panose="02020603050405020304" pitchFamily="18" charset="0"/>
              </a:rPr>
              <a:t> </a:t>
            </a:r>
            <a:r>
              <a:rPr lang="en-GB" sz="1600" dirty="0">
                <a:latin typeface="Palatino"/>
                <a:cs typeface="Times New Roman" panose="02020603050405020304" pitchFamily="18" charset="0"/>
              </a:rPr>
              <a:t>ELTE </a:t>
            </a:r>
            <a:r>
              <a:rPr lang="en-GB" sz="1600" dirty="0" err="1">
                <a:latin typeface="Palatino"/>
                <a:cs typeface="Times New Roman" panose="02020603050405020304" pitchFamily="18" charset="0"/>
              </a:rPr>
              <a:t>Eötvös</a:t>
            </a:r>
            <a:r>
              <a:rPr lang="en-GB" sz="1600" dirty="0">
                <a:latin typeface="Palatino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Palatino"/>
                <a:cs typeface="Times New Roman" panose="02020603050405020304" pitchFamily="18" charset="0"/>
              </a:rPr>
              <a:t>Loránd</a:t>
            </a:r>
            <a:r>
              <a:rPr lang="en-GB" sz="1600" dirty="0">
                <a:latin typeface="Palatino"/>
                <a:cs typeface="Times New Roman" panose="02020603050405020304" pitchFamily="18" charset="0"/>
              </a:rPr>
              <a:t> University, Institute of Geography and Earth Sciences, Department of Geophysics and Space Science</a:t>
            </a:r>
            <a:r>
              <a:rPr lang="hu-HU" sz="1600" dirty="0">
                <a:latin typeface="Palatino"/>
                <a:cs typeface="Times New Roman" panose="02020603050405020304" pitchFamily="18" charset="0"/>
              </a:rPr>
              <a:t>, Budapest, Hungary</a:t>
            </a:r>
          </a:p>
          <a:p>
            <a:r>
              <a:rPr lang="hu-HU" sz="1600" baseline="30000" dirty="0">
                <a:effectLst/>
                <a:latin typeface="Palatino"/>
                <a:cs typeface="Times New Roman" panose="02020603050405020304" pitchFamily="18" charset="0"/>
              </a:rPr>
              <a:t>2</a:t>
            </a:r>
            <a:r>
              <a:rPr lang="hu-HU" sz="1600" i="1" dirty="0">
                <a:effectLst/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1600" b="0" i="0" dirty="0">
                <a:effectLst/>
                <a:latin typeface="Palatino"/>
              </a:rPr>
              <a:t>Eötvös Loránd Research Network, Institute of </a:t>
            </a:r>
            <a:r>
              <a:rPr lang="hu-HU" sz="1600" b="0" i="0" dirty="0" err="1">
                <a:effectLst/>
                <a:latin typeface="Palatino"/>
              </a:rPr>
              <a:t>Earth</a:t>
            </a:r>
            <a:r>
              <a:rPr lang="hu-HU" sz="1600" b="0" i="0" dirty="0">
                <a:effectLst/>
                <a:latin typeface="Palatino"/>
              </a:rPr>
              <a:t> </a:t>
            </a:r>
            <a:r>
              <a:rPr lang="hu-HU" sz="1600" b="0" i="0" dirty="0" err="1">
                <a:effectLst/>
                <a:latin typeface="Palatino"/>
              </a:rPr>
              <a:t>Physics</a:t>
            </a:r>
            <a:r>
              <a:rPr lang="hu-HU" sz="1600" b="0" i="0" dirty="0">
                <a:effectLst/>
                <a:latin typeface="Palatino"/>
              </a:rPr>
              <a:t> and </a:t>
            </a:r>
            <a:r>
              <a:rPr lang="hu-HU" sz="1600" b="0" i="0" dirty="0" err="1">
                <a:effectLst/>
                <a:latin typeface="Palatino"/>
              </a:rPr>
              <a:t>Space</a:t>
            </a:r>
            <a:r>
              <a:rPr lang="hu-HU" sz="1600" b="0" i="0" dirty="0">
                <a:effectLst/>
                <a:latin typeface="Palatino"/>
              </a:rPr>
              <a:t> Science, Kövesligethy Radó </a:t>
            </a:r>
            <a:r>
              <a:rPr lang="hu-HU" sz="1600" b="0" i="0" dirty="0" err="1">
                <a:effectLst/>
                <a:latin typeface="Palatino"/>
              </a:rPr>
              <a:t>Seismological</a:t>
            </a:r>
            <a:r>
              <a:rPr lang="hu-HU" sz="1600" b="0" i="0" dirty="0">
                <a:effectLst/>
                <a:latin typeface="Palatino"/>
              </a:rPr>
              <a:t> </a:t>
            </a:r>
            <a:r>
              <a:rPr lang="hu-HU" sz="1600" b="0" i="0" dirty="0" err="1">
                <a:effectLst/>
                <a:latin typeface="Palatino"/>
              </a:rPr>
              <a:t>Observatory</a:t>
            </a:r>
            <a:r>
              <a:rPr lang="hu-HU" sz="1600" b="0" i="0" dirty="0">
                <a:effectLst/>
                <a:latin typeface="Palatino"/>
              </a:rPr>
              <a:t>, Budapest, Hungary</a:t>
            </a:r>
            <a:endParaRPr lang="hu-HU" sz="1600" i="1" dirty="0">
              <a:effectLst/>
              <a:latin typeface="Palatino"/>
              <a:cs typeface="Times New Roman" panose="02020603050405020304" pitchFamily="18" charset="0"/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BF03323D-41BA-24AE-56BA-7DEC23AF32E2}"/>
              </a:ext>
            </a:extLst>
          </p:cNvPr>
          <p:cNvSpPr txBox="1"/>
          <p:nvPr/>
        </p:nvSpPr>
        <p:spPr>
          <a:xfrm>
            <a:off x="192237" y="4970495"/>
            <a:ext cx="11799972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endParaRPr lang="hu-HU" sz="1800" i="1" dirty="0">
              <a:effectLst/>
              <a:latin typeface="Palatino"/>
              <a:cs typeface="Times New Roman" panose="02020603050405020304" pitchFamily="18" charset="0"/>
            </a:endParaRPr>
          </a:p>
          <a:p>
            <a:endParaRPr lang="hu-HU" i="1" dirty="0">
              <a:latin typeface="Palatino"/>
              <a:cs typeface="Times New Roman" panose="02020603050405020304" pitchFamily="18" charset="0"/>
            </a:endParaRPr>
          </a:p>
          <a:p>
            <a:endParaRPr lang="hu-HU" sz="1800" i="1" dirty="0">
              <a:effectLst/>
              <a:latin typeface="Palatino"/>
              <a:cs typeface="Times New Roman" panose="02020603050405020304" pitchFamily="18" charset="0"/>
            </a:endParaRPr>
          </a:p>
          <a:p>
            <a:endParaRPr lang="hu-HU" sz="1800" i="1" dirty="0">
              <a:effectLst/>
              <a:latin typeface="Palatino"/>
              <a:cs typeface="Times New Roman" panose="02020603050405020304" pitchFamily="18" charset="0"/>
            </a:endParaRPr>
          </a:p>
        </p:txBody>
      </p:sp>
      <p:pic>
        <p:nvPicPr>
          <p:cNvPr id="18" name="Kép 17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E5FB9974-EB2D-7BA3-BC46-E5F14779F1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340" y="5216634"/>
            <a:ext cx="1455835" cy="509362"/>
          </a:xfrm>
          <a:prstGeom prst="rect">
            <a:avLst/>
          </a:prstGeom>
        </p:spPr>
      </p:pic>
      <p:sp>
        <p:nvSpPr>
          <p:cNvPr id="19" name="Szövegdoboz 18">
            <a:extLst>
              <a:ext uri="{FF2B5EF4-FFF2-40B4-BE49-F238E27FC236}">
                <a16:creationId xmlns:a16="http://schemas.microsoft.com/office/drawing/2014/main" id="{B68C36C4-A2B8-17AE-C46A-6CC776642F78}"/>
              </a:ext>
            </a:extLst>
          </p:cNvPr>
          <p:cNvSpPr txBox="1"/>
          <p:nvPr/>
        </p:nvSpPr>
        <p:spPr>
          <a:xfrm>
            <a:off x="234639" y="5144198"/>
            <a:ext cx="1717508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hu-HU" b="1" i="0" dirty="0">
                <a:effectLst/>
                <a:latin typeface="Palatino"/>
              </a:rPr>
              <a:t>EGU22-9192</a:t>
            </a:r>
          </a:p>
          <a:p>
            <a:pPr algn="l"/>
            <a:r>
              <a:rPr lang="hu-HU" b="1" dirty="0">
                <a:latin typeface="Palatino"/>
              </a:rPr>
              <a:t>Session SM1.1</a:t>
            </a:r>
            <a:endParaRPr lang="hu-HU" b="1" i="0" dirty="0">
              <a:effectLst/>
              <a:latin typeface="Palatino"/>
            </a:endParaRP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BC7C4B6F-B13D-8095-6F19-03F736ACE3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849" y="4884961"/>
            <a:ext cx="1164804" cy="1164804"/>
          </a:xfrm>
          <a:prstGeom prst="rect">
            <a:avLst/>
          </a:prstGeom>
        </p:spPr>
      </p:pic>
      <p:pic>
        <p:nvPicPr>
          <p:cNvPr id="21" name="Picture 2" descr="ELTE Geofizikai és Űrtudományi Tanszék - Home | Facebook">
            <a:extLst>
              <a:ext uri="{FF2B5EF4-FFF2-40B4-BE49-F238E27FC236}">
                <a16:creationId xmlns:a16="http://schemas.microsoft.com/office/drawing/2014/main" id="{60AE0851-1D9D-397D-1E4B-5EF77B6303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1" b="18550"/>
          <a:stretch/>
        </p:blipFill>
        <p:spPr bwMode="auto">
          <a:xfrm>
            <a:off x="10013837" y="4907687"/>
            <a:ext cx="1703116" cy="113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zövegdoboz 21">
            <a:extLst>
              <a:ext uri="{FF2B5EF4-FFF2-40B4-BE49-F238E27FC236}">
                <a16:creationId xmlns:a16="http://schemas.microsoft.com/office/drawing/2014/main" id="{86A9DFBE-1F02-F14C-2258-A3DD2173C5CE}"/>
              </a:ext>
            </a:extLst>
          </p:cNvPr>
          <p:cNvSpPr txBox="1"/>
          <p:nvPr/>
        </p:nvSpPr>
        <p:spPr>
          <a:xfrm>
            <a:off x="3796690" y="5282697"/>
            <a:ext cx="4719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 err="1">
                <a:latin typeface="Palatino"/>
                <a:cs typeface="Times New Roman" panose="02020603050405020304" pitchFamily="18" charset="0"/>
              </a:rPr>
              <a:t>Contact</a:t>
            </a:r>
            <a:r>
              <a:rPr lang="hu-HU" b="1" dirty="0"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Palatino"/>
                <a:cs typeface="Times New Roman" panose="02020603050405020304" pitchFamily="18" charset="0"/>
              </a:rPr>
              <a:t>author</a:t>
            </a:r>
            <a:r>
              <a:rPr lang="hu-HU" b="1" dirty="0">
                <a:latin typeface="Palatino"/>
                <a:cs typeface="Times New Roman" panose="02020603050405020304" pitchFamily="18" charset="0"/>
              </a:rPr>
              <a:t>: </a:t>
            </a:r>
            <a:r>
              <a:rPr lang="hu-HU" b="1" i="1" dirty="0">
                <a:latin typeface="Palatino"/>
                <a:cs typeface="Times New Roman" panose="02020603050405020304" pitchFamily="18" charset="0"/>
              </a:rPr>
              <a:t>csatlosmarietta@gmail.com</a:t>
            </a:r>
          </a:p>
        </p:txBody>
      </p:sp>
    </p:spTree>
    <p:extLst>
      <p:ext uri="{BB962C8B-B14F-4D97-AF65-F5344CB8AC3E}">
        <p14:creationId xmlns:p14="http://schemas.microsoft.com/office/powerpoint/2010/main" val="2254640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836439" y="2125762"/>
            <a:ext cx="8515345" cy="1816768"/>
          </a:xfrm>
          <a:solidFill>
            <a:schemeClr val="bg1"/>
          </a:solidFill>
          <a:ln w="111125" cmpd="thinThick">
            <a:solidFill>
              <a:srgbClr val="CDCDCD"/>
            </a:solidFill>
            <a:prstDash val="solid"/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hu-HU" sz="4400" dirty="0">
                <a:solidFill>
                  <a:schemeClr val="tx1"/>
                </a:solidFill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hu-HU" sz="4400" dirty="0" err="1">
                <a:solidFill>
                  <a:schemeClr val="tx1"/>
                </a:solidFill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Thank</a:t>
            </a:r>
            <a:r>
              <a:rPr lang="hu-HU" sz="4400" dirty="0">
                <a:solidFill>
                  <a:schemeClr val="tx1"/>
                </a:solidFill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4400" dirty="0" err="1">
                <a:solidFill>
                  <a:schemeClr val="tx1"/>
                </a:solidFill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hu-HU" sz="4400" dirty="0">
                <a:solidFill>
                  <a:schemeClr val="tx1"/>
                </a:solidFill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4400" dirty="0" err="1">
                <a:solidFill>
                  <a:schemeClr val="tx1"/>
                </a:solidFill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hu-HU" sz="4400" dirty="0">
                <a:solidFill>
                  <a:schemeClr val="tx1"/>
                </a:solidFill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4400" dirty="0" err="1">
                <a:solidFill>
                  <a:schemeClr val="tx1"/>
                </a:solidFill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hu-HU" sz="4400" dirty="0">
                <a:solidFill>
                  <a:schemeClr val="tx1"/>
                </a:solidFill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4400" dirty="0" err="1">
                <a:solidFill>
                  <a:schemeClr val="tx1"/>
                </a:solidFill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kind</a:t>
            </a:r>
            <a:r>
              <a:rPr lang="hu-HU" sz="4400" dirty="0">
                <a:solidFill>
                  <a:schemeClr val="tx1"/>
                </a:solidFill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4400" dirty="0" err="1">
                <a:solidFill>
                  <a:schemeClr val="tx1"/>
                </a:solidFill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attention</a:t>
            </a:r>
            <a:r>
              <a:rPr lang="hu-HU" sz="4400" dirty="0">
                <a:solidFill>
                  <a:schemeClr val="tx1"/>
                </a:solidFill>
                <a:latin typeface="Palatino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ACBB-938F-4F83-9693-BE64A66F55DD}" type="slidenum">
              <a:rPr lang="hu-HU" smtClean="0"/>
              <a:t>10</a:t>
            </a:fld>
            <a:endParaRPr lang="hu-HU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E47564CF-4355-BC40-FC2B-E56287F1D02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6" y="6170824"/>
            <a:ext cx="12195776" cy="687176"/>
          </a:xfrm>
          <a:prstGeom prst="rect">
            <a:avLst/>
          </a:prstGeom>
          <a:solidFill>
            <a:schemeClr val="tx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33428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ACBB-938F-4F83-9693-BE64A66F55DD}" type="slidenum">
              <a:rPr lang="hu-HU" smtClean="0"/>
              <a:t>2</a:t>
            </a:fld>
            <a:endParaRPr lang="hu-HU"/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22EBB70B-7C1F-242C-D27F-57AB573DF9C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6" y="6170824"/>
            <a:ext cx="12192000" cy="687176"/>
          </a:xfrm>
          <a:prstGeom prst="rect">
            <a:avLst/>
          </a:prstGeom>
          <a:solidFill>
            <a:schemeClr val="tx1">
              <a:alpha val="0"/>
            </a:schemeClr>
          </a:solidFill>
        </p:spPr>
      </p:pic>
      <p:sp>
        <p:nvSpPr>
          <p:cNvPr id="8" name="Szöveg helye 2">
            <a:extLst>
              <a:ext uri="{FF2B5EF4-FFF2-40B4-BE49-F238E27FC236}">
                <a16:creationId xmlns:a16="http://schemas.microsoft.com/office/drawing/2014/main" id="{1EC49D1D-05D6-449A-BD8E-5F4583A1FE0B}"/>
              </a:ext>
            </a:extLst>
          </p:cNvPr>
          <p:cNvSpPr txBox="1">
            <a:spLocks/>
          </p:cNvSpPr>
          <p:nvPr/>
        </p:nvSpPr>
        <p:spPr>
          <a:xfrm>
            <a:off x="157654" y="1038685"/>
            <a:ext cx="11894595" cy="5088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Hungarian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National </a:t>
            </a:r>
            <a:r>
              <a:rPr lang="hu-HU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Seismological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Bulletin </a:t>
            </a:r>
            <a:r>
              <a:rPr lang="hu-HU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was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redefined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in 2018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New </a:t>
            </a:r>
            <a:r>
              <a:rPr lang="hu-HU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hypocenters</a:t>
            </a: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[1]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No </a:t>
            </a:r>
            <a:r>
              <a:rPr lang="hu-HU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archivated</a:t>
            </a: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amplitudes</a:t>
            </a: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before</a:t>
            </a: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2015 </a:t>
            </a: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u-HU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  <a:sym typeface="Wingdings" panose="05000000000000000000" pitchFamily="2" charset="2"/>
              </a:rPr>
              <a:t>cannot</a:t>
            </a: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  <a:sym typeface="Wingdings" panose="05000000000000000000" pitchFamily="2" charset="2"/>
              </a:rPr>
              <a:t>calculate</a:t>
            </a: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  <a:sym typeface="Wingdings" panose="05000000000000000000" pitchFamily="2" charset="2"/>
              </a:rPr>
              <a:t>magnitudes</a:t>
            </a:r>
            <a:endParaRPr lang="hu-HU" sz="2400" dirty="0">
              <a:solidFill>
                <a:schemeClr val="tx1"/>
              </a:solidFill>
              <a:latin typeface="Palatino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1996-2016  3 </a:t>
            </a:r>
            <a:r>
              <a:rPr lang="hu-HU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method</a:t>
            </a: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were</a:t>
            </a: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used</a:t>
            </a: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to</a:t>
            </a: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calculate</a:t>
            </a: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local </a:t>
            </a:r>
            <a:r>
              <a:rPr lang="hu-HU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magnitudes</a:t>
            </a:r>
            <a:endParaRPr lang="hu-HU" sz="2400" dirty="0">
              <a:solidFill>
                <a:schemeClr val="tx1"/>
              </a:solidFill>
              <a:latin typeface="Palatino"/>
              <a:cs typeface="Times New Roman" panose="02020603050405020304" pitchFamily="18" charset="0"/>
            </a:endParaRPr>
          </a:p>
          <a:p>
            <a:r>
              <a:rPr lang="hu-HU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Future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aim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: The </a:t>
            </a:r>
            <a:r>
              <a:rPr lang="hu-HU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recalculated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database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gives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the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opportunity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to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perform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the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calibration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of </a:t>
            </a:r>
            <a:r>
              <a:rPr lang="hu-HU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the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local </a:t>
            </a:r>
            <a:r>
              <a:rPr lang="hu-HU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magnitude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scale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for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the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Hungarian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region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>
              <a:solidFill>
                <a:schemeClr val="tx1"/>
              </a:solidFill>
              <a:latin typeface="Palatino"/>
              <a:cs typeface="Times New Roman" panose="02020603050405020304" pitchFamily="18" charset="0"/>
            </a:endParaRP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12C3276B-6A4F-8F1F-8F37-52088194FD43}"/>
              </a:ext>
            </a:extLst>
          </p:cNvPr>
          <p:cNvSpPr txBox="1">
            <a:spLocks/>
          </p:cNvSpPr>
          <p:nvPr/>
        </p:nvSpPr>
        <p:spPr>
          <a:xfrm>
            <a:off x="154015" y="115504"/>
            <a:ext cx="11883969" cy="7299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defPPr>
              <a:defRPr lang="hu-HU"/>
            </a:defPPr>
            <a:lvl1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5400">
                <a:latin typeface="Palatino"/>
                <a:ea typeface="+mj-ea"/>
                <a:cs typeface="+mj-cs"/>
              </a:defRPr>
            </a:lvl1pPr>
          </a:lstStyle>
          <a:p>
            <a:r>
              <a:rPr lang="hu-HU" sz="4000" dirty="0" err="1"/>
              <a:t>Motivation</a:t>
            </a:r>
            <a:endParaRPr lang="hu-HU" sz="40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8AC15A8-ED40-BF8D-5119-467D23874959}"/>
              </a:ext>
            </a:extLst>
          </p:cNvPr>
          <p:cNvSpPr txBox="1"/>
          <p:nvPr/>
        </p:nvSpPr>
        <p:spPr>
          <a:xfrm>
            <a:off x="11477297" y="270670"/>
            <a:ext cx="399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Palatino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27258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ACBB-938F-4F83-9693-BE64A66F55DD}" type="slidenum">
              <a:rPr lang="hu-HU" smtClean="0"/>
              <a:t>3</a:t>
            </a:fld>
            <a:endParaRPr lang="hu-HU"/>
          </a:p>
        </p:txBody>
      </p:sp>
      <p:sp>
        <p:nvSpPr>
          <p:cNvPr id="33" name="Szöveg helye 8">
            <a:extLst>
              <a:ext uri="{FF2B5EF4-FFF2-40B4-BE49-F238E27FC236}">
                <a16:creationId xmlns:a16="http://schemas.microsoft.com/office/drawing/2014/main" id="{024A5948-6BD6-4B3E-AFCE-B45D263F2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015" y="1038685"/>
            <a:ext cx="6947754" cy="505731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sz="20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Based</a:t>
            </a:r>
            <a:r>
              <a:rPr lang="hu-HU" sz="20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on</a:t>
            </a:r>
            <a:r>
              <a:rPr lang="hu-HU" sz="20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Relocated</a:t>
            </a:r>
            <a:r>
              <a:rPr lang="hu-HU" sz="20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Hungarian</a:t>
            </a:r>
            <a:r>
              <a:rPr lang="hu-HU" sz="20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National </a:t>
            </a:r>
            <a:r>
              <a:rPr lang="hu-HU" sz="20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Seismological</a:t>
            </a:r>
            <a:r>
              <a:rPr lang="hu-HU" sz="20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Bulletin 1996-2016. </a:t>
            </a:r>
            <a:r>
              <a:rPr lang="hu-HU" sz="20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Two</a:t>
            </a:r>
            <a:r>
              <a:rPr lang="hu-HU" sz="20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main </a:t>
            </a:r>
            <a:r>
              <a:rPr lang="hu-HU" sz="20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condition</a:t>
            </a:r>
            <a:r>
              <a:rPr lang="hu-HU" sz="20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: </a:t>
            </a:r>
            <a:r>
              <a:rPr lang="hu-HU" sz="20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registrated</a:t>
            </a:r>
            <a:r>
              <a:rPr lang="hu-HU" sz="20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P </a:t>
            </a:r>
            <a:r>
              <a:rPr lang="hu-HU" sz="20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arrival</a:t>
            </a:r>
            <a:r>
              <a:rPr lang="hu-HU" sz="20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time</a:t>
            </a:r>
            <a:r>
              <a:rPr lang="hu-HU" sz="20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, and less </a:t>
            </a:r>
            <a:r>
              <a:rPr lang="hu-HU" sz="20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than</a:t>
            </a:r>
            <a:r>
              <a:rPr lang="hu-HU" sz="20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600 km </a:t>
            </a:r>
            <a:r>
              <a:rPr lang="hu-HU" sz="20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epicentral</a:t>
            </a:r>
            <a:r>
              <a:rPr lang="hu-HU" sz="20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distance</a:t>
            </a:r>
            <a:r>
              <a:rPr lang="hu-HU" sz="20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.</a:t>
            </a:r>
          </a:p>
          <a:p>
            <a:pPr marL="180000" lvl="1"/>
            <a:endParaRPr lang="hu-HU" dirty="0">
              <a:solidFill>
                <a:schemeClr val="tx1"/>
              </a:solidFill>
              <a:latin typeface="Palatino"/>
              <a:cs typeface="Times New Roman" panose="02020603050405020304" pitchFamily="18" charset="0"/>
            </a:endParaRPr>
          </a:p>
        </p:txBody>
      </p:sp>
      <p:sp>
        <p:nvSpPr>
          <p:cNvPr id="25" name="Téglalap 24">
            <a:extLst>
              <a:ext uri="{FF2B5EF4-FFF2-40B4-BE49-F238E27FC236}">
                <a16:creationId xmlns:a16="http://schemas.microsoft.com/office/drawing/2014/main" id="{333F24EC-0FED-4043-B10C-A8D2C6D47204}"/>
              </a:ext>
            </a:extLst>
          </p:cNvPr>
          <p:cNvSpPr/>
          <p:nvPr/>
        </p:nvSpPr>
        <p:spPr>
          <a:xfrm>
            <a:off x="6090285" y="6259836"/>
            <a:ext cx="5192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Calculated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seismic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E4BF7B60-5578-4566-821C-519D9FD27B28}"/>
              </a:ext>
            </a:extLst>
          </p:cNvPr>
          <p:cNvSpPr txBox="1">
            <a:spLocks/>
          </p:cNvSpPr>
          <p:nvPr/>
        </p:nvSpPr>
        <p:spPr>
          <a:xfrm>
            <a:off x="154015" y="136525"/>
            <a:ext cx="11883969" cy="7299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defPPr>
              <a:defRPr lang="hu-HU"/>
            </a:defPPr>
            <a:lvl1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5400">
                <a:latin typeface="Palatino"/>
                <a:ea typeface="+mj-ea"/>
                <a:cs typeface="+mj-cs"/>
              </a:defRPr>
            </a:lvl1pPr>
          </a:lstStyle>
          <a:p>
            <a:r>
              <a:rPr lang="hu-HU" sz="4000" dirty="0"/>
              <a:t>Data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B761255A-41E1-B8DE-F85F-DF02FECBC77A}"/>
              </a:ext>
            </a:extLst>
          </p:cNvPr>
          <p:cNvSpPr/>
          <p:nvPr/>
        </p:nvSpPr>
        <p:spPr>
          <a:xfrm>
            <a:off x="7264400" y="1052007"/>
            <a:ext cx="4773584" cy="50439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hu-HU" sz="2400">
              <a:solidFill>
                <a:schemeClr val="tx1"/>
              </a:solidFill>
              <a:latin typeface="Palatino"/>
              <a:cs typeface="Times New Roman" panose="02020603050405020304" pitchFamily="18" charset="0"/>
            </a:endParaRPr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CFFAC04D-8838-0958-6E6B-5C5E171242B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6" y="6170824"/>
            <a:ext cx="12192000" cy="687176"/>
          </a:xfrm>
          <a:prstGeom prst="rect">
            <a:avLst/>
          </a:prstGeom>
          <a:solidFill>
            <a:schemeClr val="tx1">
              <a:alpha val="0"/>
            </a:schemeClr>
          </a:solidFill>
        </p:spPr>
      </p:pic>
      <p:sp>
        <p:nvSpPr>
          <p:cNvPr id="22" name="Szövegdoboz 21">
            <a:extLst>
              <a:ext uri="{FF2B5EF4-FFF2-40B4-BE49-F238E27FC236}">
                <a16:creationId xmlns:a16="http://schemas.microsoft.com/office/drawing/2014/main" id="{3E4AEA60-3D81-B12E-FAD4-DDD5830F114C}"/>
              </a:ext>
            </a:extLst>
          </p:cNvPr>
          <p:cNvSpPr txBox="1"/>
          <p:nvPr/>
        </p:nvSpPr>
        <p:spPr>
          <a:xfrm>
            <a:off x="11477297" y="270670"/>
            <a:ext cx="399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Palatino"/>
              </a:rPr>
              <a:t>3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4159B15E-4260-46EF-DC80-878BD78F6F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" t="5632" r="6565" b="6621"/>
          <a:stretch/>
        </p:blipFill>
        <p:spPr>
          <a:xfrm>
            <a:off x="783091" y="1971538"/>
            <a:ext cx="5689601" cy="4011065"/>
          </a:xfrm>
          <a:prstGeom prst="rect">
            <a:avLst/>
          </a:prstGeom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0DF70EF8-4F66-315F-9DEB-B5CD3AFB2C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4" t="9293" r="23673" b="9351"/>
          <a:stretch/>
        </p:blipFill>
        <p:spPr>
          <a:xfrm>
            <a:off x="7467398" y="1165402"/>
            <a:ext cx="4407955" cy="481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9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ACBB-938F-4F83-9693-BE64A66F55DD}" type="slidenum">
              <a:rPr lang="hu-HU" smtClean="0"/>
              <a:t>4</a:t>
            </a:fld>
            <a:endParaRPr lang="hu-HU" dirty="0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5DBD2C8C-F130-43E6-9952-4241577A02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4762833"/>
              </p:ext>
            </p:extLst>
          </p:nvPr>
        </p:nvGraphicFramePr>
        <p:xfrm>
          <a:off x="1596392" y="2353217"/>
          <a:ext cx="3786104" cy="613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Téglalap 27">
            <a:extLst>
              <a:ext uri="{FF2B5EF4-FFF2-40B4-BE49-F238E27FC236}">
                <a16:creationId xmlns:a16="http://schemas.microsoft.com/office/drawing/2014/main" id="{72EB8E6D-F531-4F22-9695-002C0FFE550E}"/>
              </a:ext>
            </a:extLst>
          </p:cNvPr>
          <p:cNvSpPr/>
          <p:nvPr/>
        </p:nvSpPr>
        <p:spPr>
          <a:xfrm>
            <a:off x="152010" y="2390636"/>
            <a:ext cx="5865093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u-HU" sz="2400" u="sng" dirty="0">
                <a:latin typeface="Palatino"/>
                <a:cs typeface="Times New Roman" panose="02020603050405020304" pitchFamily="18" charset="0"/>
              </a:rPr>
              <a:t>M</a:t>
            </a:r>
            <a:r>
              <a:rPr lang="en-US" sz="2400" u="sng" dirty="0" err="1">
                <a:latin typeface="Palatino"/>
                <a:cs typeface="Times New Roman" panose="02020603050405020304" pitchFamily="18" charset="0"/>
              </a:rPr>
              <a:t>agnitude</a:t>
            </a:r>
            <a:r>
              <a:rPr lang="en-US" sz="2400" u="sng" dirty="0">
                <a:latin typeface="Palatino"/>
                <a:cs typeface="Times New Roman" panose="02020603050405020304" pitchFamily="18" charset="0"/>
              </a:rPr>
              <a:t> used by </a:t>
            </a:r>
            <a:r>
              <a:rPr lang="hu-HU" sz="2400" u="sng" dirty="0">
                <a:latin typeface="Palatino"/>
                <a:cs typeface="Times New Roman" panose="02020603050405020304" pitchFamily="18" charset="0"/>
              </a:rPr>
              <a:t>S</a:t>
            </a:r>
            <a:r>
              <a:rPr lang="en-US" sz="2400" u="sng" dirty="0" err="1">
                <a:latin typeface="Palatino"/>
                <a:cs typeface="Times New Roman" panose="02020603050405020304" pitchFamily="18" charset="0"/>
              </a:rPr>
              <a:t>eis</a:t>
            </a:r>
            <a:r>
              <a:rPr lang="hu-HU" sz="2400" u="sng" dirty="0">
                <a:latin typeface="Palatino"/>
                <a:cs typeface="Times New Roman" panose="02020603050405020304" pitchFamily="18" charset="0"/>
              </a:rPr>
              <a:t>C</a:t>
            </a:r>
            <a:r>
              <a:rPr lang="en-US" sz="2400" u="sng" dirty="0" err="1">
                <a:latin typeface="Palatino"/>
                <a:cs typeface="Times New Roman" panose="02020603050405020304" pitchFamily="18" charset="0"/>
              </a:rPr>
              <a:t>omp</a:t>
            </a:r>
            <a:r>
              <a:rPr lang="hu-HU" sz="2400" u="sng" dirty="0">
                <a:latin typeface="Palatino"/>
                <a:cs typeface="Times New Roman" panose="02020603050405020304" pitchFamily="18" charset="0"/>
              </a:rPr>
              <a:t>3 [2]: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u-HU" sz="2400" u="sng" dirty="0">
              <a:latin typeface="Palatino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u-HU" sz="2400" dirty="0">
              <a:latin typeface="Palatino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400" dirty="0" err="1">
                <a:latin typeface="Palatino"/>
                <a:cs typeface="Times New Roman" panose="02020603050405020304" pitchFamily="18" charset="0"/>
              </a:rPr>
              <a:t>Vertical</a:t>
            </a:r>
            <a:r>
              <a:rPr lang="hu-HU" sz="2400" dirty="0"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Palatino"/>
                <a:cs typeface="Times New Roman" panose="02020603050405020304" pitchFamily="18" charset="0"/>
              </a:rPr>
              <a:t>component</a:t>
            </a:r>
            <a:r>
              <a:rPr lang="hu-HU" sz="2400" dirty="0">
                <a:latin typeface="Palatino"/>
                <a:cs typeface="Times New Roman" panose="02020603050405020304" pitchFamily="18" charset="0"/>
              </a:rPr>
              <a:t> (mm)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400" dirty="0" err="1">
                <a:latin typeface="Palatino"/>
                <a:cs typeface="Times New Roman" panose="02020603050405020304" pitchFamily="18" charset="0"/>
              </a:rPr>
              <a:t>Peak-to-peak</a:t>
            </a:r>
            <a:r>
              <a:rPr lang="hu-HU" sz="2400" dirty="0"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Palatino"/>
                <a:cs typeface="Times New Roman" panose="02020603050405020304" pitchFamily="18" charset="0"/>
              </a:rPr>
              <a:t>or</a:t>
            </a:r>
            <a:r>
              <a:rPr lang="hu-HU" sz="2400" dirty="0"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Palatino"/>
                <a:cs typeface="Times New Roman" panose="02020603050405020304" pitchFamily="18" charset="0"/>
              </a:rPr>
              <a:t>zero-to-peak</a:t>
            </a:r>
            <a:r>
              <a:rPr lang="hu-HU" sz="2400" dirty="0">
                <a:latin typeface="Palatino"/>
                <a:cs typeface="Times New Roman" panose="02020603050405020304" pitchFamily="18" charset="0"/>
              </a:rPr>
              <a:t> * 2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400" dirty="0">
                <a:latin typeface="Palatino"/>
                <a:cs typeface="Times New Roman" panose="02020603050405020304" pitchFamily="18" charset="0"/>
              </a:rPr>
              <a:t>-log10(A0) </a:t>
            </a:r>
            <a:r>
              <a:rPr lang="hu-HU" sz="2400" dirty="0" err="1">
                <a:latin typeface="Palatino"/>
                <a:cs typeface="Times New Roman" panose="02020603050405020304" pitchFamily="18" charset="0"/>
              </a:rPr>
              <a:t>distance</a:t>
            </a:r>
            <a:r>
              <a:rPr lang="hu-HU" sz="2400" dirty="0"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Palatino"/>
                <a:cs typeface="Times New Roman" panose="02020603050405020304" pitchFamily="18" charset="0"/>
              </a:rPr>
              <a:t>correction</a:t>
            </a:r>
            <a:r>
              <a:rPr lang="hu-HU" sz="2400" dirty="0"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Palatino"/>
                <a:cs typeface="Times New Roman" panose="02020603050405020304" pitchFamily="18" charset="0"/>
              </a:rPr>
              <a:t>term</a:t>
            </a:r>
            <a:endParaRPr lang="hu-HU" sz="2400" dirty="0">
              <a:latin typeface="Palatino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400" dirty="0" err="1">
                <a:latin typeface="Palatino"/>
                <a:cs typeface="Times New Roman" panose="02020603050405020304" pitchFamily="18" charset="0"/>
              </a:rPr>
              <a:t>Static</a:t>
            </a:r>
            <a:r>
              <a:rPr lang="hu-HU" sz="2400" dirty="0"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Palatino"/>
                <a:cs typeface="Times New Roman" panose="02020603050405020304" pitchFamily="18" charset="0"/>
              </a:rPr>
              <a:t>magnification</a:t>
            </a:r>
            <a:r>
              <a:rPr lang="hu-HU" sz="2400" dirty="0">
                <a:latin typeface="Palatino"/>
                <a:cs typeface="Times New Roman" panose="02020603050405020304" pitchFamily="18" charset="0"/>
              </a:rPr>
              <a:t> (2800)</a:t>
            </a:r>
          </a:p>
          <a:p>
            <a:endParaRPr lang="hu-HU" sz="2400" dirty="0">
              <a:latin typeface="Palatino"/>
              <a:cs typeface="Times New Roman" panose="02020603050405020304" pitchFamily="18" charset="0"/>
            </a:endParaRPr>
          </a:p>
          <a:p>
            <a:endParaRPr lang="hu-HU" sz="2400" dirty="0">
              <a:latin typeface="Palatino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u-HU" dirty="0">
              <a:latin typeface="Palatino"/>
            </a:endParaRPr>
          </a:p>
        </p:txBody>
      </p:sp>
      <p:sp>
        <p:nvSpPr>
          <p:cNvPr id="21" name="Cím 1">
            <a:extLst>
              <a:ext uri="{FF2B5EF4-FFF2-40B4-BE49-F238E27FC236}">
                <a16:creationId xmlns:a16="http://schemas.microsoft.com/office/drawing/2014/main" id="{C12194B2-AE76-7039-9431-496FB9E12CF8}"/>
              </a:ext>
            </a:extLst>
          </p:cNvPr>
          <p:cNvSpPr txBox="1">
            <a:spLocks/>
          </p:cNvSpPr>
          <p:nvPr/>
        </p:nvSpPr>
        <p:spPr>
          <a:xfrm>
            <a:off x="154015" y="136525"/>
            <a:ext cx="11883969" cy="7299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defPPr>
              <a:defRPr lang="hu-HU"/>
            </a:defPPr>
            <a:lvl1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5400">
                <a:latin typeface="Palatino"/>
                <a:ea typeface="+mj-ea"/>
                <a:cs typeface="+mj-cs"/>
              </a:defRPr>
            </a:lvl1pPr>
          </a:lstStyle>
          <a:p>
            <a:r>
              <a:rPr lang="hu-HU" sz="4000" dirty="0"/>
              <a:t>Local </a:t>
            </a:r>
            <a:r>
              <a:rPr lang="hu-HU" sz="4000" dirty="0" err="1"/>
              <a:t>magnitude</a:t>
            </a:r>
            <a:r>
              <a:rPr lang="hu-HU" sz="4000" dirty="0"/>
              <a:t> </a:t>
            </a:r>
            <a:r>
              <a:rPr lang="hu-HU" sz="4000" dirty="0" err="1"/>
              <a:t>calculation</a:t>
            </a:r>
            <a:endParaRPr lang="hu-HU" sz="4000" dirty="0"/>
          </a:p>
        </p:txBody>
      </p:sp>
      <p:sp>
        <p:nvSpPr>
          <p:cNvPr id="3" name="Nyíl: jobbra mutató 2">
            <a:extLst>
              <a:ext uri="{FF2B5EF4-FFF2-40B4-BE49-F238E27FC236}">
                <a16:creationId xmlns:a16="http://schemas.microsoft.com/office/drawing/2014/main" id="{1D2223AA-1919-C437-7FD7-F273C9BF5525}"/>
              </a:ext>
            </a:extLst>
          </p:cNvPr>
          <p:cNvSpPr/>
          <p:nvPr/>
        </p:nvSpPr>
        <p:spPr>
          <a:xfrm>
            <a:off x="5850670" y="1450615"/>
            <a:ext cx="490654" cy="44243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331FD60F-01C6-A9A7-2AE1-5173C4FD0A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85" y="3033312"/>
            <a:ext cx="3157941" cy="485340"/>
          </a:xfrm>
          <a:prstGeom prst="rect">
            <a:avLst/>
          </a:prstGeom>
        </p:spPr>
      </p:pic>
      <p:sp>
        <p:nvSpPr>
          <p:cNvPr id="26" name="Téglalap 25">
            <a:extLst>
              <a:ext uri="{FF2B5EF4-FFF2-40B4-BE49-F238E27FC236}">
                <a16:creationId xmlns:a16="http://schemas.microsoft.com/office/drawing/2014/main" id="{FFEAE3ED-04C0-5A17-59FC-9364ACEEC6EC}"/>
              </a:ext>
            </a:extLst>
          </p:cNvPr>
          <p:cNvSpPr/>
          <p:nvPr/>
        </p:nvSpPr>
        <p:spPr>
          <a:xfrm>
            <a:off x="6172889" y="2404162"/>
            <a:ext cx="5865093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u-HU" sz="2400" u="sng" dirty="0">
                <a:latin typeface="Palatino"/>
                <a:cs typeface="Times New Roman" panose="02020603050405020304" pitchFamily="18" charset="0"/>
              </a:rPr>
              <a:t>IASPEI standard [3]:</a:t>
            </a:r>
          </a:p>
          <a:p>
            <a:endParaRPr lang="hu-HU" sz="2400" u="sng" dirty="0">
              <a:latin typeface="Palatino"/>
              <a:cs typeface="Times New Roman" panose="02020603050405020304" pitchFamily="18" charset="0"/>
            </a:endParaRPr>
          </a:p>
          <a:p>
            <a:endParaRPr lang="hu-HU" sz="2400" u="sng" dirty="0">
              <a:latin typeface="Palatino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u-HU" sz="2400" dirty="0" err="1">
                <a:latin typeface="Palatino"/>
                <a:cs typeface="Times New Roman" panose="02020603050405020304" pitchFamily="18" charset="0"/>
              </a:rPr>
              <a:t>Horizontal</a:t>
            </a:r>
            <a:r>
              <a:rPr lang="hu-HU" sz="2400" dirty="0"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Palatino"/>
                <a:cs typeface="Times New Roman" panose="02020603050405020304" pitchFamily="18" charset="0"/>
              </a:rPr>
              <a:t>component</a:t>
            </a:r>
            <a:r>
              <a:rPr lang="hu-HU" sz="2400" dirty="0">
                <a:latin typeface="Palatino"/>
                <a:cs typeface="Times New Roman" panose="02020603050405020304" pitchFamily="18" charset="0"/>
              </a:rPr>
              <a:t> (nm)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u-HU" sz="2400" dirty="0" err="1">
                <a:latin typeface="Palatino"/>
                <a:cs typeface="Times New Roman" panose="02020603050405020304" pitchFamily="18" charset="0"/>
              </a:rPr>
              <a:t>Zero-to-peak</a:t>
            </a:r>
            <a:endParaRPr lang="hu-HU" sz="2400" dirty="0">
              <a:latin typeface="Palatino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u-HU" sz="2400" dirty="0">
                <a:latin typeface="Palatino"/>
                <a:cs typeface="Times New Roman" panose="02020603050405020304" pitchFamily="18" charset="0"/>
              </a:rPr>
              <a:t>R: </a:t>
            </a:r>
            <a:r>
              <a:rPr lang="hu-HU" sz="2400" dirty="0" err="1">
                <a:latin typeface="Palatino"/>
                <a:cs typeface="Times New Roman" panose="02020603050405020304" pitchFamily="18" charset="0"/>
              </a:rPr>
              <a:t>hypocentral</a:t>
            </a:r>
            <a:r>
              <a:rPr lang="hu-HU" sz="2400" dirty="0"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Palatino"/>
                <a:cs typeface="Times New Roman" panose="02020603050405020304" pitchFamily="18" charset="0"/>
              </a:rPr>
              <a:t>distance</a:t>
            </a:r>
            <a:endParaRPr lang="hu-HU" sz="2400" dirty="0">
              <a:latin typeface="Palatino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u-HU" sz="2400" dirty="0">
                <a:latin typeface="Palatino"/>
                <a:cs typeface="Times New Roman" panose="02020603050405020304" pitchFamily="18" charset="0"/>
              </a:rPr>
              <a:t>-2,09 constant </a:t>
            </a:r>
            <a:r>
              <a:rPr lang="hu-HU" sz="2400" dirty="0" err="1">
                <a:latin typeface="Palatino"/>
                <a:cs typeface="Times New Roman" panose="02020603050405020304" pitchFamily="18" charset="0"/>
              </a:rPr>
              <a:t>contain</a:t>
            </a:r>
            <a:r>
              <a:rPr lang="hu-HU" sz="2400" dirty="0"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Palatino"/>
                <a:cs typeface="Times New Roman" panose="02020603050405020304" pitchFamily="18" charset="0"/>
              </a:rPr>
              <a:t>the</a:t>
            </a:r>
            <a:r>
              <a:rPr lang="hu-HU" sz="2400" dirty="0"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Palatino"/>
                <a:cs typeface="Times New Roman" panose="02020603050405020304" pitchFamily="18" charset="0"/>
              </a:rPr>
              <a:t>static</a:t>
            </a:r>
            <a:r>
              <a:rPr lang="hu-HU" sz="2400" dirty="0"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Palatino"/>
                <a:cs typeface="Times New Roman" panose="02020603050405020304" pitchFamily="18" charset="0"/>
              </a:rPr>
              <a:t>magnification</a:t>
            </a:r>
            <a:r>
              <a:rPr lang="hu-HU" sz="2400" dirty="0">
                <a:latin typeface="Palatino"/>
                <a:cs typeface="Times New Roman" panose="02020603050405020304" pitchFamily="18" charset="0"/>
              </a:rPr>
              <a:t> (2080 [4])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u-HU" sz="2400" u="sng" dirty="0">
              <a:latin typeface="Palatino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u-HU" dirty="0">
              <a:latin typeface="Palatino"/>
            </a:endParaRPr>
          </a:p>
        </p:txBody>
      </p:sp>
      <p:pic>
        <p:nvPicPr>
          <p:cNvPr id="29" name="Kép 28">
            <a:extLst>
              <a:ext uri="{FF2B5EF4-FFF2-40B4-BE49-F238E27FC236}">
                <a16:creationId xmlns:a16="http://schemas.microsoft.com/office/drawing/2014/main" id="{E6A68B33-C632-96CF-11B1-C812102CD5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24" y="3012082"/>
            <a:ext cx="5546924" cy="424793"/>
          </a:xfrm>
          <a:prstGeom prst="rect">
            <a:avLst/>
          </a:prstGeom>
        </p:spPr>
      </p:pic>
      <p:pic>
        <p:nvPicPr>
          <p:cNvPr id="30" name="Kép 29">
            <a:extLst>
              <a:ext uri="{FF2B5EF4-FFF2-40B4-BE49-F238E27FC236}">
                <a16:creationId xmlns:a16="http://schemas.microsoft.com/office/drawing/2014/main" id="{781EDEA7-2CAF-AA31-F198-3D97B5357298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6" y="6170824"/>
            <a:ext cx="12192000" cy="687176"/>
          </a:xfrm>
          <a:prstGeom prst="rect">
            <a:avLst/>
          </a:prstGeom>
          <a:solidFill>
            <a:schemeClr val="tx1">
              <a:alpha val="0"/>
            </a:schemeClr>
          </a:solidFill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9323752-BE35-79CA-0582-871E4037FD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496" y="1038685"/>
            <a:ext cx="5505486" cy="11797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Szövegdoboz 30">
            <a:extLst>
              <a:ext uri="{FF2B5EF4-FFF2-40B4-BE49-F238E27FC236}">
                <a16:creationId xmlns:a16="http://schemas.microsoft.com/office/drawing/2014/main" id="{43697C7B-B1B5-0BBE-204A-8A0BB9744374}"/>
              </a:ext>
            </a:extLst>
          </p:cNvPr>
          <p:cNvSpPr txBox="1"/>
          <p:nvPr/>
        </p:nvSpPr>
        <p:spPr>
          <a:xfrm>
            <a:off x="11477297" y="270670"/>
            <a:ext cx="399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Palatino"/>
              </a:rPr>
              <a:t>4</a:t>
            </a: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6CB9188E-1144-68F2-8CC7-1424757F58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3" y="1038685"/>
            <a:ext cx="5505486" cy="11797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29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ACBB-938F-4F83-9693-BE64A66F55DD}" type="slidenum">
              <a:rPr lang="hu-HU" smtClean="0"/>
              <a:t>5</a:t>
            </a:fld>
            <a:endParaRPr lang="hu-HU"/>
          </a:p>
        </p:txBody>
      </p:sp>
      <p:sp>
        <p:nvSpPr>
          <p:cNvPr id="44" name="Szövegdoboz 43">
            <a:extLst>
              <a:ext uri="{FF2B5EF4-FFF2-40B4-BE49-F238E27FC236}">
                <a16:creationId xmlns:a16="http://schemas.microsoft.com/office/drawing/2014/main" id="{46146AE7-5328-9751-B54C-814376AD0156}"/>
              </a:ext>
            </a:extLst>
          </p:cNvPr>
          <p:cNvSpPr txBox="1"/>
          <p:nvPr/>
        </p:nvSpPr>
        <p:spPr>
          <a:xfrm>
            <a:off x="6226097" y="1039430"/>
            <a:ext cx="5811887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hu-HU"/>
            </a:defPPr>
            <a:lvl1pPr>
              <a:defRPr sz="2400" u="sng">
                <a:latin typeface="Palatino"/>
                <a:cs typeface="Times New Roman" panose="02020603050405020304" pitchFamily="18" charset="0"/>
              </a:defRPr>
            </a:lvl1pPr>
            <a:lvl2pPr marL="800100" lvl="1" indent="-342900">
              <a:buFont typeface="Arial" panose="020B0604020202020204" pitchFamily="34" charset="0"/>
              <a:buChar char="•"/>
              <a:defRPr sz="2400">
                <a:latin typeface="Palatino"/>
                <a:cs typeface="Times New Roman" panose="02020603050405020304" pitchFamily="18" charset="0"/>
              </a:defRPr>
            </a:lvl2pPr>
          </a:lstStyle>
          <a:p>
            <a:r>
              <a:rPr lang="hu-HU" dirty="0" err="1"/>
              <a:t>Result</a:t>
            </a:r>
            <a:r>
              <a:rPr lang="hu-HU" dirty="0"/>
              <a:t>:</a:t>
            </a:r>
          </a:p>
          <a:p>
            <a:r>
              <a:rPr lang="hu-HU" u="none" dirty="0"/>
              <a:t>SeisComp3 </a:t>
            </a:r>
            <a:r>
              <a:rPr lang="hu-HU" u="none" dirty="0" err="1"/>
              <a:t>method</a:t>
            </a:r>
            <a:r>
              <a:rPr lang="hu-HU" u="none" dirty="0"/>
              <a:t> and bulletin </a:t>
            </a:r>
            <a:r>
              <a:rPr lang="hu-HU" u="none" dirty="0" err="1"/>
              <a:t>comparsion</a:t>
            </a:r>
            <a:r>
              <a:rPr lang="hu-HU" u="none" dirty="0"/>
              <a:t>: Ml = </a:t>
            </a:r>
            <a:r>
              <a:rPr lang="hu-HU" dirty="0"/>
              <a:t>0,05 </a:t>
            </a:r>
            <a:r>
              <a:rPr lang="hu-HU" dirty="0" err="1"/>
              <a:t>difference</a:t>
            </a:r>
            <a:r>
              <a:rPr lang="hu-HU" dirty="0"/>
              <a:t>. </a:t>
            </a:r>
            <a:r>
              <a:rPr lang="hu-HU" u="none" dirty="0"/>
              <a:t>IASPEI </a:t>
            </a:r>
            <a:r>
              <a:rPr lang="hu-HU" u="none" dirty="0" err="1"/>
              <a:t>comparsion</a:t>
            </a:r>
            <a:r>
              <a:rPr lang="hu-HU" u="none" dirty="0"/>
              <a:t> Ml = -</a:t>
            </a:r>
            <a:r>
              <a:rPr lang="hu-HU" dirty="0"/>
              <a:t>0,15 </a:t>
            </a:r>
            <a:r>
              <a:rPr lang="hu-HU" dirty="0" err="1"/>
              <a:t>difference</a:t>
            </a:r>
            <a:r>
              <a:rPr lang="hu-HU" dirty="0"/>
              <a:t>.</a:t>
            </a:r>
          </a:p>
        </p:txBody>
      </p:sp>
      <p:sp>
        <p:nvSpPr>
          <p:cNvPr id="19" name="Cím 1">
            <a:extLst>
              <a:ext uri="{FF2B5EF4-FFF2-40B4-BE49-F238E27FC236}">
                <a16:creationId xmlns:a16="http://schemas.microsoft.com/office/drawing/2014/main" id="{47F30088-9244-E2C5-A562-2BBFCB006C72}"/>
              </a:ext>
            </a:extLst>
          </p:cNvPr>
          <p:cNvSpPr txBox="1">
            <a:spLocks/>
          </p:cNvSpPr>
          <p:nvPr/>
        </p:nvSpPr>
        <p:spPr>
          <a:xfrm>
            <a:off x="154015" y="136525"/>
            <a:ext cx="11883969" cy="7299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defPPr>
              <a:defRPr lang="hu-HU"/>
            </a:defPPr>
            <a:lvl1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5400">
                <a:latin typeface="Palatino"/>
                <a:ea typeface="+mj-ea"/>
                <a:cs typeface="+mj-cs"/>
              </a:defRPr>
            </a:lvl1pPr>
          </a:lstStyle>
          <a:p>
            <a:r>
              <a:rPr lang="hu-HU" sz="4000" dirty="0"/>
              <a:t>Testing and </a:t>
            </a:r>
            <a:r>
              <a:rPr lang="hu-HU" sz="4000" dirty="0" err="1"/>
              <a:t>Results</a:t>
            </a:r>
            <a:endParaRPr lang="hu-HU" sz="4000" dirty="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A4F41414-FD7E-5C4F-E5EE-138C690F961B}"/>
              </a:ext>
            </a:extLst>
          </p:cNvPr>
          <p:cNvSpPr txBox="1"/>
          <p:nvPr/>
        </p:nvSpPr>
        <p:spPr>
          <a:xfrm>
            <a:off x="154013" y="1039430"/>
            <a:ext cx="5811887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u-HU" sz="2400" u="sng" dirty="0">
                <a:latin typeface="Palatino"/>
                <a:cs typeface="Times New Roman" panose="02020603050405020304" pitchFamily="18" charset="0"/>
              </a:rPr>
              <a:t>Testing:</a:t>
            </a:r>
          </a:p>
          <a:p>
            <a:r>
              <a:rPr lang="hu-HU" sz="2400" dirty="0" err="1">
                <a:latin typeface="Palatino"/>
                <a:cs typeface="Times New Roman" panose="02020603050405020304" pitchFamily="18" charset="0"/>
              </a:rPr>
              <a:t>Comparsion</a:t>
            </a:r>
            <a:r>
              <a:rPr lang="hu-HU" sz="2400" dirty="0">
                <a:latin typeface="Palatino"/>
                <a:cs typeface="Times New Roman" panose="02020603050405020304" pitchFamily="18" charset="0"/>
              </a:rPr>
              <a:t> of </a:t>
            </a:r>
            <a:r>
              <a:rPr lang="hu-HU" sz="2400" dirty="0" err="1">
                <a:latin typeface="Palatino"/>
                <a:cs typeface="Times New Roman" panose="02020603050405020304" pitchFamily="18" charset="0"/>
              </a:rPr>
              <a:t>the</a:t>
            </a:r>
            <a:r>
              <a:rPr lang="hu-HU" sz="2400" dirty="0"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Palatino"/>
                <a:cs typeface="Times New Roman" panose="02020603050405020304" pitchFamily="18" charset="0"/>
              </a:rPr>
              <a:t>calculated</a:t>
            </a:r>
            <a:r>
              <a:rPr lang="hu-HU" sz="2400" dirty="0"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Palatino"/>
                <a:cs typeface="Times New Roman" panose="02020603050405020304" pitchFamily="18" charset="0"/>
              </a:rPr>
              <a:t>amplitudes</a:t>
            </a:r>
            <a:r>
              <a:rPr lang="hu-HU" sz="2400" dirty="0"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Palatino"/>
                <a:cs typeface="Times New Roman" panose="02020603050405020304" pitchFamily="18" charset="0"/>
              </a:rPr>
              <a:t>with</a:t>
            </a:r>
            <a:r>
              <a:rPr lang="hu-HU" sz="2400" dirty="0"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Palatino"/>
                <a:cs typeface="Times New Roman" panose="02020603050405020304" pitchFamily="18" charset="0"/>
              </a:rPr>
              <a:t>the</a:t>
            </a:r>
            <a:r>
              <a:rPr lang="hu-HU" sz="2400" dirty="0"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Palatino"/>
                <a:cs typeface="Times New Roman" panose="02020603050405020304" pitchFamily="18" charset="0"/>
              </a:rPr>
              <a:t>amplitudes</a:t>
            </a:r>
            <a:r>
              <a:rPr lang="hu-HU" sz="2400" dirty="0">
                <a:latin typeface="Palatino"/>
                <a:cs typeface="Times New Roman" panose="02020603050405020304" pitchFamily="18" charset="0"/>
              </a:rPr>
              <a:t> of </a:t>
            </a:r>
            <a:r>
              <a:rPr lang="hu-HU" sz="2400" dirty="0" err="1">
                <a:latin typeface="Palatino"/>
                <a:cs typeface="Times New Roman" panose="02020603050405020304" pitchFamily="18" charset="0"/>
              </a:rPr>
              <a:t>SeisComp</a:t>
            </a:r>
            <a:r>
              <a:rPr lang="hu-HU" sz="2400" dirty="0">
                <a:latin typeface="Palatino"/>
                <a:cs typeface="Times New Roman" panose="02020603050405020304" pitchFamily="18" charset="0"/>
              </a:rPr>
              <a:t> (2015-2016) </a:t>
            </a:r>
            <a:r>
              <a:rPr lang="hu-HU" sz="2400" dirty="0" err="1">
                <a:latin typeface="Palatino"/>
                <a:cs typeface="Times New Roman" panose="02020603050405020304" pitchFamily="18" charset="0"/>
              </a:rPr>
              <a:t>Amplitude</a:t>
            </a:r>
            <a:r>
              <a:rPr lang="hu-HU" sz="2400" dirty="0">
                <a:latin typeface="Palatino"/>
                <a:cs typeface="Times New Roman" panose="02020603050405020304" pitchFamily="18" charset="0"/>
              </a:rPr>
              <a:t> ratio is almost 1:1 </a:t>
            </a:r>
          </a:p>
        </p:txBody>
      </p:sp>
      <p:grpSp>
        <p:nvGrpSpPr>
          <p:cNvPr id="26" name="Csoportba foglalás 25">
            <a:extLst>
              <a:ext uri="{FF2B5EF4-FFF2-40B4-BE49-F238E27FC236}">
                <a16:creationId xmlns:a16="http://schemas.microsoft.com/office/drawing/2014/main" id="{D90EF005-FD67-8AE5-40D2-829CB5C0665F}"/>
              </a:ext>
            </a:extLst>
          </p:cNvPr>
          <p:cNvGrpSpPr/>
          <p:nvPr/>
        </p:nvGrpSpPr>
        <p:grpSpPr>
          <a:xfrm>
            <a:off x="154013" y="2792551"/>
            <a:ext cx="3997573" cy="3939436"/>
            <a:chOff x="2667000" y="0"/>
            <a:chExt cx="6858000" cy="6858000"/>
          </a:xfrm>
        </p:grpSpPr>
        <p:pic>
          <p:nvPicPr>
            <p:cNvPr id="22" name="Kép 21">
              <a:extLst>
                <a:ext uri="{FF2B5EF4-FFF2-40B4-BE49-F238E27FC236}">
                  <a16:creationId xmlns:a16="http://schemas.microsoft.com/office/drawing/2014/main" id="{80A04FCA-1390-5B34-D7E2-FC69005DD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sp>
          <p:nvSpPr>
            <p:cNvPr id="23" name="Téglalap 22">
              <a:extLst>
                <a:ext uri="{FF2B5EF4-FFF2-40B4-BE49-F238E27FC236}">
                  <a16:creationId xmlns:a16="http://schemas.microsoft.com/office/drawing/2014/main" id="{CAF3BD8C-1ACB-19A9-D290-EE44627A5BBD}"/>
                </a:ext>
              </a:extLst>
            </p:cNvPr>
            <p:cNvSpPr/>
            <p:nvPr/>
          </p:nvSpPr>
          <p:spPr>
            <a:xfrm>
              <a:off x="4843481" y="1196241"/>
              <a:ext cx="252248" cy="4414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665D0911-CB17-DB05-4B35-D6D35A26CD82}"/>
              </a:ext>
            </a:extLst>
          </p:cNvPr>
          <p:cNvSpPr txBox="1"/>
          <p:nvPr/>
        </p:nvSpPr>
        <p:spPr>
          <a:xfrm>
            <a:off x="11477297" y="270670"/>
            <a:ext cx="399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Palatino"/>
              </a:rPr>
              <a:t>5</a:t>
            </a:r>
          </a:p>
        </p:txBody>
      </p:sp>
      <p:pic>
        <p:nvPicPr>
          <p:cNvPr id="29" name="Kép 28">
            <a:extLst>
              <a:ext uri="{FF2B5EF4-FFF2-40B4-BE49-F238E27FC236}">
                <a16:creationId xmlns:a16="http://schemas.microsoft.com/office/drawing/2014/main" id="{A63C1DEC-3D73-D9A9-84C2-E324CB1CF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19" y="2782038"/>
            <a:ext cx="3939438" cy="3939438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CAA32CEA-7FB2-168F-22E6-A90AA0A5F6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983" y="2782039"/>
            <a:ext cx="3939436" cy="393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76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0607543-F075-C6E2-A016-8A5DFFC7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ACBB-938F-4F83-9693-BE64A66F55DD}" type="slidenum">
              <a:rPr lang="hu-HU" smtClean="0"/>
              <a:t>6</a:t>
            </a:fld>
            <a:endParaRPr lang="hu-HU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2922E00-C16B-4E67-A1C8-28445778E864}"/>
              </a:ext>
            </a:extLst>
          </p:cNvPr>
          <p:cNvSpPr txBox="1">
            <a:spLocks/>
          </p:cNvSpPr>
          <p:nvPr/>
        </p:nvSpPr>
        <p:spPr>
          <a:xfrm>
            <a:off x="154015" y="136525"/>
            <a:ext cx="11883969" cy="7299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defPPr>
              <a:defRPr lang="hu-HU"/>
            </a:defPPr>
            <a:lvl1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5400">
                <a:latin typeface="Palatino"/>
                <a:ea typeface="+mj-ea"/>
                <a:cs typeface="+mj-cs"/>
              </a:defRPr>
            </a:lvl1pPr>
          </a:lstStyle>
          <a:p>
            <a:r>
              <a:rPr lang="hu-HU" sz="4000" dirty="0" err="1"/>
              <a:t>Geological</a:t>
            </a:r>
            <a:r>
              <a:rPr lang="hu-HU" sz="4000" dirty="0"/>
              <a:t> relations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3DA186D-DB40-829B-CFA3-3661ADCE3A36}"/>
              </a:ext>
            </a:extLst>
          </p:cNvPr>
          <p:cNvSpPr txBox="1"/>
          <p:nvPr/>
        </p:nvSpPr>
        <p:spPr>
          <a:xfrm>
            <a:off x="11477297" y="270670"/>
            <a:ext cx="399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Palatino"/>
              </a:rPr>
              <a:t>6</a:t>
            </a:r>
          </a:p>
        </p:txBody>
      </p:sp>
      <p:pic>
        <p:nvPicPr>
          <p:cNvPr id="35" name="Kép 34">
            <a:extLst>
              <a:ext uri="{FF2B5EF4-FFF2-40B4-BE49-F238E27FC236}">
                <a16:creationId xmlns:a16="http://schemas.microsoft.com/office/drawing/2014/main" id="{EC2A0549-E691-4B35-8E8B-C8BAEED88E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" t="4752" r="5789" b="5630"/>
          <a:stretch/>
        </p:blipFill>
        <p:spPr>
          <a:xfrm>
            <a:off x="3845857" y="1055108"/>
            <a:ext cx="8192127" cy="580289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4AB95B50-6C8B-B75D-19A2-88D34B27F1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04" y="3006180"/>
            <a:ext cx="1960484" cy="1960484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605F7047-B2EB-1F58-B273-F6D1BC6FB0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77" y="4958872"/>
            <a:ext cx="1964428" cy="1964428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828D08DD-586B-AA5F-77F3-F900FC669B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2" y="1053062"/>
            <a:ext cx="1954738" cy="1954738"/>
          </a:xfrm>
          <a:prstGeom prst="rect">
            <a:avLst/>
          </a:prstGeom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CC7C5997-5B75-5224-6D65-80F8059DC1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000" y="1055108"/>
            <a:ext cx="1952692" cy="1952692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C1C18E9C-7BDD-0B8C-A355-6B0E30F114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56" y="4958872"/>
            <a:ext cx="1957243" cy="1957243"/>
          </a:xfrm>
          <a:prstGeom prst="rect">
            <a:avLst/>
          </a:prstGeom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id="{29FBD373-6C0D-9ACD-6959-D009A4E8E3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2" y="3007800"/>
            <a:ext cx="1957243" cy="1957243"/>
          </a:xfrm>
          <a:prstGeom prst="rect">
            <a:avLst/>
          </a:prstGeom>
        </p:spPr>
      </p:pic>
      <p:sp>
        <p:nvSpPr>
          <p:cNvPr id="61" name="Szabadkézi sokszög: alakzat 60">
            <a:extLst>
              <a:ext uri="{FF2B5EF4-FFF2-40B4-BE49-F238E27FC236}">
                <a16:creationId xmlns:a16="http://schemas.microsoft.com/office/drawing/2014/main" id="{7E98D5B4-2801-DA11-9AB9-27D5A84FD352}"/>
              </a:ext>
            </a:extLst>
          </p:cNvPr>
          <p:cNvSpPr/>
          <p:nvPr/>
        </p:nvSpPr>
        <p:spPr>
          <a:xfrm>
            <a:off x="3773978" y="1721370"/>
            <a:ext cx="5902037" cy="365125"/>
          </a:xfrm>
          <a:custGeom>
            <a:avLst/>
            <a:gdLst>
              <a:gd name="connsiteX0" fmla="*/ 0 w 5710843"/>
              <a:gd name="connsiteY0" fmla="*/ 224863 h 274740"/>
              <a:gd name="connsiteX1" fmla="*/ 2818014 w 5710843"/>
              <a:gd name="connsiteY1" fmla="*/ 420 h 274740"/>
              <a:gd name="connsiteX2" fmla="*/ 5710843 w 5710843"/>
              <a:gd name="connsiteY2" fmla="*/ 274740 h 27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0843" h="274740">
                <a:moveTo>
                  <a:pt x="0" y="224863"/>
                </a:moveTo>
                <a:cubicBezTo>
                  <a:pt x="933103" y="108485"/>
                  <a:pt x="1866207" y="-7893"/>
                  <a:pt x="2818014" y="420"/>
                </a:cubicBezTo>
                <a:cubicBezTo>
                  <a:pt x="3769821" y="8733"/>
                  <a:pt x="4740332" y="141736"/>
                  <a:pt x="5710843" y="274740"/>
                </a:cubicBezTo>
              </a:path>
            </a:pathLst>
          </a:custGeom>
          <a:noFill/>
          <a:ln w="19050" cmpd="sng">
            <a:solidFill>
              <a:schemeClr val="accent2">
                <a:lumMod val="75000"/>
              </a:schemeClr>
            </a:solidFill>
            <a:headEnd type="stealt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818909"/>
                      <a:gd name="connsiteY0" fmla="*/ 298839 h 365125"/>
                      <a:gd name="connsiteX1" fmla="*/ 2871339 w 5818909"/>
                      <a:gd name="connsiteY1" fmla="*/ 558 h 365125"/>
                      <a:gd name="connsiteX2" fmla="*/ 5818909 w 5818909"/>
                      <a:gd name="connsiteY2" fmla="*/ 365125 h 365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818909" h="365125" extrusionOk="0">
                        <a:moveTo>
                          <a:pt x="0" y="298839"/>
                        </a:moveTo>
                        <a:cubicBezTo>
                          <a:pt x="905587" y="116310"/>
                          <a:pt x="1835497" y="14290"/>
                          <a:pt x="2871339" y="558"/>
                        </a:cubicBezTo>
                        <a:cubicBezTo>
                          <a:pt x="3887400" y="21341"/>
                          <a:pt x="4689269" y="192840"/>
                          <a:pt x="5818909" y="365125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Szabadkézi sokszög: alakzat 61">
            <a:extLst>
              <a:ext uri="{FF2B5EF4-FFF2-40B4-BE49-F238E27FC236}">
                <a16:creationId xmlns:a16="http://schemas.microsoft.com/office/drawing/2014/main" id="{D6921FCC-D257-A7A8-CBB4-F001E1111981}"/>
              </a:ext>
            </a:extLst>
          </p:cNvPr>
          <p:cNvSpPr/>
          <p:nvPr/>
        </p:nvSpPr>
        <p:spPr>
          <a:xfrm rot="10800000">
            <a:off x="3832167" y="3665913"/>
            <a:ext cx="2693324" cy="207818"/>
          </a:xfrm>
          <a:custGeom>
            <a:avLst/>
            <a:gdLst>
              <a:gd name="connsiteX0" fmla="*/ 2693324 w 2693324"/>
              <a:gd name="connsiteY0" fmla="*/ 0 h 207818"/>
              <a:gd name="connsiteX1" fmla="*/ 0 w 2693324"/>
              <a:gd name="connsiteY1" fmla="*/ 207818 h 207818"/>
              <a:gd name="connsiteX2" fmla="*/ 0 w 2693324"/>
              <a:gd name="connsiteY2" fmla="*/ 207818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3324" h="207818">
                <a:moveTo>
                  <a:pt x="2693324" y="0"/>
                </a:moveTo>
                <a:lnTo>
                  <a:pt x="0" y="207818"/>
                </a:lnTo>
                <a:lnTo>
                  <a:pt x="0" y="207818"/>
                </a:lnTo>
              </a:path>
            </a:pathLst>
          </a:custGeom>
          <a:noFill/>
          <a:ln w="19050">
            <a:solidFill>
              <a:schemeClr val="accent2">
                <a:lumMod val="75000"/>
              </a:schemeClr>
            </a:solidFill>
            <a:head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9" name="Szabadkézi sokszög: alakzat 68">
            <a:extLst>
              <a:ext uri="{FF2B5EF4-FFF2-40B4-BE49-F238E27FC236}">
                <a16:creationId xmlns:a16="http://schemas.microsoft.com/office/drawing/2014/main" id="{E5D1EE71-FA9E-9D51-130D-CFFAEE9A4077}"/>
              </a:ext>
            </a:extLst>
          </p:cNvPr>
          <p:cNvSpPr/>
          <p:nvPr/>
        </p:nvSpPr>
        <p:spPr>
          <a:xfrm>
            <a:off x="3832166" y="5497224"/>
            <a:ext cx="3142213" cy="389125"/>
          </a:xfrm>
          <a:custGeom>
            <a:avLst/>
            <a:gdLst>
              <a:gd name="connsiteX0" fmla="*/ 0 w 3192087"/>
              <a:gd name="connsiteY0" fmla="*/ 340822 h 340822"/>
              <a:gd name="connsiteX1" fmla="*/ 2352502 w 3192087"/>
              <a:gd name="connsiteY1" fmla="*/ 282633 h 340822"/>
              <a:gd name="connsiteX2" fmla="*/ 3192087 w 3192087"/>
              <a:gd name="connsiteY2" fmla="*/ 0 h 340822"/>
              <a:gd name="connsiteX3" fmla="*/ 3192087 w 3192087"/>
              <a:gd name="connsiteY3" fmla="*/ 0 h 34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2087" h="340822">
                <a:moveTo>
                  <a:pt x="0" y="340822"/>
                </a:moveTo>
                <a:cubicBezTo>
                  <a:pt x="910244" y="340129"/>
                  <a:pt x="1820488" y="339437"/>
                  <a:pt x="2352502" y="282633"/>
                </a:cubicBezTo>
                <a:cubicBezTo>
                  <a:pt x="2884517" y="225829"/>
                  <a:pt x="3192087" y="0"/>
                  <a:pt x="3192087" y="0"/>
                </a:cubicBezTo>
                <a:lnTo>
                  <a:pt x="3192087" y="0"/>
                </a:lnTo>
              </a:path>
            </a:pathLst>
          </a:custGeom>
          <a:noFill/>
          <a:ln w="19050">
            <a:solidFill>
              <a:schemeClr val="accent2">
                <a:lumMod val="75000"/>
              </a:schemeClr>
            </a:solidFill>
            <a:bevel/>
            <a:headEnd type="stealth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225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Kép 37">
            <a:extLst>
              <a:ext uri="{FF2B5EF4-FFF2-40B4-BE49-F238E27FC236}">
                <a16:creationId xmlns:a16="http://schemas.microsoft.com/office/drawing/2014/main" id="{140CE63C-7986-D1C1-9CB3-53A24B08FF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" t="4752" r="5789" b="5630"/>
          <a:stretch/>
        </p:blipFill>
        <p:spPr>
          <a:xfrm>
            <a:off x="3845857" y="1055108"/>
            <a:ext cx="8192127" cy="5802892"/>
          </a:xfrm>
          <a:prstGeom prst="rect">
            <a:avLst/>
          </a:prstGeom>
        </p:spPr>
      </p:pic>
      <p:sp>
        <p:nvSpPr>
          <p:cNvPr id="5" name="Cím 1">
            <a:extLst>
              <a:ext uri="{FF2B5EF4-FFF2-40B4-BE49-F238E27FC236}">
                <a16:creationId xmlns:a16="http://schemas.microsoft.com/office/drawing/2014/main" id="{82922E00-C16B-4E67-A1C8-28445778E864}"/>
              </a:ext>
            </a:extLst>
          </p:cNvPr>
          <p:cNvSpPr txBox="1">
            <a:spLocks/>
          </p:cNvSpPr>
          <p:nvPr/>
        </p:nvSpPr>
        <p:spPr>
          <a:xfrm>
            <a:off x="154015" y="136525"/>
            <a:ext cx="11883969" cy="7299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defPPr>
              <a:defRPr lang="hu-HU"/>
            </a:defPPr>
            <a:lvl1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5400">
                <a:latin typeface="Palatino"/>
                <a:ea typeface="+mj-ea"/>
                <a:cs typeface="+mj-cs"/>
              </a:defRPr>
            </a:lvl1pPr>
          </a:lstStyle>
          <a:p>
            <a:r>
              <a:rPr lang="hu-HU" sz="4000" dirty="0" err="1"/>
              <a:t>Geological</a:t>
            </a:r>
            <a:r>
              <a:rPr lang="hu-HU" sz="4000" dirty="0"/>
              <a:t> relations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3DA186D-DB40-829B-CFA3-3661ADCE3A36}"/>
              </a:ext>
            </a:extLst>
          </p:cNvPr>
          <p:cNvSpPr txBox="1"/>
          <p:nvPr/>
        </p:nvSpPr>
        <p:spPr>
          <a:xfrm>
            <a:off x="11477297" y="270670"/>
            <a:ext cx="399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Palatino"/>
              </a:rPr>
              <a:t>7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09D30840-676D-4F5C-8DF7-B8E42F94FC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15986"/>
            <a:ext cx="1963512" cy="1963512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BF67EEA2-FB49-1644-650A-E86CCBB778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" y="1052473"/>
            <a:ext cx="1963512" cy="1963512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BBDAE8CF-5EE3-EAA8-A41B-14C0872D34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30" y="1052474"/>
            <a:ext cx="1963512" cy="1963512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CB98CE52-B6C6-F3BE-EABA-CFD5EAD998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42" y="3015985"/>
            <a:ext cx="1963512" cy="1963512"/>
          </a:xfrm>
          <a:prstGeom prst="rect">
            <a:avLst/>
          </a:prstGeom>
        </p:spPr>
      </p:pic>
      <p:pic>
        <p:nvPicPr>
          <p:cNvPr id="36" name="Kép 35">
            <a:extLst>
              <a:ext uri="{FF2B5EF4-FFF2-40B4-BE49-F238E27FC236}">
                <a16:creationId xmlns:a16="http://schemas.microsoft.com/office/drawing/2014/main" id="{1F482929-0095-0226-54CC-63C09B1EF6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6862"/>
            <a:ext cx="1967933" cy="1967933"/>
          </a:xfrm>
          <a:prstGeom prst="rect">
            <a:avLst/>
          </a:prstGeom>
        </p:spPr>
      </p:pic>
      <p:pic>
        <p:nvPicPr>
          <p:cNvPr id="37" name="Kép 36">
            <a:extLst>
              <a:ext uri="{FF2B5EF4-FFF2-40B4-BE49-F238E27FC236}">
                <a16:creationId xmlns:a16="http://schemas.microsoft.com/office/drawing/2014/main" id="{8A2F5602-C26C-56C2-3DB0-73D35DD526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30" y="4980496"/>
            <a:ext cx="1960663" cy="1960663"/>
          </a:xfrm>
          <a:prstGeom prst="rect">
            <a:avLst/>
          </a:prstGeom>
        </p:spPr>
      </p:pic>
      <p:sp>
        <p:nvSpPr>
          <p:cNvPr id="41" name="Szabadkézi sokszög: alakzat 40">
            <a:extLst>
              <a:ext uri="{FF2B5EF4-FFF2-40B4-BE49-F238E27FC236}">
                <a16:creationId xmlns:a16="http://schemas.microsoft.com/office/drawing/2014/main" id="{732ECCE2-EFB5-8C9A-CB4C-6F11A91BA49E}"/>
              </a:ext>
            </a:extLst>
          </p:cNvPr>
          <p:cNvSpPr/>
          <p:nvPr/>
        </p:nvSpPr>
        <p:spPr>
          <a:xfrm>
            <a:off x="3782291" y="1665772"/>
            <a:ext cx="7247584" cy="578664"/>
          </a:xfrm>
          <a:custGeom>
            <a:avLst/>
            <a:gdLst>
              <a:gd name="connsiteX0" fmla="*/ 7107382 w 7107382"/>
              <a:gd name="connsiteY0" fmla="*/ 578664 h 578664"/>
              <a:gd name="connsiteX1" fmla="*/ 5436524 w 7107382"/>
              <a:gd name="connsiteY1" fmla="*/ 5086 h 578664"/>
              <a:gd name="connsiteX2" fmla="*/ 0 w 7107382"/>
              <a:gd name="connsiteY2" fmla="*/ 345908 h 57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07382" h="578664">
                <a:moveTo>
                  <a:pt x="7107382" y="578664"/>
                </a:moveTo>
                <a:cubicBezTo>
                  <a:pt x="6864235" y="311271"/>
                  <a:pt x="6621088" y="43879"/>
                  <a:pt x="5436524" y="5086"/>
                </a:cubicBezTo>
                <a:cubicBezTo>
                  <a:pt x="4251960" y="-33707"/>
                  <a:pt x="2125980" y="156100"/>
                  <a:pt x="0" y="345908"/>
                </a:cubicBezTo>
              </a:path>
            </a:pathLst>
          </a:custGeom>
          <a:noFill/>
          <a:ln w="19050">
            <a:solidFill>
              <a:schemeClr val="accent2">
                <a:lumMod val="75000"/>
              </a:schemeClr>
            </a:solidFill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Szabadkézi sokszög: alakzat 43">
            <a:extLst>
              <a:ext uri="{FF2B5EF4-FFF2-40B4-BE49-F238E27FC236}">
                <a16:creationId xmlns:a16="http://schemas.microsoft.com/office/drawing/2014/main" id="{9D6CD5FC-9740-53B1-7A31-B3C032A83DAD}"/>
              </a:ext>
            </a:extLst>
          </p:cNvPr>
          <p:cNvSpPr/>
          <p:nvPr/>
        </p:nvSpPr>
        <p:spPr>
          <a:xfrm>
            <a:off x="3782291" y="3956858"/>
            <a:ext cx="3674225" cy="99753"/>
          </a:xfrm>
          <a:custGeom>
            <a:avLst/>
            <a:gdLst>
              <a:gd name="connsiteX0" fmla="*/ 3607723 w 3607723"/>
              <a:gd name="connsiteY0" fmla="*/ 88825 h 88825"/>
              <a:gd name="connsiteX1" fmla="*/ 2419003 w 3607723"/>
              <a:gd name="connsiteY1" fmla="*/ 5698 h 88825"/>
              <a:gd name="connsiteX2" fmla="*/ 0 w 3607723"/>
              <a:gd name="connsiteY2" fmla="*/ 14010 h 8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7723" h="88825">
                <a:moveTo>
                  <a:pt x="3607723" y="88825"/>
                </a:moveTo>
                <a:cubicBezTo>
                  <a:pt x="3314006" y="53496"/>
                  <a:pt x="3020290" y="18167"/>
                  <a:pt x="2419003" y="5698"/>
                </a:cubicBezTo>
                <a:cubicBezTo>
                  <a:pt x="1817716" y="-6771"/>
                  <a:pt x="908858" y="3619"/>
                  <a:pt x="0" y="14010"/>
                </a:cubicBezTo>
              </a:path>
            </a:pathLst>
          </a:custGeom>
          <a:noFill/>
          <a:ln w="19050">
            <a:solidFill>
              <a:schemeClr val="accent2">
                <a:lumMod val="75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Szabadkézi sokszög: alakzat 44">
            <a:extLst>
              <a:ext uri="{FF2B5EF4-FFF2-40B4-BE49-F238E27FC236}">
                <a16:creationId xmlns:a16="http://schemas.microsoft.com/office/drawing/2014/main" id="{DE663690-2C60-D4DD-BB1D-81EC52222AEA}"/>
              </a:ext>
            </a:extLst>
          </p:cNvPr>
          <p:cNvSpPr/>
          <p:nvPr/>
        </p:nvSpPr>
        <p:spPr>
          <a:xfrm>
            <a:off x="3823855" y="3624349"/>
            <a:ext cx="6542116" cy="2477193"/>
          </a:xfrm>
          <a:custGeom>
            <a:avLst/>
            <a:gdLst>
              <a:gd name="connsiteX0" fmla="*/ 6542116 w 6542116"/>
              <a:gd name="connsiteY0" fmla="*/ 0 h 2480551"/>
              <a:gd name="connsiteX1" fmla="*/ 3807229 w 6542116"/>
              <a:gd name="connsiteY1" fmla="*/ 2169622 h 2480551"/>
              <a:gd name="connsiteX2" fmla="*/ 0 w 6542116"/>
              <a:gd name="connsiteY2" fmla="*/ 2419004 h 248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42116" h="2480551">
                <a:moveTo>
                  <a:pt x="6542116" y="0"/>
                </a:moveTo>
                <a:cubicBezTo>
                  <a:pt x="5719849" y="883227"/>
                  <a:pt x="4897582" y="1766455"/>
                  <a:pt x="3807229" y="2169622"/>
                </a:cubicBezTo>
                <a:cubicBezTo>
                  <a:pt x="2716876" y="2572789"/>
                  <a:pt x="1358438" y="2495896"/>
                  <a:pt x="0" y="2419004"/>
                </a:cubicBezTo>
              </a:path>
            </a:pathLst>
          </a:custGeom>
          <a:noFill/>
          <a:ln w="19050">
            <a:solidFill>
              <a:schemeClr val="accent2">
                <a:lumMod val="75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887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a számának helye 6">
            <a:extLst>
              <a:ext uri="{FF2B5EF4-FFF2-40B4-BE49-F238E27FC236}">
                <a16:creationId xmlns:a16="http://schemas.microsoft.com/office/drawing/2014/main" id="{7A935CE4-6C27-48C6-B5D8-1AC189670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58AACBB-938F-4F83-9693-BE64A66F55DD}" type="slidenum">
              <a:rPr lang="hu-HU" smtClean="0"/>
              <a:t>8</a:t>
            </a:fld>
            <a:endParaRPr lang="hu-HU"/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39334F8E-48F0-C1F0-BC3B-F4BA0A6E354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6" y="6170824"/>
            <a:ext cx="12192000" cy="687176"/>
          </a:xfrm>
          <a:prstGeom prst="rect">
            <a:avLst/>
          </a:prstGeom>
          <a:solidFill>
            <a:schemeClr val="tx1">
              <a:alpha val="0"/>
            </a:schemeClr>
          </a:solidFill>
        </p:spPr>
      </p:pic>
      <p:sp>
        <p:nvSpPr>
          <p:cNvPr id="6" name="Cím 1">
            <a:extLst>
              <a:ext uri="{FF2B5EF4-FFF2-40B4-BE49-F238E27FC236}">
                <a16:creationId xmlns:a16="http://schemas.microsoft.com/office/drawing/2014/main" id="{40E2F6BB-CB9F-829C-A699-E1336D0DD797}"/>
              </a:ext>
            </a:extLst>
          </p:cNvPr>
          <p:cNvSpPr txBox="1">
            <a:spLocks/>
          </p:cNvSpPr>
          <p:nvPr/>
        </p:nvSpPr>
        <p:spPr>
          <a:xfrm>
            <a:off x="154015" y="136525"/>
            <a:ext cx="11883969" cy="7299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defPPr>
              <a:defRPr lang="hu-HU"/>
            </a:defPPr>
            <a:lvl1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5400">
                <a:latin typeface="Palatino"/>
                <a:ea typeface="+mj-ea"/>
                <a:cs typeface="+mj-cs"/>
              </a:defRPr>
            </a:lvl1pPr>
          </a:lstStyle>
          <a:p>
            <a:r>
              <a:rPr lang="hu-HU" sz="4000" dirty="0" err="1"/>
              <a:t>Conclusions</a:t>
            </a:r>
            <a:endParaRPr lang="hu-HU" sz="4000" dirty="0"/>
          </a:p>
        </p:txBody>
      </p:sp>
      <p:sp>
        <p:nvSpPr>
          <p:cNvPr id="7" name="Szöveg helye 2">
            <a:extLst>
              <a:ext uri="{FF2B5EF4-FFF2-40B4-BE49-F238E27FC236}">
                <a16:creationId xmlns:a16="http://schemas.microsoft.com/office/drawing/2014/main" id="{62C6C5F5-E0AD-D236-4D02-7BA7088C99C6}"/>
              </a:ext>
            </a:extLst>
          </p:cNvPr>
          <p:cNvSpPr txBox="1">
            <a:spLocks/>
          </p:cNvSpPr>
          <p:nvPr/>
        </p:nvSpPr>
        <p:spPr>
          <a:xfrm>
            <a:off x="138076" y="945971"/>
            <a:ext cx="11894595" cy="5088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magnitude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s </a:t>
            </a:r>
            <a:r>
              <a:rPr lang="hu-HU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from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the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Hungarian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National </a:t>
            </a:r>
            <a:r>
              <a:rPr lang="hu-HU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Seismological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Bulletin </a:t>
            </a:r>
            <a:r>
              <a:rPr lang="hu-HU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were</a:t>
            </a:r>
            <a:r>
              <a:rPr lang="en-US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re</a:t>
            </a:r>
            <a:r>
              <a:rPr lang="en-US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calculated by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the</a:t>
            </a:r>
            <a:r>
              <a:rPr lang="en-US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S</a:t>
            </a:r>
            <a:r>
              <a:rPr lang="en-US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eis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C</a:t>
            </a:r>
            <a:r>
              <a:rPr lang="en-US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omp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3 </a:t>
            </a:r>
            <a:r>
              <a:rPr lang="hu-HU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method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for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the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1996-2014 </a:t>
            </a:r>
            <a:r>
              <a:rPr lang="hu-HU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period</a:t>
            </a:r>
            <a:endParaRPr lang="hu-HU" dirty="0">
              <a:solidFill>
                <a:schemeClr val="tx1"/>
              </a:solidFill>
              <a:latin typeface="Palatino"/>
              <a:cs typeface="Times New Roman" panose="02020603050405020304" pitchFamily="18" charset="0"/>
            </a:endParaRPr>
          </a:p>
          <a:p>
            <a:r>
              <a:rPr lang="hu-HU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Geological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relations: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u-HU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Thick</a:t>
            </a: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sediment</a:t>
            </a: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u-HU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Amplitudes</a:t>
            </a: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in </a:t>
            </a:r>
            <a:r>
              <a:rPr lang="hu-HU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horizontal</a:t>
            </a: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component</a:t>
            </a: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are</a:t>
            </a: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2 or 3 times larger for the Great Hungarian Plain stations </a:t>
            </a:r>
            <a:endParaRPr lang="hu-HU" sz="2400" dirty="0">
              <a:solidFill>
                <a:schemeClr val="tx1"/>
              </a:solidFill>
              <a:latin typeface="Palatino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u-HU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Firm</a:t>
            </a: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bed</a:t>
            </a: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rock </a:t>
            </a: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u-HU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  <a:sym typeface="Wingdings" panose="05000000000000000000" pitchFamily="2" charset="2"/>
              </a:rPr>
              <a:t>difference</a:t>
            </a: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  <a:sym typeface="Wingdings" panose="05000000000000000000" pitchFamily="2" charset="2"/>
              </a:rPr>
              <a:t> is </a:t>
            </a:r>
            <a:r>
              <a:rPr lang="hu-HU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  <a:sym typeface="Wingdings" panose="05000000000000000000" pitchFamily="2" charset="2"/>
              </a:rPr>
              <a:t>smaller</a:t>
            </a:r>
            <a:endParaRPr lang="hu-HU" sz="2400" dirty="0">
              <a:solidFill>
                <a:schemeClr val="tx1"/>
              </a:solidFill>
              <a:latin typeface="Palatino"/>
              <a:cs typeface="Times New Roman" panose="02020603050405020304" pitchFamily="18" charset="0"/>
            </a:endParaRPr>
          </a:p>
          <a:p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The local </a:t>
            </a:r>
            <a:r>
              <a:rPr lang="hu-HU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magnite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scale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correlation</a:t>
            </a:r>
            <a:r>
              <a:rPr lang="hu-HU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u-HU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Suggestion</a:t>
            </a: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for</a:t>
            </a: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the</a:t>
            </a: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Hungarian</a:t>
            </a: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region</a:t>
            </a: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: </a:t>
            </a:r>
            <a:r>
              <a:rPr lang="hu-HU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amplitudes</a:t>
            </a: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should</a:t>
            </a: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be </a:t>
            </a:r>
            <a:r>
              <a:rPr lang="hu-HU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measured</a:t>
            </a: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on</a:t>
            </a: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the</a:t>
            </a: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vertical</a:t>
            </a: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component</a:t>
            </a:r>
            <a:r>
              <a:rPr lang="hu-HU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u-HU" dirty="0">
              <a:solidFill>
                <a:schemeClr val="tx1"/>
              </a:solidFill>
              <a:latin typeface="Palatino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u-HU" dirty="0">
              <a:solidFill>
                <a:schemeClr val="tx1"/>
              </a:solidFill>
              <a:latin typeface="Palatino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hu-HU" sz="2400" dirty="0">
              <a:solidFill>
                <a:schemeClr val="tx1"/>
              </a:solidFill>
              <a:latin typeface="Palatino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u-HU" dirty="0">
              <a:solidFill>
                <a:schemeClr val="tx1"/>
              </a:solidFill>
              <a:latin typeface="Palatino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>
              <a:solidFill>
                <a:schemeClr val="tx1"/>
              </a:solidFill>
              <a:latin typeface="Palatino"/>
              <a:cs typeface="Times New Roman" panose="02020603050405020304" pitchFamily="18" charset="0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05210DA1-74A2-2910-D232-07F2CC50901D}"/>
              </a:ext>
            </a:extLst>
          </p:cNvPr>
          <p:cNvSpPr txBox="1"/>
          <p:nvPr/>
        </p:nvSpPr>
        <p:spPr>
          <a:xfrm>
            <a:off x="11477297" y="270670"/>
            <a:ext cx="399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Palatino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26528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ím 1"/>
          <p:cNvSpPr txBox="1">
            <a:spLocks/>
          </p:cNvSpPr>
          <p:nvPr/>
        </p:nvSpPr>
        <p:spPr>
          <a:xfrm>
            <a:off x="148702" y="136525"/>
            <a:ext cx="11883969" cy="7299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defPPr>
              <a:defRPr lang="hu-HU"/>
            </a:defPPr>
            <a:lvl1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5400">
                <a:latin typeface="Palatino"/>
                <a:ea typeface="+mj-ea"/>
                <a:cs typeface="+mj-cs"/>
              </a:defRPr>
            </a:lvl1pPr>
          </a:lstStyle>
          <a:p>
            <a:r>
              <a:rPr lang="hu-HU" sz="4000" dirty="0" err="1"/>
              <a:t>Acknowledgement</a:t>
            </a:r>
            <a:r>
              <a:rPr lang="hu-HU" sz="4000" dirty="0"/>
              <a:t> &amp; </a:t>
            </a:r>
            <a:r>
              <a:rPr lang="hu-HU" sz="4000" dirty="0" err="1"/>
              <a:t>References</a:t>
            </a:r>
            <a:endParaRPr lang="hu-HU" sz="4000" dirty="0"/>
          </a:p>
        </p:txBody>
      </p:sp>
      <p:sp>
        <p:nvSpPr>
          <p:cNvPr id="28" name="Dia számának helye 6">
            <a:extLst>
              <a:ext uri="{FF2B5EF4-FFF2-40B4-BE49-F238E27FC236}">
                <a16:creationId xmlns:a16="http://schemas.microsoft.com/office/drawing/2014/main" id="{7A935CE4-6C27-48C6-B5D8-1AC189670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58AACBB-938F-4F83-9693-BE64A66F55DD}" type="slidenum">
              <a:rPr lang="hu-HU" smtClean="0"/>
              <a:t>9</a:t>
            </a:fld>
            <a:endParaRPr lang="hu-HU"/>
          </a:p>
        </p:txBody>
      </p:sp>
      <p:sp>
        <p:nvSpPr>
          <p:cNvPr id="24" name="Szöveg helye 2">
            <a:extLst>
              <a:ext uri="{FF2B5EF4-FFF2-40B4-BE49-F238E27FC236}">
                <a16:creationId xmlns:a16="http://schemas.microsoft.com/office/drawing/2014/main" id="{3609B2FF-4A8F-4C9D-8DE5-AE052BDA4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139" y="1920842"/>
            <a:ext cx="10515600" cy="4953033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endParaRPr lang="hu-H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u-H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u-H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hu-H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FCE04784-52BE-8B88-442F-B861E3E4C53D}"/>
              </a:ext>
            </a:extLst>
          </p:cNvPr>
          <p:cNvSpPr txBox="1">
            <a:spLocks/>
          </p:cNvSpPr>
          <p:nvPr/>
        </p:nvSpPr>
        <p:spPr>
          <a:xfrm>
            <a:off x="148041" y="1039430"/>
            <a:ext cx="11894595" cy="5088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We are grateful to </a:t>
            </a:r>
            <a:r>
              <a:rPr lang="en-US" sz="20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Georisk</a:t>
            </a:r>
            <a:r>
              <a:rPr lang="en-US" sz="20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Ltd. for providing the waveform data recorded by the </a:t>
            </a:r>
            <a:r>
              <a:rPr lang="en-US" sz="20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Paks</a:t>
            </a:r>
            <a:r>
              <a:rPr lang="en-US" sz="20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Microseismic</a:t>
            </a:r>
            <a:r>
              <a:rPr lang="en-US" sz="20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Monitoring Network.</a:t>
            </a:r>
            <a:r>
              <a:rPr lang="hu-HU" sz="20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We</a:t>
            </a:r>
            <a:r>
              <a:rPr lang="hu-HU" sz="20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thank</a:t>
            </a:r>
            <a:r>
              <a:rPr lang="hu-HU" sz="20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the</a:t>
            </a:r>
            <a:r>
              <a:rPr lang="hu-HU" sz="20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seismological</a:t>
            </a:r>
            <a:r>
              <a:rPr lang="hu-HU" sz="20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research</a:t>
            </a:r>
            <a:r>
              <a:rPr lang="hu-HU" sz="20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institutes</a:t>
            </a:r>
            <a:r>
              <a:rPr lang="hu-HU" sz="20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and </a:t>
            </a:r>
            <a:r>
              <a:rPr lang="hu-HU" sz="20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national</a:t>
            </a:r>
            <a:r>
              <a:rPr lang="hu-HU" sz="20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agencies</a:t>
            </a:r>
            <a:r>
              <a:rPr lang="hu-HU" sz="20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for</a:t>
            </a:r>
            <a:r>
              <a:rPr lang="hu-HU" sz="20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the</a:t>
            </a:r>
            <a:r>
              <a:rPr lang="hu-HU" sz="20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open</a:t>
            </a:r>
            <a:r>
              <a:rPr lang="hu-HU" sz="20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source</a:t>
            </a:r>
            <a:r>
              <a:rPr lang="hu-HU" sz="20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data</a:t>
            </a:r>
            <a:r>
              <a:rPr lang="hu-HU" sz="20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centers</a:t>
            </a:r>
            <a:r>
              <a:rPr lang="hu-HU" sz="20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(GEOFON, INGV, NIEP, BRG, EZH, RESIF, NOA, KOERI, IRIS).</a:t>
            </a:r>
          </a:p>
          <a:p>
            <a:endParaRPr lang="hu-HU" sz="1800" dirty="0">
              <a:solidFill>
                <a:schemeClr val="tx1"/>
              </a:solidFill>
              <a:latin typeface="Palatino"/>
              <a:cs typeface="Times New Roman" panose="02020603050405020304" pitchFamily="18" charset="0"/>
            </a:endParaRPr>
          </a:p>
          <a:p>
            <a:r>
              <a:rPr lang="hu-HU" sz="16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[1] </a:t>
            </a:r>
            <a:r>
              <a:rPr lang="en-US" sz="16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Bondár</a:t>
            </a:r>
            <a:r>
              <a:rPr lang="en-US" sz="16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, I., </a:t>
            </a:r>
            <a:r>
              <a:rPr lang="en-US" sz="16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Mónus</a:t>
            </a:r>
            <a:r>
              <a:rPr lang="en-US" sz="16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, P., </a:t>
            </a:r>
            <a:r>
              <a:rPr lang="en-US" sz="16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Czanik</a:t>
            </a:r>
            <a:r>
              <a:rPr lang="en-US" sz="16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, C., </a:t>
            </a:r>
            <a:r>
              <a:rPr lang="en-US" sz="16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Kiszely</a:t>
            </a:r>
            <a:r>
              <a:rPr lang="en-US" sz="16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, M., </a:t>
            </a:r>
            <a:r>
              <a:rPr lang="en-US" sz="16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Gráczer</a:t>
            </a:r>
            <a:r>
              <a:rPr lang="en-US" sz="16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, Z., </a:t>
            </a:r>
            <a:r>
              <a:rPr lang="en-US" sz="16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Wéber</a:t>
            </a:r>
            <a:r>
              <a:rPr lang="en-US" sz="16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, Z., the </a:t>
            </a:r>
            <a:r>
              <a:rPr lang="en-US" sz="16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AlpArrayWorking</a:t>
            </a:r>
            <a:r>
              <a:rPr lang="en-US" sz="16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Group. 2018: Relocation of Seismicity in the Pannonian Basin Using a Global 3D Velocity Model. Seismological Research Letters. pp.2284-2293.</a:t>
            </a:r>
            <a:endParaRPr lang="hu-HU" sz="1600" dirty="0">
              <a:solidFill>
                <a:schemeClr val="tx1"/>
              </a:solidFill>
              <a:latin typeface="Palatino"/>
              <a:cs typeface="Times New Roman" panose="02020603050405020304" pitchFamily="18" charset="0"/>
            </a:endParaRPr>
          </a:p>
          <a:p>
            <a:r>
              <a:rPr lang="hu-HU" sz="16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[2] www.seiscomp3.org - 2022.05.21.</a:t>
            </a:r>
          </a:p>
          <a:p>
            <a:r>
              <a:rPr lang="hu-HU" sz="16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[3] </a:t>
            </a:r>
            <a:r>
              <a:rPr lang="hu-HU" sz="16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Bormann</a:t>
            </a:r>
            <a:r>
              <a:rPr lang="hu-HU" sz="16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, P., Dewey, J. W. 2014: The </a:t>
            </a:r>
            <a:r>
              <a:rPr lang="hu-HU" sz="16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new</a:t>
            </a:r>
            <a:r>
              <a:rPr lang="hu-HU" sz="16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IASPEI </a:t>
            </a:r>
            <a:r>
              <a:rPr lang="hu-HU" sz="16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standards</a:t>
            </a:r>
            <a:r>
              <a:rPr lang="hu-HU" sz="16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for</a:t>
            </a:r>
            <a:r>
              <a:rPr lang="hu-HU" sz="16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determining</a:t>
            </a:r>
            <a:r>
              <a:rPr lang="hu-HU" sz="16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magnitudes</a:t>
            </a:r>
            <a:r>
              <a:rPr lang="hu-HU" sz="16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from</a:t>
            </a:r>
            <a:r>
              <a:rPr lang="hu-HU" sz="16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digital</a:t>
            </a:r>
            <a:r>
              <a:rPr lang="hu-HU" sz="16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data</a:t>
            </a:r>
            <a:r>
              <a:rPr lang="hu-HU" sz="16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and </a:t>
            </a:r>
            <a:r>
              <a:rPr lang="hu-HU" sz="16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their</a:t>
            </a:r>
            <a:r>
              <a:rPr lang="hu-HU" sz="16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relation</a:t>
            </a:r>
            <a:r>
              <a:rPr lang="hu-HU" sz="16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to</a:t>
            </a:r>
            <a:r>
              <a:rPr lang="hu-HU" sz="16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classical</a:t>
            </a:r>
            <a:r>
              <a:rPr lang="hu-HU" sz="16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magnitudes</a:t>
            </a:r>
            <a:r>
              <a:rPr lang="hu-HU" sz="16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. In: </a:t>
            </a:r>
            <a:r>
              <a:rPr lang="hu-HU" sz="16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Bormann</a:t>
            </a:r>
            <a:r>
              <a:rPr lang="hu-HU" sz="16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, P. (</a:t>
            </a:r>
            <a:r>
              <a:rPr lang="hu-HU" sz="16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Ed</a:t>
            </a:r>
            <a:r>
              <a:rPr lang="hu-HU" sz="16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.). New </a:t>
            </a:r>
            <a:r>
              <a:rPr lang="hu-HU" sz="16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Manual</a:t>
            </a:r>
            <a:r>
              <a:rPr lang="hu-HU" sz="16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of </a:t>
            </a:r>
            <a:r>
              <a:rPr lang="hu-HU" sz="16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Seismological</a:t>
            </a:r>
            <a:r>
              <a:rPr lang="hu-HU" sz="16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Observatory</a:t>
            </a:r>
            <a:r>
              <a:rPr lang="hu-HU" sz="16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Practice</a:t>
            </a:r>
            <a:r>
              <a:rPr lang="hu-HU" sz="16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2 (NMSOP-2). Potsdam : </a:t>
            </a:r>
            <a:r>
              <a:rPr lang="hu-HU" sz="16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Deutsches</a:t>
            </a:r>
            <a:r>
              <a:rPr lang="hu-HU" sz="16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GeoForschungsZentrum</a:t>
            </a:r>
            <a:r>
              <a:rPr lang="hu-HU" sz="16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GFZ. pp.1-44.</a:t>
            </a:r>
          </a:p>
          <a:p>
            <a:r>
              <a:rPr lang="hu-HU" sz="16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[4] </a:t>
            </a:r>
            <a:r>
              <a:rPr lang="en-US" sz="16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Uhrhammer</a:t>
            </a:r>
            <a:r>
              <a:rPr lang="en-US" sz="16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, R.A., Collins, E.R. 1990: Synthesis of Wood-Anderson seismograms from broadband digital records. Bulletin of the Seismological Society of America 80. pp.702–716.</a:t>
            </a:r>
            <a:endParaRPr lang="hu-HU" sz="1600" dirty="0">
              <a:solidFill>
                <a:schemeClr val="tx1"/>
              </a:solidFill>
              <a:latin typeface="Palatino"/>
              <a:cs typeface="Times New Roman" panose="02020603050405020304" pitchFamily="18" charset="0"/>
            </a:endParaRPr>
          </a:p>
          <a:p>
            <a:endParaRPr lang="hu-HU" sz="1800" dirty="0">
              <a:solidFill>
                <a:schemeClr val="tx1"/>
              </a:solidFill>
              <a:latin typeface="Palatino"/>
              <a:cs typeface="Times New Roman" panose="02020603050405020304" pitchFamily="18" charset="0"/>
            </a:endParaRPr>
          </a:p>
          <a:p>
            <a:endParaRPr lang="hu-HU" sz="1800" dirty="0">
              <a:solidFill>
                <a:schemeClr val="tx1"/>
              </a:solidFill>
              <a:latin typeface="Palatino"/>
              <a:cs typeface="Times New Roman" panose="02020603050405020304" pitchFamily="18" charset="0"/>
            </a:endParaRPr>
          </a:p>
          <a:p>
            <a:endParaRPr lang="hu-HU" sz="1800" dirty="0">
              <a:solidFill>
                <a:schemeClr val="tx1"/>
              </a:solidFill>
              <a:latin typeface="Palatino"/>
              <a:cs typeface="Times New Roman" panose="02020603050405020304" pitchFamily="18" charset="0"/>
            </a:endParaRPr>
          </a:p>
          <a:p>
            <a:endParaRPr lang="hu-HU" sz="1800" dirty="0">
              <a:solidFill>
                <a:schemeClr val="tx1"/>
              </a:solidFill>
              <a:latin typeface="Palatino"/>
              <a:cs typeface="Times New Roman" panose="02020603050405020304" pitchFamily="18" charset="0"/>
            </a:endParaRPr>
          </a:p>
          <a:p>
            <a:endParaRPr lang="hu-HU" sz="1800" dirty="0">
              <a:solidFill>
                <a:schemeClr val="tx1"/>
              </a:solidFill>
              <a:latin typeface="Palatino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u-HU" sz="1800" dirty="0">
              <a:solidFill>
                <a:schemeClr val="tx1"/>
              </a:solidFill>
              <a:latin typeface="Palatino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u-HU" sz="1800" dirty="0">
              <a:solidFill>
                <a:schemeClr val="tx1"/>
              </a:solidFill>
              <a:latin typeface="Palatino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hu-HU" sz="1800" dirty="0">
              <a:solidFill>
                <a:schemeClr val="tx1"/>
              </a:solidFill>
              <a:latin typeface="Palatino"/>
              <a:cs typeface="Times New Roman" panose="02020603050405020304" pitchFamily="18" charset="0"/>
            </a:endParaRPr>
          </a:p>
        </p:txBody>
      </p:sp>
      <p:pic>
        <p:nvPicPr>
          <p:cNvPr id="25" name="Kép 24">
            <a:extLst>
              <a:ext uri="{FF2B5EF4-FFF2-40B4-BE49-F238E27FC236}">
                <a16:creationId xmlns:a16="http://schemas.microsoft.com/office/drawing/2014/main" id="{2663B911-DA77-11C2-2B41-0855A959A89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6" y="6170824"/>
            <a:ext cx="12192000" cy="687176"/>
          </a:xfrm>
          <a:prstGeom prst="rect">
            <a:avLst/>
          </a:prstGeom>
          <a:solidFill>
            <a:schemeClr val="tx1">
              <a:alpha val="0"/>
            </a:schemeClr>
          </a:solidFill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56755566-A2B7-3BB9-5AE4-303512F549D4}"/>
              </a:ext>
            </a:extLst>
          </p:cNvPr>
          <p:cNvSpPr txBox="1"/>
          <p:nvPr/>
        </p:nvSpPr>
        <p:spPr>
          <a:xfrm>
            <a:off x="11477297" y="270670"/>
            <a:ext cx="399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Palatino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95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13844</TotalTime>
  <Words>605</Words>
  <Application>Microsoft Office PowerPoint</Application>
  <PresentationFormat>Szélesvásznú</PresentationFormat>
  <Paragraphs>96</Paragraphs>
  <Slides>10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Palatino</vt:lpstr>
      <vt:lpstr>Times New Roman</vt:lpstr>
      <vt:lpstr>Office-téma</vt:lpstr>
      <vt:lpstr>Recalculating the local magnitude of events in the Hungarian National Seismological Bulletin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Marietta Csatlós</dc:creator>
  <cp:lastModifiedBy>Marietta Csatlós</cp:lastModifiedBy>
  <cp:revision>216</cp:revision>
  <dcterms:created xsi:type="dcterms:W3CDTF">2020-06-11T15:42:57Z</dcterms:created>
  <dcterms:modified xsi:type="dcterms:W3CDTF">2022-05-22T21:39:18Z</dcterms:modified>
</cp:coreProperties>
</file>