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80" r:id="rId2"/>
    <p:sldId id="338" r:id="rId3"/>
    <p:sldId id="339" r:id="rId4"/>
    <p:sldId id="351" r:id="rId5"/>
    <p:sldId id="352" r:id="rId6"/>
    <p:sldId id="353" r:id="rId7"/>
    <p:sldId id="354" r:id="rId8"/>
    <p:sldId id="355" r:id="rId9"/>
    <p:sldId id="35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B2350E"/>
    <a:srgbClr val="C00000"/>
    <a:srgbClr val="AD3F13"/>
    <a:srgbClr val="595959"/>
    <a:srgbClr val="3B3838"/>
    <a:srgbClr val="5C044B"/>
    <a:srgbClr val="F856D9"/>
    <a:srgbClr val="F00AC4"/>
    <a:srgbClr val="843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27" autoAdjust="0"/>
    <p:restoredTop sz="93143" autoAdjust="0"/>
  </p:normalViewPr>
  <p:slideViewPr>
    <p:cSldViewPr snapToGrid="0">
      <p:cViewPr varScale="1">
        <p:scale>
          <a:sx n="68" d="100"/>
          <a:sy n="68" d="100"/>
        </p:scale>
        <p:origin x="1542" y="72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54338-D424-4DE9-8C3E-B2382513B9DA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FF72C-14FE-424C-8494-A5E5655A7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8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F72C-14FE-424C-8494-A5E5655A7DD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7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F72C-14FE-424C-8494-A5E5655A7DD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39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F72C-14FE-424C-8494-A5E5655A7DD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01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F72C-14FE-424C-8494-A5E5655A7DD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59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F72C-14FE-424C-8494-A5E5655A7DD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9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F72C-14FE-424C-8494-A5E5655A7DD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65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F72C-14FE-424C-8494-A5E5655A7DD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14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F72C-14FE-424C-8494-A5E5655A7DD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1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F72C-14FE-424C-8494-A5E5655A7DD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3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2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7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1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9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8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9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3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91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2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4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8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1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7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1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110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5820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02CDC1E-6390-4FCA-9057-F8BE426320D8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57FD622-E14C-4123-A0C1-53AF5A92B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22" y="110486"/>
            <a:ext cx="8886270" cy="134468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250" b="1" i="1" dirty="0">
                <a:solidFill>
                  <a:srgbClr val="990000"/>
                </a:solidFill>
                <a:latin typeface="+mn-lt"/>
              </a:rPr>
              <a:t>Optical properties and dominant types of aerosols in the marine environments surrounding the East Mediterranean - Middle East (EMME) region during the AQABA cruise</a:t>
            </a:r>
            <a:endParaRPr lang="en-US" sz="2250" b="1" i="1" dirty="0">
              <a:solidFill>
                <a:srgbClr val="990000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2376" y="1993040"/>
            <a:ext cx="7967771" cy="15157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900"/>
              </a:spcAft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M., </a:t>
            </a:r>
            <a:r>
              <a:rPr lang="en-GB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Pikridas</a:t>
            </a: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D.G. </a:t>
            </a:r>
            <a:r>
              <a:rPr lang="en-GB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Kaskaoutis</a:t>
            </a: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N. </a:t>
            </a:r>
            <a:r>
              <a:rPr lang="en-GB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Mihalopoulos</a:t>
            </a: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K. </a:t>
            </a:r>
            <a:r>
              <a:rPr lang="en-GB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Barbounis,J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GB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Lelieveld</a:t>
            </a: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J. </a:t>
            </a:r>
            <a:r>
              <a:rPr lang="en-GB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Sciare</a:t>
            </a:r>
            <a:endParaRPr lang="en-US" sz="165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02" y="3267013"/>
            <a:ext cx="1082515" cy="101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0170" y="3266729"/>
            <a:ext cx="986057" cy="102553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058" y="3266731"/>
            <a:ext cx="1972691" cy="102553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7800" y="4998644"/>
            <a:ext cx="3724275" cy="10287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1180" y="3250722"/>
            <a:ext cx="1033316" cy="10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593F78-E2FC-44FB-B2AD-4314959273A1}"/>
              </a:ext>
            </a:extLst>
          </p:cNvPr>
          <p:cNvSpPr txBox="1"/>
          <p:nvPr/>
        </p:nvSpPr>
        <p:spPr>
          <a:xfrm>
            <a:off x="107573" y="4465514"/>
            <a:ext cx="8731903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Aims  </a:t>
            </a:r>
            <a:r>
              <a:rPr lang="en-US" b="1" dirty="0">
                <a:solidFill>
                  <a:srgbClr val="002060"/>
                </a:solidFill>
              </a:rPr>
              <a:t>to explore the </a:t>
            </a:r>
            <a:r>
              <a:rPr lang="en-US" b="1" dirty="0" err="1">
                <a:solidFill>
                  <a:srgbClr val="002060"/>
                </a:solidFill>
              </a:rPr>
              <a:t>spatio</a:t>
            </a:r>
            <a:r>
              <a:rPr lang="en-US" b="1" dirty="0">
                <a:solidFill>
                  <a:srgbClr val="002060"/>
                </a:solidFill>
              </a:rPr>
              <a:t>-temporal variability of aerosols, </a:t>
            </a:r>
            <a:r>
              <a:rPr lang="en-US" b="1" dirty="0" smtClean="0">
                <a:solidFill>
                  <a:srgbClr val="002060"/>
                </a:solidFill>
              </a:rPr>
              <a:t>atmospheric </a:t>
            </a:r>
            <a:r>
              <a:rPr lang="en-US" b="1" dirty="0">
                <a:solidFill>
                  <a:srgbClr val="002060"/>
                </a:solidFill>
              </a:rPr>
              <a:t>mixing state, sources and dominant </a:t>
            </a:r>
            <a:r>
              <a:rPr lang="en-US" b="1" dirty="0" smtClean="0">
                <a:solidFill>
                  <a:srgbClr val="002060"/>
                </a:solidFill>
              </a:rPr>
              <a:t>types during 1 Jul. </a:t>
            </a:r>
            <a:r>
              <a:rPr lang="en-US" b="1" dirty="0">
                <a:solidFill>
                  <a:srgbClr val="002060"/>
                </a:solidFill>
              </a:rPr>
              <a:t>- </a:t>
            </a:r>
            <a:r>
              <a:rPr lang="en-US" b="1" dirty="0" smtClean="0">
                <a:solidFill>
                  <a:srgbClr val="002060"/>
                </a:solidFill>
              </a:rPr>
              <a:t>1 Sep. 2017.</a:t>
            </a:r>
            <a:endParaRPr lang="en-US" b="1" dirty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Analysis of the aerosol spectral optical </a:t>
            </a:r>
            <a:r>
              <a:rPr lang="en-US" b="1" dirty="0">
                <a:solidFill>
                  <a:srgbClr val="002060"/>
                </a:solidFill>
              </a:rPr>
              <a:t>properties (scattering, absorption coefficients, single scattering albedo) </a:t>
            </a:r>
            <a:r>
              <a:rPr lang="en-US" b="1" dirty="0" smtClean="0">
                <a:solidFill>
                  <a:srgbClr val="002060"/>
                </a:solidFill>
              </a:rPr>
              <a:t>in </a:t>
            </a:r>
            <a:r>
              <a:rPr lang="en-US" b="1" dirty="0">
                <a:solidFill>
                  <a:srgbClr val="002060"/>
                </a:solidFill>
              </a:rPr>
              <a:t>the marine boundary </a:t>
            </a:r>
            <a:r>
              <a:rPr lang="en-US" b="1" dirty="0" smtClean="0">
                <a:solidFill>
                  <a:srgbClr val="002060"/>
                </a:solidFill>
              </a:rPr>
              <a:t>layer for PM</a:t>
            </a:r>
            <a:r>
              <a:rPr lang="en-US" b="1" baseline="-25000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 and PM</a:t>
            </a:r>
            <a:r>
              <a:rPr lang="en-US" b="1" baseline="-25000" dirty="0" smtClean="0">
                <a:solidFill>
                  <a:srgbClr val="002060"/>
                </a:solidFill>
              </a:rPr>
              <a:t>10</a:t>
            </a:r>
            <a:r>
              <a:rPr lang="en-US" b="1" dirty="0" smtClean="0">
                <a:solidFill>
                  <a:srgbClr val="002060"/>
                </a:solidFill>
              </a:rPr>
              <a:t> particles.</a:t>
            </a:r>
            <a:endParaRPr lang="en-US" b="1" baseline="-25000" dirty="0" smtClean="0">
              <a:solidFill>
                <a:srgbClr val="002060"/>
              </a:solidFill>
            </a:endParaRPr>
          </a:p>
          <a:p>
            <a:pPr marL="285750" indent="-285750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Measurements: </a:t>
            </a:r>
            <a:r>
              <a:rPr lang="en-US" b="1" dirty="0" err="1" smtClean="0">
                <a:solidFill>
                  <a:srgbClr val="002060"/>
                </a:solidFill>
              </a:rPr>
              <a:t>Aethalometer</a:t>
            </a:r>
            <a:r>
              <a:rPr lang="en-US" b="1" dirty="0" smtClean="0">
                <a:solidFill>
                  <a:srgbClr val="002060"/>
                </a:solidFill>
              </a:rPr>
              <a:t> (AE-33), </a:t>
            </a:r>
            <a:r>
              <a:rPr lang="en-US" b="1" dirty="0" err="1" smtClean="0">
                <a:solidFill>
                  <a:srgbClr val="002060"/>
                </a:solidFill>
              </a:rPr>
              <a:t>Nephelometer</a:t>
            </a:r>
            <a:r>
              <a:rPr lang="en-US" b="1" dirty="0" smtClean="0">
                <a:solidFill>
                  <a:srgbClr val="002060"/>
                </a:solidFill>
              </a:rPr>
              <a:t> (</a:t>
            </a:r>
            <a:r>
              <a:rPr lang="en-US" b="1" dirty="0">
                <a:solidFill>
                  <a:srgbClr val="002060"/>
                </a:solidFill>
              </a:rPr>
              <a:t>Aurora 4000 </a:t>
            </a:r>
            <a:r>
              <a:rPr lang="en-US" b="1" dirty="0" err="1" smtClean="0">
                <a:solidFill>
                  <a:srgbClr val="002060"/>
                </a:solidFill>
              </a:rPr>
              <a:t>Ecotech</a:t>
            </a:r>
            <a:r>
              <a:rPr lang="en-US" b="1" dirty="0">
                <a:solidFill>
                  <a:srgbClr val="002060"/>
                </a:solidFill>
              </a:rPr>
              <a:t>), MARGA (Model 2 S, </a:t>
            </a:r>
            <a:r>
              <a:rPr lang="en-US" b="1" dirty="0" err="1">
                <a:solidFill>
                  <a:srgbClr val="002060"/>
                </a:solidFill>
              </a:rPr>
              <a:t>Metrohm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Applikon</a:t>
            </a:r>
            <a:r>
              <a:rPr lang="en-US" b="1" dirty="0" smtClean="0">
                <a:solidFill>
                  <a:srgbClr val="002060"/>
                </a:solidFill>
              </a:rPr>
              <a:t>)</a:t>
            </a:r>
            <a:endParaRPr lang="el-GR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3734B-2B89-4916-87A6-09BC4C0B893F}"/>
              </a:ext>
            </a:extLst>
          </p:cNvPr>
          <p:cNvSpPr txBox="1"/>
          <p:nvPr/>
        </p:nvSpPr>
        <p:spPr>
          <a:xfrm>
            <a:off x="245661" y="108944"/>
            <a:ext cx="87319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990000"/>
                </a:solidFill>
              </a:rPr>
              <a:t>AQABA cruise: Objectives, scope, measurements </a:t>
            </a:r>
            <a:endParaRPr lang="el-GR" sz="2400" b="1" i="1" u="sng" dirty="0">
              <a:solidFill>
                <a:srgbClr val="990000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245661" y="3850399"/>
            <a:ext cx="8731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route of the research vessel (insert photo) during the AQABA campaign (departure and return trips), labelling the different sub-regions</a:t>
            </a:r>
            <a:r>
              <a:rPr lang="en-US" dirty="0" smtClean="0"/>
              <a:t>.</a:t>
            </a:r>
            <a:endParaRPr lang="el-GR" dirty="0"/>
          </a:p>
        </p:txBody>
      </p:sp>
      <p:pic>
        <p:nvPicPr>
          <p:cNvPr id="7" name="Εικόνα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43" y="713071"/>
            <a:ext cx="5104765" cy="3188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78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EF5014-9C8B-431B-9592-439295445C99}"/>
              </a:ext>
            </a:extLst>
          </p:cNvPr>
          <p:cNvSpPr txBox="1"/>
          <p:nvPr/>
        </p:nvSpPr>
        <p:spPr>
          <a:xfrm>
            <a:off x="713900" y="262619"/>
            <a:ext cx="817688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0000"/>
                </a:solidFill>
              </a:rPr>
              <a:t>Sources of continental aerosols affecting marine EMME regions</a:t>
            </a:r>
            <a:endParaRPr lang="en-US" sz="2400" b="1" i="1" dirty="0">
              <a:solidFill>
                <a:srgbClr val="99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93616"/>
            <a:ext cx="6687228" cy="4543651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230340" y="5657478"/>
            <a:ext cx="86604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FLEXPART </a:t>
            </a:r>
            <a:r>
              <a:rPr lang="en-US" dirty="0"/>
              <a:t>air mass back trajectories at 12:00 UTC on specific days during the 1st cruise leg. </a:t>
            </a:r>
            <a:r>
              <a:rPr lang="en-US" dirty="0" smtClean="0"/>
              <a:t>Air </a:t>
            </a:r>
            <a:r>
              <a:rPr lang="en-US" dirty="0"/>
              <a:t>mass back-trajectories indicated the potential impact of the continental emissions to </a:t>
            </a:r>
            <a:r>
              <a:rPr lang="en-US" dirty="0" smtClean="0"/>
              <a:t>oceanic </a:t>
            </a:r>
            <a:r>
              <a:rPr lang="en-US" dirty="0"/>
              <a:t>regions.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60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EF5014-9C8B-431B-9592-439295445C99}"/>
              </a:ext>
            </a:extLst>
          </p:cNvPr>
          <p:cNvSpPr txBox="1"/>
          <p:nvPr/>
        </p:nvSpPr>
        <p:spPr>
          <a:xfrm>
            <a:off x="643560" y="164143"/>
            <a:ext cx="81768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0000"/>
                </a:solidFill>
              </a:rPr>
              <a:t>Aerosol scattering</a:t>
            </a:r>
            <a:endParaRPr lang="en-US" sz="2400" b="1" i="1" dirty="0">
              <a:solidFill>
                <a:srgbClr val="990000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30340" y="5657478"/>
            <a:ext cx="86604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Scattering coefficients </a:t>
            </a:r>
            <a:r>
              <a:rPr lang="en-US" sz="1600" dirty="0"/>
              <a:t>for PM1 and PM10 particles exhibited higher values </a:t>
            </a:r>
            <a:r>
              <a:rPr lang="en-US" sz="1600" dirty="0" smtClean="0"/>
              <a:t>in </a:t>
            </a:r>
            <a:r>
              <a:rPr lang="en-US" sz="1600" dirty="0"/>
              <a:t>the southern Red Sea, due to continental outflow from east Africa, and in the Persian Gulf due to mixing of natural dust with anthropogenic emissions from the industrial </a:t>
            </a:r>
            <a:r>
              <a:rPr lang="en-US" sz="1600" dirty="0" smtClean="0"/>
              <a:t>sector and oil refineries</a:t>
            </a:r>
            <a:r>
              <a:rPr lang="en-US" sz="1600" dirty="0"/>
              <a:t>. The east Mediterranean exhibited moderate aerosol </a:t>
            </a:r>
            <a:r>
              <a:rPr lang="en-US" sz="1600" dirty="0" smtClean="0"/>
              <a:t>loading. </a:t>
            </a:r>
            <a:endParaRPr lang="el-GR" sz="1600" dirty="0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72" y="597672"/>
            <a:ext cx="7605763" cy="50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EF5014-9C8B-431B-9592-439295445C99}"/>
              </a:ext>
            </a:extLst>
          </p:cNvPr>
          <p:cNvSpPr txBox="1"/>
          <p:nvPr/>
        </p:nvSpPr>
        <p:spPr>
          <a:xfrm>
            <a:off x="643560" y="164143"/>
            <a:ext cx="81768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0000"/>
                </a:solidFill>
              </a:rPr>
              <a:t>Aerosol absorption</a:t>
            </a:r>
            <a:endParaRPr lang="en-US" sz="2400" b="1" i="1" dirty="0">
              <a:solidFill>
                <a:srgbClr val="990000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88136" y="5657478"/>
            <a:ext cx="86604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Absorption coefficients </a:t>
            </a:r>
            <a:r>
              <a:rPr lang="en-US" sz="1600" dirty="0"/>
              <a:t>for PM1 and PM10 particles exhibited higher values </a:t>
            </a:r>
            <a:r>
              <a:rPr lang="en-US" sz="1600" dirty="0" smtClean="0"/>
              <a:t>in </a:t>
            </a:r>
            <a:r>
              <a:rPr lang="en-US" sz="1600" dirty="0"/>
              <a:t>the Persian Gulf due to </a:t>
            </a:r>
            <a:r>
              <a:rPr lang="en-US" sz="1600" dirty="0" smtClean="0"/>
              <a:t>enhanced BC emissions from the </a:t>
            </a:r>
            <a:r>
              <a:rPr lang="en-US" sz="1600" dirty="0"/>
              <a:t>industrial </a:t>
            </a:r>
            <a:r>
              <a:rPr lang="en-US" sz="1600" dirty="0" smtClean="0"/>
              <a:t>sector and oil refineries</a:t>
            </a:r>
            <a:r>
              <a:rPr lang="en-US" sz="1600" dirty="0"/>
              <a:t>. The east Mediterranean exhibited </a:t>
            </a:r>
            <a:r>
              <a:rPr lang="en-US" sz="1600" dirty="0" smtClean="0"/>
              <a:t>moderate-to-low absorption</a:t>
            </a:r>
            <a:r>
              <a:rPr lang="en-US" sz="1600" dirty="0"/>
              <a:t>. </a:t>
            </a:r>
            <a:r>
              <a:rPr lang="en-US" sz="1600" dirty="0" smtClean="0"/>
              <a:t>Absorption </a:t>
            </a:r>
            <a:r>
              <a:rPr lang="en-US" sz="1600" dirty="0" err="1"/>
              <a:t>Ångström</a:t>
            </a:r>
            <a:r>
              <a:rPr lang="en-US" sz="1600" dirty="0"/>
              <a:t> Exponent (AAE) values </a:t>
            </a:r>
            <a:r>
              <a:rPr lang="en-US" sz="1600" dirty="0" smtClean="0"/>
              <a:t>close </a:t>
            </a:r>
            <a:r>
              <a:rPr lang="en-US" sz="1600" dirty="0"/>
              <a:t>to 1, indicative of </a:t>
            </a:r>
            <a:r>
              <a:rPr lang="en-US" sz="1600" dirty="0" smtClean="0"/>
              <a:t>BC </a:t>
            </a:r>
            <a:r>
              <a:rPr lang="en-US" sz="1600" dirty="0"/>
              <a:t>from fossil-fuel </a:t>
            </a:r>
            <a:r>
              <a:rPr lang="en-US" sz="1600" dirty="0" smtClean="0"/>
              <a:t>combustion.</a:t>
            </a:r>
            <a:endParaRPr lang="el-GR" sz="1600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60" y="594874"/>
            <a:ext cx="7593906" cy="506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7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EF5014-9C8B-431B-9592-439295445C99}"/>
              </a:ext>
            </a:extLst>
          </p:cNvPr>
          <p:cNvSpPr txBox="1"/>
          <p:nvPr/>
        </p:nvSpPr>
        <p:spPr>
          <a:xfrm>
            <a:off x="643560" y="164143"/>
            <a:ext cx="81768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0000"/>
                </a:solidFill>
              </a:rPr>
              <a:t>Aerosol singl</a:t>
            </a:r>
            <a:r>
              <a:rPr lang="en-US" sz="2400" b="1" i="1" dirty="0" smtClean="0">
                <a:solidFill>
                  <a:srgbClr val="990000"/>
                </a:solidFill>
              </a:rPr>
              <a:t>e scattering albedo</a:t>
            </a:r>
            <a:endParaRPr lang="en-US" sz="2400" b="1" i="1" dirty="0">
              <a:solidFill>
                <a:srgbClr val="990000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88136" y="5657478"/>
            <a:ext cx="866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Significant changes between SSA for PM1 and PM10 particles. Lower SSA for PM1, indicative of more absorbing aerosols, in the Persian Gulf, Suez Canal, parts of East Med.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60" y="625808"/>
            <a:ext cx="7466544" cy="500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EF5014-9C8B-431B-9592-439295445C99}"/>
              </a:ext>
            </a:extLst>
          </p:cNvPr>
          <p:cNvSpPr txBox="1"/>
          <p:nvPr/>
        </p:nvSpPr>
        <p:spPr>
          <a:xfrm>
            <a:off x="643560" y="164143"/>
            <a:ext cx="81768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0000"/>
                </a:solidFill>
              </a:rPr>
              <a:t>Spectral singl</a:t>
            </a:r>
            <a:r>
              <a:rPr lang="en-US" sz="2400" b="1" i="1" dirty="0" smtClean="0">
                <a:solidFill>
                  <a:srgbClr val="990000"/>
                </a:solidFill>
              </a:rPr>
              <a:t>e scattering albedo</a:t>
            </a:r>
            <a:endParaRPr lang="en-US" sz="2400" b="1" i="1" dirty="0">
              <a:solidFill>
                <a:srgbClr val="99000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385576" y="3435923"/>
            <a:ext cx="84348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Positive (red) and negative (yellow) </a:t>
            </a:r>
            <a:r>
              <a:rPr lang="en-US" dirty="0" smtClean="0"/>
              <a:t>values of the wavelength exponent of SSA during </a:t>
            </a:r>
            <a:r>
              <a:rPr lang="en-US" dirty="0"/>
              <a:t>the 1st </a:t>
            </a:r>
            <a:r>
              <a:rPr lang="en-US" dirty="0" smtClean="0"/>
              <a:t>(a) </a:t>
            </a:r>
            <a:r>
              <a:rPr lang="en-US" dirty="0"/>
              <a:t>and 2nd </a:t>
            </a:r>
            <a:r>
              <a:rPr lang="en-US" dirty="0" smtClean="0"/>
              <a:t>(b) </a:t>
            </a:r>
            <a:r>
              <a:rPr lang="en-US" dirty="0"/>
              <a:t>leg of the AQABA campaign. The yellow points show enhanced presence of dust. </a:t>
            </a:r>
            <a:endParaRPr lang="en-US" dirty="0" smtClean="0"/>
          </a:p>
          <a:p>
            <a:pPr algn="just"/>
            <a:r>
              <a:rPr lang="en-US" dirty="0" smtClean="0"/>
              <a:t>Dominance of dust properties was observed over the southern Red Sea, parts of the western Arabian Sea, Oman Sea and from few measurements at central/east Med due to air masses coming from Libya.</a:t>
            </a:r>
          </a:p>
          <a:p>
            <a:pPr algn="just"/>
            <a:r>
              <a:rPr lang="en-US" dirty="0" smtClean="0"/>
              <a:t>The Persian Gulf exhibits positive SSA_AE values (decrease of SSA with wavelength, 450-635 nm), indicating dominance of anthropogenic aerosols and masking of dust properties. </a:t>
            </a:r>
          </a:p>
          <a:p>
            <a:pPr algn="just"/>
            <a:endParaRPr lang="el-GR" dirty="0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76" y="613702"/>
            <a:ext cx="803522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EF5014-9C8B-431B-9592-439295445C99}"/>
              </a:ext>
            </a:extLst>
          </p:cNvPr>
          <p:cNvSpPr txBox="1"/>
          <p:nvPr/>
        </p:nvSpPr>
        <p:spPr>
          <a:xfrm>
            <a:off x="643560" y="164143"/>
            <a:ext cx="81768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0000"/>
                </a:solidFill>
              </a:rPr>
              <a:t>Aerosol types</a:t>
            </a:r>
            <a:endParaRPr lang="en-US" sz="2400" b="1" i="1" dirty="0">
              <a:solidFill>
                <a:srgbClr val="99000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82880" y="3787623"/>
            <a:ext cx="8637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SAE vs. AAE classification matrix for </a:t>
            </a:r>
            <a:r>
              <a:rPr lang="en-US" dirty="0" smtClean="0"/>
              <a:t>PM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a) </a:t>
            </a:r>
            <a:r>
              <a:rPr lang="en-US" dirty="0"/>
              <a:t>and PM</a:t>
            </a:r>
            <a:r>
              <a:rPr lang="en-US" baseline="-25000" dirty="0"/>
              <a:t>10</a:t>
            </a:r>
            <a:r>
              <a:rPr lang="en-US" dirty="0"/>
              <a:t> </a:t>
            </a:r>
            <a:r>
              <a:rPr lang="en-US" dirty="0" smtClean="0"/>
              <a:t>(b) </a:t>
            </a:r>
            <a:r>
              <a:rPr lang="en-US" dirty="0"/>
              <a:t>particles </a:t>
            </a:r>
            <a:r>
              <a:rPr lang="en-US" dirty="0" smtClean="0"/>
              <a:t>as </a:t>
            </a:r>
            <a:r>
              <a:rPr lang="en-US" dirty="0"/>
              <a:t>a function of the scattering coefficient (b</a:t>
            </a:r>
            <a:r>
              <a:rPr lang="en-US" baseline="-25000" dirty="0"/>
              <a:t>sca,525</a:t>
            </a:r>
            <a:r>
              <a:rPr lang="en-US" dirty="0"/>
              <a:t>). </a:t>
            </a:r>
            <a:r>
              <a:rPr lang="en-US" dirty="0" smtClean="0"/>
              <a:t>Very different plots depending on particle size.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Using </a:t>
            </a:r>
            <a:r>
              <a:rPr lang="en-US" dirty="0"/>
              <a:t>the SAE vs. AAE classification scheme, key aerosol types were identified along the ship </a:t>
            </a:r>
            <a:r>
              <a:rPr lang="en-US" dirty="0" smtClean="0"/>
              <a:t>cruise.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results showed contrasting aerosol characteristics and types for the various sub-regions. </a:t>
            </a:r>
          </a:p>
          <a:p>
            <a:pPr algn="just"/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0860"/>
            <a:ext cx="4507431" cy="318928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292" y="574764"/>
            <a:ext cx="4506961" cy="319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7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EF5014-9C8B-431B-9592-439295445C99}"/>
              </a:ext>
            </a:extLst>
          </p:cNvPr>
          <p:cNvSpPr txBox="1"/>
          <p:nvPr/>
        </p:nvSpPr>
        <p:spPr>
          <a:xfrm>
            <a:off x="643560" y="164143"/>
            <a:ext cx="81768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990000"/>
                </a:solidFill>
              </a:rPr>
              <a:t>Aerosol types - Conclusions</a:t>
            </a:r>
            <a:endParaRPr lang="en-US" sz="2400" b="1" i="1" dirty="0">
              <a:solidFill>
                <a:srgbClr val="99000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82880" y="3773555"/>
            <a:ext cx="86375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“BC-dominated” type clearly prevailed over the East </a:t>
            </a:r>
            <a:r>
              <a:rPr lang="en-US" dirty="0" smtClean="0"/>
              <a:t>Med. </a:t>
            </a:r>
            <a:r>
              <a:rPr lang="en-US" dirty="0"/>
              <a:t>and </a:t>
            </a:r>
            <a:r>
              <a:rPr lang="en-US" dirty="0" smtClean="0"/>
              <a:t>Suez. Coarse </a:t>
            </a:r>
            <a:r>
              <a:rPr lang="en-US" dirty="0"/>
              <a:t>particles mixed with BC dominated in the Gulf of Aden and the Arabian </a:t>
            </a:r>
            <a:r>
              <a:rPr lang="en-US" dirty="0" smtClean="0"/>
              <a:t>Sea, where the “</a:t>
            </a:r>
            <a:r>
              <a:rPr lang="en-US" dirty="0"/>
              <a:t>dust type” also appeared. </a:t>
            </a: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the Persian Gulf, the mixing of anthropogenic pollution with marine aerosols, resulted in a dominant “small/low absorption” aerosol type, characterized by fine aerosols with low spectral dependence of the absorption coefficient</a:t>
            </a:r>
            <a:r>
              <a:rPr lang="en-US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The particle size plays an important role on aerosol optical properties and types classification in the marine regions of EMME.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73" y="299501"/>
            <a:ext cx="8578039" cy="335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9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5665</TotalTime>
  <Words>635</Words>
  <Application>Microsoft Office PowerPoint</Application>
  <PresentationFormat>Προβολή στην οθόνη (4:3)</PresentationFormat>
  <Paragraphs>36</Paragraphs>
  <Slides>9</Slides>
  <Notes>9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Garamond</vt:lpstr>
      <vt:lpstr>Savon</vt:lpstr>
      <vt:lpstr>Optical properties and dominant types of aerosols in the marine environments surrounding the East Mediterranean - Middle East (EMME) region during the AQABA cruise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i.stavroulas</dc:creator>
  <cp:lastModifiedBy>DELL</cp:lastModifiedBy>
  <cp:revision>210</cp:revision>
  <dcterms:created xsi:type="dcterms:W3CDTF">2020-02-10T14:24:38Z</dcterms:created>
  <dcterms:modified xsi:type="dcterms:W3CDTF">2022-05-20T09:28:56Z</dcterms:modified>
</cp:coreProperties>
</file>