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605"/>
    <a:srgbClr val="6A4206"/>
    <a:srgbClr val="C9DDF0"/>
    <a:srgbClr val="0000D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8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5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9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4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31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3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A2D0-F7E3-4B23-B992-4446F617F6C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50CD-2140-4858-B784-599A5BBF4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" b="9937"/>
          <a:stretch/>
        </p:blipFill>
        <p:spPr>
          <a:xfrm>
            <a:off x="11933" y="0"/>
            <a:ext cx="12265074" cy="68541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6773" y="1661482"/>
            <a:ext cx="5798317" cy="892552"/>
          </a:xfrm>
          <a:prstGeom prst="roundRect">
            <a:avLst>
              <a:gd name="adj" fmla="val 41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570670" y="256959"/>
            <a:ext cx="8010526" cy="1300325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British Antarctic Survey Response to COVID-19 | Industry | New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4" b="17899"/>
          <a:stretch/>
        </p:blipFill>
        <p:spPr bwMode="auto">
          <a:xfrm>
            <a:off x="9745299" y="6255893"/>
            <a:ext cx="2519776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ponsors and Partners | MEDIN – Marine Environmental Data and Information  Netwo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7893" r="5518" b="9026"/>
          <a:stretch/>
        </p:blipFill>
        <p:spPr bwMode="auto">
          <a:xfrm>
            <a:off x="8052874" y="6255893"/>
            <a:ext cx="1698334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" y="20198"/>
            <a:ext cx="1775711" cy="4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8425" y="361157"/>
            <a:ext cx="8027398" cy="119612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Impacts of variability in fjord circulation on glacier dynamics Cumberland </a:t>
            </a:r>
            <a:r>
              <a:rPr lang="en-GB" dirty="0">
                <a:latin typeface="Century Gothic" panose="020B0502020202020204" pitchFamily="34" charset="0"/>
              </a:rPr>
              <a:t>Bay, South </a:t>
            </a:r>
            <a:r>
              <a:rPr lang="en-GB" dirty="0" smtClean="0">
                <a:latin typeface="Century Gothic" panose="020B0502020202020204" pitchFamily="34" charset="0"/>
              </a:rPr>
              <a:t>Georgia</a:t>
            </a:r>
          </a:p>
          <a:p>
            <a:r>
              <a:rPr lang="en-GB" sz="2000" u="sng" dirty="0" smtClean="0">
                <a:latin typeface="Century Gothic" panose="020B0502020202020204" pitchFamily="34" charset="0"/>
              </a:rPr>
              <a:t>Modelling buoyancy-driven circulation</a:t>
            </a:r>
            <a:endParaRPr lang="en-GB" sz="2000" u="sng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9" y="5741840"/>
            <a:ext cx="509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Supervisors: Dr Emma Young (BAS)</a:t>
            </a:r>
          </a:p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Dr Ivan Haigh (NOC)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       Dr Paul Brickle (SAERI)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9398" y="1661482"/>
            <a:ext cx="5713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Joanna Zanker</a:t>
            </a:r>
          </a:p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British Antarctic Survey, INSPIRE DTP University of Southampton</a:t>
            </a:r>
          </a:p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joazan@bas.ac.uk</a:t>
            </a:r>
          </a:p>
        </p:txBody>
      </p:sp>
      <p:pic>
        <p:nvPicPr>
          <p:cNvPr id="13" name="Picture 2" descr="SAERI – South Atlantic Environmental Research Institu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64" y="6257836"/>
            <a:ext cx="616206" cy="59822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4" name="TextBox 13"/>
          <p:cNvSpPr txBox="1"/>
          <p:nvPr/>
        </p:nvSpPr>
        <p:spPr>
          <a:xfrm>
            <a:off x="6624990" y="6257836"/>
            <a:ext cx="142788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South Atlantic Environmental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2133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34991" y="63984"/>
            <a:ext cx="4103634" cy="626557"/>
          </a:xfrm>
          <a:prstGeom prst="roundRect">
            <a:avLst>
              <a:gd name="adj" fmla="val 97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905681" y="762000"/>
            <a:ext cx="4172019" cy="6003682"/>
          </a:xfrm>
          <a:prstGeom prst="roundRect">
            <a:avLst>
              <a:gd name="adj" fmla="val 153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34990" y="762000"/>
            <a:ext cx="7648575" cy="6003682"/>
          </a:xfrm>
          <a:prstGeom prst="roundRect">
            <a:avLst>
              <a:gd name="adj" fmla="val 14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94" y="102546"/>
            <a:ext cx="5023263" cy="57705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Background &amp; motivation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93576" y="916751"/>
            <a:ext cx="3238010" cy="2629994"/>
            <a:chOff x="846092" y="3766425"/>
            <a:chExt cx="3386295" cy="2714092"/>
          </a:xfrm>
        </p:grpSpPr>
        <p:pic>
          <p:nvPicPr>
            <p:cNvPr id="6" name="Picture 5" descr="South Georgia Isla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92" y="3766425"/>
              <a:ext cx="3386295" cy="2714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605176" y="4295955"/>
              <a:ext cx="1035171" cy="8275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9210" y="4350831"/>
              <a:ext cx="441137" cy="285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CB</a:t>
              </a:r>
              <a:endParaRPr lang="en-GB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4689" y="900010"/>
            <a:ext cx="4259670" cy="2697478"/>
            <a:chOff x="568369" y="849212"/>
            <a:chExt cx="4259670" cy="2697478"/>
          </a:xfrm>
        </p:grpSpPr>
        <p:grpSp>
          <p:nvGrpSpPr>
            <p:cNvPr id="3" name="Group 2"/>
            <p:cNvGrpSpPr/>
            <p:nvPr/>
          </p:nvGrpSpPr>
          <p:grpSpPr>
            <a:xfrm>
              <a:off x="568369" y="849212"/>
              <a:ext cx="4259670" cy="2697478"/>
              <a:chOff x="525237" y="1616963"/>
              <a:chExt cx="4259670" cy="269747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057275" y="1857375"/>
                <a:ext cx="3648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Satellite image of SG and Glaciers</a:t>
                </a:r>
                <a:endParaRPr lang="en-GB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25237" y="1616963"/>
                <a:ext cx="4259670" cy="2697478"/>
                <a:chOff x="804876" y="1802120"/>
                <a:chExt cx="4827478" cy="2907267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69" t="4458" b="3594"/>
                <a:stretch/>
              </p:blipFill>
              <p:spPr bwMode="auto">
                <a:xfrm>
                  <a:off x="804876" y="1819564"/>
                  <a:ext cx="4400176" cy="2817091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9" name="Frame 8"/>
                <p:cNvSpPr/>
                <p:nvPr/>
              </p:nvSpPr>
              <p:spPr>
                <a:xfrm>
                  <a:off x="3915343" y="2275929"/>
                  <a:ext cx="677390" cy="685311"/>
                </a:xfrm>
                <a:prstGeom prst="frame">
                  <a:avLst>
                    <a:gd name="adj1" fmla="val 3676"/>
                  </a:avLst>
                </a:prstGeom>
                <a:solidFill>
                  <a:srgbClr val="FF0000"/>
                </a:solidFill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92481" y="4264818"/>
                  <a:ext cx="277055" cy="444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2000" dirty="0">
                      <a:solidFill>
                        <a:srgbClr val="FFFFFF"/>
                      </a:solidFill>
                      <a:effectLst/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endParaRPr lang="en-GB" sz="14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68688" y="1802120"/>
                  <a:ext cx="2163666" cy="22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90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Google Earth image</a:t>
                  </a:r>
                  <a:endParaRPr lang="en-GB" sz="900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941712" y="3920465"/>
                <a:ext cx="1957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Antarctic Peninsula</a:t>
                </a:r>
                <a:endParaRPr lang="en-GB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0042" y="2728146"/>
                <a:ext cx="116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S. America</a:t>
                </a:r>
                <a:endParaRPr lang="en-GB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31532" y="2654904"/>
                <a:ext cx="12577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South Georgia</a:t>
                </a:r>
                <a:endParaRPr lang="en-GB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H="1" flipV="1">
              <a:off x="4269243" y="2867195"/>
              <a:ext cx="4130" cy="29460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82018" y="5037009"/>
            <a:ext cx="3853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Century Gothic" panose="020B0502020202020204" pitchFamily="34" charset="0"/>
              </a:rPr>
              <a:t>Cumberland Bay (CB) largest fjord on SG, split into two arms, East and West Bay.</a:t>
            </a:r>
          </a:p>
          <a:p>
            <a:pPr algn="just"/>
            <a:endParaRPr lang="en-GB" sz="1400" dirty="0">
              <a:latin typeface="Century Gothic" panose="020B0502020202020204" pitchFamily="34" charset="0"/>
            </a:endParaRPr>
          </a:p>
          <a:p>
            <a:pPr algn="just"/>
            <a:r>
              <a:rPr lang="en-GB" sz="1400" dirty="0" smtClean="0">
                <a:latin typeface="Century Gothic" panose="020B0502020202020204" pitchFamily="34" charset="0"/>
              </a:rPr>
              <a:t>West Bay glacier has retreated significantly more than East Bay glacier over the past century.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819" y="3860451"/>
            <a:ext cx="3857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Century Gothic" panose="020B0502020202020204" pitchFamily="34" charset="0"/>
              </a:rPr>
              <a:t>South Georgia (SG) is an island in the Southern Ocean, lying in the path of the ACC in a belt of strong westerly winds and south of the Polar Front.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16014" y="4462057"/>
            <a:ext cx="37498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Century Gothic" panose="020B0502020202020204" pitchFamily="34" charset="0"/>
              </a:rPr>
              <a:t>200 m horizontal resolution numerical model developed in NEMO4</a:t>
            </a:r>
          </a:p>
          <a:p>
            <a:pPr algn="just"/>
            <a:endParaRPr lang="en-GB" sz="1400" dirty="0" smtClean="0">
              <a:latin typeface="Century Gothic" panose="020B0502020202020204" pitchFamily="34" charset="0"/>
            </a:endParaRPr>
          </a:p>
          <a:p>
            <a:pPr algn="just"/>
            <a:endParaRPr lang="en-GB" sz="1400" dirty="0" smtClean="0">
              <a:latin typeface="Century Gothic" panose="020B0502020202020204" pitchFamily="34" charset="0"/>
            </a:endParaRPr>
          </a:p>
          <a:p>
            <a:pPr algn="just"/>
            <a:endParaRPr lang="en-GB" sz="1600" dirty="0">
              <a:latin typeface="Century Gothic" panose="020B0502020202020204" pitchFamily="34" charset="0"/>
            </a:endParaRPr>
          </a:p>
          <a:p>
            <a:pPr algn="just"/>
            <a:r>
              <a:rPr lang="en-GB" sz="1600" b="1" dirty="0" smtClean="0">
                <a:latin typeface="Century Gothic" panose="020B0502020202020204" pitchFamily="34" charset="0"/>
              </a:rPr>
              <a:t>Hypothesis: </a:t>
            </a:r>
            <a:r>
              <a:rPr lang="en-GB" sz="1600" dirty="0" smtClean="0">
                <a:latin typeface="Century Gothic" panose="020B0502020202020204" pitchFamily="34" charset="0"/>
              </a:rPr>
              <a:t>Differential retreat rate of glaciers is controlled by buoyancy-driven circulation from subglacial discharge.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94963" y="849694"/>
            <a:ext cx="3382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entury Gothic" panose="020B0502020202020204" pitchFamily="34" charset="0"/>
              </a:rPr>
              <a:t>Example model flow fields</a:t>
            </a:r>
            <a:endParaRPr lang="en-GB" sz="1400" u="sng" dirty="0">
              <a:latin typeface="Century Gothic" panose="020B0502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96832" y="3866846"/>
            <a:ext cx="3238010" cy="2842623"/>
            <a:chOff x="4330248" y="3763782"/>
            <a:chExt cx="3238010" cy="2842623"/>
          </a:xfrm>
        </p:grpSpPr>
        <p:grpSp>
          <p:nvGrpSpPr>
            <p:cNvPr id="20" name="Group 19"/>
            <p:cNvGrpSpPr/>
            <p:nvPr/>
          </p:nvGrpSpPr>
          <p:grpSpPr>
            <a:xfrm>
              <a:off x="4330248" y="3763782"/>
              <a:ext cx="3238010" cy="2842623"/>
              <a:chOff x="7195610" y="1056358"/>
              <a:chExt cx="2754785" cy="2465216"/>
            </a:xfrm>
          </p:grpSpPr>
          <p:pic>
            <p:nvPicPr>
              <p:cNvPr id="17" name="Picture 16" descr="South Georgia Island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57" t="17073" r="16927" b="47329"/>
              <a:stretch/>
            </p:blipFill>
            <p:spPr bwMode="auto">
              <a:xfrm>
                <a:off x="7195610" y="1056358"/>
                <a:ext cx="2754785" cy="23733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 rot="19682236">
                <a:off x="8067593" y="1728442"/>
                <a:ext cx="1458461" cy="250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West Bay</a:t>
                </a:r>
                <a:endParaRPr lang="en-GB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3946643">
                <a:off x="8519391" y="2670446"/>
                <a:ext cx="1458461" cy="24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 Bay</a:t>
                </a:r>
                <a:endParaRPr lang="en-GB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34420" y="4518447"/>
              <a:ext cx="60541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~70 m deep</a:t>
              </a:r>
              <a:endParaRPr lang="en-GB" sz="105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22597" y="4221533"/>
              <a:ext cx="517784" cy="666504"/>
            </a:xfrm>
            <a:custGeom>
              <a:avLst/>
              <a:gdLst>
                <a:gd name="connsiteX0" fmla="*/ 428625 w 428625"/>
                <a:gd name="connsiteY0" fmla="*/ 0 h 866775"/>
                <a:gd name="connsiteX1" fmla="*/ 0 w 428625"/>
                <a:gd name="connsiteY1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 h="866775">
                  <a:moveTo>
                    <a:pt x="428625" y="0"/>
                  </a:moveTo>
                  <a:lnTo>
                    <a:pt x="0" y="86677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37274" y="4939911"/>
              <a:ext cx="481772" cy="863992"/>
            </a:xfrm>
            <a:custGeom>
              <a:avLst/>
              <a:gdLst>
                <a:gd name="connsiteX0" fmla="*/ 428625 w 428625"/>
                <a:gd name="connsiteY0" fmla="*/ 0 h 866775"/>
                <a:gd name="connsiteX1" fmla="*/ 0 w 428625"/>
                <a:gd name="connsiteY1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 h="866775">
                  <a:moveTo>
                    <a:pt x="428625" y="0"/>
                  </a:moveTo>
                  <a:lnTo>
                    <a:pt x="0" y="86677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36680" y="3837030"/>
              <a:ext cx="6674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~160 m deep</a:t>
              </a:r>
              <a:endParaRPr lang="en-GB" sz="105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26" name="Picture 2" descr="Galle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787" y="5128516"/>
            <a:ext cx="114990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5576471" y="4365117"/>
            <a:ext cx="1221563" cy="71791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36104" y="3966866"/>
            <a:ext cx="916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Probable shallow inner sill</a:t>
            </a:r>
            <a:endParaRPr lang="en-GB" sz="11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r="5920"/>
          <a:stretch/>
        </p:blipFill>
        <p:spPr>
          <a:xfrm>
            <a:off x="7931839" y="1219546"/>
            <a:ext cx="3973157" cy="31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0936" y="63984"/>
            <a:ext cx="2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1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592875" y="6157814"/>
            <a:ext cx="10934701" cy="581025"/>
          </a:xfrm>
          <a:prstGeom prst="roundRect">
            <a:avLst>
              <a:gd name="adj" fmla="val 1072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49" y="467889"/>
            <a:ext cx="9813753" cy="555573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0" y="64674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96">
            <a:off x="3804262" y="822449"/>
            <a:ext cx="1761626" cy="50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102" y="1234874"/>
            <a:ext cx="1630798" cy="175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314" y="981075"/>
            <a:ext cx="1734280" cy="454817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1190173">
            <a:off x="3211169" y="4194169"/>
            <a:ext cx="465154" cy="301343"/>
          </a:xfrm>
          <a:prstGeom prst="arc">
            <a:avLst>
              <a:gd name="adj1" fmla="val 14739512"/>
              <a:gd name="adj2" fmla="val 21156874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1085881">
            <a:off x="3547099" y="3034970"/>
            <a:ext cx="625484" cy="524659"/>
          </a:xfrm>
          <a:prstGeom prst="arc">
            <a:avLst>
              <a:gd name="adj1" fmla="val 14608108"/>
              <a:gd name="adj2" fmla="val 21205327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rot="11672651">
            <a:off x="3857273" y="2394827"/>
            <a:ext cx="816558" cy="744510"/>
          </a:xfrm>
          <a:prstGeom prst="arc">
            <a:avLst>
              <a:gd name="adj1" fmla="val 13998175"/>
              <a:gd name="adj2" fmla="val 21174475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11085881">
            <a:off x="4373903" y="1657407"/>
            <a:ext cx="1261623" cy="1149999"/>
          </a:xfrm>
          <a:prstGeom prst="arc">
            <a:avLst>
              <a:gd name="adj1" fmla="val 16200000"/>
              <a:gd name="adj2" fmla="val 21323141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1567994">
            <a:off x="3375369" y="3691745"/>
            <a:ext cx="434077" cy="340641"/>
          </a:xfrm>
          <a:prstGeom prst="arc">
            <a:avLst>
              <a:gd name="adj1" fmla="val 14582913"/>
              <a:gd name="adj2" fmla="val 20796381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11085308">
            <a:off x="3117778" y="4442514"/>
            <a:ext cx="386208" cy="414668"/>
          </a:xfrm>
          <a:prstGeom prst="arc">
            <a:avLst>
              <a:gd name="adj1" fmla="val 15646550"/>
              <a:gd name="adj2" fmla="val 18535114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11085308">
            <a:off x="3068208" y="4830591"/>
            <a:ext cx="313204" cy="340641"/>
          </a:xfrm>
          <a:prstGeom prst="arc">
            <a:avLst>
              <a:gd name="adj1" fmla="val 15646550"/>
              <a:gd name="adj2" fmla="val 18535114"/>
            </a:avLst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285666" y="5667375"/>
            <a:ext cx="933024" cy="203254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>
          <a:xfrm rot="16200000" flipV="1">
            <a:off x="2589028" y="5391524"/>
            <a:ext cx="355476" cy="484255"/>
          </a:xfrm>
          <a:prstGeom prst="bentArrow">
            <a:avLst>
              <a:gd name="adj1" fmla="val 12722"/>
              <a:gd name="adj2" fmla="val 25000"/>
              <a:gd name="adj3" fmla="val 25000"/>
              <a:gd name="adj4" fmla="val 75000"/>
            </a:avLst>
          </a:prstGeom>
          <a:solidFill>
            <a:srgbClr val="000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041763" y="5254411"/>
            <a:ext cx="447578" cy="1064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041763" y="4841840"/>
            <a:ext cx="447578" cy="1064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041763" y="4410633"/>
            <a:ext cx="447578" cy="1064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1015" y="422447"/>
            <a:ext cx="147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Surface freshwater runoff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0985" y="2409734"/>
            <a:ext cx="174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Grounded marine-terminating glacier</a:t>
            </a:r>
            <a:endParaRPr lang="en-GB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9900" y="4948276"/>
            <a:ext cx="149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Subglacial discharge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13523" y="4708071"/>
            <a:ext cx="176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Entrainment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0429" y="1831043"/>
            <a:ext cx="2538068" cy="6574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0226" y="1831042"/>
            <a:ext cx="2538068" cy="6574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567273" y="2502809"/>
            <a:ext cx="336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Buoyancy-driven circulation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3357" y="6227268"/>
            <a:ext cx="1091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Problem</a:t>
            </a:r>
            <a:r>
              <a:rPr lang="en-GB" sz="2000" dirty="0" smtClean="0">
                <a:latin typeface="Century Gothic" panose="020B0502020202020204" pitchFamily="34" charset="0"/>
              </a:rPr>
              <a:t> - </a:t>
            </a:r>
            <a:r>
              <a:rPr lang="en-GB" dirty="0" smtClean="0">
                <a:latin typeface="Century Gothic" panose="020B0502020202020204" pitchFamily="34" charset="0"/>
              </a:rPr>
              <a:t>How to capture buoyancy-driven circulation in NEMO4 with hydrostatic assumption?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29125" y="5223226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573605"/>
                </a:solidFill>
                <a:latin typeface="Century Gothic" panose="020B0502020202020204" pitchFamily="34" charset="0"/>
              </a:rPr>
              <a:t>Sill</a:t>
            </a:r>
            <a:endParaRPr lang="en-GB" dirty="0">
              <a:solidFill>
                <a:srgbClr val="57360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5998" y="1109506"/>
            <a:ext cx="258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Estuarine circulation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7675864">
            <a:off x="2706776" y="2807930"/>
            <a:ext cx="1610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Buoyant plume</a:t>
            </a:r>
            <a:endParaRPr lang="en-GB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00936" y="63984"/>
            <a:ext cx="2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71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15" grpId="0" animBg="1"/>
      <p:bldP spid="30" grpId="0"/>
      <p:bldP spid="32" grpId="0"/>
      <p:bldP spid="35" grpId="0"/>
      <p:bldP spid="4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57829" y="5746289"/>
            <a:ext cx="4887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Century Gothic" panose="020B0502020202020204" pitchFamily="34" charset="0"/>
              </a:rPr>
              <a:t>Cannot enter subglacial runoff at depth as the plume cannot be resolved (hydrostatic assumption). </a:t>
            </a:r>
          </a:p>
          <a:p>
            <a:pPr algn="just"/>
            <a:r>
              <a:rPr lang="en-GB" sz="1400" dirty="0" smtClean="0">
                <a:latin typeface="Century Gothic" panose="020B0502020202020204" pitchFamily="34" charset="0"/>
              </a:rPr>
              <a:t>(Fully coupled model not within scope of project)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7034" y="937902"/>
            <a:ext cx="11800936" cy="5820204"/>
          </a:xfrm>
          <a:prstGeom prst="roundRect">
            <a:avLst>
              <a:gd name="adj" fmla="val 208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869184" y="1518131"/>
            <a:ext cx="4376680" cy="4404579"/>
            <a:chOff x="6635610" y="271894"/>
            <a:chExt cx="2955995" cy="2948687"/>
          </a:xfrm>
        </p:grpSpPr>
        <p:sp>
          <p:nvSpPr>
            <p:cNvPr id="37" name="Rectangle 36"/>
            <p:cNvSpPr/>
            <p:nvPr/>
          </p:nvSpPr>
          <p:spPr>
            <a:xfrm>
              <a:off x="6635610" y="384129"/>
              <a:ext cx="1819275" cy="27527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236755" y="271894"/>
              <a:ext cx="2354850" cy="1462124"/>
            </a:xfrm>
            <a:prstGeom prst="rightArrow">
              <a:avLst>
                <a:gd name="adj1" fmla="val 50000"/>
                <a:gd name="adj2" fmla="val 39626"/>
              </a:avLst>
            </a:prstGeom>
            <a:solidFill>
              <a:srgbClr val="84AC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664571" y="1684290"/>
              <a:ext cx="1819275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15974" y="1459636"/>
              <a:ext cx="1790314" cy="17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entury Gothic" panose="020B0502020202020204" pitchFamily="34" charset="0"/>
                </a:rPr>
                <a:t>Depth of neutral </a:t>
              </a:r>
              <a:r>
                <a:rPr lang="en-GB" sz="1400" dirty="0">
                  <a:latin typeface="Century Gothic" panose="020B0502020202020204" pitchFamily="34" charset="0"/>
                </a:rPr>
                <a:t>buoyancy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6755" y="757665"/>
              <a:ext cx="2006134" cy="43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Modified </a:t>
              </a:r>
              <a:r>
                <a:rPr lang="en-GB" dirty="0">
                  <a:latin typeface="Century Gothic" panose="020B0502020202020204" pitchFamily="34" charset="0"/>
                </a:rPr>
                <a:t>subglacial </a:t>
              </a:r>
              <a:r>
                <a:rPr lang="en-GB" dirty="0" smtClean="0">
                  <a:latin typeface="Century Gothic" panose="020B0502020202020204" pitchFamily="34" charset="0"/>
                </a:rPr>
                <a:t>discharge, </a:t>
              </a:r>
              <a:r>
                <a:rPr lang="en-GB" dirty="0">
                  <a:latin typeface="Century Gothic" panose="020B0502020202020204" pitchFamily="34" charset="0"/>
                </a:rPr>
                <a:t>increased Q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7715" y="2806464"/>
              <a:ext cx="1467143" cy="41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Glacier</a:t>
              </a:r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97715" y="2313102"/>
              <a:ext cx="1345721" cy="24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1 grid cell width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619613" y="1369212"/>
            <a:ext cx="58865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>
                <a:latin typeface="Century Gothic" panose="020B0502020202020204" pitchFamily="34" charset="0"/>
              </a:rPr>
              <a:t>O</a:t>
            </a:r>
            <a:r>
              <a:rPr lang="en-GB" b="1" dirty="0" smtClean="0">
                <a:latin typeface="Century Gothic" panose="020B0502020202020204" pitchFamily="34" charset="0"/>
              </a:rPr>
              <a:t>ffline plume model </a:t>
            </a:r>
            <a:r>
              <a:rPr lang="en-GB" dirty="0" smtClean="0">
                <a:latin typeface="Century Gothic" panose="020B0502020202020204" pitchFamily="34" charset="0"/>
              </a:rPr>
              <a:t>(Jenkins 2011) calculates properties plume (T, S, b, u) based on ambient ocean conditions* and theoretical climatological </a:t>
            </a:r>
            <a:r>
              <a:rPr lang="en-GB" dirty="0">
                <a:latin typeface="Century Gothic" panose="020B0502020202020204" pitchFamily="34" charset="0"/>
              </a:rPr>
              <a:t>glacial melt </a:t>
            </a:r>
            <a:r>
              <a:rPr lang="en-GB" dirty="0" smtClean="0">
                <a:latin typeface="Century Gothic" panose="020B0502020202020204" pitchFamily="34" charset="0"/>
              </a:rPr>
              <a:t>cycle.</a:t>
            </a:r>
          </a:p>
          <a:p>
            <a:pPr algn="just">
              <a:spcBef>
                <a:spcPts val="600"/>
              </a:spcBef>
            </a:pPr>
            <a:endParaRPr lang="en-GB" dirty="0"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GB" dirty="0" smtClean="0">
                <a:latin typeface="Century Gothic" panose="020B0502020202020204" pitchFamily="34" charset="0"/>
              </a:rPr>
              <a:t>Daily average modified subglacial discharge inserted from surface down to the depth of neutral buoyancy. 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6965040" y="4355138"/>
            <a:ext cx="360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Simulates </a:t>
            </a:r>
            <a:r>
              <a:rPr lang="en-GB" dirty="0" smtClean="0">
                <a:latin typeface="Century Gothic" panose="020B0502020202020204" pitchFamily="34" charset="0"/>
              </a:rPr>
              <a:t>mixing at </a:t>
            </a:r>
            <a:r>
              <a:rPr lang="en-GB" dirty="0">
                <a:latin typeface="Century Gothic" panose="020B0502020202020204" pitchFamily="34" charset="0"/>
              </a:rPr>
              <a:t>depth and large outflow </a:t>
            </a:r>
            <a:r>
              <a:rPr lang="en-GB" dirty="0" smtClean="0">
                <a:latin typeface="Century Gothic" panose="020B0502020202020204" pitchFamily="34" charset="0"/>
              </a:rPr>
              <a:t>near surface.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7034" y="193440"/>
            <a:ext cx="1888466" cy="5966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96113" y="213565"/>
            <a:ext cx="181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</a:t>
            </a:r>
            <a:r>
              <a:rPr lang="en-GB" sz="2800" b="1" dirty="0" smtClean="0">
                <a:latin typeface="Century Gothic" panose="020B0502020202020204" pitchFamily="34" charset="0"/>
              </a:rPr>
              <a:t>olution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32" name="Picture 2" descr="File:Green tick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87" y="4391619"/>
            <a:ext cx="481850" cy="4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d-cross | Outpost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34" y="5509033"/>
            <a:ext cx="550156" cy="4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965040" y="5415074"/>
            <a:ext cx="431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No entrainment (inflow) at depth, not coupled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19" y="6475427"/>
            <a:ext cx="6047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</a:t>
            </a:r>
            <a:r>
              <a:rPr lang="en-GB" sz="1100" dirty="0">
                <a:latin typeface="Century Gothic" panose="020B0502020202020204" pitchFamily="34" charset="0"/>
              </a:rPr>
              <a:t> </a:t>
            </a:r>
            <a:r>
              <a:rPr lang="en-GB" sz="1100" dirty="0" smtClean="0">
                <a:latin typeface="Century Gothic" panose="020B0502020202020204" pitchFamily="34" charset="0"/>
              </a:rPr>
              <a:t>Ambient </a:t>
            </a:r>
            <a:r>
              <a:rPr lang="en-GB" sz="1100" dirty="0">
                <a:latin typeface="Century Gothic" panose="020B0502020202020204" pitchFamily="34" charset="0"/>
              </a:rPr>
              <a:t>ocean conditions found from a model simulation with no freshwater runoff</a:t>
            </a:r>
            <a:endParaRPr lang="en-GB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284377" y="6496496"/>
            <a:ext cx="355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entury Gothic" panose="020B0502020202020204" pitchFamily="34" charset="0"/>
              </a:rPr>
              <a:t>T = temperature, S = salinity, b = width, u = speed 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00936" y="63984"/>
            <a:ext cx="2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3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916" y="912022"/>
            <a:ext cx="11903044" cy="5820204"/>
          </a:xfrm>
          <a:prstGeom prst="roundRect">
            <a:avLst>
              <a:gd name="adj" fmla="val 208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3092" r="7625"/>
          <a:stretch/>
        </p:blipFill>
        <p:spPr>
          <a:xfrm>
            <a:off x="397974" y="1696720"/>
            <a:ext cx="5391509" cy="47644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299" y="104766"/>
            <a:ext cx="2571749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1649" y="113077"/>
            <a:ext cx="234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Initial results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r="5629"/>
          <a:stretch/>
        </p:blipFill>
        <p:spPr>
          <a:xfrm>
            <a:off x="6154897" y="1713091"/>
            <a:ext cx="5530658" cy="4627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048" y="1337549"/>
            <a:ext cx="434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</a:t>
            </a:r>
            <a:r>
              <a:rPr lang="en-GB" sz="2000" u="sng" dirty="0" smtClean="0">
                <a:latin typeface="Century Gothic" panose="020B0502020202020204" pitchFamily="34" charset="0"/>
              </a:rPr>
              <a:t> modified subglacial discharge </a:t>
            </a:r>
            <a:endParaRPr lang="en-GB" sz="2000" u="sng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6605" r="6073"/>
          <a:stretch/>
        </p:blipFill>
        <p:spPr>
          <a:xfrm>
            <a:off x="491706" y="1869440"/>
            <a:ext cx="5296620" cy="4591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9654" r="5340" b="9558"/>
          <a:stretch/>
        </p:blipFill>
        <p:spPr>
          <a:xfrm>
            <a:off x="490549" y="2021839"/>
            <a:ext cx="5371382" cy="3992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6478"/>
          <a:stretch/>
        </p:blipFill>
        <p:spPr>
          <a:xfrm>
            <a:off x="6185139" y="1544700"/>
            <a:ext cx="5531309" cy="5063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2163" r="3883" b="13409"/>
          <a:stretch/>
        </p:blipFill>
        <p:spPr>
          <a:xfrm>
            <a:off x="6185139" y="2004913"/>
            <a:ext cx="5706422" cy="4043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7791" y="1273802"/>
            <a:ext cx="453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With</a:t>
            </a:r>
            <a:r>
              <a:rPr lang="en-GB" sz="2000" u="sng" dirty="0" smtClean="0">
                <a:latin typeface="Century Gothic" panose="020B0502020202020204" pitchFamily="34" charset="0"/>
              </a:rPr>
              <a:t> modified subglacial discharge </a:t>
            </a:r>
            <a:endParaRPr lang="en-GB" sz="2000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74" y="790575"/>
            <a:ext cx="11811001" cy="5815012"/>
          </a:xfrm>
          <a:prstGeom prst="roundRect">
            <a:avLst>
              <a:gd name="adj" fmla="val 129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43" y="1247774"/>
            <a:ext cx="7196140" cy="47974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2874" y="85725"/>
            <a:ext cx="3618243" cy="561975"/>
          </a:xfrm>
          <a:prstGeom prst="roundRect">
            <a:avLst>
              <a:gd name="adj" fmla="val 1052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9550" y="85725"/>
            <a:ext cx="368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Work in progress …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19" y="1360774"/>
            <a:ext cx="38428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Investigate heat and salt transports through cross-sections in East and West Bay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Insert artificial shallow sill in West Bay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Experiment with Föhn wind events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485" y="5363385"/>
            <a:ext cx="29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joazan@bas.ac.uk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0936" y="63984"/>
            <a:ext cx="2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89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404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Background &amp; motivation</vt:lpstr>
      <vt:lpstr>PowerPoint Presentation</vt:lpstr>
      <vt:lpstr>PowerPoint Presentation</vt:lpstr>
      <vt:lpstr>PowerPoint Presentation</vt:lpstr>
      <vt:lpstr>PowerPoint Presentation</vt:lpstr>
    </vt:vector>
  </TitlesOfParts>
  <Company>Natural Environment Research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Zanker - BAS</dc:creator>
  <cp:lastModifiedBy>Joanna Zanker - BAS</cp:lastModifiedBy>
  <cp:revision>64</cp:revision>
  <dcterms:created xsi:type="dcterms:W3CDTF">2022-05-19T08:50:34Z</dcterms:created>
  <dcterms:modified xsi:type="dcterms:W3CDTF">2022-05-24T11:04:06Z</dcterms:modified>
</cp:coreProperties>
</file>