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1" r:id="rId4"/>
    <p:sldMasterId id="2147483683" r:id="rId5"/>
    <p:sldMasterId id="2147483688" r:id="rId6"/>
  </p:sldMasterIdLst>
  <p:notesMasterIdLst>
    <p:notesMasterId r:id="rId13"/>
  </p:notesMasterIdLst>
  <p:handoutMasterIdLst>
    <p:handoutMasterId r:id="rId14"/>
  </p:handoutMasterIdLst>
  <p:sldIdLst>
    <p:sldId id="305" r:id="rId7"/>
    <p:sldId id="306" r:id="rId8"/>
    <p:sldId id="307" r:id="rId9"/>
    <p:sldId id="310" r:id="rId10"/>
    <p:sldId id="311" r:id="rId11"/>
    <p:sldId id="309" r:id="rId12"/>
  </p:sldIdLst>
  <p:sldSz cx="12190413" cy="6858000"/>
  <p:notesSz cx="6731000" cy="9867900"/>
  <p:defaultTextStyle>
    <a:defPPr>
      <a:defRPr lang="de-DE"/>
    </a:defPPr>
    <a:lvl1pPr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CE26A97A-68FC-471F-8043-0CBAAB0C4FC9}">
          <p14:sldIdLst>
            <p14:sldId id="305"/>
            <p14:sldId id="306"/>
            <p14:sldId id="307"/>
            <p14:sldId id="310"/>
            <p14:sldId id="311"/>
            <p14:sldId id="3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793">
          <p15:clr>
            <a:srgbClr val="A4A3A4"/>
          </p15:clr>
        </p15:guide>
        <p15:guide id="2" orient="horz" pos="255">
          <p15:clr>
            <a:srgbClr val="A4A3A4"/>
          </p15:clr>
        </p15:guide>
        <p15:guide id="3" orient="horz" pos="1117">
          <p15:clr>
            <a:srgbClr val="A4A3A4"/>
          </p15:clr>
        </p15:guide>
        <p15:guide id="4" pos="7377">
          <p15:clr>
            <a:srgbClr val="A4A3A4"/>
          </p15:clr>
        </p15:guide>
        <p15:guide id="5" pos="301">
          <p15:clr>
            <a:srgbClr val="A4A3A4"/>
          </p15:clr>
        </p15:guide>
        <p15:guide id="6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86">
          <p15:clr>
            <a:srgbClr val="A4A3A4"/>
          </p15:clr>
        </p15:guide>
        <p15:guide id="2" orient="horz" pos="5830">
          <p15:clr>
            <a:srgbClr val="A4A3A4"/>
          </p15:clr>
        </p15:guide>
        <p15:guide id="3" orient="horz" pos="2201">
          <p15:clr>
            <a:srgbClr val="A4A3A4"/>
          </p15:clr>
        </p15:guide>
        <p15:guide id="4" orient="horz" pos="2065">
          <p15:clr>
            <a:srgbClr val="A4A3A4"/>
          </p15:clr>
        </p15:guide>
        <p15:guide id="5" pos="306">
          <p15:clr>
            <a:srgbClr val="A4A3A4"/>
          </p15:clr>
        </p15:guide>
        <p15:guide id="6" pos="393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6" name="Autor" initials="A" lastIdx="2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BE5D6"/>
    <a:srgbClr val="F7C7A7"/>
    <a:srgbClr val="FFC000"/>
    <a:srgbClr val="FFC100"/>
    <a:srgbClr val="FFCE37"/>
    <a:srgbClr val="FFE699"/>
    <a:srgbClr val="FFD594"/>
    <a:srgbClr val="000000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47853" autoAdjust="0"/>
  </p:normalViewPr>
  <p:slideViewPr>
    <p:cSldViewPr snapToGrid="0">
      <p:cViewPr>
        <p:scale>
          <a:sx n="75" d="100"/>
          <a:sy n="75" d="100"/>
        </p:scale>
        <p:origin x="1950" y="54"/>
      </p:cViewPr>
      <p:guideLst>
        <p:guide orient="horz" pos="3793"/>
        <p:guide orient="horz" pos="255"/>
        <p:guide orient="horz" pos="1117"/>
        <p:guide pos="7377"/>
        <p:guide pos="301"/>
        <p:guide pos="3839"/>
      </p:guideLst>
    </p:cSldViewPr>
  </p:slideViewPr>
  <p:notesTextViewPr>
    <p:cViewPr>
      <p:scale>
        <a:sx n="300" d="100"/>
        <a:sy n="300" d="100"/>
      </p:scale>
      <p:origin x="0" y="-2604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86"/>
        <p:guide orient="horz" pos="5830"/>
        <p:guide orient="horz" pos="2201"/>
        <p:guide orient="horz" pos="2065"/>
        <p:guide pos="306"/>
        <p:guide pos="393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238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3175" y="0"/>
            <a:ext cx="2916238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E56AE-624E-49E0-8ED0-94A91F974A6E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2600"/>
            <a:ext cx="2916238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3175" y="9372600"/>
            <a:ext cx="2916238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C5AC0-20DA-4069-B102-9653FA907D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4779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85774" y="0"/>
            <a:ext cx="3599826" cy="493713"/>
          </a:xfrm>
          <a:prstGeom prst="rect">
            <a:avLst/>
          </a:prstGeom>
        </p:spPr>
        <p:txBody>
          <a:bodyPr vert="horz" lIns="0" tIns="90000" rIns="91440" bIns="45720" rtlCol="0"/>
          <a:lstStyle>
            <a:lvl1pPr algn="l">
              <a:defRPr sz="1200">
                <a:latin typeface="Frutiger LT Com 55 Roman" pitchFamily="34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805700" y="0"/>
            <a:ext cx="1439525" cy="493713"/>
          </a:xfrm>
          <a:prstGeom prst="rect">
            <a:avLst/>
          </a:prstGeom>
        </p:spPr>
        <p:txBody>
          <a:bodyPr vert="horz" lIns="91440" tIns="90000" rIns="0" bIns="45720" rtlCol="0"/>
          <a:lstStyle>
            <a:lvl1pPr algn="r">
              <a:defRPr sz="1200">
                <a:latin typeface="Frutiger LT Com 55 Roman" pitchFamily="34" charset="0"/>
              </a:defRPr>
            </a:lvl1pPr>
          </a:lstStyle>
          <a:p>
            <a:fld id="{D64C5CA1-81F4-43E1-8D15-34184FE6F392}" type="datetimeFigureOut">
              <a:rPr lang="de-DE" smtClean="0"/>
              <a:pPr/>
              <a:t>23.05.2022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5775" y="612775"/>
            <a:ext cx="4737101" cy="26654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85774" y="3494088"/>
            <a:ext cx="5759451" cy="576046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485774" y="9372600"/>
            <a:ext cx="3599826" cy="493713"/>
          </a:xfrm>
          <a:prstGeom prst="rect">
            <a:avLst/>
          </a:prstGeom>
        </p:spPr>
        <p:txBody>
          <a:bodyPr vert="horz" lIns="0" tIns="45720" rIns="91440" bIns="180000" rtlCol="0" anchor="b"/>
          <a:lstStyle>
            <a:lvl1pPr algn="l">
              <a:defRPr sz="1200">
                <a:latin typeface="Frutiger LT Com 55 Roman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805699" y="9372600"/>
            <a:ext cx="1439525" cy="493713"/>
          </a:xfrm>
          <a:prstGeom prst="rect">
            <a:avLst/>
          </a:prstGeom>
        </p:spPr>
        <p:txBody>
          <a:bodyPr vert="horz" lIns="91440" tIns="45720" rIns="0" bIns="180000" rtlCol="0" anchor="b"/>
          <a:lstStyle>
            <a:lvl1pPr algn="r">
              <a:defRPr sz="1200">
                <a:latin typeface="Frutiger LT Com 55 Roman" pitchFamily="34" charset="0"/>
              </a:defRPr>
            </a:lvl1pPr>
          </a:lstStyle>
          <a:p>
            <a:fld id="{6F118F77-BF2E-4843-AA6C-ED9ACCB38B4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435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Clr>
        <a:srgbClr val="179C7D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1pPr>
    <a:lvl2pPr marL="360363" indent="-184150" algn="l" defTabSz="914400" rtl="0" eaLnBrk="1" latinLnBrk="0" hangingPunct="1">
      <a:buClr>
        <a:schemeClr val="bg2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2pPr>
    <a:lvl3pPr marL="536575" indent="-176213" algn="l" defTabSz="914400" rtl="0" eaLnBrk="1" latinLnBrk="0" hangingPunct="1">
      <a:buClr>
        <a:schemeClr val="bg2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3pPr>
    <a:lvl4pPr marL="715963" indent="-174625" algn="l" defTabSz="914400" rtl="0" eaLnBrk="1" latinLnBrk="0" hangingPunct="1">
      <a:buClr>
        <a:schemeClr val="bg2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4pPr>
    <a:lvl5pPr marL="896938" indent="-180975" algn="l" defTabSz="914400" rtl="0" eaLnBrk="1" latinLnBrk="0" hangingPunct="1">
      <a:buClr>
        <a:schemeClr val="bg2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85775" y="612775"/>
            <a:ext cx="4737100" cy="26654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Hello </a:t>
            </a:r>
            <a:r>
              <a:rPr lang="de-DE" dirty="0" err="1"/>
              <a:t>everyone</a:t>
            </a:r>
            <a:r>
              <a:rPr lang="de-DE" dirty="0"/>
              <a:t>, I am </a:t>
            </a:r>
            <a:r>
              <a:rPr lang="de-DE" dirty="0" err="1"/>
              <a:t>going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present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interpretation</a:t>
            </a:r>
            <a:r>
              <a:rPr lang="de-DE" dirty="0"/>
              <a:t> of </a:t>
            </a:r>
            <a:r>
              <a:rPr lang="de-DE" dirty="0" err="1"/>
              <a:t>seismic</a:t>
            </a:r>
            <a:r>
              <a:rPr lang="de-DE" dirty="0"/>
              <a:t> </a:t>
            </a:r>
            <a:r>
              <a:rPr lang="de-DE" dirty="0" err="1"/>
              <a:t>reflection</a:t>
            </a:r>
            <a:r>
              <a:rPr lang="de-DE" dirty="0"/>
              <a:t> </a:t>
            </a:r>
            <a:r>
              <a:rPr lang="de-DE" dirty="0" err="1"/>
              <a:t>vintage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from </a:t>
            </a:r>
            <a:r>
              <a:rPr lang="de-DE" dirty="0" err="1"/>
              <a:t>the</a:t>
            </a:r>
            <a:r>
              <a:rPr lang="de-DE" dirty="0"/>
              <a:t> Aachen </a:t>
            </a:r>
            <a:r>
              <a:rPr lang="de-DE" dirty="0" err="1"/>
              <a:t>Fold</a:t>
            </a:r>
            <a:r>
              <a:rPr lang="de-DE" dirty="0"/>
              <a:t> and </a:t>
            </a:r>
            <a:r>
              <a:rPr lang="de-DE" dirty="0" err="1"/>
              <a:t>Thrust</a:t>
            </a:r>
            <a:r>
              <a:rPr lang="de-DE" dirty="0"/>
              <a:t> Belt in western Germany and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implications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Geothermal </a:t>
            </a:r>
            <a:r>
              <a:rPr lang="de-DE" dirty="0" err="1"/>
              <a:t>exploration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. This </a:t>
            </a:r>
            <a:r>
              <a:rPr lang="de-DE" dirty="0" err="1"/>
              <a:t>study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part</a:t>
            </a:r>
            <a:r>
              <a:rPr lang="de-DE" dirty="0"/>
              <a:t> of </a:t>
            </a:r>
            <a:r>
              <a:rPr lang="de-DE" dirty="0" err="1"/>
              <a:t>my</a:t>
            </a:r>
            <a:r>
              <a:rPr lang="de-DE" dirty="0"/>
              <a:t> PhD at Fraunhofer IEG and RWTH Aachen University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supervision</a:t>
            </a:r>
            <a:r>
              <a:rPr lang="de-DE" dirty="0"/>
              <a:t> of Prof. Peter Kukla.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0044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85775" y="612775"/>
            <a:ext cx="4737100" cy="26654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Aachen </a:t>
            </a:r>
            <a:r>
              <a:rPr lang="de-DE" dirty="0" err="1"/>
              <a:t>area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city</a:t>
            </a:r>
            <a:r>
              <a:rPr lang="de-DE" dirty="0"/>
              <a:t> of Aachen in </a:t>
            </a:r>
            <a:r>
              <a:rPr lang="de-DE" dirty="0" err="1"/>
              <a:t>particular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supplied</a:t>
            </a:r>
            <a:r>
              <a:rPr lang="de-DE" dirty="0"/>
              <a:t> with </a:t>
            </a:r>
            <a:r>
              <a:rPr lang="de-DE" dirty="0" err="1"/>
              <a:t>district</a:t>
            </a:r>
            <a:r>
              <a:rPr lang="de-DE" dirty="0"/>
              <a:t> </a:t>
            </a:r>
            <a:r>
              <a:rPr lang="de-DE" dirty="0" err="1"/>
              <a:t>heat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waste</a:t>
            </a:r>
            <a:r>
              <a:rPr lang="de-DE" dirty="0"/>
              <a:t> </a:t>
            </a:r>
            <a:r>
              <a:rPr lang="de-DE" dirty="0" err="1"/>
              <a:t>heat</a:t>
            </a:r>
            <a:r>
              <a:rPr lang="de-DE" dirty="0"/>
              <a:t> from </a:t>
            </a:r>
            <a:r>
              <a:rPr lang="de-DE" dirty="0" err="1"/>
              <a:t>the</a:t>
            </a:r>
            <a:r>
              <a:rPr lang="de-DE" dirty="0"/>
              <a:t> Weisweiler </a:t>
            </a:r>
            <a:r>
              <a:rPr lang="de-DE" dirty="0" err="1"/>
              <a:t>coal</a:t>
            </a:r>
            <a:r>
              <a:rPr lang="de-DE" dirty="0"/>
              <a:t> power plant, which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supposed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shut</a:t>
            </a:r>
            <a:r>
              <a:rPr lang="de-DE" dirty="0"/>
              <a:t> down in 2028. The </a:t>
            </a:r>
            <a:r>
              <a:rPr lang="de-DE" dirty="0" err="1"/>
              <a:t>ongoing</a:t>
            </a:r>
            <a:r>
              <a:rPr lang="de-DE" dirty="0"/>
              <a:t> </a:t>
            </a:r>
            <a:r>
              <a:rPr lang="de-DE" dirty="0" err="1"/>
              <a:t>heat</a:t>
            </a:r>
            <a:r>
              <a:rPr lang="de-DE" dirty="0"/>
              <a:t> </a:t>
            </a:r>
            <a:r>
              <a:rPr lang="de-DE" dirty="0" err="1"/>
              <a:t>transition</a:t>
            </a:r>
            <a:r>
              <a:rPr lang="de-DE" dirty="0"/>
              <a:t> in Germany </a:t>
            </a:r>
            <a:r>
              <a:rPr lang="de-DE" dirty="0" err="1"/>
              <a:t>leads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an </a:t>
            </a:r>
            <a:r>
              <a:rPr lang="de-DE" dirty="0" err="1"/>
              <a:t>increaesed</a:t>
            </a:r>
            <a:r>
              <a:rPr lang="de-DE" dirty="0"/>
              <a:t> </a:t>
            </a:r>
            <a:r>
              <a:rPr lang="de-DE" dirty="0" err="1"/>
              <a:t>interest</a:t>
            </a:r>
            <a:r>
              <a:rPr lang="de-DE" dirty="0"/>
              <a:t> in geothermal </a:t>
            </a:r>
            <a:r>
              <a:rPr lang="de-DE" dirty="0" err="1"/>
              <a:t>energy</a:t>
            </a:r>
            <a:r>
              <a:rPr lang="de-DE" dirty="0"/>
              <a:t>. And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that </a:t>
            </a:r>
            <a:r>
              <a:rPr lang="de-DE" dirty="0" err="1"/>
              <a:t>we</a:t>
            </a:r>
            <a:r>
              <a:rPr lang="de-DE" dirty="0"/>
              <a:t> have a </a:t>
            </a:r>
            <a:r>
              <a:rPr lang="de-DE" dirty="0" err="1"/>
              <a:t>working</a:t>
            </a:r>
            <a:r>
              <a:rPr lang="de-DE" dirty="0"/>
              <a:t> hydrothermal </a:t>
            </a:r>
            <a:r>
              <a:rPr lang="de-DE" dirty="0" err="1"/>
              <a:t>system</a:t>
            </a:r>
            <a:r>
              <a:rPr lang="de-DE" dirty="0"/>
              <a:t>, which </a:t>
            </a:r>
            <a:r>
              <a:rPr lang="de-DE" dirty="0" err="1"/>
              <a:t>the</a:t>
            </a:r>
            <a:r>
              <a:rPr lang="de-DE" dirty="0"/>
              <a:t> Romans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knew</a:t>
            </a:r>
            <a:r>
              <a:rPr lang="de-DE" dirty="0"/>
              <a:t> and which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still </a:t>
            </a:r>
            <a:r>
              <a:rPr lang="de-DE" dirty="0" err="1"/>
              <a:t>visit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city</a:t>
            </a:r>
            <a:r>
              <a:rPr lang="de-DE" dirty="0"/>
              <a:t> </a:t>
            </a:r>
            <a:r>
              <a:rPr lang="de-DE" dirty="0" err="1"/>
              <a:t>center</a:t>
            </a:r>
            <a:r>
              <a:rPr lang="de-DE" dirty="0"/>
              <a:t> of Aachen. </a:t>
            </a:r>
            <a:r>
              <a:rPr lang="de-DE" dirty="0" err="1"/>
              <a:t>However</a:t>
            </a:r>
            <a:r>
              <a:rPr lang="de-DE" dirty="0"/>
              <a:t>,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increased</a:t>
            </a:r>
            <a:r>
              <a:rPr lang="de-DE" dirty="0"/>
              <a:t> </a:t>
            </a:r>
            <a:r>
              <a:rPr lang="de-DE" dirty="0" err="1"/>
              <a:t>interest</a:t>
            </a:r>
            <a:r>
              <a:rPr lang="de-DE" dirty="0"/>
              <a:t> also </a:t>
            </a:r>
            <a:r>
              <a:rPr lang="de-DE" dirty="0" err="1"/>
              <a:t>makes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exploration</a:t>
            </a:r>
            <a:r>
              <a:rPr lang="de-DE" dirty="0"/>
              <a:t> </a:t>
            </a:r>
            <a:r>
              <a:rPr lang="de-DE" dirty="0" err="1"/>
              <a:t>activities</a:t>
            </a:r>
            <a:r>
              <a:rPr lang="de-DE" dirty="0"/>
              <a:t> of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rather</a:t>
            </a:r>
            <a:r>
              <a:rPr lang="de-DE" dirty="0"/>
              <a:t> </a:t>
            </a:r>
            <a:r>
              <a:rPr lang="de-DE" dirty="0" err="1"/>
              <a:t>complex</a:t>
            </a:r>
            <a:r>
              <a:rPr lang="de-DE" dirty="0"/>
              <a:t> subsurface </a:t>
            </a:r>
            <a:r>
              <a:rPr lang="de-DE" dirty="0" err="1"/>
              <a:t>necessary</a:t>
            </a:r>
            <a:r>
              <a:rPr lang="de-DE" dirty="0"/>
              <a:t>.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9739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85775" y="612775"/>
            <a:ext cx="4737100" cy="26654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subsurface </a:t>
            </a:r>
            <a:r>
              <a:rPr lang="de-DE" dirty="0" err="1"/>
              <a:t>look</a:t>
            </a:r>
            <a:r>
              <a:rPr lang="de-DE" dirty="0"/>
              <a:t> like and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models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exist</a:t>
            </a:r>
            <a:r>
              <a:rPr lang="de-DE" dirty="0"/>
              <a:t>? Well,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side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an </a:t>
            </a:r>
            <a:r>
              <a:rPr lang="de-DE" dirty="0" err="1"/>
              <a:t>uncovered</a:t>
            </a:r>
            <a:r>
              <a:rPr lang="de-DE" dirty="0"/>
              <a:t> geological </a:t>
            </a:r>
            <a:r>
              <a:rPr lang="de-DE" dirty="0" err="1"/>
              <a:t>map</a:t>
            </a:r>
            <a:r>
              <a:rPr lang="de-DE" dirty="0"/>
              <a:t> of </a:t>
            </a:r>
            <a:r>
              <a:rPr lang="de-DE" dirty="0" err="1"/>
              <a:t>the</a:t>
            </a:r>
            <a:r>
              <a:rPr lang="de-DE" dirty="0"/>
              <a:t> Aachen </a:t>
            </a:r>
            <a:r>
              <a:rPr lang="de-DE" dirty="0" err="1"/>
              <a:t>area</a:t>
            </a:r>
            <a:r>
              <a:rPr lang="de-DE" dirty="0"/>
              <a:t> </a:t>
            </a:r>
            <a:r>
              <a:rPr lang="de-DE" dirty="0" err="1"/>
              <a:t>showing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Carboniferous and Devonian </a:t>
            </a:r>
            <a:r>
              <a:rPr lang="de-DE" dirty="0" err="1"/>
              <a:t>rocks</a:t>
            </a:r>
            <a:r>
              <a:rPr lang="de-DE" dirty="0"/>
              <a:t> of </a:t>
            </a:r>
            <a:r>
              <a:rPr lang="de-DE" dirty="0" err="1"/>
              <a:t>the</a:t>
            </a:r>
            <a:r>
              <a:rPr lang="de-DE" dirty="0"/>
              <a:t> Aachen </a:t>
            </a:r>
            <a:r>
              <a:rPr lang="de-DE" dirty="0" err="1"/>
              <a:t>fold</a:t>
            </a:r>
            <a:r>
              <a:rPr lang="de-DE" dirty="0"/>
              <a:t> and </a:t>
            </a:r>
            <a:r>
              <a:rPr lang="de-DE" dirty="0" err="1"/>
              <a:t>thrust</a:t>
            </a:r>
            <a:r>
              <a:rPr lang="de-DE" dirty="0"/>
              <a:t> </a:t>
            </a:r>
            <a:r>
              <a:rPr lang="de-DE" dirty="0" err="1"/>
              <a:t>belt</a:t>
            </a:r>
            <a:r>
              <a:rPr lang="de-DE" dirty="0"/>
              <a:t> </a:t>
            </a:r>
            <a:r>
              <a:rPr lang="de-DE" dirty="0" err="1"/>
              <a:t>represented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Inde </a:t>
            </a:r>
            <a:r>
              <a:rPr lang="de-DE" dirty="0" err="1"/>
              <a:t>Syncline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Thrust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itself</a:t>
            </a:r>
            <a:r>
              <a:rPr lang="de-DE" dirty="0"/>
              <a:t>. </a:t>
            </a:r>
            <a:r>
              <a:rPr lang="de-DE" dirty="0" err="1"/>
              <a:t>Two</a:t>
            </a:r>
            <a:r>
              <a:rPr lang="de-DE" dirty="0"/>
              <a:t> end </a:t>
            </a:r>
            <a:r>
              <a:rPr lang="de-DE" dirty="0" err="1"/>
              <a:t>member</a:t>
            </a:r>
            <a:r>
              <a:rPr lang="de-DE" dirty="0"/>
              <a:t> </a:t>
            </a:r>
            <a:r>
              <a:rPr lang="de-DE" dirty="0" err="1"/>
              <a:t>models</a:t>
            </a:r>
            <a:r>
              <a:rPr lang="de-DE" dirty="0"/>
              <a:t> </a:t>
            </a:r>
            <a:r>
              <a:rPr lang="de-DE" dirty="0" err="1"/>
              <a:t>exist</a:t>
            </a:r>
            <a:r>
              <a:rPr lang="de-DE" dirty="0"/>
              <a:t> which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shown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NW-SE </a:t>
            </a:r>
            <a:r>
              <a:rPr lang="de-DE" dirty="0" err="1"/>
              <a:t>trending</a:t>
            </a:r>
            <a:r>
              <a:rPr lang="de-DE" dirty="0"/>
              <a:t> </a:t>
            </a:r>
            <a:r>
              <a:rPr lang="de-DE" dirty="0" err="1"/>
              <a:t>cross</a:t>
            </a:r>
            <a:r>
              <a:rPr lang="de-DE" dirty="0"/>
              <a:t> </a:t>
            </a:r>
            <a:r>
              <a:rPr lang="de-DE" dirty="0" err="1"/>
              <a:t>sections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right</a:t>
            </a:r>
            <a:r>
              <a:rPr lang="de-DE" dirty="0"/>
              <a:t>. The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includes</a:t>
            </a:r>
            <a:r>
              <a:rPr lang="de-DE" dirty="0"/>
              <a:t> </a:t>
            </a:r>
            <a:r>
              <a:rPr lang="de-DE" dirty="0" err="1"/>
              <a:t>thin</a:t>
            </a:r>
            <a:r>
              <a:rPr lang="de-DE" dirty="0"/>
              <a:t> </a:t>
            </a:r>
            <a:r>
              <a:rPr lang="de-DE" dirty="0" err="1"/>
              <a:t>skinned</a:t>
            </a:r>
            <a:r>
              <a:rPr lang="de-DE" dirty="0"/>
              <a:t> </a:t>
            </a:r>
            <a:r>
              <a:rPr lang="de-DE" dirty="0" err="1"/>
              <a:t>tectonics</a:t>
            </a:r>
            <a:r>
              <a:rPr lang="de-DE" dirty="0"/>
              <a:t> and a </a:t>
            </a:r>
            <a:r>
              <a:rPr lang="de-DE" dirty="0" err="1"/>
              <a:t>detachment</a:t>
            </a:r>
            <a:r>
              <a:rPr lang="de-DE" dirty="0"/>
              <a:t>, </a:t>
            </a:r>
            <a:r>
              <a:rPr lang="de-DE" dirty="0" err="1"/>
              <a:t>while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includes</a:t>
            </a:r>
            <a:r>
              <a:rPr lang="de-DE" dirty="0"/>
              <a:t> </a:t>
            </a:r>
            <a:r>
              <a:rPr lang="de-DE" dirty="0" err="1"/>
              <a:t>rather</a:t>
            </a:r>
            <a:r>
              <a:rPr lang="de-DE" dirty="0"/>
              <a:t> </a:t>
            </a:r>
            <a:r>
              <a:rPr lang="de-DE" dirty="0" err="1"/>
              <a:t>thick</a:t>
            </a:r>
            <a:r>
              <a:rPr lang="de-DE" dirty="0"/>
              <a:t> </a:t>
            </a:r>
            <a:r>
              <a:rPr lang="de-DE" dirty="0" err="1"/>
              <a:t>skinned</a:t>
            </a:r>
            <a:r>
              <a:rPr lang="de-DE" dirty="0"/>
              <a:t> </a:t>
            </a:r>
            <a:r>
              <a:rPr lang="de-DE" dirty="0" err="1"/>
              <a:t>tectonic</a:t>
            </a:r>
            <a:r>
              <a:rPr lang="de-DE" dirty="0"/>
              <a:t> </a:t>
            </a:r>
            <a:r>
              <a:rPr lang="de-DE" dirty="0" err="1"/>
              <a:t>processes</a:t>
            </a:r>
            <a:r>
              <a:rPr lang="de-DE" dirty="0"/>
              <a:t>. Lower Carboniferous and Upper/Middle Devonian Carbonates,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indicated</a:t>
            </a:r>
            <a:r>
              <a:rPr lang="de-DE" dirty="0"/>
              <a:t> in </a:t>
            </a:r>
            <a:r>
              <a:rPr lang="de-DE" dirty="0" err="1"/>
              <a:t>blue</a:t>
            </a:r>
            <a:r>
              <a:rPr lang="de-DE" dirty="0"/>
              <a:t>,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targets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geothermal </a:t>
            </a:r>
            <a:r>
              <a:rPr lang="de-DE" dirty="0" err="1"/>
              <a:t>exploration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Aachen </a:t>
            </a:r>
            <a:r>
              <a:rPr lang="de-DE" dirty="0" err="1"/>
              <a:t>area</a:t>
            </a:r>
            <a:r>
              <a:rPr lang="de-DE" dirty="0"/>
              <a:t>. </a:t>
            </a:r>
          </a:p>
          <a:p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interpreted</a:t>
            </a:r>
            <a:r>
              <a:rPr lang="de-DE" dirty="0"/>
              <a:t> </a:t>
            </a:r>
            <a:r>
              <a:rPr lang="de-DE" dirty="0" err="1"/>
              <a:t>seismic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A and B </a:t>
            </a:r>
            <a:r>
              <a:rPr lang="de-DE" dirty="0" err="1"/>
              <a:t>run</a:t>
            </a:r>
            <a:r>
              <a:rPr lang="de-DE" dirty="0"/>
              <a:t> NW-SE and </a:t>
            </a:r>
            <a:r>
              <a:rPr lang="de-DE" dirty="0" err="1"/>
              <a:t>roughly</a:t>
            </a:r>
            <a:r>
              <a:rPr lang="de-DE" dirty="0"/>
              <a:t> N-S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Inde </a:t>
            </a:r>
            <a:r>
              <a:rPr lang="de-DE" dirty="0" err="1"/>
              <a:t>Syncline</a:t>
            </a:r>
            <a:r>
              <a:rPr lang="de-DE" dirty="0"/>
              <a:t>. Prior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seismic</a:t>
            </a:r>
            <a:r>
              <a:rPr lang="de-DE" dirty="0"/>
              <a:t> </a:t>
            </a:r>
            <a:r>
              <a:rPr lang="de-DE" dirty="0" err="1"/>
              <a:t>attribute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interpretation</a:t>
            </a:r>
            <a:r>
              <a:rPr lang="de-DE" dirty="0"/>
              <a:t>, minor </a:t>
            </a:r>
            <a:r>
              <a:rPr lang="de-DE" dirty="0" err="1"/>
              <a:t>seismic</a:t>
            </a:r>
            <a:r>
              <a:rPr lang="de-DE" dirty="0"/>
              <a:t> </a:t>
            </a:r>
            <a:r>
              <a:rPr lang="de-DE" dirty="0" err="1"/>
              <a:t>conditioning</a:t>
            </a:r>
            <a:r>
              <a:rPr lang="de-DE" dirty="0"/>
              <a:t> was </a:t>
            </a:r>
            <a:r>
              <a:rPr lang="de-DE" dirty="0" err="1"/>
              <a:t>performed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enhance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. In </a:t>
            </a:r>
            <a:r>
              <a:rPr lang="de-DE" dirty="0" err="1"/>
              <a:t>order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aid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interpretation</a:t>
            </a:r>
            <a:r>
              <a:rPr lang="de-DE" dirty="0"/>
              <a:t> of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, </a:t>
            </a:r>
            <a:r>
              <a:rPr lang="de-DE" dirty="0" err="1"/>
              <a:t>structural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from </a:t>
            </a:r>
            <a:r>
              <a:rPr lang="de-DE" dirty="0" err="1"/>
              <a:t>surrounding</a:t>
            </a:r>
            <a:r>
              <a:rPr lang="de-DE" dirty="0"/>
              <a:t> </a:t>
            </a:r>
            <a:r>
              <a:rPr lang="de-DE" dirty="0" err="1"/>
              <a:t>outcrops</a:t>
            </a:r>
            <a:r>
              <a:rPr lang="de-DE" dirty="0"/>
              <a:t> was </a:t>
            </a:r>
            <a:r>
              <a:rPr lang="de-DE" dirty="0" err="1"/>
              <a:t>included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process</a:t>
            </a:r>
            <a:r>
              <a:rPr lang="de-DE"/>
              <a:t>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2474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85775" y="612775"/>
            <a:ext cx="4737100" cy="26654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Looking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of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interpretation</a:t>
            </a:r>
            <a:r>
              <a:rPr lang="de-DE" dirty="0"/>
              <a:t> in </a:t>
            </a:r>
            <a:r>
              <a:rPr lang="de-DE" dirty="0" err="1"/>
              <a:t>line</a:t>
            </a:r>
            <a:r>
              <a:rPr lang="de-DE" dirty="0"/>
              <a:t> A,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clearly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 of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thrust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left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Inde </a:t>
            </a:r>
            <a:r>
              <a:rPr lang="de-DE" dirty="0" err="1"/>
              <a:t>Syncline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center</a:t>
            </a:r>
            <a:r>
              <a:rPr lang="de-DE" dirty="0"/>
              <a:t> with </a:t>
            </a:r>
            <a:r>
              <a:rPr lang="de-DE" dirty="0" err="1"/>
              <a:t>the</a:t>
            </a:r>
            <a:r>
              <a:rPr lang="de-DE" dirty="0"/>
              <a:t> Hammerberg </a:t>
            </a:r>
            <a:r>
              <a:rPr lang="de-DE" dirty="0" err="1"/>
              <a:t>Anticline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Burgholz</a:t>
            </a:r>
            <a:r>
              <a:rPr lang="de-DE" dirty="0"/>
              <a:t> </a:t>
            </a:r>
            <a:r>
              <a:rPr lang="de-DE" dirty="0" err="1"/>
              <a:t>Syncline</a:t>
            </a:r>
            <a:r>
              <a:rPr lang="de-DE" dirty="0"/>
              <a:t> </a:t>
            </a:r>
            <a:r>
              <a:rPr lang="de-DE" dirty="0" err="1"/>
              <a:t>adjacent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it.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striking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strong </a:t>
            </a:r>
            <a:r>
              <a:rPr lang="de-DE" dirty="0" err="1"/>
              <a:t>reflectors</a:t>
            </a:r>
            <a:r>
              <a:rPr lang="de-DE" dirty="0"/>
              <a:t> at </a:t>
            </a:r>
            <a:r>
              <a:rPr lang="de-DE" dirty="0" err="1"/>
              <a:t>around</a:t>
            </a:r>
            <a:r>
              <a:rPr lang="de-DE" dirty="0"/>
              <a:t> 2.5 km </a:t>
            </a:r>
            <a:r>
              <a:rPr lang="de-DE" dirty="0" err="1"/>
              <a:t>to</a:t>
            </a:r>
            <a:r>
              <a:rPr lang="de-DE" dirty="0"/>
              <a:t> 3.0 km </a:t>
            </a:r>
            <a:r>
              <a:rPr lang="de-DE" dirty="0" err="1"/>
              <a:t>depth</a:t>
            </a:r>
            <a:r>
              <a:rPr lang="de-DE" dirty="0"/>
              <a:t> </a:t>
            </a:r>
            <a:r>
              <a:rPr lang="de-DE" dirty="0" err="1"/>
              <a:t>marking</a:t>
            </a:r>
            <a:r>
              <a:rPr lang="de-DE" dirty="0"/>
              <a:t>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likely</a:t>
            </a:r>
            <a:r>
              <a:rPr lang="de-DE" dirty="0"/>
              <a:t> a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velocity</a:t>
            </a:r>
            <a:r>
              <a:rPr lang="de-DE" dirty="0"/>
              <a:t> </a:t>
            </a:r>
            <a:r>
              <a:rPr lang="de-DE" dirty="0" err="1"/>
              <a:t>zone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propsed</a:t>
            </a:r>
            <a:r>
              <a:rPr lang="de-DE" dirty="0"/>
              <a:t> </a:t>
            </a:r>
            <a:r>
              <a:rPr lang="de-DE" dirty="0" err="1"/>
              <a:t>detachment</a:t>
            </a:r>
            <a:r>
              <a:rPr lang="de-DE" dirty="0"/>
              <a:t>.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8592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85775" y="612775"/>
            <a:ext cx="4737100" cy="26654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Looking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of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interpetation</a:t>
            </a:r>
            <a:r>
              <a:rPr lang="de-DE" dirty="0"/>
              <a:t> of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, </a:t>
            </a:r>
            <a:r>
              <a:rPr lang="de-DE" dirty="0" err="1"/>
              <a:t>line</a:t>
            </a:r>
            <a:r>
              <a:rPr lang="de-DE" dirty="0"/>
              <a:t> B, </a:t>
            </a:r>
            <a:r>
              <a:rPr lang="de-DE" dirty="0" err="1"/>
              <a:t>we</a:t>
            </a:r>
            <a:r>
              <a:rPr lang="de-DE" dirty="0"/>
              <a:t> have a large </a:t>
            </a:r>
            <a:r>
              <a:rPr lang="de-DE" dirty="0" err="1"/>
              <a:t>acquisition</a:t>
            </a:r>
            <a:r>
              <a:rPr lang="de-DE" dirty="0"/>
              <a:t> </a:t>
            </a:r>
            <a:r>
              <a:rPr lang="de-DE" dirty="0" err="1"/>
              <a:t>gap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center</a:t>
            </a:r>
            <a:r>
              <a:rPr lang="de-DE" dirty="0"/>
              <a:t> of </a:t>
            </a:r>
            <a:r>
              <a:rPr lang="de-DE" dirty="0" err="1"/>
              <a:t>the</a:t>
            </a:r>
            <a:r>
              <a:rPr lang="de-DE" dirty="0"/>
              <a:t> Inde </a:t>
            </a:r>
            <a:r>
              <a:rPr lang="de-DE" dirty="0" err="1"/>
              <a:t>Syncline</a:t>
            </a:r>
            <a:r>
              <a:rPr lang="de-DE" dirty="0"/>
              <a:t>. </a:t>
            </a:r>
            <a:r>
              <a:rPr lang="de-DE" dirty="0" err="1"/>
              <a:t>However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Hammerberg </a:t>
            </a:r>
            <a:r>
              <a:rPr lang="de-DE" dirty="0" err="1"/>
              <a:t>Anticline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Burgholz</a:t>
            </a:r>
            <a:r>
              <a:rPr lang="de-DE" dirty="0"/>
              <a:t> </a:t>
            </a:r>
            <a:r>
              <a:rPr lang="de-DE" dirty="0" err="1"/>
              <a:t>Syncline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defined</a:t>
            </a:r>
            <a:r>
              <a:rPr lang="de-DE" dirty="0"/>
              <a:t>.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nothern</a:t>
            </a:r>
            <a:r>
              <a:rPr lang="de-DE" dirty="0"/>
              <a:t> </a:t>
            </a:r>
            <a:r>
              <a:rPr lang="de-DE" dirty="0" err="1"/>
              <a:t>part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becomes</a:t>
            </a:r>
            <a:r>
              <a:rPr lang="de-DE" dirty="0"/>
              <a:t> </a:t>
            </a:r>
            <a:r>
              <a:rPr lang="de-DE" dirty="0" err="1"/>
              <a:t>crooked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interpretation</a:t>
            </a:r>
            <a:r>
              <a:rPr lang="de-DE" dirty="0"/>
              <a:t> of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thrust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becomes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challenging</a:t>
            </a:r>
            <a:r>
              <a:rPr lang="de-DE" dirty="0"/>
              <a:t>. </a:t>
            </a:r>
            <a:r>
              <a:rPr lang="de-DE" dirty="0" err="1"/>
              <a:t>However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Tertiary</a:t>
            </a:r>
            <a:r>
              <a:rPr lang="de-DE" dirty="0"/>
              <a:t> Sandgewand Fault of </a:t>
            </a:r>
            <a:r>
              <a:rPr lang="de-DE" dirty="0" err="1"/>
              <a:t>the</a:t>
            </a:r>
            <a:r>
              <a:rPr lang="de-DE" dirty="0"/>
              <a:t> Lower Rhine </a:t>
            </a:r>
            <a:r>
              <a:rPr lang="de-DE" dirty="0" err="1"/>
              <a:t>Embayment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clearly</a:t>
            </a:r>
            <a:r>
              <a:rPr lang="de-DE" dirty="0"/>
              <a:t> </a:t>
            </a:r>
            <a:r>
              <a:rPr lang="de-DE" dirty="0" err="1"/>
              <a:t>interpreted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Strong </a:t>
            </a:r>
            <a:r>
              <a:rPr lang="de-DE" dirty="0" err="1"/>
              <a:t>reflectors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also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on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. </a:t>
            </a:r>
            <a:r>
              <a:rPr lang="de-DE" dirty="0" err="1"/>
              <a:t>However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depth</a:t>
            </a:r>
            <a:r>
              <a:rPr lang="de-DE" dirty="0"/>
              <a:t> </a:t>
            </a:r>
            <a:r>
              <a:rPr lang="de-DE" dirty="0" err="1"/>
              <a:t>decreased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750 m  </a:t>
            </a:r>
            <a:r>
              <a:rPr lang="de-DE" dirty="0" err="1"/>
              <a:t>to</a:t>
            </a:r>
            <a:r>
              <a:rPr lang="de-DE" dirty="0"/>
              <a:t> 1750 m. This </a:t>
            </a:r>
            <a:r>
              <a:rPr lang="de-DE" dirty="0" err="1"/>
              <a:t>decrease</a:t>
            </a:r>
            <a:r>
              <a:rPr lang="de-DE" dirty="0"/>
              <a:t> in </a:t>
            </a:r>
            <a:r>
              <a:rPr lang="de-DE" dirty="0" err="1"/>
              <a:t>depth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thought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have </a:t>
            </a:r>
            <a:r>
              <a:rPr lang="de-DE" dirty="0" err="1"/>
              <a:t>caused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formation</a:t>
            </a:r>
            <a:r>
              <a:rPr lang="de-DE" dirty="0"/>
              <a:t> of </a:t>
            </a:r>
            <a:r>
              <a:rPr lang="de-DE" dirty="0" err="1"/>
              <a:t>the</a:t>
            </a:r>
            <a:r>
              <a:rPr lang="de-DE" dirty="0"/>
              <a:t> Hammerberg </a:t>
            </a:r>
            <a:r>
              <a:rPr lang="de-DE" dirty="0" err="1"/>
              <a:t>Anticline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6921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85775" y="612775"/>
            <a:ext cx="4737100" cy="26654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conclusions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drawn</a:t>
            </a:r>
            <a:r>
              <a:rPr lang="de-DE" dirty="0"/>
              <a:t> from </a:t>
            </a:r>
            <a:r>
              <a:rPr lang="de-DE" dirty="0" err="1"/>
              <a:t>this</a:t>
            </a:r>
            <a:r>
              <a:rPr lang="de-DE" dirty="0"/>
              <a:t>? Well, </a:t>
            </a:r>
            <a:r>
              <a:rPr lang="de-DE" dirty="0" err="1"/>
              <a:t>it</a:t>
            </a:r>
            <a:r>
              <a:rPr lang="de-DE" dirty="0"/>
              <a:t> was possible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integrate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,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instance</a:t>
            </a:r>
            <a:r>
              <a:rPr lang="de-DE" dirty="0"/>
              <a:t> from </a:t>
            </a:r>
            <a:r>
              <a:rPr lang="de-DE" dirty="0" err="1"/>
              <a:t>the</a:t>
            </a:r>
            <a:r>
              <a:rPr lang="de-DE" dirty="0"/>
              <a:t> Hammerberg </a:t>
            </a:r>
            <a:r>
              <a:rPr lang="de-DE" dirty="0" err="1"/>
              <a:t>Anticline</a:t>
            </a:r>
            <a:r>
              <a:rPr lang="de-DE" dirty="0"/>
              <a:t>, into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seismic</a:t>
            </a:r>
            <a:r>
              <a:rPr lang="de-DE" dirty="0"/>
              <a:t> </a:t>
            </a:r>
            <a:r>
              <a:rPr lang="de-DE" dirty="0" err="1"/>
              <a:t>interpretation</a:t>
            </a:r>
            <a:r>
              <a:rPr lang="de-DE" dirty="0"/>
              <a:t> </a:t>
            </a:r>
          </a:p>
          <a:p>
            <a:r>
              <a:rPr lang="de-DE" dirty="0"/>
              <a:t>The </a:t>
            </a:r>
            <a:r>
              <a:rPr lang="de-DE" dirty="0" err="1"/>
              <a:t>seismic</a:t>
            </a:r>
            <a:r>
              <a:rPr lang="de-DE" dirty="0"/>
              <a:t> </a:t>
            </a:r>
            <a:r>
              <a:rPr lang="de-DE" dirty="0" err="1"/>
              <a:t>interpretation</a:t>
            </a:r>
            <a:r>
              <a:rPr lang="de-DE" dirty="0"/>
              <a:t> </a:t>
            </a:r>
            <a:r>
              <a:rPr lang="de-DE" dirty="0" err="1"/>
              <a:t>favors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thin-skinned</a:t>
            </a:r>
            <a:r>
              <a:rPr lang="de-DE" dirty="0"/>
              <a:t> </a:t>
            </a:r>
            <a:r>
              <a:rPr lang="de-DE" dirty="0" err="1"/>
              <a:t>tectonic</a:t>
            </a:r>
            <a:r>
              <a:rPr lang="de-DE" dirty="0"/>
              <a:t> </a:t>
            </a:r>
            <a:r>
              <a:rPr lang="de-DE" dirty="0" err="1"/>
              <a:t>models</a:t>
            </a:r>
            <a:r>
              <a:rPr lang="de-DE" dirty="0"/>
              <a:t> and </a:t>
            </a:r>
            <a:r>
              <a:rPr lang="de-DE" dirty="0" err="1"/>
              <a:t>indicate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formation</a:t>
            </a:r>
            <a:r>
              <a:rPr lang="de-DE" dirty="0"/>
              <a:t> of </a:t>
            </a:r>
            <a:r>
              <a:rPr lang="de-DE" dirty="0" err="1"/>
              <a:t>the</a:t>
            </a:r>
            <a:r>
              <a:rPr lang="de-DE" dirty="0"/>
              <a:t> Hammerberg </a:t>
            </a:r>
            <a:r>
              <a:rPr lang="de-DE" dirty="0" err="1"/>
              <a:t>Anticline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result</a:t>
            </a:r>
            <a:r>
              <a:rPr lang="de-DE" dirty="0"/>
              <a:t> of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depth</a:t>
            </a:r>
            <a:r>
              <a:rPr lang="de-DE" dirty="0"/>
              <a:t> </a:t>
            </a:r>
            <a:r>
              <a:rPr lang="de-DE" dirty="0" err="1"/>
              <a:t>decrease</a:t>
            </a:r>
            <a:r>
              <a:rPr lang="de-DE" dirty="0"/>
              <a:t> of </a:t>
            </a:r>
            <a:r>
              <a:rPr lang="de-DE" dirty="0" err="1"/>
              <a:t>about</a:t>
            </a:r>
            <a:r>
              <a:rPr lang="de-DE" dirty="0"/>
              <a:t> 750 m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proposed</a:t>
            </a:r>
            <a:r>
              <a:rPr lang="de-DE" dirty="0"/>
              <a:t> </a:t>
            </a:r>
            <a:r>
              <a:rPr lang="de-DE" dirty="0" err="1"/>
              <a:t>detachment</a:t>
            </a:r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interpretation</a:t>
            </a:r>
            <a:r>
              <a:rPr lang="de-DE" dirty="0"/>
              <a:t> </a:t>
            </a:r>
            <a:r>
              <a:rPr lang="de-DE" dirty="0" err="1"/>
              <a:t>indicates</a:t>
            </a:r>
            <a:r>
              <a:rPr lang="de-DE" dirty="0"/>
              <a:t> potential </a:t>
            </a:r>
            <a:r>
              <a:rPr lang="de-DE" dirty="0" err="1"/>
              <a:t>reservoirs</a:t>
            </a:r>
            <a:r>
              <a:rPr lang="de-DE" dirty="0"/>
              <a:t> at </a:t>
            </a:r>
            <a:r>
              <a:rPr lang="de-DE" dirty="0" err="1"/>
              <a:t>depth</a:t>
            </a:r>
            <a:r>
              <a:rPr lang="de-DE" dirty="0"/>
              <a:t> but a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concise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of </a:t>
            </a:r>
            <a:r>
              <a:rPr lang="de-DE" dirty="0" err="1"/>
              <a:t>the</a:t>
            </a:r>
            <a:r>
              <a:rPr lang="de-DE" dirty="0"/>
              <a:t> subsurface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needed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future</a:t>
            </a:r>
            <a:r>
              <a:rPr lang="de-DE" dirty="0"/>
              <a:t> geothermal </a:t>
            </a:r>
            <a:r>
              <a:rPr lang="de-DE" dirty="0" err="1"/>
              <a:t>exploration</a:t>
            </a:r>
            <a:r>
              <a:rPr lang="de-DE" dirty="0"/>
              <a:t>. </a:t>
            </a:r>
            <a:r>
              <a:rPr lang="de-DE" dirty="0" err="1"/>
              <a:t>Therefore</a:t>
            </a:r>
            <a:r>
              <a:rPr lang="de-DE" dirty="0"/>
              <a:t>, a 1,500 m </a:t>
            </a:r>
            <a:r>
              <a:rPr lang="de-DE" dirty="0" err="1"/>
              <a:t>deep</a:t>
            </a:r>
            <a:r>
              <a:rPr lang="de-DE" dirty="0"/>
              <a:t> </a:t>
            </a:r>
            <a:r>
              <a:rPr lang="de-DE" dirty="0" err="1"/>
              <a:t>exploration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drilled</a:t>
            </a:r>
            <a:r>
              <a:rPr lang="de-DE" dirty="0"/>
              <a:t> at Weisweiler within </a:t>
            </a:r>
            <a:r>
              <a:rPr lang="de-DE" dirty="0" err="1"/>
              <a:t>the</a:t>
            </a:r>
            <a:r>
              <a:rPr lang="de-DE" dirty="0"/>
              <a:t> DGE Rollout Project,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colleagues</a:t>
            </a:r>
            <a:r>
              <a:rPr lang="de-DE" dirty="0"/>
              <a:t> from E-Test </a:t>
            </a:r>
            <a:r>
              <a:rPr lang="de-DE" dirty="0" err="1"/>
              <a:t>conduct</a:t>
            </a:r>
            <a:r>
              <a:rPr lang="de-DE" dirty="0"/>
              <a:t> a 2D </a:t>
            </a:r>
            <a:r>
              <a:rPr lang="de-DE" dirty="0" err="1"/>
              <a:t>seismic</a:t>
            </a:r>
            <a:r>
              <a:rPr lang="de-DE" dirty="0"/>
              <a:t> </a:t>
            </a:r>
            <a:r>
              <a:rPr lang="de-DE" dirty="0" err="1"/>
              <a:t>survey</a:t>
            </a:r>
            <a:r>
              <a:rPr lang="de-DE" dirty="0"/>
              <a:t> which will </a:t>
            </a:r>
            <a:r>
              <a:rPr lang="de-DE" dirty="0" err="1"/>
              <a:t>provide</a:t>
            </a:r>
            <a:r>
              <a:rPr lang="de-DE" dirty="0"/>
              <a:t> additional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dirty="0" err="1"/>
              <a:t>survey</a:t>
            </a:r>
            <a:r>
              <a:rPr lang="de-DE" dirty="0"/>
              <a:t> design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dirty="0" err="1"/>
              <a:t>proposed</a:t>
            </a:r>
            <a:r>
              <a:rPr lang="de-DE" dirty="0"/>
              <a:t> 3D </a:t>
            </a:r>
            <a:r>
              <a:rPr lang="de-DE" dirty="0" err="1"/>
              <a:t>seismic</a:t>
            </a:r>
            <a:r>
              <a:rPr lang="de-DE" dirty="0"/>
              <a:t> </a:t>
            </a:r>
            <a:r>
              <a:rPr lang="de-DE" dirty="0" err="1"/>
              <a:t>campaign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Aachen </a:t>
            </a:r>
            <a:r>
              <a:rPr lang="de-DE" dirty="0" err="1"/>
              <a:t>area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near</a:t>
            </a:r>
            <a:r>
              <a:rPr lang="de-DE" dirty="0"/>
              <a:t> </a:t>
            </a:r>
            <a:r>
              <a:rPr lang="de-DE" dirty="0" err="1"/>
              <a:t>future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0525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7"/>
          <p:cNvSpPr>
            <a:spLocks noChangeShapeType="1"/>
          </p:cNvSpPr>
          <p:nvPr userDrawn="1"/>
        </p:nvSpPr>
        <p:spPr bwMode="auto">
          <a:xfrm flipV="1">
            <a:off x="625619" y="6165380"/>
            <a:ext cx="10942575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7839" y="476823"/>
            <a:ext cx="11233150" cy="1008140"/>
          </a:xfrm>
          <a:noFill/>
        </p:spPr>
        <p:txBody>
          <a:bodyPr/>
          <a:lstStyle>
            <a:lvl1pPr marL="0" indent="0">
              <a:defRPr sz="3200" cap="all" baseline="0"/>
            </a:lvl1pPr>
          </a:lstStyle>
          <a:p>
            <a:pPr lvl="0"/>
            <a:r>
              <a:rPr lang="de-DE" noProof="0"/>
              <a:t>Mastertitelformat bearbeiten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7838" y="1773238"/>
            <a:ext cx="11233149" cy="6476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Master-Untertitelformat bearbeiten</a:t>
            </a:r>
          </a:p>
        </p:txBody>
      </p:sp>
      <p:sp>
        <p:nvSpPr>
          <p:cNvPr id="12" name="Line 12"/>
          <p:cNvSpPr>
            <a:spLocks noChangeShapeType="1"/>
          </p:cNvSpPr>
          <p:nvPr userDrawn="1"/>
        </p:nvSpPr>
        <p:spPr bwMode="auto">
          <a:xfrm flipV="1">
            <a:off x="477838" y="404813"/>
            <a:ext cx="11233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" name="Line 13"/>
          <p:cNvSpPr>
            <a:spLocks noChangeShapeType="1"/>
          </p:cNvSpPr>
          <p:nvPr userDrawn="1"/>
        </p:nvSpPr>
        <p:spPr bwMode="auto">
          <a:xfrm>
            <a:off x="477839" y="2492870"/>
            <a:ext cx="1123315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" name="Rechteck 13" descr="valid_FHG_layout_1"/>
          <p:cNvSpPr/>
          <p:nvPr userDrawn="1"/>
        </p:nvSpPr>
        <p:spPr bwMode="auto">
          <a:xfrm>
            <a:off x="6383246" y="6957490"/>
            <a:ext cx="5807167" cy="396055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r>
              <a:rPr lang="de-DE" sz="900">
                <a:solidFill>
                  <a:schemeClr val="tx2"/>
                </a:solidFill>
              </a:rPr>
              <a:t>Diesen Kasten nicht löschen (ist für die Funktion der Folie wichtig)</a:t>
            </a:r>
          </a:p>
        </p:txBody>
      </p:sp>
      <p:sp>
        <p:nvSpPr>
          <p:cNvPr id="15" name="Line 7"/>
          <p:cNvSpPr>
            <a:spLocks noChangeShapeType="1"/>
          </p:cNvSpPr>
          <p:nvPr userDrawn="1"/>
        </p:nvSpPr>
        <p:spPr bwMode="auto">
          <a:xfrm flipV="1">
            <a:off x="477838" y="6165380"/>
            <a:ext cx="1123315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" name="ConfidentialISE" hidden="1"/>
          <p:cNvSpPr txBox="1"/>
          <p:nvPr userDrawn="1"/>
        </p:nvSpPr>
        <p:spPr>
          <a:xfrm>
            <a:off x="1342938" y="6176336"/>
            <a:ext cx="1262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buClr>
                <a:schemeClr val="tx2"/>
              </a:buClr>
              <a:buFontTx/>
              <a:buNone/>
            </a:pPr>
            <a:r>
              <a:rPr lang="en-US" sz="1200"/>
              <a:t>CONFIDENTIAL</a:t>
            </a:r>
          </a:p>
        </p:txBody>
      </p:sp>
      <p:sp>
        <p:nvSpPr>
          <p:cNvPr id="11" name="Fußzeilenplatzhalter 1">
            <a:extLst>
              <a:ext uri="{FF2B5EF4-FFF2-40B4-BE49-F238E27FC236}">
                <a16:creationId xmlns:a16="http://schemas.microsoft.com/office/drawing/2014/main" id="{3C8F959E-B548-4785-9CA2-850610889D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7838" y="6213788"/>
            <a:ext cx="324000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lang="de-DE" sz="1000" b="1" smtClean="0">
                <a:solidFill>
                  <a:schemeClr val="bg2"/>
                </a:solidFill>
              </a:defRPr>
            </a:lvl1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dirty="0"/>
              <a:t>Alexander Jüstel</a:t>
            </a:r>
          </a:p>
        </p:txBody>
      </p:sp>
    </p:spTree>
    <p:extLst>
      <p:ext uri="{BB962C8B-B14F-4D97-AF65-F5344CB8AC3E}">
        <p14:creationId xmlns:p14="http://schemas.microsoft.com/office/powerpoint/2010/main" val="3873015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7839" y="334800"/>
            <a:ext cx="11233150" cy="369332"/>
          </a:xfrm>
        </p:spPr>
        <p:txBody>
          <a:bodyPr wrap="square">
            <a:spAutoFit/>
          </a:bodyPr>
          <a:lstStyle>
            <a:lvl1pPr marL="0" indent="0" defTabSz="503950"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7839" y="1773238"/>
            <a:ext cx="11233149" cy="42481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2278676" y="6349881"/>
            <a:ext cx="324000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lang="de-DE" sz="1000" b="1" smtClean="0">
                <a:solidFill>
                  <a:schemeClr val="bg2"/>
                </a:solidFill>
              </a:defRPr>
            </a:lvl1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dirty="0"/>
              <a:t> </a:t>
            </a:r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477838" y="6349883"/>
            <a:ext cx="1800000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lang="de-DE" sz="800" smtClean="0">
                <a:solidFill>
                  <a:schemeClr val="bg2"/>
                </a:solidFill>
              </a:defRPr>
            </a:lvl1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dirty="0"/>
              <a:t>Seite </a:t>
            </a:r>
            <a:fld id="{A06316EC-39FF-4C97-AA6E-29B761CE3E45}" type="slidenum">
              <a:rPr lang="de-DE" smtClean="0"/>
              <a:pPr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t>‹Nr.›</a:t>
            </a:fld>
            <a:endParaRPr lang="de-DE" dirty="0"/>
          </a:p>
        </p:txBody>
      </p:sp>
      <p:sp>
        <p:nvSpPr>
          <p:cNvPr id="8" name="Rechteck 7" descr="valid_FHG_layout"/>
          <p:cNvSpPr/>
          <p:nvPr userDrawn="1"/>
        </p:nvSpPr>
        <p:spPr bwMode="auto">
          <a:xfrm>
            <a:off x="6383247" y="6957492"/>
            <a:ext cx="5807167" cy="396055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r>
              <a:rPr lang="de-DE" sz="900" dirty="0">
                <a:solidFill>
                  <a:schemeClr val="tx2"/>
                </a:solidFill>
              </a:rPr>
              <a:t>Diesen Kasten nicht löschen (ist für die Funktion der Folie wichtig)</a:t>
            </a:r>
          </a:p>
        </p:txBody>
      </p:sp>
      <p:sp>
        <p:nvSpPr>
          <p:cNvPr id="9" name="Fußzeilenplatzhalter 1">
            <a:extLst>
              <a:ext uri="{FF2B5EF4-FFF2-40B4-BE49-F238E27FC236}">
                <a16:creationId xmlns:a16="http://schemas.microsoft.com/office/drawing/2014/main" id="{47D40305-DA25-4EBE-81BA-ACBCF2CBF82A}"/>
              </a:ext>
            </a:extLst>
          </p:cNvPr>
          <p:cNvSpPr txBox="1">
            <a:spLocks/>
          </p:cNvSpPr>
          <p:nvPr userDrawn="1"/>
        </p:nvSpPr>
        <p:spPr>
          <a:xfrm>
            <a:off x="477838" y="6213788"/>
            <a:ext cx="324000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lang="de-DE" sz="1000" b="1" kern="1200" smtClean="0">
                <a:solidFill>
                  <a:schemeClr val="bg2"/>
                </a:solidFill>
                <a:latin typeface="Frutiger LT Com 55 Roman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/>
              <a:t>Alexander Jüstel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928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7"/>
          <p:cNvSpPr>
            <a:spLocks noChangeShapeType="1"/>
          </p:cNvSpPr>
          <p:nvPr userDrawn="1"/>
        </p:nvSpPr>
        <p:spPr bwMode="auto">
          <a:xfrm flipV="1">
            <a:off x="625619" y="6165380"/>
            <a:ext cx="10942575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7839" y="476823"/>
            <a:ext cx="11233150" cy="1008140"/>
          </a:xfrm>
          <a:noFill/>
        </p:spPr>
        <p:txBody>
          <a:bodyPr/>
          <a:lstStyle>
            <a:lvl1pPr marL="0" indent="0">
              <a:defRPr sz="3200" cap="all" baseline="0"/>
            </a:lvl1pPr>
          </a:lstStyle>
          <a:p>
            <a:pPr lvl="0"/>
            <a:r>
              <a:rPr lang="de-DE" noProof="0"/>
              <a:t>Mastertitelformat bearbeiten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7838" y="1773238"/>
            <a:ext cx="11233149" cy="6476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Master-Untertitelformat bearbeiten</a:t>
            </a:r>
          </a:p>
        </p:txBody>
      </p:sp>
      <p:sp>
        <p:nvSpPr>
          <p:cNvPr id="12" name="Line 12"/>
          <p:cNvSpPr>
            <a:spLocks noChangeShapeType="1"/>
          </p:cNvSpPr>
          <p:nvPr userDrawn="1"/>
        </p:nvSpPr>
        <p:spPr bwMode="auto">
          <a:xfrm flipV="1">
            <a:off x="477838" y="404813"/>
            <a:ext cx="11233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" name="Line 13"/>
          <p:cNvSpPr>
            <a:spLocks noChangeShapeType="1"/>
          </p:cNvSpPr>
          <p:nvPr userDrawn="1"/>
        </p:nvSpPr>
        <p:spPr bwMode="auto">
          <a:xfrm>
            <a:off x="477839" y="2492870"/>
            <a:ext cx="1123315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6383246" y="2708920"/>
            <a:ext cx="5327742" cy="3312468"/>
          </a:xfrm>
        </p:spPr>
        <p:txBody>
          <a:bodyPr/>
          <a:lstStyle>
            <a:lvl1pPr marL="0" indent="0">
              <a:buNone/>
              <a:defRPr/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Line 7"/>
          <p:cNvSpPr>
            <a:spLocks noChangeShapeType="1"/>
          </p:cNvSpPr>
          <p:nvPr userDrawn="1"/>
        </p:nvSpPr>
        <p:spPr bwMode="auto">
          <a:xfrm flipV="1">
            <a:off x="477838" y="6165380"/>
            <a:ext cx="1123315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" name="ConfidentialISE" hidden="1"/>
          <p:cNvSpPr txBox="1"/>
          <p:nvPr userDrawn="1"/>
        </p:nvSpPr>
        <p:spPr>
          <a:xfrm>
            <a:off x="1342938" y="6176336"/>
            <a:ext cx="1262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buClr>
                <a:schemeClr val="tx2"/>
              </a:buClr>
              <a:buFontTx/>
              <a:buNone/>
            </a:pPr>
            <a:r>
              <a:rPr lang="en-US" sz="1200"/>
              <a:t>CONFIDENTIAL</a:t>
            </a:r>
          </a:p>
        </p:txBody>
      </p:sp>
      <p:sp>
        <p:nvSpPr>
          <p:cNvPr id="11" name="Fußzeilenplatzhalter 1">
            <a:extLst>
              <a:ext uri="{FF2B5EF4-FFF2-40B4-BE49-F238E27FC236}">
                <a16:creationId xmlns:a16="http://schemas.microsoft.com/office/drawing/2014/main" id="{098ABB61-F5AC-44BA-8269-A0F4E6A815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7838" y="6213788"/>
            <a:ext cx="324000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lang="de-DE" sz="1000" b="1" smtClean="0">
                <a:solidFill>
                  <a:schemeClr val="bg2"/>
                </a:solidFill>
              </a:defRPr>
            </a:lvl1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dirty="0"/>
              <a:t>Alexander Jüstel</a:t>
            </a:r>
          </a:p>
        </p:txBody>
      </p:sp>
    </p:spTree>
    <p:extLst>
      <p:ext uri="{BB962C8B-B14F-4D97-AF65-F5344CB8AC3E}">
        <p14:creationId xmlns:p14="http://schemas.microsoft.com/office/powerpoint/2010/main" val="634522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7839" y="476823"/>
            <a:ext cx="11232000" cy="1007908"/>
          </a:xfrm>
        </p:spPr>
        <p:txBody>
          <a:bodyPr/>
          <a:lstStyle>
            <a:lvl1pPr marL="0" indent="0">
              <a:defRPr sz="3200" cap="all" baseline="0"/>
            </a:lvl1pPr>
          </a:lstStyle>
          <a:p>
            <a:pPr lvl="0"/>
            <a:r>
              <a:rPr lang="de-DE" noProof="0"/>
              <a:t>Mastertitelformat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505605" y="1772816"/>
            <a:ext cx="11232000" cy="4248150"/>
          </a:xfrm>
        </p:spPr>
        <p:txBody>
          <a:bodyPr/>
          <a:lstStyle>
            <a:lvl1pPr marL="360000" indent="-360000">
              <a:buFont typeface="Wingdings" pitchFamily="2" charset="2"/>
              <a:buChar char="n"/>
              <a:defRPr/>
            </a:lvl1pPr>
            <a:lvl2pPr marL="720000" indent="-360000">
              <a:buFont typeface="Wingdings" pitchFamily="2" charset="2"/>
              <a:buChar char="n"/>
              <a:defRPr/>
            </a:lvl2pPr>
            <a:lvl3pPr marL="1080000">
              <a:defRPr/>
            </a:lvl3pPr>
            <a:lvl4pPr marL="1440000">
              <a:defRPr/>
            </a:lvl4pPr>
            <a:lvl5pPr marL="1800000" indent="-360000"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Line 12"/>
          <p:cNvSpPr>
            <a:spLocks noChangeShapeType="1"/>
          </p:cNvSpPr>
          <p:nvPr userDrawn="1"/>
        </p:nvSpPr>
        <p:spPr bwMode="auto">
          <a:xfrm flipV="1">
            <a:off x="477838" y="404813"/>
            <a:ext cx="11233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Line 13"/>
          <p:cNvSpPr>
            <a:spLocks noChangeShapeType="1"/>
          </p:cNvSpPr>
          <p:nvPr userDrawn="1"/>
        </p:nvSpPr>
        <p:spPr bwMode="auto">
          <a:xfrm>
            <a:off x="477839" y="1558800"/>
            <a:ext cx="1123315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Fußzeilenplatzhalter 1">
            <a:extLst>
              <a:ext uri="{FF2B5EF4-FFF2-40B4-BE49-F238E27FC236}">
                <a16:creationId xmlns:a16="http://schemas.microsoft.com/office/drawing/2014/main" id="{77CCB32E-6754-4B24-B2EF-987D3D598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7838" y="6213788"/>
            <a:ext cx="324000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lang="de-DE" sz="1000" b="1" smtClean="0">
                <a:solidFill>
                  <a:schemeClr val="bg2"/>
                </a:solidFill>
              </a:defRPr>
            </a:lvl1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dirty="0"/>
              <a:t>Alexander Jüstel</a:t>
            </a:r>
          </a:p>
        </p:txBody>
      </p:sp>
    </p:spTree>
    <p:extLst>
      <p:ext uri="{BB962C8B-B14F-4D97-AF65-F5344CB8AC3E}">
        <p14:creationId xmlns:p14="http://schemas.microsoft.com/office/powerpoint/2010/main" val="3496663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1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7839" y="334800"/>
            <a:ext cx="11233150" cy="369332"/>
          </a:xfrm>
        </p:spPr>
        <p:txBody>
          <a:bodyPr wrap="square">
            <a:spAutoFit/>
          </a:bodyPr>
          <a:lstStyle>
            <a:lvl1pPr marL="0" indent="0" defTabSz="504000"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7838" y="1773238"/>
            <a:ext cx="11233149" cy="42481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1">
            <a:extLst>
              <a:ext uri="{FF2B5EF4-FFF2-40B4-BE49-F238E27FC236}">
                <a16:creationId xmlns:a16="http://schemas.microsoft.com/office/drawing/2014/main" id="{AC2A9DD8-53DA-40B8-95EC-B4E8829CB6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7838" y="6213788"/>
            <a:ext cx="324000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lang="de-DE" sz="1000" b="1" smtClean="0">
                <a:solidFill>
                  <a:schemeClr val="bg2"/>
                </a:solidFill>
              </a:defRPr>
            </a:lvl1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dirty="0"/>
              <a:t>Alexander Jüstel</a:t>
            </a:r>
          </a:p>
        </p:txBody>
      </p:sp>
    </p:spTree>
    <p:extLst>
      <p:ext uri="{BB962C8B-B14F-4D97-AF65-F5344CB8AC3E}">
        <p14:creationId xmlns:p14="http://schemas.microsoft.com/office/powerpoint/2010/main" val="63030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7839" y="334800"/>
            <a:ext cx="11233150" cy="369332"/>
          </a:xfrm>
        </p:spPr>
        <p:txBody>
          <a:bodyPr wrap="square">
            <a:spAutoFit/>
          </a:bodyPr>
          <a:lstStyle>
            <a:lvl1pPr marL="0" indent="0" defTabSz="504000"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7839" y="1773238"/>
            <a:ext cx="5329336" cy="42481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0"/>
          </p:nvPr>
        </p:nvSpPr>
        <p:spPr>
          <a:xfrm>
            <a:off x="6382494" y="1773138"/>
            <a:ext cx="5329336" cy="42481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52DA62A6-882C-46D0-BA57-EC87D780D5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7838" y="6213788"/>
            <a:ext cx="324000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lang="de-DE" sz="1000" b="1" smtClean="0">
                <a:solidFill>
                  <a:schemeClr val="bg2"/>
                </a:solidFill>
              </a:defRPr>
            </a:lvl1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dirty="0"/>
              <a:t>Alexander Jüstel</a:t>
            </a:r>
          </a:p>
        </p:txBody>
      </p:sp>
    </p:spTree>
    <p:extLst>
      <p:ext uri="{BB962C8B-B14F-4D97-AF65-F5344CB8AC3E}">
        <p14:creationId xmlns:p14="http://schemas.microsoft.com/office/powerpoint/2010/main" val="2541841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7"/>
          <p:cNvSpPr>
            <a:spLocks noChangeShapeType="1"/>
          </p:cNvSpPr>
          <p:nvPr userDrawn="1"/>
        </p:nvSpPr>
        <p:spPr bwMode="auto">
          <a:xfrm flipV="1">
            <a:off x="625619" y="6165380"/>
            <a:ext cx="10942575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7839" y="476823"/>
            <a:ext cx="11233150" cy="1008140"/>
          </a:xfrm>
          <a:noFill/>
        </p:spPr>
        <p:txBody>
          <a:bodyPr/>
          <a:lstStyle>
            <a:lvl1pPr marL="0" indent="0">
              <a:defRPr sz="3200" cap="all" baseline="0"/>
            </a:lvl1pPr>
          </a:lstStyle>
          <a:p>
            <a:pPr lvl="0"/>
            <a:r>
              <a:rPr lang="de-DE" noProof="0"/>
              <a:t>Mastertitelformat bearbeiten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7838" y="1773238"/>
            <a:ext cx="11233149" cy="6476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Master-Untertitelformat bearbeiten</a:t>
            </a:r>
          </a:p>
        </p:txBody>
      </p:sp>
      <p:sp>
        <p:nvSpPr>
          <p:cNvPr id="4" name="Rechteck 3"/>
          <p:cNvSpPr/>
          <p:nvPr userDrawn="1"/>
        </p:nvSpPr>
        <p:spPr bwMode="auto">
          <a:xfrm>
            <a:off x="9359235" y="6237390"/>
            <a:ext cx="2496022" cy="540000"/>
          </a:xfrm>
          <a:prstGeom prst="rect">
            <a:avLst/>
          </a:prstGeom>
          <a:solidFill>
            <a:schemeClr val="bg1"/>
          </a:solidFill>
          <a:ln w="0">
            <a:solidFill>
              <a:schemeClr val="bg1">
                <a:alpha val="0"/>
              </a:schemeClr>
            </a:solidFill>
            <a:round/>
            <a:headEnd type="arrow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Line 12"/>
          <p:cNvSpPr>
            <a:spLocks noChangeShapeType="1"/>
          </p:cNvSpPr>
          <p:nvPr userDrawn="1"/>
        </p:nvSpPr>
        <p:spPr bwMode="auto">
          <a:xfrm flipV="1">
            <a:off x="477838" y="404813"/>
            <a:ext cx="11233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" name="Line 13"/>
          <p:cNvSpPr>
            <a:spLocks noChangeShapeType="1"/>
          </p:cNvSpPr>
          <p:nvPr userDrawn="1"/>
        </p:nvSpPr>
        <p:spPr bwMode="auto">
          <a:xfrm>
            <a:off x="477839" y="2492870"/>
            <a:ext cx="1123315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477838" y="6213788"/>
            <a:ext cx="324000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lang="de-DE" sz="1000" b="1" smtClean="0">
                <a:solidFill>
                  <a:schemeClr val="bg2"/>
                </a:solidFill>
              </a:defRPr>
            </a:lvl1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dirty="0"/>
              <a:t>Alexander Jüstel</a:t>
            </a:r>
          </a:p>
        </p:txBody>
      </p:sp>
      <p:sp>
        <p:nvSpPr>
          <p:cNvPr id="17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477838" y="6349881"/>
            <a:ext cx="1800000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lang="de-DE" sz="800" smtClean="0">
                <a:solidFill>
                  <a:schemeClr val="bg2"/>
                </a:solidFill>
              </a:defRPr>
            </a:lvl1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fld id="{A06316EC-39FF-4C97-AA6E-29B761CE3E45}" type="slidenum">
              <a:rPr lang="de-DE" smtClean="0"/>
              <a:pPr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t>‹Nr.›</a:t>
            </a:fld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4821" y="3429000"/>
            <a:ext cx="4040773" cy="1182989"/>
          </a:xfrm>
          <a:prstGeom prst="rect">
            <a:avLst/>
          </a:prstGeom>
        </p:spPr>
      </p:pic>
      <p:sp>
        <p:nvSpPr>
          <p:cNvPr id="5" name="Rechteck 4" descr="valid_FHG_layout_1"/>
          <p:cNvSpPr/>
          <p:nvPr userDrawn="1"/>
        </p:nvSpPr>
        <p:spPr bwMode="auto">
          <a:xfrm>
            <a:off x="6383246" y="6957490"/>
            <a:ext cx="5807167" cy="396055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r>
              <a:rPr lang="de-DE" sz="900">
                <a:solidFill>
                  <a:schemeClr val="tx2"/>
                </a:solidFill>
              </a:rPr>
              <a:t>Diesen Kasten nicht löschen (ist für die Funktion der Folie wichtig)</a:t>
            </a:r>
          </a:p>
        </p:txBody>
      </p:sp>
    </p:spTree>
    <p:extLst>
      <p:ext uri="{BB962C8B-B14F-4D97-AF65-F5344CB8AC3E}">
        <p14:creationId xmlns:p14="http://schemas.microsoft.com/office/powerpoint/2010/main" val="1851861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7"/>
          <p:cNvSpPr>
            <a:spLocks noChangeShapeType="1"/>
          </p:cNvSpPr>
          <p:nvPr userDrawn="1"/>
        </p:nvSpPr>
        <p:spPr bwMode="auto">
          <a:xfrm flipV="1">
            <a:off x="625619" y="6165380"/>
            <a:ext cx="10942575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7839" y="476823"/>
            <a:ext cx="11233150" cy="1008140"/>
          </a:xfrm>
          <a:noFill/>
        </p:spPr>
        <p:txBody>
          <a:bodyPr/>
          <a:lstStyle>
            <a:lvl1pPr marL="0" indent="0">
              <a:defRPr sz="3200" cap="all" baseline="0"/>
            </a:lvl1pPr>
          </a:lstStyle>
          <a:p>
            <a:pPr lvl="0"/>
            <a:r>
              <a:rPr lang="de-DE" noProof="0"/>
              <a:t>Mastertitelformat bearbeiten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7838" y="1773238"/>
            <a:ext cx="11233149" cy="6476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Master-Untertitelformat bearbeiten</a:t>
            </a:r>
          </a:p>
        </p:txBody>
      </p:sp>
      <p:sp>
        <p:nvSpPr>
          <p:cNvPr id="12" name="Line 12"/>
          <p:cNvSpPr>
            <a:spLocks noChangeShapeType="1"/>
          </p:cNvSpPr>
          <p:nvPr userDrawn="1"/>
        </p:nvSpPr>
        <p:spPr bwMode="auto">
          <a:xfrm flipV="1">
            <a:off x="477838" y="404813"/>
            <a:ext cx="11233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" name="Line 13"/>
          <p:cNvSpPr>
            <a:spLocks noChangeShapeType="1"/>
          </p:cNvSpPr>
          <p:nvPr userDrawn="1"/>
        </p:nvSpPr>
        <p:spPr bwMode="auto">
          <a:xfrm>
            <a:off x="477839" y="2492870"/>
            <a:ext cx="1123315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477838" y="6349881"/>
            <a:ext cx="1800000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lang="de-DE" sz="800" smtClean="0">
                <a:solidFill>
                  <a:schemeClr val="bg2"/>
                </a:solidFill>
              </a:defRPr>
            </a:lvl1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fld id="{A06316EC-39FF-4C97-AA6E-29B761CE3E45}" type="slidenum">
              <a:rPr lang="de-DE" smtClean="0"/>
              <a:pPr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t>‹Nr.›</a:t>
            </a:fld>
            <a:endParaRPr lang="de-DE"/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0"/>
          </p:nvPr>
        </p:nvSpPr>
        <p:spPr>
          <a:xfrm>
            <a:off x="477838" y="2636890"/>
            <a:ext cx="11233149" cy="338447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5" name="Rechteck 14" descr="valid_FHG_layout_1"/>
          <p:cNvSpPr/>
          <p:nvPr userDrawn="1"/>
        </p:nvSpPr>
        <p:spPr bwMode="auto">
          <a:xfrm>
            <a:off x="6383246" y="6957490"/>
            <a:ext cx="5807167" cy="396055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r>
              <a:rPr lang="de-DE" sz="900">
                <a:solidFill>
                  <a:schemeClr val="tx2"/>
                </a:solidFill>
              </a:rPr>
              <a:t>Diesen Kasten nicht löschen (ist für die Funktion der Folie wichtig)</a:t>
            </a:r>
          </a:p>
        </p:txBody>
      </p:sp>
      <p:sp>
        <p:nvSpPr>
          <p:cNvPr id="14" name="Fußzeilenplatzhalter 1">
            <a:extLst>
              <a:ext uri="{FF2B5EF4-FFF2-40B4-BE49-F238E27FC236}">
                <a16:creationId xmlns:a16="http://schemas.microsoft.com/office/drawing/2014/main" id="{5FCDA473-AA9E-4DC8-9C89-A2769B061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7838" y="6213788"/>
            <a:ext cx="324000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lang="de-DE" sz="1000" b="1" smtClean="0">
                <a:solidFill>
                  <a:schemeClr val="bg2"/>
                </a:solidFill>
              </a:defRPr>
            </a:lvl1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dirty="0"/>
              <a:t>Alexander Jüstel</a:t>
            </a:r>
          </a:p>
        </p:txBody>
      </p:sp>
    </p:spTree>
    <p:extLst>
      <p:ext uri="{BB962C8B-B14F-4D97-AF65-F5344CB8AC3E}">
        <p14:creationId xmlns:p14="http://schemas.microsoft.com/office/powerpoint/2010/main" val="2553449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7839" y="476823"/>
            <a:ext cx="11086956" cy="1007908"/>
          </a:xfrm>
        </p:spPr>
        <p:txBody>
          <a:bodyPr/>
          <a:lstStyle>
            <a:lvl1pPr marL="0" indent="0">
              <a:defRPr sz="3200" cap="all" baseline="0"/>
            </a:lvl1pPr>
          </a:lstStyle>
          <a:p>
            <a:pPr lvl="0"/>
            <a:r>
              <a:rPr lang="de-DE" noProof="0"/>
              <a:t>Mastertitelformat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77838" y="1773238"/>
            <a:ext cx="11088657" cy="4248150"/>
          </a:xfrm>
        </p:spPr>
        <p:txBody>
          <a:bodyPr/>
          <a:lstStyle>
            <a:lvl1pPr marL="360000" indent="-360000">
              <a:buFont typeface="Wingdings" pitchFamily="2" charset="2"/>
              <a:buChar char="n"/>
              <a:defRPr/>
            </a:lvl1pPr>
            <a:lvl2pPr marL="720000" indent="-360000">
              <a:buFont typeface="Wingdings" pitchFamily="2" charset="2"/>
              <a:buChar char="n"/>
              <a:defRPr/>
            </a:lvl2pPr>
            <a:lvl3pPr marL="1080000">
              <a:defRPr/>
            </a:lvl3pPr>
            <a:lvl4pPr marL="1440000">
              <a:defRPr/>
            </a:lvl4pPr>
            <a:lvl5pPr marL="1800000" indent="-360000"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Line 12"/>
          <p:cNvSpPr>
            <a:spLocks noChangeShapeType="1"/>
          </p:cNvSpPr>
          <p:nvPr userDrawn="1"/>
        </p:nvSpPr>
        <p:spPr bwMode="auto">
          <a:xfrm flipV="1">
            <a:off x="477838" y="404813"/>
            <a:ext cx="11233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Line 13"/>
          <p:cNvSpPr>
            <a:spLocks noChangeShapeType="1"/>
          </p:cNvSpPr>
          <p:nvPr userDrawn="1"/>
        </p:nvSpPr>
        <p:spPr bwMode="auto">
          <a:xfrm>
            <a:off x="477839" y="1558800"/>
            <a:ext cx="1123315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477838" y="6349881"/>
            <a:ext cx="1800000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lang="de-DE" sz="800" smtClean="0">
                <a:solidFill>
                  <a:schemeClr val="bg2"/>
                </a:solidFill>
              </a:defRPr>
            </a:lvl1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fld id="{A06316EC-39FF-4C97-AA6E-29B761CE3E45}" type="slidenum">
              <a:rPr lang="de-DE" smtClean="0"/>
              <a:pPr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t>‹Nr.›</a:t>
            </a:fld>
            <a:endParaRPr lang="de-DE"/>
          </a:p>
        </p:txBody>
      </p:sp>
      <p:sp>
        <p:nvSpPr>
          <p:cNvPr id="10" name="Rechteck 9" descr="valid_FHG_layout_1"/>
          <p:cNvSpPr/>
          <p:nvPr userDrawn="1"/>
        </p:nvSpPr>
        <p:spPr bwMode="auto">
          <a:xfrm>
            <a:off x="6383246" y="6957490"/>
            <a:ext cx="5807167" cy="396055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r>
              <a:rPr lang="de-DE" sz="900">
                <a:solidFill>
                  <a:schemeClr val="tx2"/>
                </a:solidFill>
              </a:rPr>
              <a:t>Diesen Kasten nicht löschen (ist für die Funktion der Folie wichtig)</a:t>
            </a:r>
          </a:p>
        </p:txBody>
      </p:sp>
      <p:sp>
        <p:nvSpPr>
          <p:cNvPr id="13" name="Fußzeilenplatzhalter 1">
            <a:extLst>
              <a:ext uri="{FF2B5EF4-FFF2-40B4-BE49-F238E27FC236}">
                <a16:creationId xmlns:a16="http://schemas.microsoft.com/office/drawing/2014/main" id="{03FF5693-3856-4135-A279-C423C6C1A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7838" y="6213788"/>
            <a:ext cx="324000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lang="de-DE" sz="1000" b="1" smtClean="0">
                <a:solidFill>
                  <a:schemeClr val="bg2"/>
                </a:solidFill>
              </a:defRPr>
            </a:lvl1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dirty="0"/>
              <a:t>Alexander Jüstel</a:t>
            </a:r>
          </a:p>
        </p:txBody>
      </p:sp>
    </p:spTree>
    <p:extLst>
      <p:ext uri="{BB962C8B-B14F-4D97-AF65-F5344CB8AC3E}">
        <p14:creationId xmlns:p14="http://schemas.microsoft.com/office/powerpoint/2010/main" val="3268292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7839" y="334800"/>
            <a:ext cx="11233150" cy="369332"/>
          </a:xfrm>
        </p:spPr>
        <p:txBody>
          <a:bodyPr wrap="square">
            <a:spAutoFit/>
          </a:bodyPr>
          <a:lstStyle>
            <a:lvl1pPr marL="0" indent="0" defTabSz="504000"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7838" y="1773238"/>
            <a:ext cx="11233149" cy="42481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477838" y="6349881"/>
            <a:ext cx="1800000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lang="de-DE" sz="800" smtClean="0">
                <a:solidFill>
                  <a:schemeClr val="bg2"/>
                </a:solidFill>
              </a:defRPr>
            </a:lvl1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fld id="{A06316EC-39FF-4C97-AA6E-29B761CE3E45}" type="slidenum">
              <a:rPr lang="de-DE" smtClean="0"/>
              <a:pPr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t>‹Nr.›</a:t>
            </a:fld>
            <a:endParaRPr lang="de-DE"/>
          </a:p>
        </p:txBody>
      </p:sp>
      <p:sp>
        <p:nvSpPr>
          <p:cNvPr id="9" name="Rechteck 8" descr="valid_FHG_layout_1"/>
          <p:cNvSpPr/>
          <p:nvPr userDrawn="1"/>
        </p:nvSpPr>
        <p:spPr bwMode="auto">
          <a:xfrm>
            <a:off x="6383246" y="6957490"/>
            <a:ext cx="5807167" cy="396055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r>
              <a:rPr lang="de-DE" sz="900">
                <a:solidFill>
                  <a:schemeClr val="tx2"/>
                </a:solidFill>
              </a:rPr>
              <a:t>Diesen Kasten nicht löschen (ist für die Funktion der Folie wichtig)</a:t>
            </a:r>
          </a:p>
        </p:txBody>
      </p:sp>
      <p:sp>
        <p:nvSpPr>
          <p:cNvPr id="8" name="Fußzeilenplatzhalter 1">
            <a:extLst>
              <a:ext uri="{FF2B5EF4-FFF2-40B4-BE49-F238E27FC236}">
                <a16:creationId xmlns:a16="http://schemas.microsoft.com/office/drawing/2014/main" id="{53CF7094-C0A6-45AD-AA04-CDF0AC09E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7838" y="6213788"/>
            <a:ext cx="324000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lang="de-DE" sz="1000" b="1" smtClean="0">
                <a:solidFill>
                  <a:schemeClr val="bg2"/>
                </a:solidFill>
              </a:defRPr>
            </a:lvl1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dirty="0"/>
              <a:t>Alexander Jüstel</a:t>
            </a:r>
          </a:p>
        </p:txBody>
      </p:sp>
    </p:spTree>
    <p:extLst>
      <p:ext uri="{BB962C8B-B14F-4D97-AF65-F5344CB8AC3E}">
        <p14:creationId xmlns:p14="http://schemas.microsoft.com/office/powerpoint/2010/main" val="1074418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7838" y="334800"/>
            <a:ext cx="11245849" cy="12255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9" y="1774800"/>
            <a:ext cx="11233150" cy="42481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477838" y="6165380"/>
            <a:ext cx="1123315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8" name="Gruppieren 17"/>
          <p:cNvGrpSpPr/>
          <p:nvPr/>
        </p:nvGrpSpPr>
        <p:grpSpPr>
          <a:xfrm>
            <a:off x="0" y="6993540"/>
            <a:ext cx="5832150" cy="324000"/>
            <a:chOff x="0" y="7101510"/>
            <a:chExt cx="5832150" cy="324000"/>
          </a:xfrm>
        </p:grpSpPr>
        <p:sp>
          <p:nvSpPr>
            <p:cNvPr id="19" name="Rechteck 18"/>
            <p:cNvSpPr/>
            <p:nvPr userDrawn="1"/>
          </p:nvSpPr>
          <p:spPr>
            <a:xfrm>
              <a:off x="0" y="7101510"/>
              <a:ext cx="180000" cy="324000"/>
            </a:xfrm>
            <a:prstGeom prst="rect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R 23</a:t>
              </a:r>
            </a:p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G 156</a:t>
              </a:r>
            </a:p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B 125</a:t>
              </a:r>
            </a:p>
          </p:txBody>
        </p:sp>
        <p:sp>
          <p:nvSpPr>
            <p:cNvPr id="20" name="Rechteck 19"/>
            <p:cNvSpPr/>
            <p:nvPr userDrawn="1"/>
          </p:nvSpPr>
          <p:spPr>
            <a:xfrm>
              <a:off x="942025" y="7101510"/>
              <a:ext cx="180000" cy="324000"/>
            </a:xfrm>
            <a:prstGeom prst="rect">
              <a:avLst/>
            </a:prstGeom>
            <a:solidFill>
              <a:srgbClr val="F294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R 242</a:t>
              </a:r>
            </a:p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G 148</a:t>
              </a:r>
            </a:p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B 0</a:t>
              </a:r>
            </a:p>
          </p:txBody>
        </p:sp>
        <p:sp>
          <p:nvSpPr>
            <p:cNvPr id="21" name="Rechteck 20"/>
            <p:cNvSpPr/>
            <p:nvPr userDrawn="1"/>
          </p:nvSpPr>
          <p:spPr>
            <a:xfrm>
              <a:off x="1884050" y="7101510"/>
              <a:ext cx="180000" cy="324000"/>
            </a:xfrm>
            <a:prstGeom prst="rect">
              <a:avLst/>
            </a:prstGeom>
            <a:solidFill>
              <a:srgbClr val="1F82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R 31</a:t>
              </a:r>
            </a:p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G 130</a:t>
              </a:r>
            </a:p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B 192</a:t>
              </a:r>
            </a:p>
          </p:txBody>
        </p:sp>
        <p:sp>
          <p:nvSpPr>
            <p:cNvPr id="22" name="Rechteck 21"/>
            <p:cNvSpPr/>
            <p:nvPr userDrawn="1"/>
          </p:nvSpPr>
          <p:spPr>
            <a:xfrm>
              <a:off x="2826075" y="7101510"/>
              <a:ext cx="180000" cy="324000"/>
            </a:xfrm>
            <a:prstGeom prst="rect">
              <a:avLst/>
            </a:prstGeom>
            <a:solidFill>
              <a:srgbClr val="E2001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R 226</a:t>
              </a:r>
            </a:p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G 0</a:t>
              </a:r>
            </a:p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B 26</a:t>
              </a:r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3768100" y="7101510"/>
              <a:ext cx="180000" cy="324000"/>
            </a:xfrm>
            <a:prstGeom prst="rect">
              <a:avLst/>
            </a:prstGeom>
            <a:solidFill>
              <a:srgbClr val="B1C8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R 177</a:t>
              </a:r>
            </a:p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G 200</a:t>
              </a:r>
            </a:p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B 0</a:t>
              </a:r>
            </a:p>
          </p:txBody>
        </p:sp>
        <p:sp>
          <p:nvSpPr>
            <p:cNvPr id="24" name="Rechteck 23"/>
            <p:cNvSpPr/>
            <p:nvPr userDrawn="1"/>
          </p:nvSpPr>
          <p:spPr>
            <a:xfrm>
              <a:off x="4710125" y="7101510"/>
              <a:ext cx="180000" cy="324000"/>
            </a:xfrm>
            <a:prstGeom prst="rect">
              <a:avLst/>
            </a:prstGeom>
            <a:solidFill>
              <a:srgbClr val="FEEFD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R 254</a:t>
              </a:r>
            </a:p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G 239</a:t>
              </a:r>
            </a:p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B 214</a:t>
              </a:r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5652150" y="7101510"/>
              <a:ext cx="180000" cy="324000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R 225</a:t>
              </a:r>
            </a:p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G 227</a:t>
              </a:r>
            </a:p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B 227</a:t>
              </a:r>
            </a:p>
          </p:txBody>
        </p:sp>
      </p:grpSp>
      <p:sp>
        <p:nvSpPr>
          <p:cNvPr id="5" name="SeitenzahlPPT"/>
          <p:cNvSpPr txBox="1"/>
          <p:nvPr/>
        </p:nvSpPr>
        <p:spPr>
          <a:xfrm>
            <a:off x="471768" y="6440961"/>
            <a:ext cx="470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9084B6-FA3C-4EF1-90D3-2B9C4D2AA201}" type="slidenum">
              <a:rPr lang="en-US" sz="1200" smtClean="0"/>
              <a:t>‹Nr.›</a:t>
            </a:fld>
            <a:endParaRPr lang="en-US" sz="1200" dirty="0"/>
          </a:p>
        </p:txBody>
      </p:sp>
      <p:sp>
        <p:nvSpPr>
          <p:cNvPr id="16" name="ConfidentialISE" hidden="1"/>
          <p:cNvSpPr txBox="1"/>
          <p:nvPr/>
        </p:nvSpPr>
        <p:spPr>
          <a:xfrm>
            <a:off x="1342938" y="6176336"/>
            <a:ext cx="1262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buClr>
                <a:schemeClr val="tx2"/>
              </a:buClr>
              <a:buFontTx/>
              <a:buNone/>
            </a:pPr>
            <a:r>
              <a:rPr lang="en-US" sz="1200"/>
              <a:t>CONFIDENTIAL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1670" y="6293801"/>
            <a:ext cx="1440160" cy="40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Fußzeilenplatzhalter 1">
            <a:extLst>
              <a:ext uri="{FF2B5EF4-FFF2-40B4-BE49-F238E27FC236}">
                <a16:creationId xmlns:a16="http://schemas.microsoft.com/office/drawing/2014/main" id="{79637915-09D9-4741-91CC-9E6920E019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7838" y="6213788"/>
            <a:ext cx="324000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lang="de-DE" sz="1000" b="1" smtClean="0">
                <a:solidFill>
                  <a:schemeClr val="bg2"/>
                </a:solidFill>
              </a:defRPr>
            </a:lvl1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dirty="0"/>
              <a:t>Alexander Jüstel</a:t>
            </a:r>
          </a:p>
        </p:txBody>
      </p:sp>
    </p:spTree>
    <p:extLst>
      <p:ext uri="{BB962C8B-B14F-4D97-AF65-F5344CB8AC3E}">
        <p14:creationId xmlns:p14="http://schemas.microsoft.com/office/powerpoint/2010/main" val="373712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0" r:id="rId2"/>
    <p:sldLayoutId id="2147483679" r:id="rId3"/>
    <p:sldLayoutId id="2147483681" r:id="rId4"/>
    <p:sldLayoutId id="2147483674" r:id="rId5"/>
  </p:sldLayoutIdLst>
  <p:hf hdr="0" dt="0"/>
  <p:txStyles>
    <p:titleStyle>
      <a:lvl1pPr marL="0" indent="0" algn="l" defTabSz="5040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9pPr>
    </p:titleStyle>
    <p:bodyStyle>
      <a:lvl1pPr marL="36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tx2"/>
        </a:buClr>
        <a:buFont typeface="Wingdings" pitchFamily="2" charset="2"/>
        <a:buChar char="n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2pPr>
      <a:lvl3pPr marL="108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3pPr>
      <a:lvl4pPr marL="144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4pPr>
      <a:lvl5pPr marL="180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5pPr>
      <a:lvl6pPr marL="1887538" indent="-358775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344738" indent="-358775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2801938" indent="-358775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259138" indent="-358775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7838" y="334800"/>
            <a:ext cx="11245849" cy="12255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9" y="1774800"/>
            <a:ext cx="11233150" cy="42481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477838" y="6349881"/>
            <a:ext cx="1800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de-DE" sz="8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sz="800">
                <a:solidFill>
                  <a:schemeClr val="bg2"/>
                </a:solidFill>
              </a:rPr>
              <a:t>© Fraunhofer 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477838" y="6165380"/>
            <a:ext cx="1123315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8" name="Gruppieren 17"/>
          <p:cNvGrpSpPr/>
          <p:nvPr userDrawn="1"/>
        </p:nvGrpSpPr>
        <p:grpSpPr>
          <a:xfrm>
            <a:off x="0" y="6993540"/>
            <a:ext cx="5832150" cy="324000"/>
            <a:chOff x="0" y="7101510"/>
            <a:chExt cx="5832150" cy="324000"/>
          </a:xfrm>
        </p:grpSpPr>
        <p:sp>
          <p:nvSpPr>
            <p:cNvPr id="19" name="Rechteck 18"/>
            <p:cNvSpPr/>
            <p:nvPr userDrawn="1"/>
          </p:nvSpPr>
          <p:spPr>
            <a:xfrm>
              <a:off x="0" y="7101510"/>
              <a:ext cx="180000" cy="324000"/>
            </a:xfrm>
            <a:prstGeom prst="rect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R 23</a:t>
              </a:r>
            </a:p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G 156</a:t>
              </a:r>
            </a:p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B 125</a:t>
              </a:r>
            </a:p>
          </p:txBody>
        </p:sp>
        <p:sp>
          <p:nvSpPr>
            <p:cNvPr id="20" name="Rechteck 19"/>
            <p:cNvSpPr/>
            <p:nvPr userDrawn="1"/>
          </p:nvSpPr>
          <p:spPr>
            <a:xfrm>
              <a:off x="942025" y="7101510"/>
              <a:ext cx="180000" cy="324000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R 242</a:t>
              </a:r>
            </a:p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G 148</a:t>
              </a:r>
            </a:p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B 0</a:t>
              </a:r>
            </a:p>
          </p:txBody>
        </p:sp>
        <p:sp>
          <p:nvSpPr>
            <p:cNvPr id="21" name="Rechteck 20"/>
            <p:cNvSpPr/>
            <p:nvPr userDrawn="1"/>
          </p:nvSpPr>
          <p:spPr>
            <a:xfrm>
              <a:off x="1884050" y="7101510"/>
              <a:ext cx="180000" cy="324000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R 31</a:t>
              </a:r>
            </a:p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G 130</a:t>
              </a:r>
            </a:p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B 192</a:t>
              </a:r>
            </a:p>
          </p:txBody>
        </p:sp>
        <p:sp>
          <p:nvSpPr>
            <p:cNvPr id="22" name="Rechteck 21"/>
            <p:cNvSpPr/>
            <p:nvPr userDrawn="1"/>
          </p:nvSpPr>
          <p:spPr>
            <a:xfrm>
              <a:off x="2826075" y="7101510"/>
              <a:ext cx="180000" cy="324000"/>
            </a:xfrm>
            <a:prstGeom prst="rect">
              <a:avLst/>
            </a:prstGeom>
            <a:solidFill>
              <a:schemeClr val="accent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R 226</a:t>
              </a:r>
            </a:p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G 0</a:t>
              </a:r>
            </a:p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B 26</a:t>
              </a:r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3768100" y="7101510"/>
              <a:ext cx="180000" cy="324000"/>
            </a:xfrm>
            <a:prstGeom prst="rect">
              <a:avLst/>
            </a:prstGeom>
            <a:solidFill>
              <a:schemeClr val="accent4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R 177</a:t>
              </a:r>
            </a:p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G 200</a:t>
              </a:r>
            </a:p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B 0</a:t>
              </a:r>
            </a:p>
          </p:txBody>
        </p:sp>
        <p:sp>
          <p:nvSpPr>
            <p:cNvPr id="24" name="Rechteck 23"/>
            <p:cNvSpPr/>
            <p:nvPr userDrawn="1"/>
          </p:nvSpPr>
          <p:spPr>
            <a:xfrm>
              <a:off x="4710125" y="7101510"/>
              <a:ext cx="180000" cy="324000"/>
            </a:xfrm>
            <a:prstGeom prst="rect">
              <a:avLst/>
            </a:prstGeom>
            <a:solidFill>
              <a:schemeClr val="accent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R 254</a:t>
              </a:r>
            </a:p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G 239</a:t>
              </a:r>
            </a:p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B 214</a:t>
              </a:r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5652150" y="7101510"/>
              <a:ext cx="180000" cy="324000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R 225</a:t>
              </a:r>
            </a:p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G 227</a:t>
              </a:r>
            </a:p>
            <a:p>
              <a:pPr algn="l">
                <a:lnSpc>
                  <a:spcPts val="600"/>
                </a:lnSpc>
              </a:pPr>
              <a:r>
                <a:rPr lang="de-DE" sz="900">
                  <a:solidFill>
                    <a:schemeClr val="tx1"/>
                  </a:solidFill>
                </a:rPr>
                <a:t>B 227</a:t>
              </a:r>
            </a:p>
          </p:txBody>
        </p:sp>
      </p:grp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9258" y="6300000"/>
            <a:ext cx="1325823" cy="388152"/>
          </a:xfrm>
          <a:prstGeom prst="rect">
            <a:avLst/>
          </a:prstGeom>
        </p:spPr>
      </p:pic>
      <p:sp>
        <p:nvSpPr>
          <p:cNvPr id="15" name="Fußzeilenplatzhalter 1">
            <a:extLst>
              <a:ext uri="{FF2B5EF4-FFF2-40B4-BE49-F238E27FC236}">
                <a16:creationId xmlns:a16="http://schemas.microsoft.com/office/drawing/2014/main" id="{3521A488-9752-48E5-8F42-DFB3B803C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7838" y="6213788"/>
            <a:ext cx="324000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lang="de-DE" sz="1000" b="1" smtClean="0">
                <a:solidFill>
                  <a:schemeClr val="bg2"/>
                </a:solidFill>
              </a:defRPr>
            </a:lvl1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dirty="0"/>
              <a:t>Alexander Jüstel</a:t>
            </a:r>
          </a:p>
        </p:txBody>
      </p:sp>
    </p:spTree>
    <p:extLst>
      <p:ext uri="{BB962C8B-B14F-4D97-AF65-F5344CB8AC3E}">
        <p14:creationId xmlns:p14="http://schemas.microsoft.com/office/powerpoint/2010/main" val="26646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hdr="0" dt="0"/>
  <p:txStyles>
    <p:titleStyle>
      <a:lvl1pPr marL="0" indent="0" algn="l" defTabSz="5040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9pPr>
    </p:titleStyle>
    <p:bodyStyle>
      <a:lvl1pPr marL="36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tx2"/>
        </a:buClr>
        <a:buFont typeface="Wingdings" pitchFamily="2" charset="2"/>
        <a:buChar char="n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2pPr>
      <a:lvl3pPr marL="108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3pPr>
      <a:lvl4pPr marL="144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4pPr>
      <a:lvl5pPr marL="180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5pPr>
      <a:lvl6pPr marL="1887538" indent="-358775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344738" indent="-358775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2801938" indent="-358775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259138" indent="-358775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7839" y="334800"/>
            <a:ext cx="11245849" cy="12255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9" y="1774800"/>
            <a:ext cx="11233150" cy="42481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477838" y="6349883"/>
            <a:ext cx="1800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de-DE" sz="800" dirty="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sz="800" dirty="0">
                <a:solidFill>
                  <a:schemeClr val="bg2"/>
                </a:solidFill>
              </a:rPr>
              <a:t>© Fraunhofer 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477838" y="6165380"/>
            <a:ext cx="1123315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800" dirty="0"/>
          </a:p>
        </p:txBody>
      </p:sp>
      <p:pic>
        <p:nvPicPr>
          <p:cNvPr id="17" name="Grafik 16" descr="Logo_ausgetausch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351" y="6300000"/>
            <a:ext cx="1417637" cy="233846"/>
          </a:xfrm>
          <a:prstGeom prst="rect">
            <a:avLst/>
          </a:prstGeom>
        </p:spPr>
      </p:pic>
      <p:grpSp>
        <p:nvGrpSpPr>
          <p:cNvPr id="18" name="Gruppieren 17"/>
          <p:cNvGrpSpPr/>
          <p:nvPr/>
        </p:nvGrpSpPr>
        <p:grpSpPr>
          <a:xfrm>
            <a:off x="0" y="6993540"/>
            <a:ext cx="5832150" cy="324000"/>
            <a:chOff x="0" y="7101510"/>
            <a:chExt cx="5832150" cy="324000"/>
          </a:xfrm>
        </p:grpSpPr>
        <p:sp>
          <p:nvSpPr>
            <p:cNvPr id="19" name="Rechteck 18"/>
            <p:cNvSpPr/>
            <p:nvPr userDrawn="1"/>
          </p:nvSpPr>
          <p:spPr>
            <a:xfrm>
              <a:off x="0" y="7101510"/>
              <a:ext cx="180000" cy="324000"/>
            </a:xfrm>
            <a:prstGeom prst="rect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R 23</a:t>
              </a:r>
            </a:p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G 156</a:t>
              </a:r>
            </a:p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B 125</a:t>
              </a:r>
            </a:p>
          </p:txBody>
        </p:sp>
        <p:sp>
          <p:nvSpPr>
            <p:cNvPr id="20" name="Rechteck 19"/>
            <p:cNvSpPr/>
            <p:nvPr userDrawn="1"/>
          </p:nvSpPr>
          <p:spPr>
            <a:xfrm>
              <a:off x="942025" y="7101510"/>
              <a:ext cx="180000" cy="324000"/>
            </a:xfrm>
            <a:prstGeom prst="rect">
              <a:avLst/>
            </a:prstGeom>
            <a:solidFill>
              <a:srgbClr val="F294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R 242</a:t>
              </a:r>
            </a:p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G 148</a:t>
              </a:r>
            </a:p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B 0</a:t>
              </a:r>
            </a:p>
          </p:txBody>
        </p:sp>
        <p:sp>
          <p:nvSpPr>
            <p:cNvPr id="21" name="Rechteck 20"/>
            <p:cNvSpPr/>
            <p:nvPr userDrawn="1"/>
          </p:nvSpPr>
          <p:spPr>
            <a:xfrm>
              <a:off x="1884050" y="7101510"/>
              <a:ext cx="180000" cy="324000"/>
            </a:xfrm>
            <a:prstGeom prst="rect">
              <a:avLst/>
            </a:prstGeom>
            <a:solidFill>
              <a:srgbClr val="1F82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R 31</a:t>
              </a:r>
            </a:p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G 130</a:t>
              </a:r>
            </a:p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B 192</a:t>
              </a:r>
            </a:p>
          </p:txBody>
        </p:sp>
        <p:sp>
          <p:nvSpPr>
            <p:cNvPr id="22" name="Rechteck 21"/>
            <p:cNvSpPr/>
            <p:nvPr userDrawn="1"/>
          </p:nvSpPr>
          <p:spPr>
            <a:xfrm>
              <a:off x="2826075" y="7101510"/>
              <a:ext cx="180000" cy="324000"/>
            </a:xfrm>
            <a:prstGeom prst="rect">
              <a:avLst/>
            </a:prstGeom>
            <a:solidFill>
              <a:srgbClr val="E2001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R 226</a:t>
              </a:r>
            </a:p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G 0</a:t>
              </a:r>
            </a:p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B 26</a:t>
              </a:r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3768100" y="7101510"/>
              <a:ext cx="180000" cy="324000"/>
            </a:xfrm>
            <a:prstGeom prst="rect">
              <a:avLst/>
            </a:prstGeom>
            <a:solidFill>
              <a:srgbClr val="B1C8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R 95</a:t>
              </a:r>
            </a:p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G 200</a:t>
              </a:r>
            </a:p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B 0</a:t>
              </a:r>
            </a:p>
          </p:txBody>
        </p:sp>
        <p:sp>
          <p:nvSpPr>
            <p:cNvPr id="24" name="Rechteck 23"/>
            <p:cNvSpPr/>
            <p:nvPr userDrawn="1"/>
          </p:nvSpPr>
          <p:spPr>
            <a:xfrm>
              <a:off x="4710125" y="7101510"/>
              <a:ext cx="180000" cy="324000"/>
            </a:xfrm>
            <a:prstGeom prst="rect">
              <a:avLst/>
            </a:prstGeom>
            <a:solidFill>
              <a:srgbClr val="FEEFD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R 254</a:t>
              </a:r>
            </a:p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G 239</a:t>
              </a:r>
            </a:p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B 214</a:t>
              </a:r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5652150" y="7101510"/>
              <a:ext cx="180000" cy="324000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R 225</a:t>
              </a:r>
            </a:p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G 227</a:t>
              </a:r>
            </a:p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B 227</a:t>
              </a:r>
            </a:p>
          </p:txBody>
        </p:sp>
      </p:grpSp>
      <p:sp>
        <p:nvSpPr>
          <p:cNvPr id="15" name="Fußzeilenplatzhalter 1">
            <a:extLst>
              <a:ext uri="{FF2B5EF4-FFF2-40B4-BE49-F238E27FC236}">
                <a16:creationId xmlns:a16="http://schemas.microsoft.com/office/drawing/2014/main" id="{C0C99D77-1C41-473F-8A68-5102D2A36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7838" y="6213788"/>
            <a:ext cx="324000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lang="de-DE" sz="1000" b="1" smtClean="0">
                <a:solidFill>
                  <a:schemeClr val="bg2"/>
                </a:solidFill>
              </a:defRPr>
            </a:lvl1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dirty="0"/>
              <a:t>Alexander Jüstel</a:t>
            </a:r>
          </a:p>
        </p:txBody>
      </p:sp>
    </p:spTree>
    <p:extLst>
      <p:ext uri="{BB962C8B-B14F-4D97-AF65-F5344CB8AC3E}">
        <p14:creationId xmlns:p14="http://schemas.microsoft.com/office/powerpoint/2010/main" val="757527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hdr="0" dt="0"/>
  <p:txStyles>
    <p:titleStyle>
      <a:lvl1pPr marL="0" indent="0" algn="l" defTabSz="50395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5pPr>
      <a:lvl6pPr marL="4571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6pPr>
      <a:lvl7pPr marL="914309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7pPr>
      <a:lvl8pPr marL="1371463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8pPr>
      <a:lvl9pPr marL="1828617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9pPr>
    </p:titleStyle>
    <p:bodyStyle>
      <a:lvl1pPr marL="359964" indent="-359964" algn="l" defTabSz="359964" rtl="0" eaLnBrk="1" fontAlgn="base" hangingPunct="1">
        <a:spcBef>
          <a:spcPct val="0"/>
        </a:spcBef>
        <a:spcAft>
          <a:spcPts val="900"/>
        </a:spcAft>
        <a:buClr>
          <a:schemeClr val="tx2"/>
        </a:buClr>
        <a:buFont typeface="Wingdings" pitchFamily="2" charset="2"/>
        <a:buChar char="n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19928" indent="-359964" algn="l" defTabSz="359964" rtl="0" eaLnBrk="1" fontAlgn="base" hangingPunct="1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2pPr>
      <a:lvl3pPr marL="1079892" indent="-359964" algn="l" defTabSz="359964" rtl="0" eaLnBrk="1" fontAlgn="base" hangingPunct="1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3pPr>
      <a:lvl4pPr marL="1439856" indent="-359964" algn="l" defTabSz="359964" rtl="0" eaLnBrk="1" fontAlgn="base" hangingPunct="1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4pPr>
      <a:lvl5pPr marL="1799820" indent="-359964" algn="l" defTabSz="359964" rtl="0" eaLnBrk="1" fontAlgn="base" hangingPunct="1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5pPr>
      <a:lvl6pPr marL="1887349" indent="-358739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344504" indent="-358739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2801658" indent="-358739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258812" indent="-358739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fotocommunity.de/photo/elisenbrunnen-aachen-rclassen/35233861" TargetMode="External"/><Relationship Id="rId5" Type="http://schemas.openxmlformats.org/officeDocument/2006/relationships/image" Target="../media/image7.jpeg"/><Relationship Id="rId4" Type="http://schemas.openxmlformats.org/officeDocument/2006/relationships/hyperlink" Target="https://www.spiegel.de/wirtschaft/soziales/nordrhein-westfalen-will-braunkohle-tagebau-garzweiler-ii-verkleinern-a-961390.html" TargetMode="External"/><Relationship Id="rId9" Type="http://schemas.openxmlformats.org/officeDocument/2006/relationships/hyperlink" Target="https://upload.wikimedia.org/wikipedia/commons/thumb/e/e1/Aachen_Kaiserbad_1682.jpg/240px-Aachen_Kaiserbad_1682.jp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77839" y="476822"/>
            <a:ext cx="11233150" cy="2138333"/>
          </a:xfrm>
        </p:spPr>
        <p:txBody>
          <a:bodyPr/>
          <a:lstStyle/>
          <a:p>
            <a:r>
              <a:rPr lang="en-US" b="0" dirty="0"/>
              <a:t>Interpretation of seismic reflection vintage lines from the Variscan Fold and Thrust Belt in the Aachen region, Germany: </a:t>
            </a:r>
            <a:br>
              <a:rPr lang="en-US" b="0" dirty="0"/>
            </a:br>
            <a:r>
              <a:rPr lang="en-US" b="0" dirty="0"/>
              <a:t>Implications for geothermal exploration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6316EC-39FF-4C97-AA6E-29B761CE3E45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A8AFAF"/>
                </a:solidFill>
                <a:effectLst/>
                <a:uLnTx/>
                <a:uFillTx/>
                <a:latin typeface="Frutiger LT Com 55 Roman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srgbClr val="A8AFAF"/>
              </a:solidFill>
              <a:effectLst/>
              <a:uLnTx/>
              <a:uFillTx/>
              <a:latin typeface="Frutiger LT Com 55 Roman" pitchFamily="34" charset="0"/>
              <a:ea typeface="+mn-ea"/>
              <a:cs typeface="+mn-cs"/>
            </a:endParaRPr>
          </a:p>
        </p:txBody>
      </p:sp>
      <p:pic>
        <p:nvPicPr>
          <p:cNvPr id="1026" name="Picture 2" descr="EGU General Assembly 2022 – International GNSS Service">
            <a:extLst>
              <a:ext uri="{FF2B5EF4-FFF2-40B4-BE49-F238E27FC236}">
                <a16:creationId xmlns:a16="http://schemas.microsoft.com/office/drawing/2014/main" id="{4EB76412-F109-4F83-AEEB-F8173192D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4914900"/>
            <a:ext cx="367665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FBE5087-7B62-42F3-B5C6-178A3AF4F3CB}"/>
              </a:ext>
            </a:extLst>
          </p:cNvPr>
          <p:cNvSpPr txBox="1"/>
          <p:nvPr/>
        </p:nvSpPr>
        <p:spPr>
          <a:xfrm>
            <a:off x="477838" y="2645933"/>
            <a:ext cx="7500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Alexander Jüstel</a:t>
            </a:r>
            <a:r>
              <a:rPr lang="de-DE" baseline="30000" dirty="0"/>
              <a:t>1,2</a:t>
            </a:r>
            <a:r>
              <a:rPr lang="de-DE" dirty="0"/>
              <a:t>, Oliver Ritzmann</a:t>
            </a:r>
            <a:r>
              <a:rPr lang="de-DE" baseline="30000" dirty="0"/>
              <a:t>1</a:t>
            </a:r>
            <a:r>
              <a:rPr lang="de-DE" dirty="0"/>
              <a:t>, Frank Strozyk</a:t>
            </a:r>
            <a:r>
              <a:rPr lang="de-DE" baseline="30000" dirty="0"/>
              <a:t>1,2</a:t>
            </a:r>
            <a:r>
              <a:rPr lang="de-DE" dirty="0"/>
              <a:t>, Peter Kukla</a:t>
            </a:r>
            <a:r>
              <a:rPr lang="de-DE" baseline="30000" dirty="0"/>
              <a:t>1,2</a:t>
            </a:r>
            <a:endParaRPr lang="en-US" baseline="3000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863FC02-5BDD-431B-8651-AA2A238F0942}"/>
              </a:ext>
            </a:extLst>
          </p:cNvPr>
          <p:cNvSpPr/>
          <p:nvPr/>
        </p:nvSpPr>
        <p:spPr>
          <a:xfrm>
            <a:off x="1181100" y="6242159"/>
            <a:ext cx="11009313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1: Fraunhofer IEG, Fraunhofer Research Institution for Energy Infrastructures and Geothermal Systems IEG, Am </a:t>
            </a:r>
            <a:r>
              <a:rPr lang="en-US" sz="1100" dirty="0" err="1"/>
              <a:t>Hochschulcampus</a:t>
            </a:r>
            <a:r>
              <a:rPr lang="en-US" sz="1100" dirty="0"/>
              <a:t> 1, 44801 Bochum, Germany; </a:t>
            </a:r>
          </a:p>
          <a:p>
            <a:r>
              <a:rPr lang="en-US" sz="1100" dirty="0"/>
              <a:t>2: RWTH Aachen University, Geological Institute, </a:t>
            </a:r>
            <a:r>
              <a:rPr lang="en-US" sz="1100" dirty="0" err="1"/>
              <a:t>Wüllnerstraße</a:t>
            </a:r>
            <a:r>
              <a:rPr lang="en-US" sz="1100" dirty="0"/>
              <a:t> 2, 52062 Aachen, Germany</a:t>
            </a:r>
          </a:p>
        </p:txBody>
      </p:sp>
    </p:spTree>
    <p:extLst>
      <p:ext uri="{BB962C8B-B14F-4D97-AF65-F5344CB8AC3E}">
        <p14:creationId xmlns:p14="http://schemas.microsoft.com/office/powerpoint/2010/main" val="2556403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97327B8-6014-4726-BAE9-DDDAED9FF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</a:t>
            </a:r>
            <a:endParaRPr lang="en-US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F4A5D64-CBE9-4619-8FD5-4990523CE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834" y="997311"/>
            <a:ext cx="6925289" cy="2186301"/>
          </a:xfrm>
        </p:spPr>
        <p:txBody>
          <a:bodyPr/>
          <a:lstStyle/>
          <a:p>
            <a:r>
              <a:rPr lang="de-DE" dirty="0"/>
              <a:t>Aachen </a:t>
            </a:r>
            <a:r>
              <a:rPr lang="de-DE" dirty="0" err="1"/>
              <a:t>area</a:t>
            </a:r>
            <a:r>
              <a:rPr lang="de-DE" dirty="0"/>
              <a:t> </a:t>
            </a:r>
            <a:r>
              <a:rPr lang="de-DE" dirty="0" err="1"/>
              <a:t>currently</a:t>
            </a:r>
            <a:r>
              <a:rPr lang="de-DE" dirty="0"/>
              <a:t> </a:t>
            </a:r>
            <a:r>
              <a:rPr lang="de-DE" dirty="0" err="1"/>
              <a:t>supplied</a:t>
            </a:r>
            <a:r>
              <a:rPr lang="de-DE" dirty="0"/>
              <a:t> with </a:t>
            </a:r>
            <a:r>
              <a:rPr lang="de-DE" dirty="0" err="1"/>
              <a:t>waste</a:t>
            </a:r>
            <a:r>
              <a:rPr lang="de-DE" dirty="0"/>
              <a:t> </a:t>
            </a:r>
            <a:r>
              <a:rPr lang="de-DE" dirty="0" err="1"/>
              <a:t>heat</a:t>
            </a:r>
            <a:r>
              <a:rPr lang="de-DE" dirty="0"/>
              <a:t> from Weisweiler </a:t>
            </a:r>
            <a:r>
              <a:rPr lang="de-DE" dirty="0" err="1"/>
              <a:t>coal</a:t>
            </a:r>
            <a:r>
              <a:rPr lang="de-DE" dirty="0"/>
              <a:t> power plant</a:t>
            </a:r>
          </a:p>
          <a:p>
            <a:r>
              <a:rPr lang="de-DE" dirty="0"/>
              <a:t>Heat </a:t>
            </a:r>
            <a:r>
              <a:rPr lang="de-DE" dirty="0" err="1"/>
              <a:t>transition</a:t>
            </a:r>
            <a:r>
              <a:rPr lang="de-DE" dirty="0"/>
              <a:t> </a:t>
            </a:r>
            <a:r>
              <a:rPr lang="de-DE" dirty="0" err="1"/>
              <a:t>leads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an </a:t>
            </a:r>
            <a:r>
              <a:rPr lang="de-DE" dirty="0" err="1"/>
              <a:t>increased</a:t>
            </a:r>
            <a:r>
              <a:rPr lang="de-DE" dirty="0"/>
              <a:t> </a:t>
            </a:r>
            <a:r>
              <a:rPr lang="de-DE" dirty="0" err="1"/>
              <a:t>interest</a:t>
            </a:r>
            <a:r>
              <a:rPr lang="de-DE" dirty="0"/>
              <a:t> in geothermal </a:t>
            </a:r>
            <a:r>
              <a:rPr lang="de-DE" dirty="0" err="1"/>
              <a:t>energy</a:t>
            </a:r>
            <a:endParaRPr lang="de-DE" dirty="0"/>
          </a:p>
          <a:p>
            <a:r>
              <a:rPr lang="de-DE" dirty="0"/>
              <a:t>Aachen thermal </a:t>
            </a:r>
            <a:r>
              <a:rPr lang="de-DE" dirty="0" err="1"/>
              <a:t>springs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existing</a:t>
            </a:r>
            <a:r>
              <a:rPr lang="de-DE" dirty="0"/>
              <a:t> hydrothermal </a:t>
            </a:r>
            <a:r>
              <a:rPr lang="de-DE" dirty="0" err="1"/>
              <a:t>system</a:t>
            </a:r>
            <a:r>
              <a:rPr lang="de-DE" dirty="0"/>
              <a:t> </a:t>
            </a:r>
          </a:p>
          <a:p>
            <a:r>
              <a:rPr lang="de-DE" dirty="0" err="1"/>
              <a:t>Complex</a:t>
            </a:r>
            <a:r>
              <a:rPr lang="de-DE" dirty="0"/>
              <a:t> subsurface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more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exploration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F8CD7C-C390-469E-B667-EE8A110F6C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fld id="{A06316EC-39FF-4C97-AA6E-29B761CE3E45}" type="slidenum">
              <a:rPr lang="de-DE" smtClean="0"/>
              <a:pPr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t>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FC3D2F2-722C-4568-8AAC-30527DF7F2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/>
              <a:t>Alexander Jüstel</a:t>
            </a:r>
            <a:endParaRPr lang="en-US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4CF4474-A10B-4AD7-92BF-B8B480AD0F74}"/>
              </a:ext>
            </a:extLst>
          </p:cNvPr>
          <p:cNvGrpSpPr/>
          <p:nvPr/>
        </p:nvGrpSpPr>
        <p:grpSpPr>
          <a:xfrm>
            <a:off x="8079740" y="329422"/>
            <a:ext cx="3854710" cy="2472635"/>
            <a:chOff x="7856279" y="230009"/>
            <a:chExt cx="3854710" cy="2472635"/>
          </a:xfrm>
        </p:grpSpPr>
        <p:pic>
          <p:nvPicPr>
            <p:cNvPr id="9" name="Picture 2" descr="Nordrhein-Westfalen will Braunkohle-Tagebau Garzweiler II ...">
              <a:extLst>
                <a:ext uri="{FF2B5EF4-FFF2-40B4-BE49-F238E27FC236}">
                  <a16:creationId xmlns:a16="http://schemas.microsoft.com/office/drawing/2014/main" id="{B7A05F5A-7323-4F1A-A667-71FEF4EC6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6279" y="230009"/>
              <a:ext cx="3854710" cy="2179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147EAB2F-FEEB-4D45-B256-B016A496D415}"/>
                </a:ext>
              </a:extLst>
            </p:cNvPr>
            <p:cNvSpPr/>
            <p:nvPr/>
          </p:nvSpPr>
          <p:spPr>
            <a:xfrm>
              <a:off x="7856279" y="2425645"/>
              <a:ext cx="385471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600" dirty="0">
                  <a:hlinkClick r:id="rId4"/>
                </a:rPr>
                <a:t>https://www.spiegel.de/wirtschaft/soziales/nordrhein-westfalen-will-braunkohle-tagebau-garzweiler-ii-verkleinern-a-961390.html</a:t>
              </a:r>
              <a:endParaRPr lang="de-DE" sz="600" dirty="0"/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F8AC1646-AC43-4ADD-BE14-242EB2B2EC37}"/>
              </a:ext>
            </a:extLst>
          </p:cNvPr>
          <p:cNvSpPr txBox="1"/>
          <p:nvPr/>
        </p:nvSpPr>
        <p:spPr>
          <a:xfrm>
            <a:off x="4128962" y="6350992"/>
            <a:ext cx="3932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©</a:t>
            </a:r>
            <a:r>
              <a:rPr lang="de-DE" sz="1200" dirty="0" err="1"/>
              <a:t>Authors</a:t>
            </a:r>
            <a:r>
              <a:rPr lang="de-DE" sz="1200" dirty="0"/>
              <a:t> </a:t>
            </a:r>
            <a:r>
              <a:rPr lang="de-DE" sz="1200" dirty="0" err="1"/>
              <a:t>retain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copyright</a:t>
            </a:r>
            <a:r>
              <a:rPr lang="de-DE" sz="1200" dirty="0"/>
              <a:t> of all </a:t>
            </a:r>
            <a:r>
              <a:rPr lang="de-DE" sz="1200" dirty="0" err="1"/>
              <a:t>presented</a:t>
            </a:r>
            <a:r>
              <a:rPr lang="de-DE" sz="1200" dirty="0"/>
              <a:t> </a:t>
            </a:r>
            <a:r>
              <a:rPr lang="de-DE" sz="1200" dirty="0" err="1"/>
              <a:t>materials</a:t>
            </a:r>
            <a:endParaRPr lang="de-DE" sz="1200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9270A60-3B32-4F69-AB27-D7F0C912CB85}"/>
              </a:ext>
            </a:extLst>
          </p:cNvPr>
          <p:cNvGrpSpPr/>
          <p:nvPr/>
        </p:nvGrpSpPr>
        <p:grpSpPr>
          <a:xfrm>
            <a:off x="8061449" y="3149429"/>
            <a:ext cx="3873001" cy="2891812"/>
            <a:chOff x="7837989" y="2932316"/>
            <a:chExt cx="3873001" cy="2891812"/>
          </a:xfrm>
        </p:grpSpPr>
        <p:pic>
          <p:nvPicPr>
            <p:cNvPr id="12" name="Picture 2" descr="Quellbild anzeigen">
              <a:extLst>
                <a:ext uri="{FF2B5EF4-FFF2-40B4-BE49-F238E27FC236}">
                  <a16:creationId xmlns:a16="http://schemas.microsoft.com/office/drawing/2014/main" id="{E9B29EC3-D493-4D51-8754-524C520764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6280" y="2932316"/>
              <a:ext cx="3854710" cy="2569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2ACD3FE8-90E7-444D-A536-CA1635A4FE0B}"/>
                </a:ext>
              </a:extLst>
            </p:cNvPr>
            <p:cNvSpPr/>
            <p:nvPr/>
          </p:nvSpPr>
          <p:spPr>
            <a:xfrm>
              <a:off x="7837989" y="5639462"/>
              <a:ext cx="3054041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600" dirty="0">
                  <a:hlinkClick r:id="rId6"/>
                </a:rPr>
                <a:t>https://www.fotocommunity.de/photo/elisenbrunnen-aachen-rclassen/35233861</a:t>
              </a:r>
              <a:r>
                <a:rPr lang="de-DE" sz="600" dirty="0"/>
                <a:t> 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8895ED3-D2C5-4B09-97B4-782888DDD002}"/>
              </a:ext>
            </a:extLst>
          </p:cNvPr>
          <p:cNvGrpSpPr/>
          <p:nvPr/>
        </p:nvGrpSpPr>
        <p:grpSpPr>
          <a:xfrm>
            <a:off x="477834" y="3468100"/>
            <a:ext cx="3874587" cy="2456870"/>
            <a:chOff x="477834" y="3540371"/>
            <a:chExt cx="3874587" cy="2456870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6E5F8084-7EEC-483F-90C5-169EF127A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34" y="3540371"/>
              <a:ext cx="3874587" cy="2179455"/>
            </a:xfrm>
            <a:prstGeom prst="rect">
              <a:avLst/>
            </a:prstGeom>
          </p:spPr>
        </p:pic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CA1A2F76-370D-4611-9CDA-674EC9CAEFCA}"/>
                </a:ext>
              </a:extLst>
            </p:cNvPr>
            <p:cNvSpPr/>
            <p:nvPr/>
          </p:nvSpPr>
          <p:spPr>
            <a:xfrm>
              <a:off x="477838" y="5812575"/>
              <a:ext cx="1002197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600" dirty="0"/>
                <a:t>Bochum. </a:t>
              </a:r>
              <a:r>
                <a:rPr lang="de-DE" sz="600" dirty="0" err="1"/>
                <a:t>Dannenbaum</a:t>
              </a:r>
              <a:endParaRPr lang="de-DE" sz="600" dirty="0"/>
            </a:p>
          </p:txBody>
        </p:sp>
      </p:grpSp>
      <p:pic>
        <p:nvPicPr>
          <p:cNvPr id="1026" name="Picture 2" descr="Aachen Kaiserbad 1682.jpg">
            <a:extLst>
              <a:ext uri="{FF2B5EF4-FFF2-40B4-BE49-F238E27FC236}">
                <a16:creationId xmlns:a16="http://schemas.microsoft.com/office/drawing/2014/main" id="{6941D6D8-A202-4BBB-A534-4BCF91012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450" y="3468100"/>
            <a:ext cx="3536063" cy="217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E13B95CB-54F9-4458-9C82-C4644EF9C748}"/>
              </a:ext>
            </a:extLst>
          </p:cNvPr>
          <p:cNvSpPr/>
          <p:nvPr/>
        </p:nvSpPr>
        <p:spPr>
          <a:xfrm>
            <a:off x="4455450" y="5726952"/>
            <a:ext cx="35360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hlinkClick r:id="rId9"/>
              </a:rPr>
              <a:t>https://upload.wikimedia.org/wikipedia/commons/thumb/e/e1/Aachen_Kaiserbad_1682.jpg/240px-Aachen_Kaiserbad_1682.jpg</a:t>
            </a:r>
            <a:r>
              <a:rPr lang="en-US" sz="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2892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5CB6F7-F24E-475D-A5E8-0550F4E2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Geological Background and </a:t>
            </a:r>
            <a:r>
              <a:rPr lang="de-DE" dirty="0" err="1"/>
              <a:t>existing</a:t>
            </a:r>
            <a:r>
              <a:rPr lang="de-DE" dirty="0"/>
              <a:t> </a:t>
            </a:r>
            <a:r>
              <a:rPr lang="de-DE" dirty="0" err="1"/>
              <a:t>models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83D3BA-45C8-4BB8-B895-F7BBE6642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fld id="{A06316EC-39FF-4C97-AA6E-29B761CE3E45}" type="slidenum">
              <a:rPr lang="de-DE" smtClean="0"/>
              <a:pPr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t>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A4F689-A19C-412C-83B9-A943C886E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/>
              <a:t>Alexander Jüstel</a:t>
            </a:r>
            <a:endParaRPr lang="en-US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E7EBE87-0CED-48F0-B506-50C346FBB774}"/>
              </a:ext>
            </a:extLst>
          </p:cNvPr>
          <p:cNvSpPr txBox="1"/>
          <p:nvPr/>
        </p:nvSpPr>
        <p:spPr>
          <a:xfrm>
            <a:off x="4128962" y="6350992"/>
            <a:ext cx="3932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©</a:t>
            </a:r>
            <a:r>
              <a:rPr lang="de-DE" sz="1200" dirty="0" err="1"/>
              <a:t>Authors</a:t>
            </a:r>
            <a:r>
              <a:rPr lang="de-DE" sz="1200" dirty="0"/>
              <a:t> </a:t>
            </a:r>
            <a:r>
              <a:rPr lang="de-DE" sz="1200" dirty="0" err="1"/>
              <a:t>retain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copyright</a:t>
            </a:r>
            <a:r>
              <a:rPr lang="de-DE" sz="1200" dirty="0"/>
              <a:t> of all </a:t>
            </a:r>
            <a:r>
              <a:rPr lang="de-DE" sz="1200" dirty="0" err="1"/>
              <a:t>presented</a:t>
            </a:r>
            <a:r>
              <a:rPr lang="de-DE" sz="1200" dirty="0"/>
              <a:t> </a:t>
            </a:r>
            <a:r>
              <a:rPr lang="de-DE" sz="1200" dirty="0" err="1"/>
              <a:t>materials</a:t>
            </a:r>
            <a:endParaRPr lang="de-DE" sz="120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B0DF879-FEE3-4348-9BE0-53B2FE301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17" y="1695227"/>
            <a:ext cx="5011668" cy="354403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F874501-7942-452D-AAC4-7741CD1D2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298" y="1606230"/>
            <a:ext cx="3148106" cy="155354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12F9898-925C-49E0-932D-E43B6D3AE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9406" y="3132926"/>
            <a:ext cx="3447681" cy="226467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2FB1C208-691B-48C0-8C4C-937F722BB672}"/>
              </a:ext>
            </a:extLst>
          </p:cNvPr>
          <p:cNvSpPr txBox="1"/>
          <p:nvPr/>
        </p:nvSpPr>
        <p:spPr>
          <a:xfrm>
            <a:off x="10527419" y="5335110"/>
            <a:ext cx="13596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/>
              <a:t>Fritschle</a:t>
            </a:r>
            <a:r>
              <a:rPr lang="de-DE" sz="1000" dirty="0"/>
              <a:t> et al., 2021</a:t>
            </a:r>
            <a:endParaRPr lang="en-US" sz="1000" dirty="0"/>
          </a:p>
        </p:txBody>
      </p:sp>
      <p:pic>
        <p:nvPicPr>
          <p:cNvPr id="19" name="Picture 25">
            <a:extLst>
              <a:ext uri="{FF2B5EF4-FFF2-40B4-BE49-F238E27FC236}">
                <a16:creationId xmlns:a16="http://schemas.microsoft.com/office/drawing/2014/main" id="{C1B7EC6C-36FA-4391-A061-4621EF568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527" y="3204872"/>
            <a:ext cx="3128815" cy="100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1625BFB7-BB63-43FD-8B13-D0A1D20E2889}"/>
              </a:ext>
            </a:extLst>
          </p:cNvPr>
          <p:cNvSpPr/>
          <p:nvPr/>
        </p:nvSpPr>
        <p:spPr>
          <a:xfrm>
            <a:off x="7471974" y="4213293"/>
            <a:ext cx="934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en-US" sz="1000" dirty="0"/>
              <a:t>Becker, 2008</a:t>
            </a:r>
            <a:endParaRPr lang="en-US" sz="1000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1F10857C-995C-487F-BE3A-4753CDDE57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4235" y="4497301"/>
            <a:ext cx="3148107" cy="907952"/>
          </a:xfrm>
          <a:prstGeom prst="rect">
            <a:avLst/>
          </a:prstGeom>
        </p:spPr>
      </p:pic>
      <p:pic>
        <p:nvPicPr>
          <p:cNvPr id="22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6DBF4EC0-B30E-4E78-9FD0-01648A8E0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499" y="1620700"/>
            <a:ext cx="3447689" cy="1328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474A9D98-A8A4-4B09-901F-B7BB875CF802}"/>
              </a:ext>
            </a:extLst>
          </p:cNvPr>
          <p:cNvSpPr txBox="1"/>
          <p:nvPr/>
        </p:nvSpPr>
        <p:spPr>
          <a:xfrm>
            <a:off x="7471974" y="2879010"/>
            <a:ext cx="8803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Durst</a:t>
            </a:r>
            <a:r>
              <a:rPr lang="de-DE" sz="1050" dirty="0"/>
              <a:t>, 1985</a:t>
            </a:r>
            <a:endParaRPr lang="en-US" sz="1050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F2CAA6D2-6C6A-4949-9BCF-EB7CFE41ADA3}"/>
              </a:ext>
            </a:extLst>
          </p:cNvPr>
          <p:cNvSpPr/>
          <p:nvPr/>
        </p:nvSpPr>
        <p:spPr>
          <a:xfrm>
            <a:off x="6898098" y="5458220"/>
            <a:ext cx="14542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en-US" sz="1000" dirty="0" err="1"/>
              <a:t>Mösle</a:t>
            </a:r>
            <a:r>
              <a:rPr lang="de-DE" altLang="en-US" sz="1000" dirty="0"/>
              <a:t> &amp; Becker, 2016</a:t>
            </a:r>
            <a:endParaRPr lang="en-US" sz="1000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8DA27C28-7E79-49FB-8F8D-B4FC001EC1F6}"/>
              </a:ext>
            </a:extLst>
          </p:cNvPr>
          <p:cNvSpPr/>
          <p:nvPr/>
        </p:nvSpPr>
        <p:spPr>
          <a:xfrm>
            <a:off x="10347883" y="2875731"/>
            <a:ext cx="15392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en-US" sz="1000" dirty="0"/>
              <a:t>Ribbert &amp; Wrede, 2005</a:t>
            </a:r>
            <a:endParaRPr lang="en-US" sz="1000" dirty="0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6B7ED1CA-502E-4F7C-8BBA-CC45A13CA1FD}"/>
              </a:ext>
            </a:extLst>
          </p:cNvPr>
          <p:cNvCxnSpPr>
            <a:cxnSpLocks/>
          </p:cNvCxnSpPr>
          <p:nvPr/>
        </p:nvCxnSpPr>
        <p:spPr bwMode="auto">
          <a:xfrm>
            <a:off x="5242298" y="1532238"/>
            <a:ext cx="6644902" cy="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8630F34-0701-405C-A7FB-8F1962BD8D6A}"/>
              </a:ext>
            </a:extLst>
          </p:cNvPr>
          <p:cNvCxnSpPr/>
          <p:nvPr/>
        </p:nvCxnSpPr>
        <p:spPr bwMode="auto">
          <a:xfrm>
            <a:off x="8414951" y="902043"/>
            <a:ext cx="0" cy="521961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FC64995E-8729-426A-84AD-D87FFFA7835F}"/>
              </a:ext>
            </a:extLst>
          </p:cNvPr>
          <p:cNvSpPr txBox="1"/>
          <p:nvPr/>
        </p:nvSpPr>
        <p:spPr>
          <a:xfrm>
            <a:off x="5970010" y="104823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Thin-skinned</a:t>
            </a:r>
            <a:endParaRPr lang="en-US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D17D17B7-4C06-4523-BFF2-E1BF823C04D0}"/>
              </a:ext>
            </a:extLst>
          </p:cNvPr>
          <p:cNvSpPr txBox="1"/>
          <p:nvPr/>
        </p:nvSpPr>
        <p:spPr>
          <a:xfrm>
            <a:off x="9510093" y="1048239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Thick-skinned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878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142DCC-1FE2-4A73-ACEC-94F2131CB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9" y="176542"/>
            <a:ext cx="11233150" cy="369332"/>
          </a:xfrm>
        </p:spPr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 Line A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0473DA7-ECAC-45E6-BA30-C853B41544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fld id="{A06316EC-39FF-4C97-AA6E-29B761CE3E45}" type="slidenum">
              <a:rPr lang="de-DE" smtClean="0"/>
              <a:pPr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t>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4B0816-F438-4AA9-9136-F0B54BBC8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/>
              <a:t>Alexander Jüstel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B46F05D-390B-44FE-9828-BD3649464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50" y="517636"/>
            <a:ext cx="10299851" cy="550844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C78F3B5-1CB9-4DA4-9628-3FBC6724D31D}"/>
              </a:ext>
            </a:extLst>
          </p:cNvPr>
          <p:cNvSpPr txBox="1"/>
          <p:nvPr/>
        </p:nvSpPr>
        <p:spPr>
          <a:xfrm rot="16200000">
            <a:off x="1116181" y="3187310"/>
            <a:ext cx="910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Depth [m]</a:t>
            </a:r>
            <a:endParaRPr lang="en-US" sz="12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3F67EDD-7209-4D8E-99E0-6C782BDDF5DB}"/>
              </a:ext>
            </a:extLst>
          </p:cNvPr>
          <p:cNvSpPr txBox="1"/>
          <p:nvPr/>
        </p:nvSpPr>
        <p:spPr>
          <a:xfrm>
            <a:off x="2092074" y="972562"/>
            <a:ext cx="13761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200" b="1" dirty="0"/>
              <a:t>Wurm Syncline</a:t>
            </a:r>
            <a:endParaRPr lang="en-US" sz="1200" b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825D78C-8C9F-4AC7-92D4-E308BECF6B23}"/>
              </a:ext>
            </a:extLst>
          </p:cNvPr>
          <p:cNvSpPr txBox="1"/>
          <p:nvPr/>
        </p:nvSpPr>
        <p:spPr>
          <a:xfrm>
            <a:off x="5705233" y="967135"/>
            <a:ext cx="125066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200" b="1" dirty="0"/>
              <a:t>Inde Syncline</a:t>
            </a:r>
            <a:endParaRPr lang="en-US" sz="1200" b="1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1DA456B-1DBF-4B84-B891-CB791F27DDA3}"/>
              </a:ext>
            </a:extLst>
          </p:cNvPr>
          <p:cNvSpPr txBox="1"/>
          <p:nvPr/>
        </p:nvSpPr>
        <p:spPr>
          <a:xfrm>
            <a:off x="3113526" y="1287012"/>
            <a:ext cx="420308" cy="27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100" dirty="0"/>
              <a:t>AC-</a:t>
            </a:r>
            <a:endParaRPr lang="en-US" sz="11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40280E-A66D-4B74-AC5C-60F9BF345D51}"/>
              </a:ext>
            </a:extLst>
          </p:cNvPr>
          <p:cNvSpPr txBox="1"/>
          <p:nvPr/>
        </p:nvSpPr>
        <p:spPr>
          <a:xfrm>
            <a:off x="3948500" y="1287214"/>
            <a:ext cx="421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200" dirty="0"/>
              <a:t>BS-</a:t>
            </a:r>
            <a:endParaRPr lang="en-US" sz="12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91AC812-1364-40B4-9A3D-D29F446DDB5B}"/>
              </a:ext>
            </a:extLst>
          </p:cNvPr>
          <p:cNvSpPr txBox="1"/>
          <p:nvPr/>
        </p:nvSpPr>
        <p:spPr>
          <a:xfrm>
            <a:off x="4847455" y="1287213"/>
            <a:ext cx="4212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200" dirty="0"/>
              <a:t>ED-</a:t>
            </a:r>
            <a:endParaRPr lang="en-US" sz="12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33AA9C4-4294-4033-A576-190D48B28318}"/>
              </a:ext>
            </a:extLst>
          </p:cNvPr>
          <p:cNvSpPr txBox="1"/>
          <p:nvPr/>
        </p:nvSpPr>
        <p:spPr>
          <a:xfrm>
            <a:off x="5870541" y="1307634"/>
            <a:ext cx="1064715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200" dirty="0"/>
              <a:t>Eiche-</a:t>
            </a:r>
            <a:r>
              <a:rPr lang="de-DE" sz="1200" dirty="0" err="1"/>
              <a:t>Thrust</a:t>
            </a:r>
            <a:endParaRPr lang="en-US" sz="12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587107D-1B20-47D0-A384-82D23DE68802}"/>
              </a:ext>
            </a:extLst>
          </p:cNvPr>
          <p:cNvSpPr txBox="1"/>
          <p:nvPr/>
        </p:nvSpPr>
        <p:spPr>
          <a:xfrm>
            <a:off x="10943405" y="963947"/>
            <a:ext cx="112723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000" b="1" dirty="0" err="1"/>
              <a:t>Stavelot</a:t>
            </a:r>
            <a:r>
              <a:rPr lang="de-DE" sz="1000" b="1" dirty="0"/>
              <a:t>-Venn</a:t>
            </a:r>
          </a:p>
          <a:p>
            <a:pPr algn="ctr"/>
            <a:r>
              <a:rPr lang="de-DE" sz="1000" b="1" dirty="0"/>
              <a:t>Massif</a:t>
            </a:r>
            <a:endParaRPr lang="en-US" sz="1000" b="1" dirty="0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064802C4-25B4-490C-818D-49AE9B0D6DE7}"/>
              </a:ext>
            </a:extLst>
          </p:cNvPr>
          <p:cNvSpPr/>
          <p:nvPr/>
        </p:nvSpPr>
        <p:spPr>
          <a:xfrm>
            <a:off x="10315237" y="1994600"/>
            <a:ext cx="1756263" cy="1777300"/>
          </a:xfrm>
          <a:custGeom>
            <a:avLst/>
            <a:gdLst>
              <a:gd name="connsiteX0" fmla="*/ 0 w 3265714"/>
              <a:gd name="connsiteY0" fmla="*/ 0 h 2554514"/>
              <a:gd name="connsiteX1" fmla="*/ 986971 w 3265714"/>
              <a:gd name="connsiteY1" fmla="*/ 1088571 h 2554514"/>
              <a:gd name="connsiteX2" fmla="*/ 1872342 w 3265714"/>
              <a:gd name="connsiteY2" fmla="*/ 1712685 h 2554514"/>
              <a:gd name="connsiteX3" fmla="*/ 2888342 w 3265714"/>
              <a:gd name="connsiteY3" fmla="*/ 2409371 h 2554514"/>
              <a:gd name="connsiteX4" fmla="*/ 3265714 w 3265714"/>
              <a:gd name="connsiteY4" fmla="*/ 2554514 h 255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5714" h="2554514">
                <a:moveTo>
                  <a:pt x="0" y="0"/>
                </a:moveTo>
                <a:cubicBezTo>
                  <a:pt x="337457" y="401562"/>
                  <a:pt x="674914" y="803124"/>
                  <a:pt x="986971" y="1088571"/>
                </a:cubicBezTo>
                <a:cubicBezTo>
                  <a:pt x="1299028" y="1374018"/>
                  <a:pt x="1872342" y="1712685"/>
                  <a:pt x="1872342" y="1712685"/>
                </a:cubicBezTo>
                <a:cubicBezTo>
                  <a:pt x="2189237" y="1932818"/>
                  <a:pt x="2656113" y="2269066"/>
                  <a:pt x="2888342" y="2409371"/>
                </a:cubicBezTo>
                <a:cubicBezTo>
                  <a:pt x="3120571" y="2549676"/>
                  <a:pt x="3193142" y="2552095"/>
                  <a:pt x="3265714" y="2554514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4033573-129F-45E2-B638-8F3472B047C1}"/>
              </a:ext>
            </a:extLst>
          </p:cNvPr>
          <p:cNvSpPr txBox="1"/>
          <p:nvPr/>
        </p:nvSpPr>
        <p:spPr>
          <a:xfrm>
            <a:off x="8000966" y="963947"/>
            <a:ext cx="109356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000" b="1" dirty="0"/>
              <a:t>Hammerberg </a:t>
            </a:r>
          </a:p>
          <a:p>
            <a:pPr algn="ctr"/>
            <a:r>
              <a:rPr lang="de-DE" sz="1000" b="1" dirty="0" err="1"/>
              <a:t>Anticline</a:t>
            </a:r>
            <a:endParaRPr lang="en-US" sz="1000" b="1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656441D-BC7D-4641-A49D-366B2E439098}"/>
              </a:ext>
            </a:extLst>
          </p:cNvPr>
          <p:cNvSpPr txBox="1"/>
          <p:nvPr/>
        </p:nvSpPr>
        <p:spPr>
          <a:xfrm>
            <a:off x="10061444" y="965419"/>
            <a:ext cx="805028" cy="3877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800" b="1" dirty="0">
                <a:solidFill>
                  <a:schemeClr val="accent2"/>
                </a:solidFill>
              </a:rPr>
              <a:t>Top/Base</a:t>
            </a:r>
          </a:p>
          <a:p>
            <a:pPr algn="ctr"/>
            <a:r>
              <a:rPr lang="de-DE" sz="800" b="1" dirty="0">
                <a:solidFill>
                  <a:schemeClr val="accent2"/>
                </a:solidFill>
              </a:rPr>
              <a:t>Massenkalk</a:t>
            </a:r>
            <a:endParaRPr lang="en-US" sz="800" b="1" dirty="0">
              <a:solidFill>
                <a:schemeClr val="accent2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6B81C87-C78B-438B-BD91-229C0508A4AE}"/>
              </a:ext>
            </a:extLst>
          </p:cNvPr>
          <p:cNvSpPr txBox="1"/>
          <p:nvPr/>
        </p:nvSpPr>
        <p:spPr>
          <a:xfrm>
            <a:off x="7076124" y="961568"/>
            <a:ext cx="782586" cy="3877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800" b="1" dirty="0">
                <a:solidFill>
                  <a:srgbClr val="C00000"/>
                </a:solidFill>
              </a:rPr>
              <a:t>Top/Base</a:t>
            </a:r>
          </a:p>
          <a:p>
            <a:pPr algn="ctr"/>
            <a:r>
              <a:rPr lang="de-DE" sz="800" b="1" dirty="0">
                <a:solidFill>
                  <a:srgbClr val="C00000"/>
                </a:solidFill>
              </a:rPr>
              <a:t>Kohlenkalk</a:t>
            </a:r>
            <a:endParaRPr lang="en-US" sz="800" b="1" dirty="0">
              <a:solidFill>
                <a:srgbClr val="C00000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2FC3203-08E2-4E7B-8F38-A2C7BF3B59E0}"/>
              </a:ext>
            </a:extLst>
          </p:cNvPr>
          <p:cNvSpPr txBox="1"/>
          <p:nvPr/>
        </p:nvSpPr>
        <p:spPr>
          <a:xfrm>
            <a:off x="6707803" y="6283515"/>
            <a:ext cx="846706" cy="3877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800" dirty="0"/>
              <a:t>Middle/Lower</a:t>
            </a:r>
          </a:p>
          <a:p>
            <a:pPr algn="ctr"/>
            <a:r>
              <a:rPr lang="de-DE" sz="800" dirty="0"/>
              <a:t>Devonian</a:t>
            </a:r>
            <a:endParaRPr lang="en-US" sz="800" dirty="0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E39A37A4-70A4-460A-8551-7F22BAE3DC09}"/>
              </a:ext>
            </a:extLst>
          </p:cNvPr>
          <p:cNvCxnSpPr>
            <a:cxnSpLocks/>
          </p:cNvCxnSpPr>
          <p:nvPr/>
        </p:nvCxnSpPr>
        <p:spPr>
          <a:xfrm flipH="1" flipV="1">
            <a:off x="8247185" y="4707628"/>
            <a:ext cx="152293" cy="1571466"/>
          </a:xfrm>
          <a:prstGeom prst="straightConnector1">
            <a:avLst/>
          </a:prstGeom>
          <a:ln w="57150">
            <a:solidFill>
              <a:srgbClr val="179C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8A205039-9096-40D8-92F0-3BA82756115F}"/>
              </a:ext>
            </a:extLst>
          </p:cNvPr>
          <p:cNvSpPr txBox="1"/>
          <p:nvPr/>
        </p:nvSpPr>
        <p:spPr>
          <a:xfrm>
            <a:off x="7757201" y="6279093"/>
            <a:ext cx="135165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000" b="1" dirty="0" err="1"/>
              <a:t>Detachment</a:t>
            </a:r>
            <a:r>
              <a:rPr lang="de-DE" sz="1000" b="1" dirty="0"/>
              <a:t> at </a:t>
            </a:r>
          </a:p>
          <a:p>
            <a:r>
              <a:rPr lang="de-DE" sz="1000" b="1" dirty="0" err="1"/>
              <a:t>approx</a:t>
            </a:r>
            <a:r>
              <a:rPr lang="de-DE" sz="1000" b="1" dirty="0"/>
              <a:t>. -2,500 m!</a:t>
            </a:r>
            <a:endParaRPr lang="en-US" sz="1000" b="1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752206D-7B35-408B-9FD0-358293BFEF13}"/>
              </a:ext>
            </a:extLst>
          </p:cNvPr>
          <p:cNvSpPr txBox="1"/>
          <p:nvPr/>
        </p:nvSpPr>
        <p:spPr>
          <a:xfrm>
            <a:off x="9171468" y="963947"/>
            <a:ext cx="81304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000" b="1" dirty="0" err="1"/>
              <a:t>Burgholz</a:t>
            </a:r>
            <a:r>
              <a:rPr lang="de-DE" sz="1000" b="1" dirty="0"/>
              <a:t> </a:t>
            </a:r>
          </a:p>
          <a:p>
            <a:r>
              <a:rPr lang="de-DE" sz="1000" b="1" dirty="0" err="1"/>
              <a:t>Syncline</a:t>
            </a:r>
            <a:endParaRPr lang="en-US" sz="1000" b="1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21EE0076-67C4-4883-93FD-FAE24D82CF97}"/>
              </a:ext>
            </a:extLst>
          </p:cNvPr>
          <p:cNvSpPr txBox="1"/>
          <p:nvPr/>
        </p:nvSpPr>
        <p:spPr>
          <a:xfrm>
            <a:off x="10061444" y="1487684"/>
            <a:ext cx="105099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200" dirty="0"/>
              <a:t>Venn Thrust</a:t>
            </a:r>
            <a:endParaRPr lang="en-US" sz="1200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489D80A8-AC2B-44FF-B9F7-D6236AF61417}"/>
              </a:ext>
            </a:extLst>
          </p:cNvPr>
          <p:cNvSpPr txBox="1"/>
          <p:nvPr/>
        </p:nvSpPr>
        <p:spPr>
          <a:xfrm>
            <a:off x="998220" y="3818910"/>
            <a:ext cx="705439" cy="3877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800" dirty="0"/>
              <a:t>Lower</a:t>
            </a:r>
          </a:p>
          <a:p>
            <a:pPr algn="ctr"/>
            <a:r>
              <a:rPr lang="de-DE" sz="800" dirty="0"/>
              <a:t>Devonian</a:t>
            </a:r>
            <a:endParaRPr lang="en-US" sz="800" dirty="0"/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204942B5-8101-4621-A30C-6BE436227BF7}"/>
              </a:ext>
            </a:extLst>
          </p:cNvPr>
          <p:cNvCxnSpPr>
            <a:cxnSpLocks/>
          </p:cNvCxnSpPr>
          <p:nvPr/>
        </p:nvCxnSpPr>
        <p:spPr bwMode="auto">
          <a:xfrm>
            <a:off x="1771650" y="4054834"/>
            <a:ext cx="1341876" cy="25719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AA1E7F2F-20F4-4363-9D31-E757AE269AC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507480" y="4206708"/>
            <a:ext cx="568644" cy="200220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059AEBFF-5256-4104-85D2-7741746D2EF3}"/>
              </a:ext>
            </a:extLst>
          </p:cNvPr>
          <p:cNvSpPr txBox="1"/>
          <p:nvPr/>
        </p:nvSpPr>
        <p:spPr>
          <a:xfrm>
            <a:off x="2092074" y="6349881"/>
            <a:ext cx="3932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©</a:t>
            </a:r>
            <a:r>
              <a:rPr lang="de-DE" sz="1200" dirty="0" err="1"/>
              <a:t>Authors</a:t>
            </a:r>
            <a:r>
              <a:rPr lang="de-DE" sz="1200" dirty="0"/>
              <a:t> </a:t>
            </a:r>
            <a:r>
              <a:rPr lang="de-DE" sz="1200" dirty="0" err="1"/>
              <a:t>retain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copyright</a:t>
            </a:r>
            <a:r>
              <a:rPr lang="de-DE" sz="1200" dirty="0"/>
              <a:t> of all </a:t>
            </a:r>
            <a:r>
              <a:rPr lang="de-DE" sz="1200" dirty="0" err="1"/>
              <a:t>presented</a:t>
            </a:r>
            <a:r>
              <a:rPr lang="de-DE" sz="1200" dirty="0"/>
              <a:t> </a:t>
            </a:r>
            <a:r>
              <a:rPr lang="de-DE" sz="1200" dirty="0" err="1"/>
              <a:t>materials</a:t>
            </a:r>
            <a:endParaRPr lang="de-DE" sz="1200" dirty="0"/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765CCCEE-299A-4700-B663-D1E772160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06" y="819484"/>
            <a:ext cx="1413762" cy="1777301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7F2AC823-9B87-4437-A477-541723156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63" y="4603865"/>
            <a:ext cx="1690687" cy="1195582"/>
          </a:xfrm>
          <a:prstGeom prst="rect">
            <a:avLst/>
          </a:prstGeom>
        </p:spPr>
      </p:pic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8BAB2F5F-54D4-4C80-A0D9-EF5ABD8C3968}"/>
              </a:ext>
            </a:extLst>
          </p:cNvPr>
          <p:cNvCxnSpPr>
            <a:cxnSpLocks/>
          </p:cNvCxnSpPr>
          <p:nvPr/>
        </p:nvCxnSpPr>
        <p:spPr bwMode="auto">
          <a:xfrm>
            <a:off x="428307" y="5029350"/>
            <a:ext cx="569913" cy="692602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97855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3428F758-4A9D-4940-A695-DD4039F823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683207"/>
            <a:ext cx="11852957" cy="5338181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5ADE84-929D-42CF-A678-7A517BB123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fld id="{A06316EC-39FF-4C97-AA6E-29B761CE3E45}" type="slidenum">
              <a:rPr lang="de-DE" smtClean="0"/>
              <a:pPr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t>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451B54-8ABA-48DB-A3B1-36F58931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/>
              <a:t>Alexander Jüstel</a:t>
            </a:r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35624AA-3CAC-4FE5-B483-CA5AEA6E602E}"/>
              </a:ext>
            </a:extLst>
          </p:cNvPr>
          <p:cNvSpPr txBox="1"/>
          <p:nvPr/>
        </p:nvSpPr>
        <p:spPr>
          <a:xfrm>
            <a:off x="6125094" y="1794036"/>
            <a:ext cx="1449436" cy="5355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Acquisition Gap</a:t>
            </a:r>
          </a:p>
          <a:p>
            <a:pPr algn="ctr"/>
            <a:r>
              <a:rPr lang="de-DE" sz="1200" dirty="0"/>
              <a:t>Stolberg</a:t>
            </a:r>
            <a:endParaRPr lang="en-US" sz="12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0EAC31C-AB65-4907-8098-0418B2A9282E}"/>
              </a:ext>
            </a:extLst>
          </p:cNvPr>
          <p:cNvSpPr txBox="1"/>
          <p:nvPr/>
        </p:nvSpPr>
        <p:spPr>
          <a:xfrm>
            <a:off x="870080" y="1472699"/>
            <a:ext cx="1407758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100" dirty="0"/>
              <a:t>Sandgewand Fault</a:t>
            </a:r>
            <a:endParaRPr lang="en-US" sz="1100" dirty="0"/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A2AD370E-B78C-4046-BA89-432D0B24ED4F}"/>
              </a:ext>
            </a:extLst>
          </p:cNvPr>
          <p:cNvCxnSpPr>
            <a:cxnSpLocks/>
          </p:cNvCxnSpPr>
          <p:nvPr/>
        </p:nvCxnSpPr>
        <p:spPr>
          <a:xfrm>
            <a:off x="7934325" y="4302566"/>
            <a:ext cx="745978" cy="0"/>
          </a:xfrm>
          <a:prstGeom prst="straightConnector1">
            <a:avLst/>
          </a:prstGeom>
          <a:ln w="57150">
            <a:solidFill>
              <a:srgbClr val="179C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F8DFCD91-F43E-4A36-A3C3-E830FFD351EA}"/>
              </a:ext>
            </a:extLst>
          </p:cNvPr>
          <p:cNvSpPr txBox="1"/>
          <p:nvPr/>
        </p:nvSpPr>
        <p:spPr>
          <a:xfrm>
            <a:off x="6416618" y="3972961"/>
            <a:ext cx="1449436" cy="5355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/>
              <a:t>Detachment</a:t>
            </a:r>
            <a:r>
              <a:rPr lang="de-DE" sz="1200" dirty="0"/>
              <a:t> at </a:t>
            </a:r>
          </a:p>
          <a:p>
            <a:pPr algn="ctr"/>
            <a:r>
              <a:rPr lang="de-DE" sz="1200" dirty="0" err="1"/>
              <a:t>approx</a:t>
            </a:r>
            <a:r>
              <a:rPr lang="de-DE" sz="1200" dirty="0"/>
              <a:t>. -1,750 m!</a:t>
            </a:r>
            <a:endParaRPr lang="en-US" sz="12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E6338FA-A4D5-4051-B4A3-54604572E763}"/>
              </a:ext>
            </a:extLst>
          </p:cNvPr>
          <p:cNvSpPr txBox="1"/>
          <p:nvPr/>
        </p:nvSpPr>
        <p:spPr>
          <a:xfrm>
            <a:off x="21633200" y="452732"/>
            <a:ext cx="187743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4"/>
                </a:solidFill>
              </a:rPr>
              <a:t>Top/Base</a:t>
            </a:r>
          </a:p>
          <a:p>
            <a:pPr algn="ctr"/>
            <a:r>
              <a:rPr lang="de-DE" sz="2400" b="1" dirty="0">
                <a:solidFill>
                  <a:schemeClr val="accent4"/>
                </a:solidFill>
              </a:rPr>
              <a:t>Massenkalk</a:t>
            </a:r>
            <a:endParaRPr lang="en-US" sz="2400" b="1" dirty="0">
              <a:solidFill>
                <a:schemeClr val="accent4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98D8716-462A-4430-9C22-F597DBE9A895}"/>
              </a:ext>
            </a:extLst>
          </p:cNvPr>
          <p:cNvSpPr txBox="1"/>
          <p:nvPr/>
        </p:nvSpPr>
        <p:spPr>
          <a:xfrm>
            <a:off x="8680303" y="1142837"/>
            <a:ext cx="1276310" cy="5355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200" b="1" dirty="0"/>
              <a:t>Hammerberg </a:t>
            </a:r>
          </a:p>
          <a:p>
            <a:pPr algn="ctr"/>
            <a:r>
              <a:rPr lang="de-DE" sz="1200" b="1" dirty="0" err="1"/>
              <a:t>Anticline</a:t>
            </a:r>
            <a:endParaRPr lang="en-US" sz="1200" b="1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2E93D85-D675-4E89-AC52-E29837E2746C}"/>
              </a:ext>
            </a:extLst>
          </p:cNvPr>
          <p:cNvSpPr txBox="1"/>
          <p:nvPr/>
        </p:nvSpPr>
        <p:spPr>
          <a:xfrm>
            <a:off x="3007987" y="1472699"/>
            <a:ext cx="782586" cy="3877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800" b="1" dirty="0">
                <a:solidFill>
                  <a:srgbClr val="C00000"/>
                </a:solidFill>
              </a:rPr>
              <a:t>Top/Base</a:t>
            </a:r>
          </a:p>
          <a:p>
            <a:pPr algn="ctr"/>
            <a:r>
              <a:rPr lang="de-DE" sz="800" b="1" dirty="0">
                <a:solidFill>
                  <a:srgbClr val="C00000"/>
                </a:solidFill>
              </a:rPr>
              <a:t>Kohlenkalk</a:t>
            </a:r>
            <a:endParaRPr lang="en-US" sz="800" b="1" dirty="0">
              <a:solidFill>
                <a:srgbClr val="C00000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0F863E3-ACCD-4ACA-82D5-7C42B87654F7}"/>
              </a:ext>
            </a:extLst>
          </p:cNvPr>
          <p:cNvSpPr txBox="1"/>
          <p:nvPr/>
        </p:nvSpPr>
        <p:spPr>
          <a:xfrm>
            <a:off x="870080" y="1149494"/>
            <a:ext cx="420308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100" dirty="0"/>
              <a:t>AC-</a:t>
            </a:r>
            <a:endParaRPr lang="en-US" sz="11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8A20C13-0B94-4FB4-A682-466FE5FEA3E2}"/>
              </a:ext>
            </a:extLst>
          </p:cNvPr>
          <p:cNvSpPr txBox="1"/>
          <p:nvPr/>
        </p:nvSpPr>
        <p:spPr>
          <a:xfrm>
            <a:off x="5165955" y="1148993"/>
            <a:ext cx="125066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200" b="1" dirty="0"/>
              <a:t>Inde Syncline</a:t>
            </a:r>
            <a:endParaRPr lang="en-US" sz="1200" b="1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2F06878-DEB4-44F3-BAC9-4102C7D7B40A}"/>
              </a:ext>
            </a:extLst>
          </p:cNvPr>
          <p:cNvSpPr txBox="1"/>
          <p:nvPr/>
        </p:nvSpPr>
        <p:spPr>
          <a:xfrm>
            <a:off x="10025508" y="1142836"/>
            <a:ext cx="941283" cy="5355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200" b="1" dirty="0"/>
              <a:t>Burgholz </a:t>
            </a:r>
          </a:p>
          <a:p>
            <a:pPr algn="ctr"/>
            <a:r>
              <a:rPr lang="de-DE" sz="1200" b="1" dirty="0"/>
              <a:t>Syncline</a:t>
            </a:r>
            <a:endParaRPr lang="en-US" sz="1200" b="1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EECE8AD-3D72-4404-972D-504A1F720E04}"/>
              </a:ext>
            </a:extLst>
          </p:cNvPr>
          <p:cNvSpPr txBox="1"/>
          <p:nvPr/>
        </p:nvSpPr>
        <p:spPr>
          <a:xfrm>
            <a:off x="2109274" y="1148993"/>
            <a:ext cx="420308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100" dirty="0"/>
              <a:t>AC-</a:t>
            </a:r>
            <a:endParaRPr lang="en-US" sz="11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BBC84E8-FBC7-4C92-B1B7-849C7DD1210E}"/>
              </a:ext>
            </a:extLst>
          </p:cNvPr>
          <p:cNvSpPr txBox="1"/>
          <p:nvPr/>
        </p:nvSpPr>
        <p:spPr>
          <a:xfrm>
            <a:off x="2729466" y="1148993"/>
            <a:ext cx="388248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100" dirty="0"/>
              <a:t>BS-</a:t>
            </a:r>
            <a:endParaRPr lang="en-US" sz="11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3C94589-80F1-46DE-8423-51387C168589}"/>
              </a:ext>
            </a:extLst>
          </p:cNvPr>
          <p:cNvSpPr txBox="1"/>
          <p:nvPr/>
        </p:nvSpPr>
        <p:spPr>
          <a:xfrm>
            <a:off x="3717838" y="1148993"/>
            <a:ext cx="41229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100" dirty="0"/>
              <a:t>ED-</a:t>
            </a:r>
            <a:endParaRPr lang="en-US" sz="110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2256292-D786-42C8-B755-4E08D2FEBC5B}"/>
              </a:ext>
            </a:extLst>
          </p:cNvPr>
          <p:cNvSpPr txBox="1"/>
          <p:nvPr/>
        </p:nvSpPr>
        <p:spPr>
          <a:xfrm>
            <a:off x="2252302" y="3900916"/>
            <a:ext cx="1178528" cy="5355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200" dirty="0"/>
              <a:t>Middle/Lower</a:t>
            </a:r>
          </a:p>
          <a:p>
            <a:pPr algn="ctr"/>
            <a:r>
              <a:rPr lang="de-DE" sz="1200" dirty="0"/>
              <a:t>Devonian</a:t>
            </a:r>
            <a:endParaRPr lang="en-US" sz="1200" dirty="0"/>
          </a:p>
        </p:txBody>
      </p:sp>
      <p:sp>
        <p:nvSpPr>
          <p:cNvPr id="23" name="Freihandform: Form 22">
            <a:extLst>
              <a:ext uri="{FF2B5EF4-FFF2-40B4-BE49-F238E27FC236}">
                <a16:creationId xmlns:a16="http://schemas.microsoft.com/office/drawing/2014/main" id="{5A29D8D7-74FA-4916-821A-416579EDE146}"/>
              </a:ext>
            </a:extLst>
          </p:cNvPr>
          <p:cNvSpPr/>
          <p:nvPr/>
        </p:nvSpPr>
        <p:spPr>
          <a:xfrm>
            <a:off x="5664200" y="3032501"/>
            <a:ext cx="2371224" cy="252041"/>
          </a:xfrm>
          <a:custGeom>
            <a:avLst/>
            <a:gdLst>
              <a:gd name="connsiteX0" fmla="*/ 3628571 w 3628571"/>
              <a:gd name="connsiteY0" fmla="*/ 0 h 250007"/>
              <a:gd name="connsiteX1" fmla="*/ 2844800 w 3628571"/>
              <a:gd name="connsiteY1" fmla="*/ 188685 h 250007"/>
              <a:gd name="connsiteX2" fmla="*/ 2046514 w 3628571"/>
              <a:gd name="connsiteY2" fmla="*/ 246742 h 250007"/>
              <a:gd name="connsiteX3" fmla="*/ 1175657 w 3628571"/>
              <a:gd name="connsiteY3" fmla="*/ 232228 h 250007"/>
              <a:gd name="connsiteX4" fmla="*/ 508000 w 3628571"/>
              <a:gd name="connsiteY4" fmla="*/ 145142 h 250007"/>
              <a:gd name="connsiteX5" fmla="*/ 0 w 3628571"/>
              <a:gd name="connsiteY5" fmla="*/ 58057 h 25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28571" h="250007">
                <a:moveTo>
                  <a:pt x="3628571" y="0"/>
                </a:moveTo>
                <a:cubicBezTo>
                  <a:pt x="3368523" y="73780"/>
                  <a:pt x="3108476" y="147561"/>
                  <a:pt x="2844800" y="188685"/>
                </a:cubicBezTo>
                <a:cubicBezTo>
                  <a:pt x="2581124" y="229809"/>
                  <a:pt x="2324704" y="239485"/>
                  <a:pt x="2046514" y="246742"/>
                </a:cubicBezTo>
                <a:cubicBezTo>
                  <a:pt x="1768324" y="253999"/>
                  <a:pt x="1432076" y="249161"/>
                  <a:pt x="1175657" y="232228"/>
                </a:cubicBezTo>
                <a:cubicBezTo>
                  <a:pt x="919238" y="215295"/>
                  <a:pt x="703943" y="174170"/>
                  <a:pt x="508000" y="145142"/>
                </a:cubicBezTo>
                <a:cubicBezTo>
                  <a:pt x="312057" y="116114"/>
                  <a:pt x="156028" y="87085"/>
                  <a:pt x="0" y="58057"/>
                </a:cubicBezTo>
              </a:path>
            </a:pathLst>
          </a:custGeom>
          <a:noFill/>
          <a:ln w="19050">
            <a:solidFill>
              <a:srgbClr val="00FA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D08DA753-2C57-465C-826A-B13719934887}"/>
              </a:ext>
            </a:extLst>
          </p:cNvPr>
          <p:cNvSpPr/>
          <p:nvPr/>
        </p:nvSpPr>
        <p:spPr>
          <a:xfrm>
            <a:off x="5664200" y="3633985"/>
            <a:ext cx="2371224" cy="252041"/>
          </a:xfrm>
          <a:custGeom>
            <a:avLst/>
            <a:gdLst>
              <a:gd name="connsiteX0" fmla="*/ 3628571 w 3628571"/>
              <a:gd name="connsiteY0" fmla="*/ 0 h 250007"/>
              <a:gd name="connsiteX1" fmla="*/ 2844800 w 3628571"/>
              <a:gd name="connsiteY1" fmla="*/ 188685 h 250007"/>
              <a:gd name="connsiteX2" fmla="*/ 2046514 w 3628571"/>
              <a:gd name="connsiteY2" fmla="*/ 246742 h 250007"/>
              <a:gd name="connsiteX3" fmla="*/ 1175657 w 3628571"/>
              <a:gd name="connsiteY3" fmla="*/ 232228 h 250007"/>
              <a:gd name="connsiteX4" fmla="*/ 508000 w 3628571"/>
              <a:gd name="connsiteY4" fmla="*/ 145142 h 250007"/>
              <a:gd name="connsiteX5" fmla="*/ 0 w 3628571"/>
              <a:gd name="connsiteY5" fmla="*/ 58057 h 25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28571" h="250007">
                <a:moveTo>
                  <a:pt x="3628571" y="0"/>
                </a:moveTo>
                <a:cubicBezTo>
                  <a:pt x="3368523" y="73780"/>
                  <a:pt x="3108476" y="147561"/>
                  <a:pt x="2844800" y="188685"/>
                </a:cubicBezTo>
                <a:cubicBezTo>
                  <a:pt x="2581124" y="229809"/>
                  <a:pt x="2324704" y="239485"/>
                  <a:pt x="2046514" y="246742"/>
                </a:cubicBezTo>
                <a:cubicBezTo>
                  <a:pt x="1768324" y="253999"/>
                  <a:pt x="1432076" y="249161"/>
                  <a:pt x="1175657" y="232228"/>
                </a:cubicBezTo>
                <a:cubicBezTo>
                  <a:pt x="919238" y="215295"/>
                  <a:pt x="703943" y="174170"/>
                  <a:pt x="508000" y="145142"/>
                </a:cubicBezTo>
                <a:cubicBezTo>
                  <a:pt x="312057" y="116114"/>
                  <a:pt x="156028" y="87085"/>
                  <a:pt x="0" y="58057"/>
                </a:cubicBezTo>
              </a:path>
            </a:pathLst>
          </a:cu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03F0A597-2E1E-43A1-A8D9-5F3427901539}"/>
              </a:ext>
            </a:extLst>
          </p:cNvPr>
          <p:cNvSpPr txBox="1">
            <a:spLocks/>
          </p:cNvSpPr>
          <p:nvPr/>
        </p:nvSpPr>
        <p:spPr bwMode="auto">
          <a:xfrm>
            <a:off x="477839" y="176542"/>
            <a:ext cx="1123315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5040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pPr>
              <a:buFontTx/>
            </a:pPr>
            <a:r>
              <a:rPr lang="de-DE" kern="0" dirty="0" err="1"/>
              <a:t>Results</a:t>
            </a:r>
            <a:r>
              <a:rPr lang="de-DE" kern="0" dirty="0"/>
              <a:t> Line B</a:t>
            </a:r>
            <a:endParaRPr lang="en-US" kern="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FBA923E-865E-45FA-ADA0-C1332047BD3F}"/>
              </a:ext>
            </a:extLst>
          </p:cNvPr>
          <p:cNvSpPr txBox="1"/>
          <p:nvPr/>
        </p:nvSpPr>
        <p:spPr>
          <a:xfrm rot="16200000">
            <a:off x="-280819" y="3187310"/>
            <a:ext cx="910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Depth [m]</a:t>
            </a:r>
            <a:endParaRPr lang="en-US" sz="1200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730FE62-ECAF-41DF-9C50-866CF948A8FE}"/>
              </a:ext>
            </a:extLst>
          </p:cNvPr>
          <p:cNvSpPr txBox="1"/>
          <p:nvPr/>
        </p:nvSpPr>
        <p:spPr>
          <a:xfrm>
            <a:off x="4128962" y="6350992"/>
            <a:ext cx="3932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©</a:t>
            </a:r>
            <a:r>
              <a:rPr lang="de-DE" sz="1200" dirty="0" err="1"/>
              <a:t>Authors</a:t>
            </a:r>
            <a:r>
              <a:rPr lang="de-DE" sz="1200" dirty="0"/>
              <a:t> </a:t>
            </a:r>
            <a:r>
              <a:rPr lang="de-DE" sz="1200" dirty="0" err="1"/>
              <a:t>retain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copyright</a:t>
            </a:r>
            <a:r>
              <a:rPr lang="de-DE" sz="1200" dirty="0"/>
              <a:t> of all </a:t>
            </a:r>
            <a:r>
              <a:rPr lang="de-DE" sz="1200" dirty="0" err="1"/>
              <a:t>presented</a:t>
            </a:r>
            <a:r>
              <a:rPr lang="de-DE" sz="1200" dirty="0"/>
              <a:t> </a:t>
            </a:r>
            <a:r>
              <a:rPr lang="de-DE" sz="1200" dirty="0" err="1"/>
              <a:t>materials</a:t>
            </a:r>
            <a:endParaRPr lang="de-DE" sz="1200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2F765FD3-9E89-4617-87D0-10478B917848}"/>
              </a:ext>
            </a:extLst>
          </p:cNvPr>
          <p:cNvSpPr txBox="1"/>
          <p:nvPr/>
        </p:nvSpPr>
        <p:spPr>
          <a:xfrm>
            <a:off x="11035686" y="1149494"/>
            <a:ext cx="805028" cy="3877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800" b="1" dirty="0">
                <a:solidFill>
                  <a:schemeClr val="accent2"/>
                </a:solidFill>
              </a:rPr>
              <a:t>Top/Base</a:t>
            </a:r>
          </a:p>
          <a:p>
            <a:pPr algn="ctr"/>
            <a:r>
              <a:rPr lang="de-DE" sz="800" b="1" dirty="0">
                <a:solidFill>
                  <a:schemeClr val="accent2"/>
                </a:solidFill>
              </a:rPr>
              <a:t>Massenkalk</a:t>
            </a:r>
            <a:endParaRPr lang="en-US" sz="800" b="1" dirty="0">
              <a:solidFill>
                <a:schemeClr val="accent2"/>
              </a:solidFill>
            </a:endParaRP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D97DC248-E369-46BE-9727-3AD29F848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65" y="4636714"/>
            <a:ext cx="1101445" cy="1384674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F08CBA02-B892-46CE-871C-FFFD57F00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200" y="4856725"/>
            <a:ext cx="1690687" cy="1195582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6A210ABF-50FE-4380-ACF0-5A097C3E2A35}"/>
              </a:ext>
            </a:extLst>
          </p:cNvPr>
          <p:cNvSpPr/>
          <p:nvPr/>
        </p:nvSpPr>
        <p:spPr bwMode="auto">
          <a:xfrm>
            <a:off x="6548443" y="5238750"/>
            <a:ext cx="220657" cy="704850"/>
          </a:xfrm>
          <a:custGeom>
            <a:avLst/>
            <a:gdLst>
              <a:gd name="connsiteX0" fmla="*/ 125407 w 220657"/>
              <a:gd name="connsiteY0" fmla="*/ 0 h 704850"/>
              <a:gd name="connsiteX1" fmla="*/ 14282 w 220657"/>
              <a:gd name="connsiteY1" fmla="*/ 85725 h 704850"/>
              <a:gd name="connsiteX2" fmla="*/ 4757 w 220657"/>
              <a:gd name="connsiteY2" fmla="*/ 276225 h 704850"/>
              <a:gd name="connsiteX3" fmla="*/ 11107 w 220657"/>
              <a:gd name="connsiteY3" fmla="*/ 536575 h 704850"/>
              <a:gd name="connsiteX4" fmla="*/ 125407 w 220657"/>
              <a:gd name="connsiteY4" fmla="*/ 622300 h 704850"/>
              <a:gd name="connsiteX5" fmla="*/ 220657 w 220657"/>
              <a:gd name="connsiteY5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657" h="704850">
                <a:moveTo>
                  <a:pt x="125407" y="0"/>
                </a:moveTo>
                <a:cubicBezTo>
                  <a:pt x="79898" y="19844"/>
                  <a:pt x="34390" y="39688"/>
                  <a:pt x="14282" y="85725"/>
                </a:cubicBezTo>
                <a:cubicBezTo>
                  <a:pt x="-5826" y="131762"/>
                  <a:pt x="5286" y="201083"/>
                  <a:pt x="4757" y="276225"/>
                </a:cubicBezTo>
                <a:cubicBezTo>
                  <a:pt x="4228" y="351367"/>
                  <a:pt x="-9001" y="478896"/>
                  <a:pt x="11107" y="536575"/>
                </a:cubicBezTo>
                <a:cubicBezTo>
                  <a:pt x="31215" y="594254"/>
                  <a:pt x="90482" y="594254"/>
                  <a:pt x="125407" y="622300"/>
                </a:cubicBezTo>
                <a:cubicBezTo>
                  <a:pt x="160332" y="650346"/>
                  <a:pt x="190494" y="677598"/>
                  <a:pt x="220657" y="704850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43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FC7731-E650-4D40-B55F-4B867B6CA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Conclusions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BAD240-A8CE-484A-9E19-C779A5A59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838" y="1000859"/>
            <a:ext cx="8234362" cy="3787042"/>
          </a:xfrm>
        </p:spPr>
        <p:txBody>
          <a:bodyPr/>
          <a:lstStyle/>
          <a:p>
            <a:r>
              <a:rPr lang="de-DE" b="1" dirty="0"/>
              <a:t>Surface-</a:t>
            </a:r>
            <a:r>
              <a:rPr lang="de-DE" b="1" dirty="0" err="1"/>
              <a:t>guided</a:t>
            </a:r>
            <a:r>
              <a:rPr lang="de-DE" b="1" dirty="0"/>
              <a:t> </a:t>
            </a:r>
            <a:r>
              <a:rPr lang="de-DE" b="1" dirty="0" err="1"/>
              <a:t>interpretation</a:t>
            </a:r>
            <a:r>
              <a:rPr lang="de-DE" b="1" dirty="0"/>
              <a:t> of </a:t>
            </a:r>
            <a:r>
              <a:rPr lang="de-DE" b="1" dirty="0" err="1"/>
              <a:t>the</a:t>
            </a:r>
            <a:r>
              <a:rPr lang="de-DE" b="1" dirty="0"/>
              <a:t> Aachen </a:t>
            </a:r>
            <a:r>
              <a:rPr lang="de-DE" b="1" dirty="0" err="1"/>
              <a:t>Fold</a:t>
            </a:r>
            <a:r>
              <a:rPr lang="de-DE" b="1" dirty="0"/>
              <a:t> and </a:t>
            </a:r>
            <a:r>
              <a:rPr lang="de-DE" b="1" dirty="0" err="1"/>
              <a:t>Thrust</a:t>
            </a:r>
            <a:r>
              <a:rPr lang="de-DE" b="1" dirty="0"/>
              <a:t> </a:t>
            </a:r>
            <a:r>
              <a:rPr lang="de-DE" b="1" dirty="0" err="1"/>
              <a:t>belt</a:t>
            </a:r>
            <a:endParaRPr lang="de-DE" b="1" dirty="0"/>
          </a:p>
          <a:p>
            <a:r>
              <a:rPr lang="de-DE" b="1" dirty="0"/>
              <a:t>Seismic </a:t>
            </a:r>
            <a:r>
              <a:rPr lang="de-DE" b="1" dirty="0" err="1"/>
              <a:t>interpretation</a:t>
            </a:r>
            <a:r>
              <a:rPr lang="de-DE" b="1" dirty="0"/>
              <a:t> </a:t>
            </a:r>
            <a:r>
              <a:rPr lang="de-DE" b="1" dirty="0" err="1"/>
              <a:t>favors</a:t>
            </a:r>
            <a:r>
              <a:rPr lang="de-DE" b="1" dirty="0"/>
              <a:t> </a:t>
            </a:r>
            <a:r>
              <a:rPr lang="de-DE" b="1" dirty="0" err="1"/>
              <a:t>thin-skinned</a:t>
            </a:r>
            <a:r>
              <a:rPr lang="de-DE" b="1" dirty="0"/>
              <a:t> </a:t>
            </a:r>
            <a:r>
              <a:rPr lang="de-DE" b="1" dirty="0" err="1"/>
              <a:t>tectonic</a:t>
            </a:r>
            <a:r>
              <a:rPr lang="de-DE" b="1" dirty="0"/>
              <a:t> </a:t>
            </a:r>
            <a:r>
              <a:rPr lang="de-DE" b="1" dirty="0" err="1"/>
              <a:t>models</a:t>
            </a:r>
            <a:r>
              <a:rPr lang="de-DE" b="1" dirty="0"/>
              <a:t> </a:t>
            </a:r>
          </a:p>
          <a:p>
            <a:r>
              <a:rPr lang="de-DE" b="1" dirty="0"/>
              <a:t>Interpretation </a:t>
            </a:r>
            <a:r>
              <a:rPr lang="de-DE" b="1" dirty="0" err="1"/>
              <a:t>indicates</a:t>
            </a:r>
            <a:r>
              <a:rPr lang="de-DE" b="1" dirty="0"/>
              <a:t> </a:t>
            </a:r>
            <a:r>
              <a:rPr lang="de-DE" b="1" dirty="0" err="1"/>
              <a:t>pontential</a:t>
            </a:r>
            <a:r>
              <a:rPr lang="de-DE" b="1" dirty="0"/>
              <a:t> </a:t>
            </a:r>
            <a:r>
              <a:rPr lang="de-DE" b="1" dirty="0" err="1"/>
              <a:t>reservoirs</a:t>
            </a:r>
            <a:r>
              <a:rPr lang="de-DE" b="1" dirty="0"/>
              <a:t> at </a:t>
            </a:r>
            <a:r>
              <a:rPr lang="de-DE" b="1" dirty="0" err="1"/>
              <a:t>depth</a:t>
            </a:r>
            <a:endParaRPr lang="de-DE" b="1" dirty="0"/>
          </a:p>
          <a:p>
            <a:pPr marL="0" indent="0">
              <a:buNone/>
            </a:pPr>
            <a:r>
              <a:rPr lang="de-DE" dirty="0"/>
              <a:t>							</a:t>
            </a:r>
            <a:r>
              <a:rPr lang="de-DE" b="1" dirty="0"/>
              <a:t>AND……</a:t>
            </a:r>
          </a:p>
          <a:p>
            <a:pPr marL="0" indent="0" defTabSz="504000">
              <a:spcAft>
                <a:spcPct val="0"/>
              </a:spcAft>
              <a:buNone/>
            </a:pPr>
            <a:r>
              <a:rPr lang="de-DE" sz="2400" b="1" dirty="0">
                <a:latin typeface="+mj-lt"/>
                <a:ea typeface="+mj-ea"/>
                <a:cs typeface="+mj-cs"/>
              </a:rPr>
              <a:t>Outlook</a:t>
            </a:r>
            <a:endParaRPr lang="de-DE" dirty="0"/>
          </a:p>
          <a:p>
            <a:r>
              <a:rPr lang="en-US" dirty="0"/>
              <a:t>1,500 m deep exploration well in </a:t>
            </a:r>
            <a:r>
              <a:rPr lang="en-US" dirty="0" err="1"/>
              <a:t>Weisweiler</a:t>
            </a:r>
            <a:r>
              <a:rPr lang="en-US" dirty="0"/>
              <a:t> in Q4 2022/Q1 2023</a:t>
            </a:r>
          </a:p>
          <a:p>
            <a:r>
              <a:rPr lang="en-US" dirty="0"/>
              <a:t>2D seismic investigations in Belgium for E-Test</a:t>
            </a:r>
          </a:p>
          <a:p>
            <a:r>
              <a:rPr lang="en-US" dirty="0"/>
              <a:t>3D seismic investigations in the Aachen-</a:t>
            </a:r>
            <a:r>
              <a:rPr lang="en-US" dirty="0" err="1"/>
              <a:t>Weisweiler</a:t>
            </a:r>
            <a:r>
              <a:rPr lang="en-US" dirty="0"/>
              <a:t> area</a:t>
            </a: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A133E1-FDDE-420C-B8E8-99355161FC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fld id="{A06316EC-39FF-4C97-AA6E-29B761CE3E45}" type="slidenum">
              <a:rPr lang="de-DE" smtClean="0"/>
              <a:pPr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t>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1BEF09-2104-4D50-8279-B5213E3DB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/>
              <a:t>Alexander Jüstel</a:t>
            </a:r>
            <a:endParaRPr lang="en-US" dirty="0"/>
          </a:p>
        </p:txBody>
      </p:sp>
      <p:pic>
        <p:nvPicPr>
          <p:cNvPr id="2050" name="Picture 2" descr="ExxonMobil stellt das neue Hochleistungspolyethylen Exceed™ S vor, das  Verarbeitern Foliendesign für einfachere Lösungen ermöglicht">
            <a:extLst>
              <a:ext uri="{FF2B5EF4-FFF2-40B4-BE49-F238E27FC236}">
                <a16:creationId xmlns:a16="http://schemas.microsoft.com/office/drawing/2014/main" id="{B35CEF5C-9225-4897-BD7D-F823A8B5D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11" b="24304"/>
          <a:stretch/>
        </p:blipFill>
        <p:spPr bwMode="auto">
          <a:xfrm>
            <a:off x="8987507" y="5473823"/>
            <a:ext cx="2999873" cy="66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620E1124-4E66-45E0-A281-385ED2A58B88}"/>
              </a:ext>
            </a:extLst>
          </p:cNvPr>
          <p:cNvSpPr/>
          <p:nvPr/>
        </p:nvSpPr>
        <p:spPr>
          <a:xfrm>
            <a:off x="8940805" y="5014532"/>
            <a:ext cx="3249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Data </a:t>
            </a:r>
            <a:r>
              <a:rPr lang="de-DE" dirty="0" err="1"/>
              <a:t>graciously</a:t>
            </a:r>
            <a:r>
              <a:rPr lang="de-DE" dirty="0"/>
              <a:t> </a:t>
            </a:r>
            <a:r>
              <a:rPr lang="de-DE" dirty="0" err="1"/>
              <a:t>provided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:</a:t>
            </a:r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27C2A17-1BBA-4266-B9E5-97683562CE7C}"/>
              </a:ext>
            </a:extLst>
          </p:cNvPr>
          <p:cNvSpPr txBox="1"/>
          <p:nvPr/>
        </p:nvSpPr>
        <p:spPr>
          <a:xfrm>
            <a:off x="4128962" y="6350992"/>
            <a:ext cx="3932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©</a:t>
            </a:r>
            <a:r>
              <a:rPr lang="de-DE" sz="1200" dirty="0" err="1"/>
              <a:t>Authors</a:t>
            </a:r>
            <a:r>
              <a:rPr lang="de-DE" sz="1200" dirty="0"/>
              <a:t> </a:t>
            </a:r>
            <a:r>
              <a:rPr lang="de-DE" sz="1200" dirty="0" err="1"/>
              <a:t>retain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copyright</a:t>
            </a:r>
            <a:r>
              <a:rPr lang="de-DE" sz="1200" dirty="0"/>
              <a:t> of all </a:t>
            </a:r>
            <a:r>
              <a:rPr lang="de-DE" sz="1200" dirty="0" err="1"/>
              <a:t>presented</a:t>
            </a:r>
            <a:r>
              <a:rPr lang="de-DE" sz="1200" dirty="0"/>
              <a:t> </a:t>
            </a:r>
            <a:r>
              <a:rPr lang="de-DE" sz="1200" dirty="0" err="1"/>
              <a:t>materials</a:t>
            </a:r>
            <a:endParaRPr lang="de-DE" sz="12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1CD0E6D-3355-40E5-8147-4854ADD4D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042" y="1474135"/>
            <a:ext cx="3698987" cy="277424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3362964-7D70-4976-97D0-F76BF59529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721" y="4438502"/>
            <a:ext cx="2754929" cy="154964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C72C755-91EC-4C1E-9E70-CB7A05F7D1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113" y="4438501"/>
            <a:ext cx="2754929" cy="154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74760"/>
      </p:ext>
    </p:extLst>
  </p:cSld>
  <p:clrMapOvr>
    <a:masterClrMapping/>
  </p:clrMapOvr>
</p:sld>
</file>

<file path=ppt/theme/theme1.xml><?xml version="1.0" encoding="utf-8"?>
<a:theme xmlns:a="http://schemas.openxmlformats.org/drawingml/2006/main" name="Fh-ISE Master FHG-SK intern D 16to9 2019_V2-1">
  <a:themeElements>
    <a:clrScheme name="Fraunhofer Master">
      <a:dk1>
        <a:srgbClr val="000000"/>
      </a:dk1>
      <a:lt1>
        <a:srgbClr val="FFFFFF"/>
      </a:lt1>
      <a:dk2>
        <a:srgbClr val="179C7D"/>
      </a:dk2>
      <a:lt2>
        <a:srgbClr val="A8AFAF"/>
      </a:lt2>
      <a:accent1>
        <a:srgbClr val="F29400"/>
      </a:accent1>
      <a:accent2>
        <a:srgbClr val="1F82C0"/>
      </a:accent2>
      <a:accent3>
        <a:srgbClr val="E2001A"/>
      </a:accent3>
      <a:accent4>
        <a:srgbClr val="B1C800"/>
      </a:accent4>
      <a:accent5>
        <a:srgbClr val="FEEFD6"/>
      </a:accent5>
      <a:accent6>
        <a:srgbClr val="E1E3E3"/>
      </a:accent6>
      <a:hlink>
        <a:srgbClr val="25BAE2"/>
      </a:hlink>
      <a:folHlink>
        <a:srgbClr val="B1C800"/>
      </a:folHlink>
    </a:clrScheme>
    <a:fontScheme name="Bullets">
      <a:majorFont>
        <a:latin typeface="Frutiger LT Com 45 Light"/>
        <a:ea typeface=""/>
        <a:cs typeface=""/>
      </a:majorFont>
      <a:minorFont>
        <a:latin typeface="Frutiger LT Com 55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solidFill>
            <a:schemeClr val="tx2"/>
          </a:solidFill>
          <a:round/>
          <a:headEnd type="arrow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noFill/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>
        <a:defPPr>
          <a:defRPr/>
        </a:defPPr>
      </a:lstStyle>
    </a:spDef>
    <a:lnDef>
      <a:spPr bwMode="auto">
        <a:noFill/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3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4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009475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8669"/>
        </a:accent6>
        <a:hlink>
          <a:srgbClr val="009475"/>
        </a:hlink>
        <a:folHlink>
          <a:srgbClr val="0094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5">
        <a:dk1>
          <a:srgbClr val="000000"/>
        </a:dk1>
        <a:lt1>
          <a:srgbClr val="FFFFFF"/>
        </a:lt1>
        <a:dk2>
          <a:srgbClr val="009475"/>
        </a:dk2>
        <a:lt2>
          <a:srgbClr val="A8AFAF"/>
        </a:lt2>
        <a:accent1>
          <a:srgbClr val="25BAE2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CD9EE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6">
        <a:dk1>
          <a:srgbClr val="000000"/>
        </a:dk1>
        <a:lt1>
          <a:srgbClr val="FFFFFF"/>
        </a:lt1>
        <a:dk2>
          <a:srgbClr val="009475"/>
        </a:dk2>
        <a:lt2>
          <a:srgbClr val="25BAE2"/>
        </a:lt2>
        <a:accent1>
          <a:srgbClr val="009475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äsentation2" id="{706DC198-BC9F-48B3-B8E6-12DEE4361B03}" vid="{2A7E1792-A981-4877-A17A-AA658A4C062C}"/>
    </a:ext>
  </a:extLst>
</a:theme>
</file>

<file path=ppt/theme/theme2.xml><?xml version="1.0" encoding="utf-8"?>
<a:theme xmlns:a="http://schemas.openxmlformats.org/drawingml/2006/main" name="Fraunhofer Master">
  <a:themeElements>
    <a:clrScheme name="Fraunhofer Master">
      <a:dk1>
        <a:srgbClr val="000000"/>
      </a:dk1>
      <a:lt1>
        <a:srgbClr val="FFFFFF"/>
      </a:lt1>
      <a:dk2>
        <a:srgbClr val="179C7D"/>
      </a:dk2>
      <a:lt2>
        <a:srgbClr val="A8AFAF"/>
      </a:lt2>
      <a:accent1>
        <a:srgbClr val="F29400"/>
      </a:accent1>
      <a:accent2>
        <a:srgbClr val="1F82C0"/>
      </a:accent2>
      <a:accent3>
        <a:srgbClr val="E2001A"/>
      </a:accent3>
      <a:accent4>
        <a:srgbClr val="B1C800"/>
      </a:accent4>
      <a:accent5>
        <a:srgbClr val="FEEFD6"/>
      </a:accent5>
      <a:accent6>
        <a:srgbClr val="E1E3E3"/>
      </a:accent6>
      <a:hlink>
        <a:srgbClr val="25BAE2"/>
      </a:hlink>
      <a:folHlink>
        <a:srgbClr val="B1C800"/>
      </a:folHlink>
    </a:clrScheme>
    <a:fontScheme name="Bullets">
      <a:majorFont>
        <a:latin typeface="Frutiger LT Com 45 Light"/>
        <a:ea typeface=""/>
        <a:cs typeface=""/>
      </a:majorFont>
      <a:minorFont>
        <a:latin typeface="Frutiger LT Com 55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tx2"/>
          </a:solidFill>
          <a:miter lim="800000"/>
          <a:headEnd/>
          <a:tailEnd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anchor="ctr"/>
      <a:lstStyle>
        <a:defPPr algn="l">
          <a:defRPr dirty="0"/>
        </a:defPPr>
      </a:lstStyle>
    </a:spDef>
    <a:lnDef>
      <a:spPr bwMode="auto">
        <a:noFill/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3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4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009475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8669"/>
        </a:accent6>
        <a:hlink>
          <a:srgbClr val="009475"/>
        </a:hlink>
        <a:folHlink>
          <a:srgbClr val="0094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5">
        <a:dk1>
          <a:srgbClr val="000000"/>
        </a:dk1>
        <a:lt1>
          <a:srgbClr val="FFFFFF"/>
        </a:lt1>
        <a:dk2>
          <a:srgbClr val="009475"/>
        </a:dk2>
        <a:lt2>
          <a:srgbClr val="A8AFAF"/>
        </a:lt2>
        <a:accent1>
          <a:srgbClr val="25BAE2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CD9EE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6">
        <a:dk1>
          <a:srgbClr val="000000"/>
        </a:dk1>
        <a:lt1>
          <a:srgbClr val="FFFFFF"/>
        </a:lt1>
        <a:dk2>
          <a:srgbClr val="009475"/>
        </a:dk2>
        <a:lt2>
          <a:srgbClr val="25BAE2"/>
        </a:lt2>
        <a:accent1>
          <a:srgbClr val="009475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äsentation2" id="{706DC198-BC9F-48B3-B8E6-12DEE4361B03}" vid="{9DC7D030-770A-4A4D-81B4-03C45A9EE3D3}"/>
    </a:ext>
  </a:extLst>
</a:theme>
</file>

<file path=ppt/theme/theme3.xml><?xml version="1.0" encoding="utf-8"?>
<a:theme xmlns:a="http://schemas.openxmlformats.org/drawingml/2006/main" name="P10_170509_ppt_Master_Ges_de_16zu9">
  <a:themeElements>
    <a:clrScheme name="Fraunhofer Master">
      <a:dk1>
        <a:srgbClr val="000000"/>
      </a:dk1>
      <a:lt1>
        <a:srgbClr val="FFFFFF"/>
      </a:lt1>
      <a:dk2>
        <a:srgbClr val="179C7D"/>
      </a:dk2>
      <a:lt2>
        <a:srgbClr val="A8AFAF"/>
      </a:lt2>
      <a:accent1>
        <a:srgbClr val="F29400"/>
      </a:accent1>
      <a:accent2>
        <a:srgbClr val="1F82C0"/>
      </a:accent2>
      <a:accent3>
        <a:srgbClr val="E2001A"/>
      </a:accent3>
      <a:accent4>
        <a:srgbClr val="B1C800"/>
      </a:accent4>
      <a:accent5>
        <a:srgbClr val="FEEFD6"/>
      </a:accent5>
      <a:accent6>
        <a:srgbClr val="E1E3E3"/>
      </a:accent6>
      <a:hlink>
        <a:srgbClr val="25BAE2"/>
      </a:hlink>
      <a:folHlink>
        <a:srgbClr val="B1C800"/>
      </a:folHlink>
    </a:clrScheme>
    <a:fontScheme name="Bullets">
      <a:majorFont>
        <a:latin typeface="Frutiger LT Com 45 Light"/>
        <a:ea typeface=""/>
        <a:cs typeface=""/>
      </a:majorFont>
      <a:minorFont>
        <a:latin typeface="Frutiger LT Com 55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solidFill>
            <a:schemeClr val="tx2"/>
          </a:solidFill>
          <a:round/>
          <a:headEnd type="arrow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noFill/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>
        <a:defPPr>
          <a:defRPr/>
        </a:defPPr>
      </a:lstStyle>
    </a:spDef>
    <a:lnDef>
      <a:spPr bwMode="auto">
        <a:noFill/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3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4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009475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8669"/>
        </a:accent6>
        <a:hlink>
          <a:srgbClr val="009475"/>
        </a:hlink>
        <a:folHlink>
          <a:srgbClr val="0094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5">
        <a:dk1>
          <a:srgbClr val="000000"/>
        </a:dk1>
        <a:lt1>
          <a:srgbClr val="FFFFFF"/>
        </a:lt1>
        <a:dk2>
          <a:srgbClr val="009475"/>
        </a:dk2>
        <a:lt2>
          <a:srgbClr val="A8AFAF"/>
        </a:lt2>
        <a:accent1>
          <a:srgbClr val="25BAE2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CD9EE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6">
        <a:dk1>
          <a:srgbClr val="000000"/>
        </a:dk1>
        <a:lt1>
          <a:srgbClr val="FFFFFF"/>
        </a:lt1>
        <a:dk2>
          <a:srgbClr val="009475"/>
        </a:dk2>
        <a:lt2>
          <a:srgbClr val="25BAE2"/>
        </a:lt2>
        <a:accent1>
          <a:srgbClr val="009475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äsentation2" id="{706DC198-BC9F-48B3-B8E6-12DEE4361B03}" vid="{51A118E0-8352-4BBD-9AF2-B946C060DA04}"/>
    </a:ext>
  </a:extLst>
</a:theme>
</file>

<file path=ppt/theme/theme4.xml><?xml version="1.0" encoding="utf-8"?>
<a:theme xmlns:a="http://schemas.openxmlformats.org/drawingml/2006/main" name="Larissa">
  <a:themeElements>
    <a:clrScheme name="Fraunhofer Farbpalette">
      <a:dk1>
        <a:srgbClr val="000000"/>
      </a:dk1>
      <a:lt1>
        <a:srgbClr val="FFFFFF"/>
      </a:lt1>
      <a:dk2>
        <a:srgbClr val="179C7D"/>
      </a:dk2>
      <a:lt2>
        <a:srgbClr val="A8AFAF"/>
      </a:lt2>
      <a:accent1>
        <a:srgbClr val="EB6A0A"/>
      </a:accent1>
      <a:accent2>
        <a:srgbClr val="006E92"/>
      </a:accent2>
      <a:accent3>
        <a:srgbClr val="25BAE2"/>
      </a:accent3>
      <a:accent4>
        <a:srgbClr val="B1C800"/>
      </a:accent4>
      <a:accent5>
        <a:srgbClr val="FEEFD6"/>
      </a:accent5>
      <a:accent6>
        <a:srgbClr val="E1E3E3"/>
      </a:accent6>
      <a:hlink>
        <a:srgbClr val="25BAE2"/>
      </a:hlink>
      <a:folHlink>
        <a:srgbClr val="B1C8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32DC7029CA4D24CB447811B281946A7" ma:contentTypeVersion="5" ma:contentTypeDescription="Ein neues Dokument erstellen." ma:contentTypeScope="" ma:versionID="1fc77052cc7f255242d7b7283f26d203">
  <xsd:schema xmlns:xsd="http://www.w3.org/2001/XMLSchema" xmlns:xs="http://www.w3.org/2001/XMLSchema" xmlns:p="http://schemas.microsoft.com/office/2006/metadata/properties" xmlns:ns2="7702bc75-2169-468d-886c-805a755e01ef" targetNamespace="http://schemas.microsoft.com/office/2006/metadata/properties" ma:root="true" ma:fieldsID="b4d946f4d6a9e5a9d2f85004c26e7ddb" ns2:_="">
    <xsd:import namespace="7702bc75-2169-468d-886c-805a755e01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02bc75-2169-468d-886c-805a755e01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E1A52D-B686-44FA-A2B0-A26D79A27C17}">
  <ds:schemaRefs>
    <ds:schemaRef ds:uri="7702bc75-2169-468d-886c-805a755e01e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18E45D5-1744-4B05-AD5C-34DA33F1792D}">
  <ds:schemaRefs>
    <ds:schemaRef ds:uri="http://purl.org/dc/dcmitype/"/>
    <ds:schemaRef ds:uri="7702bc75-2169-468d-886c-805a755e01ef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03BF362-3063-4D0A-9A6F-922A8DB263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FRAUNHOFER Einrichtungen für Energieinfrastrukturen und Geothermie</Template>
  <TotalTime>0</TotalTime>
  <Words>1076</Words>
  <Application>Microsoft Office PowerPoint</Application>
  <PresentationFormat>Benutzerdefiniert</PresentationFormat>
  <Paragraphs>117</Paragraphs>
  <Slides>6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6</vt:i4>
      </vt:variant>
    </vt:vector>
  </HeadingPairs>
  <TitlesOfParts>
    <vt:vector size="13" baseType="lpstr">
      <vt:lpstr>Arial</vt:lpstr>
      <vt:lpstr>Frutiger LT Com 45 Light</vt:lpstr>
      <vt:lpstr>Frutiger LT Com 55 Roman</vt:lpstr>
      <vt:lpstr>Wingdings</vt:lpstr>
      <vt:lpstr>Fh-ISE Master FHG-SK intern D 16to9 2019_V2-1</vt:lpstr>
      <vt:lpstr>Fraunhofer Master</vt:lpstr>
      <vt:lpstr>P10_170509_ppt_Master_Ges_de_16zu9</vt:lpstr>
      <vt:lpstr>Interpretation of seismic reflection vintage lines from the Variscan Fold and Thrust Belt in the Aachen region, Germany:  Implications for geothermal exploration</vt:lpstr>
      <vt:lpstr>Motivation</vt:lpstr>
      <vt:lpstr>Geological Background and existing models</vt:lpstr>
      <vt:lpstr>Results Line A</vt:lpstr>
      <vt:lpstr>PowerPoint-Präsentation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2022-05-16T06:09:58Z</dcterms:created>
  <dcterms:modified xsi:type="dcterms:W3CDTF">2022-05-24T17:08:50Z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0x010100832DC7029CA4D24CB447811B281946A7</vt:lpwstr>
  </property>
</Properties>
</file>