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62" r:id="rId4"/>
    <p:sldId id="259" r:id="rId5"/>
    <p:sldId id="260" r:id="rId6"/>
    <p:sldId id="261"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Ghosal" initials="DG" lastIdx="1" clrIdx="0">
    <p:extLst>
      <p:ext uri="{19B8F6BF-5375-455C-9EA6-DF929625EA0E}">
        <p15:presenceInfo xmlns:p15="http://schemas.microsoft.com/office/powerpoint/2012/main" xmlns="" userId="D Ghos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p:scale>
          <a:sx n="70" d="100"/>
          <a:sy n="70" d="100"/>
        </p:scale>
        <p:origin x="-61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A9F4A-4117-4C1F-B5E5-D4830BC0B9FF}" type="datetimeFigureOut">
              <a:rPr lang="en-IN" smtClean="0"/>
              <a:pPr/>
              <a:t>22-05-2022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534FB-D8B8-4BE8-961A-2A5EDD37A736}" type="slidenum">
              <a:rPr lang="en-IN" smtClean="0"/>
              <a:pPr/>
              <a:t>‹#›</a:t>
            </a:fld>
            <a:endParaRPr lang="en-IN"/>
          </a:p>
        </p:txBody>
      </p:sp>
    </p:spTree>
    <p:extLst>
      <p:ext uri="{BB962C8B-B14F-4D97-AF65-F5344CB8AC3E}">
        <p14:creationId xmlns:p14="http://schemas.microsoft.com/office/powerpoint/2010/main" xmlns="" val="351654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F4B514E-E131-4F22-B43E-36389548F834}" type="datetime1">
              <a:rPr lang="en-IN" smtClean="0"/>
              <a:pPr/>
              <a:t>22-05-2022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9FC633-D35E-4128-AD06-E3C02C7B1E6C}" type="slidenum">
              <a:rPr lang="en-IN" smtClean="0"/>
              <a:pPr/>
              <a:t>‹#›</a:t>
            </a:fld>
            <a:endParaRPr lang="en-IN"/>
          </a:p>
        </p:txBody>
      </p:sp>
    </p:spTree>
    <p:extLst>
      <p:ext uri="{BB962C8B-B14F-4D97-AF65-F5344CB8AC3E}">
        <p14:creationId xmlns:p14="http://schemas.microsoft.com/office/powerpoint/2010/main" xmlns="" val="131547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A6CAFE4-BCA4-4C89-8C56-BE495E0BA5DF}" type="datetime1">
              <a:rPr lang="en-IN" smtClean="0"/>
              <a:pPr/>
              <a:t>22-05-2022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9FC633-D35E-4128-AD06-E3C02C7B1E6C}" type="slidenum">
              <a:rPr lang="en-IN" smtClean="0"/>
              <a:pPr/>
              <a:t>‹#›</a:t>
            </a:fld>
            <a:endParaRPr lang="en-IN"/>
          </a:p>
        </p:txBody>
      </p:sp>
    </p:spTree>
    <p:extLst>
      <p:ext uri="{BB962C8B-B14F-4D97-AF65-F5344CB8AC3E}">
        <p14:creationId xmlns:p14="http://schemas.microsoft.com/office/powerpoint/2010/main" xmlns="" val="3398095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3ADEBF9-8FE0-4110-B8E0-EFA93855BD45}" type="datetime1">
              <a:rPr lang="en-IN" smtClean="0"/>
              <a:pPr/>
              <a:t>22-05-2022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9FC633-D35E-4128-AD06-E3C02C7B1E6C}" type="slidenum">
              <a:rPr lang="en-IN" smtClean="0"/>
              <a:pPr/>
              <a:t>‹#›</a:t>
            </a:fld>
            <a:endParaRPr lang="en-IN"/>
          </a:p>
        </p:txBody>
      </p:sp>
    </p:spTree>
    <p:extLst>
      <p:ext uri="{BB962C8B-B14F-4D97-AF65-F5344CB8AC3E}">
        <p14:creationId xmlns:p14="http://schemas.microsoft.com/office/powerpoint/2010/main" xmlns="" val="38026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E3FC793-5C68-4960-9298-74C54F88035B}" type="datetime1">
              <a:rPr lang="en-IN" smtClean="0"/>
              <a:pPr/>
              <a:t>22-05-2022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9FC633-D35E-4128-AD06-E3C02C7B1E6C}" type="slidenum">
              <a:rPr lang="en-IN" smtClean="0"/>
              <a:pPr/>
              <a:t>‹#›</a:t>
            </a:fld>
            <a:endParaRPr lang="en-IN"/>
          </a:p>
        </p:txBody>
      </p:sp>
    </p:spTree>
    <p:extLst>
      <p:ext uri="{BB962C8B-B14F-4D97-AF65-F5344CB8AC3E}">
        <p14:creationId xmlns:p14="http://schemas.microsoft.com/office/powerpoint/2010/main" xmlns="" val="246824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ADC010-0DE3-49F8-8C10-6EFD4D7FD3BC}" type="datetime1">
              <a:rPr lang="en-IN" smtClean="0"/>
              <a:pPr/>
              <a:t>22-05-2022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19FC633-D35E-4128-AD06-E3C02C7B1E6C}" type="slidenum">
              <a:rPr lang="en-IN" smtClean="0"/>
              <a:pPr/>
              <a:t>‹#›</a:t>
            </a:fld>
            <a:endParaRPr lang="en-IN"/>
          </a:p>
        </p:txBody>
      </p:sp>
    </p:spTree>
    <p:extLst>
      <p:ext uri="{BB962C8B-B14F-4D97-AF65-F5344CB8AC3E}">
        <p14:creationId xmlns:p14="http://schemas.microsoft.com/office/powerpoint/2010/main" xmlns="" val="142489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B53529E-6A1C-4E4D-9E0E-3B39C7B0E044}" type="datetime1">
              <a:rPr lang="en-IN" smtClean="0"/>
              <a:pPr/>
              <a:t>22-05-2022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19FC633-D35E-4128-AD06-E3C02C7B1E6C}" type="slidenum">
              <a:rPr lang="en-IN" smtClean="0"/>
              <a:pPr/>
              <a:t>‹#›</a:t>
            </a:fld>
            <a:endParaRPr lang="en-IN"/>
          </a:p>
        </p:txBody>
      </p:sp>
    </p:spTree>
    <p:extLst>
      <p:ext uri="{BB962C8B-B14F-4D97-AF65-F5344CB8AC3E}">
        <p14:creationId xmlns:p14="http://schemas.microsoft.com/office/powerpoint/2010/main" xmlns="" val="242358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F0BF68C-7546-4C16-BB67-DDD0CD472F84}" type="datetime1">
              <a:rPr lang="en-IN" smtClean="0"/>
              <a:pPr/>
              <a:t>22-05-2022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19FC633-D35E-4128-AD06-E3C02C7B1E6C}" type="slidenum">
              <a:rPr lang="en-IN" smtClean="0"/>
              <a:pPr/>
              <a:t>‹#›</a:t>
            </a:fld>
            <a:endParaRPr lang="en-IN"/>
          </a:p>
        </p:txBody>
      </p:sp>
    </p:spTree>
    <p:extLst>
      <p:ext uri="{BB962C8B-B14F-4D97-AF65-F5344CB8AC3E}">
        <p14:creationId xmlns:p14="http://schemas.microsoft.com/office/powerpoint/2010/main" xmlns="" val="281275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5CC6A28-4586-45B3-BB9F-641F6F0DCFC6}" type="datetime1">
              <a:rPr lang="en-IN" smtClean="0"/>
              <a:pPr/>
              <a:t>22-05-2022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19FC633-D35E-4128-AD06-E3C02C7B1E6C}" type="slidenum">
              <a:rPr lang="en-IN" smtClean="0"/>
              <a:pPr/>
              <a:t>‹#›</a:t>
            </a:fld>
            <a:endParaRPr lang="en-IN"/>
          </a:p>
        </p:txBody>
      </p:sp>
    </p:spTree>
    <p:extLst>
      <p:ext uri="{BB962C8B-B14F-4D97-AF65-F5344CB8AC3E}">
        <p14:creationId xmlns:p14="http://schemas.microsoft.com/office/powerpoint/2010/main" xmlns="" val="137826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E6CC3-7526-4FF3-AC62-E5B4F8B9EFFD}" type="datetime1">
              <a:rPr lang="en-IN" smtClean="0"/>
              <a:pPr/>
              <a:t>22-05-2022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19FC633-D35E-4128-AD06-E3C02C7B1E6C}" type="slidenum">
              <a:rPr lang="en-IN" smtClean="0"/>
              <a:pPr/>
              <a:t>‹#›</a:t>
            </a:fld>
            <a:endParaRPr lang="en-IN"/>
          </a:p>
        </p:txBody>
      </p:sp>
    </p:spTree>
    <p:extLst>
      <p:ext uri="{BB962C8B-B14F-4D97-AF65-F5344CB8AC3E}">
        <p14:creationId xmlns:p14="http://schemas.microsoft.com/office/powerpoint/2010/main" xmlns="" val="218418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AD4AF0-B24A-4728-879C-22256511E286}" type="datetime1">
              <a:rPr lang="en-IN" smtClean="0"/>
              <a:pPr/>
              <a:t>22-05-2022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19FC633-D35E-4128-AD06-E3C02C7B1E6C}" type="slidenum">
              <a:rPr lang="en-IN" smtClean="0"/>
              <a:pPr/>
              <a:t>‹#›</a:t>
            </a:fld>
            <a:endParaRPr lang="en-IN"/>
          </a:p>
        </p:txBody>
      </p:sp>
    </p:spTree>
    <p:extLst>
      <p:ext uri="{BB962C8B-B14F-4D97-AF65-F5344CB8AC3E}">
        <p14:creationId xmlns:p14="http://schemas.microsoft.com/office/powerpoint/2010/main" xmlns="" val="124731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926879-B8E2-460C-9459-44DC2759B773}" type="datetime1">
              <a:rPr lang="en-IN" smtClean="0"/>
              <a:pPr/>
              <a:t>22-05-2022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19FC633-D35E-4128-AD06-E3C02C7B1E6C}" type="slidenum">
              <a:rPr lang="en-IN" smtClean="0"/>
              <a:pPr/>
              <a:t>‹#›</a:t>
            </a:fld>
            <a:endParaRPr lang="en-IN"/>
          </a:p>
        </p:txBody>
      </p:sp>
    </p:spTree>
    <p:extLst>
      <p:ext uri="{BB962C8B-B14F-4D97-AF65-F5344CB8AC3E}">
        <p14:creationId xmlns:p14="http://schemas.microsoft.com/office/powerpoint/2010/main" xmlns="" val="137651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D0103-4844-475A-8F37-D30032AD4439}" type="datetime1">
              <a:rPr lang="en-IN" smtClean="0"/>
              <a:pPr/>
              <a:t>22-05-2022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FC633-D35E-4128-AD06-E3C02C7B1E6C}" type="slidenum">
              <a:rPr lang="en-IN" smtClean="0"/>
              <a:pPr/>
              <a:t>‹#›</a:t>
            </a:fld>
            <a:endParaRPr lang="en-IN"/>
          </a:p>
        </p:txBody>
      </p:sp>
    </p:spTree>
    <p:extLst>
      <p:ext uri="{BB962C8B-B14F-4D97-AF65-F5344CB8AC3E}">
        <p14:creationId xmlns:p14="http://schemas.microsoft.com/office/powerpoint/2010/main" xmlns="" val="1273297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snarayan@iitk.ac.i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2876" y="5162387"/>
            <a:ext cx="3429136" cy="14384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37129" y="5160778"/>
            <a:ext cx="1435698" cy="1406984"/>
          </a:xfrm>
          <a:prstGeom prst="rect">
            <a:avLst/>
          </a:prstGeom>
        </p:spPr>
      </p:pic>
      <p:sp>
        <p:nvSpPr>
          <p:cNvPr id="6" name="Rectangle 5"/>
          <p:cNvSpPr/>
          <p:nvPr/>
        </p:nvSpPr>
        <p:spPr>
          <a:xfrm>
            <a:off x="0" y="6600825"/>
            <a:ext cx="12192000" cy="2571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0" y="0"/>
            <a:ext cx="12192000" cy="8096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6003633" y="2967335"/>
            <a:ext cx="2159292" cy="923330"/>
          </a:xfrm>
          <a:prstGeom prst="rect">
            <a:avLst/>
          </a:prstGeom>
          <a:noFill/>
        </p:spPr>
        <p:txBody>
          <a:bodyPr wrap="squar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0" name="Rectangle 9"/>
          <p:cNvSpPr/>
          <p:nvPr/>
        </p:nvSpPr>
        <p:spPr>
          <a:xfrm>
            <a:off x="209550" y="796963"/>
            <a:ext cx="11772900" cy="1200329"/>
          </a:xfrm>
          <a:prstGeom prst="rect">
            <a:avLst/>
          </a:prstGeom>
          <a:noFill/>
        </p:spPr>
        <p:txBody>
          <a:bodyPr wrap="square" lIns="91440" tIns="45720" rIns="91440" bIns="45720">
            <a:spAutoFit/>
          </a:bodyPr>
          <a:lstStyle/>
          <a:p>
            <a:pPr algn="ctr"/>
            <a:r>
              <a:rPr lang="en-US" sz="3600" b="1" dirty="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Shallow crustal architecture of the foreland Kumaon Himalaya analysing high-resolution seismic data</a:t>
            </a:r>
          </a:p>
        </p:txBody>
      </p:sp>
      <p:sp>
        <p:nvSpPr>
          <p:cNvPr id="11" name="TextBox 10"/>
          <p:cNvSpPr txBox="1"/>
          <p:nvPr/>
        </p:nvSpPr>
        <p:spPr>
          <a:xfrm>
            <a:off x="142876" y="2562536"/>
            <a:ext cx="4048124" cy="1846659"/>
          </a:xfrm>
          <a:prstGeom prst="rect">
            <a:avLst/>
          </a:prstGeom>
          <a:noFill/>
        </p:spPr>
        <p:txBody>
          <a:bodyPr wrap="square" rtlCol="0">
            <a:spAutoFit/>
          </a:bodyPr>
          <a:lstStyle/>
          <a:p>
            <a:r>
              <a:rPr lang="en-IN" sz="2400" b="1" dirty="0">
                <a:ln>
                  <a:solidFill>
                    <a:srgbClr val="FF0000"/>
                  </a:solidFill>
                </a:ln>
                <a:solidFill>
                  <a:srgbClr val="FF0000"/>
                </a:solidFill>
                <a:latin typeface="Times New Roman" panose="02020603050405020304" pitchFamily="18" charset="0"/>
                <a:cs typeface="Times New Roman" panose="02020603050405020304" pitchFamily="18" charset="0"/>
              </a:rPr>
              <a:t>EGU22-9287</a:t>
            </a:r>
          </a:p>
          <a:p>
            <a:r>
              <a:rPr lang="en-IN" sz="2400" b="1" dirty="0">
                <a:ln>
                  <a:solidFill>
                    <a:srgbClr val="FF0000"/>
                  </a:solidFill>
                </a:ln>
                <a:solidFill>
                  <a:srgbClr val="FF0000"/>
                </a:solidFill>
                <a:latin typeface="Times New Roman" panose="02020603050405020304" pitchFamily="18" charset="0"/>
                <a:cs typeface="Times New Roman" panose="02020603050405020304" pitchFamily="18" charset="0"/>
              </a:rPr>
              <a:t>https://doi.org/10.5194/egusphere-egu22-9287</a:t>
            </a:r>
          </a:p>
          <a:p>
            <a:r>
              <a:rPr lang="en-IN" sz="2400" b="1" dirty="0">
                <a:ln>
                  <a:solidFill>
                    <a:srgbClr val="FF0000"/>
                  </a:solidFill>
                </a:ln>
                <a:solidFill>
                  <a:srgbClr val="FF0000"/>
                </a:solidFill>
                <a:latin typeface="Times New Roman" panose="02020603050405020304" pitchFamily="18" charset="0"/>
                <a:cs typeface="Times New Roman" panose="02020603050405020304" pitchFamily="18" charset="0"/>
              </a:rPr>
              <a:t>EGU General Assembly 2022</a:t>
            </a:r>
          </a:p>
          <a:p>
            <a:endParaRPr lang="en-IN" dirty="0"/>
          </a:p>
        </p:txBody>
      </p:sp>
      <p:sp>
        <p:nvSpPr>
          <p:cNvPr id="12" name="TextBox 11"/>
          <p:cNvSpPr txBox="1"/>
          <p:nvPr/>
        </p:nvSpPr>
        <p:spPr>
          <a:xfrm>
            <a:off x="5330046" y="2682658"/>
            <a:ext cx="6709554" cy="1200329"/>
          </a:xfrm>
          <a:prstGeom prst="rect">
            <a:avLst/>
          </a:prstGeom>
          <a:noFill/>
        </p:spPr>
        <p:txBody>
          <a:bodyPr wrap="square" rtlCol="0">
            <a:spAutoFit/>
          </a:bodyPr>
          <a:lstStyle/>
          <a:p>
            <a:pPr>
              <a:lnSpc>
                <a:spcPct val="150000"/>
              </a:lnSpc>
            </a:pPr>
            <a:r>
              <a:rPr lang="en-IN" sz="2400" b="1" dirty="0" smtClean="0">
                <a:solidFill>
                  <a:srgbClr val="0070C0"/>
                </a:solidFill>
                <a:latin typeface="Times New Roman" panose="02020603050405020304" pitchFamily="18" charset="0"/>
                <a:cs typeface="Times New Roman" panose="02020603050405020304" pitchFamily="18" charset="0"/>
              </a:rPr>
              <a:t>Authors: </a:t>
            </a:r>
            <a:r>
              <a:rPr lang="en-IN" sz="2400" i="1" dirty="0" err="1" smtClean="0">
                <a:solidFill>
                  <a:srgbClr val="0070C0"/>
                </a:solidFill>
                <a:latin typeface="Times New Roman" panose="02020603050405020304" pitchFamily="18" charset="0"/>
                <a:cs typeface="Times New Roman" panose="02020603050405020304" pitchFamily="18" charset="0"/>
              </a:rPr>
              <a:t>Shashank</a:t>
            </a:r>
            <a:r>
              <a:rPr lang="en-IN" sz="2400" i="1" dirty="0" smtClean="0">
                <a:solidFill>
                  <a:srgbClr val="0070C0"/>
                </a:solidFill>
                <a:latin typeface="Times New Roman" panose="02020603050405020304" pitchFamily="18" charset="0"/>
                <a:cs typeface="Times New Roman" panose="02020603050405020304" pitchFamily="18" charset="0"/>
              </a:rPr>
              <a:t> </a:t>
            </a:r>
            <a:r>
              <a:rPr lang="en-IN" sz="2400" i="1" dirty="0" err="1" smtClean="0">
                <a:solidFill>
                  <a:srgbClr val="0070C0"/>
                </a:solidFill>
                <a:latin typeface="Times New Roman" panose="02020603050405020304" pitchFamily="18" charset="0"/>
                <a:cs typeface="Times New Roman" panose="02020603050405020304" pitchFamily="18" charset="0"/>
              </a:rPr>
              <a:t>Verma</a:t>
            </a:r>
            <a:r>
              <a:rPr lang="en-IN" sz="2400" i="1" dirty="0" smtClean="0">
                <a:solidFill>
                  <a:srgbClr val="0070C0"/>
                </a:solidFill>
                <a:latin typeface="Times New Roman" panose="02020603050405020304" pitchFamily="18" charset="0"/>
                <a:cs typeface="Times New Roman" panose="02020603050405020304" pitchFamily="18" charset="0"/>
              </a:rPr>
              <a:t>* and </a:t>
            </a:r>
            <a:r>
              <a:rPr lang="en-IN" sz="2400" i="1" dirty="0" err="1" smtClean="0">
                <a:solidFill>
                  <a:srgbClr val="0070C0"/>
                </a:solidFill>
                <a:latin typeface="Times New Roman" panose="02020603050405020304" pitchFamily="18" charset="0"/>
                <a:cs typeface="Times New Roman" panose="02020603050405020304" pitchFamily="18" charset="0"/>
              </a:rPr>
              <a:t>Dibakar</a:t>
            </a:r>
            <a:r>
              <a:rPr lang="en-IN" sz="2400" i="1" dirty="0" smtClean="0">
                <a:solidFill>
                  <a:srgbClr val="0070C0"/>
                </a:solidFill>
                <a:latin typeface="Times New Roman" panose="02020603050405020304" pitchFamily="18" charset="0"/>
                <a:cs typeface="Times New Roman" panose="02020603050405020304" pitchFamily="18" charset="0"/>
              </a:rPr>
              <a:t> Ghosal</a:t>
            </a:r>
          </a:p>
          <a:p>
            <a:pPr>
              <a:lnSpc>
                <a:spcPct val="150000"/>
              </a:lnSpc>
            </a:pPr>
            <a:r>
              <a:rPr lang="en-IN" sz="2400" b="1" dirty="0" smtClean="0">
                <a:solidFill>
                  <a:srgbClr val="0070C0"/>
                </a:solidFill>
                <a:latin typeface="Times New Roman" panose="02020603050405020304" pitchFamily="18" charset="0"/>
                <a:cs typeface="Times New Roman" panose="02020603050405020304" pitchFamily="18" charset="0"/>
              </a:rPr>
              <a:t>Email Id: </a:t>
            </a:r>
            <a:r>
              <a:rPr lang="en-IN" sz="2400" i="1" dirty="0" smtClean="0">
                <a:solidFill>
                  <a:srgbClr val="0070C0"/>
                </a:solidFill>
                <a:latin typeface="Times New Roman" panose="02020603050405020304" pitchFamily="18" charset="0"/>
                <a:cs typeface="Times New Roman" panose="02020603050405020304" pitchFamily="18" charset="0"/>
                <a:hlinkClick r:id="rId4"/>
              </a:rPr>
              <a:t>snarayan@iitk.ac.in</a:t>
            </a:r>
            <a:r>
              <a:rPr lang="en-IN" sz="2400" i="1" dirty="0" smtClean="0">
                <a:solidFill>
                  <a:srgbClr val="0070C0"/>
                </a:solidFill>
                <a:latin typeface="Times New Roman" panose="02020603050405020304" pitchFamily="18" charset="0"/>
                <a:cs typeface="Times New Roman" panose="02020603050405020304" pitchFamily="18" charset="0"/>
              </a:rPr>
              <a:t>*</a:t>
            </a:r>
            <a:endParaRPr lang="en-IN" sz="2400" b="1" dirty="0">
              <a:solidFill>
                <a:srgbClr val="0070C0"/>
              </a:solidFill>
              <a:latin typeface="Times New Roman" panose="02020603050405020304" pitchFamily="18" charset="0"/>
              <a:cs typeface="Times New Roman" panose="02020603050405020304" pitchFamily="18" charset="0"/>
            </a:endParaRPr>
          </a:p>
        </p:txBody>
      </p:sp>
      <p:sp>
        <p:nvSpPr>
          <p:cNvPr id="16" name="Slide Number Placeholder 15"/>
          <p:cNvSpPr>
            <a:spLocks noGrp="1"/>
          </p:cNvSpPr>
          <p:nvPr>
            <p:ph type="sldNum" sz="quarter" idx="12"/>
          </p:nvPr>
        </p:nvSpPr>
        <p:spPr/>
        <p:txBody>
          <a:bodyPr/>
          <a:lstStyle/>
          <a:p>
            <a:fld id="{A19FC633-D35E-4128-AD06-E3C02C7B1E6C}" type="slidenum">
              <a:rPr lang="en-IN" smtClean="0"/>
              <a:pPr/>
              <a:t>1</a:t>
            </a:fld>
            <a:endParaRPr lang="en-IN"/>
          </a:p>
        </p:txBody>
      </p:sp>
    </p:spTree>
    <p:extLst>
      <p:ext uri="{BB962C8B-B14F-4D97-AF65-F5344CB8AC3E}">
        <p14:creationId xmlns:p14="http://schemas.microsoft.com/office/powerpoint/2010/main" xmlns="" val="2036621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00825"/>
            <a:ext cx="12192000" cy="2571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0" y="0"/>
            <a:ext cx="12192000" cy="8096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latin typeface="Times New Roman" panose="02020603050405020304" pitchFamily="18" charset="0"/>
                <a:cs typeface="Times New Roman" panose="02020603050405020304" pitchFamily="18" charset="0"/>
              </a:rPr>
              <a:t>Outline</a:t>
            </a:r>
            <a:endParaRPr lang="en-IN" sz="3600" b="1" dirty="0">
              <a:latin typeface="Times New Roman" panose="02020603050405020304" pitchFamily="18" charset="0"/>
              <a:cs typeface="Times New Roman" panose="02020603050405020304" pitchFamily="18" charset="0"/>
            </a:endParaRPr>
          </a:p>
        </p:txBody>
      </p:sp>
      <p:sp>
        <p:nvSpPr>
          <p:cNvPr id="9" name="Rectangle 8"/>
          <p:cNvSpPr/>
          <p:nvPr/>
        </p:nvSpPr>
        <p:spPr>
          <a:xfrm>
            <a:off x="6003633" y="2967335"/>
            <a:ext cx="2159292" cy="923330"/>
          </a:xfrm>
          <a:prstGeom prst="rect">
            <a:avLst/>
          </a:prstGeom>
          <a:noFill/>
        </p:spPr>
        <p:txBody>
          <a:bodyPr wrap="squar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nvGrpSpPr>
          <p:cNvPr id="31" name="Group 30"/>
          <p:cNvGrpSpPr/>
          <p:nvPr/>
        </p:nvGrpSpPr>
        <p:grpSpPr>
          <a:xfrm>
            <a:off x="609598" y="1539256"/>
            <a:ext cx="10534652" cy="552450"/>
            <a:chOff x="609598" y="1539256"/>
            <a:chExt cx="10534652" cy="552450"/>
          </a:xfrm>
        </p:grpSpPr>
        <p:sp>
          <p:nvSpPr>
            <p:cNvPr id="19" name="Rounded Rectangle 18"/>
            <p:cNvSpPr/>
            <p:nvPr/>
          </p:nvSpPr>
          <p:spPr>
            <a:xfrm>
              <a:off x="1866900" y="1539256"/>
              <a:ext cx="9277350" cy="552450"/>
            </a:xfrm>
            <a:prstGeom prst="roundRect">
              <a:avLst/>
            </a:prstGeom>
            <a:effectLst>
              <a:glow rad="1016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latin typeface="Times New Roman" panose="02020603050405020304" pitchFamily="18" charset="0"/>
                  <a:cs typeface="Times New Roman" panose="02020603050405020304" pitchFamily="18" charset="0"/>
                </a:rPr>
                <a:t>Introduction to problem statement</a:t>
              </a:r>
              <a:endParaRPr lang="en-IN" sz="2800" dirty="0">
                <a:latin typeface="Times New Roman" panose="02020603050405020304" pitchFamily="18" charset="0"/>
                <a:cs typeface="Times New Roman" panose="02020603050405020304" pitchFamily="18" charset="0"/>
              </a:endParaRPr>
            </a:p>
          </p:txBody>
        </p:sp>
        <p:sp>
          <p:nvSpPr>
            <p:cNvPr id="26" name="Right Arrow 25"/>
            <p:cNvSpPr/>
            <p:nvPr/>
          </p:nvSpPr>
          <p:spPr>
            <a:xfrm>
              <a:off x="609598" y="1624981"/>
              <a:ext cx="409575" cy="403844"/>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2" name="Group 31"/>
          <p:cNvGrpSpPr/>
          <p:nvPr/>
        </p:nvGrpSpPr>
        <p:grpSpPr>
          <a:xfrm>
            <a:off x="623886" y="2482231"/>
            <a:ext cx="10520364" cy="552450"/>
            <a:chOff x="623886" y="2482231"/>
            <a:chExt cx="10520364" cy="552450"/>
          </a:xfrm>
        </p:grpSpPr>
        <p:sp>
          <p:nvSpPr>
            <p:cNvPr id="20" name="Rounded Rectangle 19"/>
            <p:cNvSpPr/>
            <p:nvPr/>
          </p:nvSpPr>
          <p:spPr>
            <a:xfrm>
              <a:off x="1866900" y="2482231"/>
              <a:ext cx="9277350" cy="552450"/>
            </a:xfrm>
            <a:prstGeom prst="roundRect">
              <a:avLst/>
            </a:prstGeom>
            <a:effectLst>
              <a:glow rad="1016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latin typeface="Times New Roman" panose="02020603050405020304" pitchFamily="18" charset="0"/>
                  <a:cs typeface="Times New Roman" panose="02020603050405020304" pitchFamily="18" charset="0"/>
                </a:rPr>
                <a:t>Study Area and Geology</a:t>
              </a:r>
              <a:endParaRPr lang="en-IN" sz="2800" dirty="0">
                <a:latin typeface="Times New Roman" panose="02020603050405020304" pitchFamily="18" charset="0"/>
                <a:cs typeface="Times New Roman" panose="02020603050405020304" pitchFamily="18" charset="0"/>
              </a:endParaRPr>
            </a:p>
          </p:txBody>
        </p:sp>
        <p:sp>
          <p:nvSpPr>
            <p:cNvPr id="27" name="Right Arrow 26"/>
            <p:cNvSpPr/>
            <p:nvPr/>
          </p:nvSpPr>
          <p:spPr>
            <a:xfrm>
              <a:off x="623886" y="2567956"/>
              <a:ext cx="409575" cy="403844"/>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3" name="Group 32"/>
          <p:cNvGrpSpPr/>
          <p:nvPr/>
        </p:nvGrpSpPr>
        <p:grpSpPr>
          <a:xfrm>
            <a:off x="619125" y="3432794"/>
            <a:ext cx="10525125" cy="552450"/>
            <a:chOff x="619125" y="3432794"/>
            <a:chExt cx="10525125" cy="552450"/>
          </a:xfrm>
        </p:grpSpPr>
        <p:sp>
          <p:nvSpPr>
            <p:cNvPr id="21" name="Rounded Rectangle 20"/>
            <p:cNvSpPr/>
            <p:nvPr/>
          </p:nvSpPr>
          <p:spPr>
            <a:xfrm>
              <a:off x="1866900" y="3432794"/>
              <a:ext cx="9277350" cy="552450"/>
            </a:xfrm>
            <a:prstGeom prst="roundRect">
              <a:avLst/>
            </a:prstGeom>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latin typeface="Times New Roman" panose="02020603050405020304" pitchFamily="18" charset="0"/>
                  <a:cs typeface="Times New Roman" panose="02020603050405020304" pitchFamily="18" charset="0"/>
                </a:rPr>
                <a:t>Data Acquisition and Methodology </a:t>
              </a:r>
              <a:endParaRPr lang="en-IN" sz="2800" dirty="0">
                <a:latin typeface="Times New Roman" panose="02020603050405020304" pitchFamily="18" charset="0"/>
                <a:cs typeface="Times New Roman" panose="02020603050405020304" pitchFamily="18" charset="0"/>
              </a:endParaRPr>
            </a:p>
          </p:txBody>
        </p:sp>
        <p:sp>
          <p:nvSpPr>
            <p:cNvPr id="28" name="Right Arrow 27"/>
            <p:cNvSpPr/>
            <p:nvPr/>
          </p:nvSpPr>
          <p:spPr>
            <a:xfrm>
              <a:off x="619125" y="3507097"/>
              <a:ext cx="409575" cy="403844"/>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4" name="Group 33"/>
          <p:cNvGrpSpPr/>
          <p:nvPr/>
        </p:nvGrpSpPr>
        <p:grpSpPr>
          <a:xfrm>
            <a:off x="619125" y="4375769"/>
            <a:ext cx="10525125" cy="552450"/>
            <a:chOff x="619125" y="4375769"/>
            <a:chExt cx="10525125" cy="552450"/>
          </a:xfrm>
        </p:grpSpPr>
        <p:sp>
          <p:nvSpPr>
            <p:cNvPr id="22" name="Rounded Rectangle 21"/>
            <p:cNvSpPr/>
            <p:nvPr/>
          </p:nvSpPr>
          <p:spPr>
            <a:xfrm>
              <a:off x="1866900" y="4375769"/>
              <a:ext cx="9277350" cy="552450"/>
            </a:xfrm>
            <a:prstGeom prst="roundRect">
              <a:avLst/>
            </a:prstGeom>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latin typeface="Times New Roman" panose="02020603050405020304" pitchFamily="18" charset="0"/>
                  <a:cs typeface="Times New Roman" panose="02020603050405020304" pitchFamily="18" charset="0"/>
                </a:rPr>
                <a:t>Results and Interpretations </a:t>
              </a:r>
              <a:endParaRPr lang="en-IN" sz="2800" dirty="0">
                <a:latin typeface="Times New Roman" panose="02020603050405020304" pitchFamily="18" charset="0"/>
                <a:cs typeface="Times New Roman" panose="02020603050405020304" pitchFamily="18" charset="0"/>
              </a:endParaRPr>
            </a:p>
          </p:txBody>
        </p:sp>
        <p:sp>
          <p:nvSpPr>
            <p:cNvPr id="29" name="Right Arrow 28"/>
            <p:cNvSpPr/>
            <p:nvPr/>
          </p:nvSpPr>
          <p:spPr>
            <a:xfrm>
              <a:off x="619125" y="4450072"/>
              <a:ext cx="409575" cy="403844"/>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5" name="Group 34"/>
          <p:cNvGrpSpPr/>
          <p:nvPr/>
        </p:nvGrpSpPr>
        <p:grpSpPr>
          <a:xfrm>
            <a:off x="609599" y="5318744"/>
            <a:ext cx="10534651" cy="552450"/>
            <a:chOff x="609599" y="5318744"/>
            <a:chExt cx="10534651" cy="552450"/>
          </a:xfrm>
        </p:grpSpPr>
        <p:sp>
          <p:nvSpPr>
            <p:cNvPr id="23" name="Rounded Rectangle 22"/>
            <p:cNvSpPr/>
            <p:nvPr/>
          </p:nvSpPr>
          <p:spPr>
            <a:xfrm>
              <a:off x="1866900" y="5318744"/>
              <a:ext cx="9277350" cy="552450"/>
            </a:xfrm>
            <a:prstGeom prst="roundRect">
              <a:avLst/>
            </a:prstGeom>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latin typeface="Times New Roman" panose="02020603050405020304" pitchFamily="18" charset="0"/>
                  <a:cs typeface="Times New Roman" panose="02020603050405020304" pitchFamily="18" charset="0"/>
                </a:rPr>
                <a:t>Concluding Remarks </a:t>
              </a:r>
            </a:p>
          </p:txBody>
        </p:sp>
        <p:sp>
          <p:nvSpPr>
            <p:cNvPr id="30" name="Right Arrow 29"/>
            <p:cNvSpPr/>
            <p:nvPr/>
          </p:nvSpPr>
          <p:spPr>
            <a:xfrm>
              <a:off x="609599" y="5393047"/>
              <a:ext cx="409575" cy="403844"/>
            </a:xfrm>
            <a:prstGeom prst="righ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8" name="Slide Number Placeholder 37"/>
          <p:cNvSpPr>
            <a:spLocks noGrp="1"/>
          </p:cNvSpPr>
          <p:nvPr>
            <p:ph type="sldNum" sz="quarter" idx="12"/>
          </p:nvPr>
        </p:nvSpPr>
        <p:spPr/>
        <p:txBody>
          <a:bodyPr/>
          <a:lstStyle/>
          <a:p>
            <a:fld id="{A19FC633-D35E-4128-AD06-E3C02C7B1E6C}" type="slidenum">
              <a:rPr lang="en-IN" smtClean="0"/>
              <a:pPr/>
              <a:t>2</a:t>
            </a:fld>
            <a:endParaRPr lang="en-IN"/>
          </a:p>
        </p:txBody>
      </p:sp>
    </p:spTree>
    <p:extLst>
      <p:ext uri="{BB962C8B-B14F-4D97-AF65-F5344CB8AC3E}">
        <p14:creationId xmlns:p14="http://schemas.microsoft.com/office/powerpoint/2010/main" xmlns="" val="51776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00825"/>
            <a:ext cx="12192000" cy="2571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0"/>
            <a:ext cx="12192000" cy="8096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latin typeface="Times New Roman" panose="02020603050405020304" pitchFamily="18" charset="0"/>
                <a:cs typeface="Times New Roman" panose="02020603050405020304" pitchFamily="18" charset="0"/>
              </a:rPr>
              <a:t>Introduction to Problem Statement</a:t>
            </a:r>
            <a:endParaRPr lang="en-IN" sz="3600" b="1" dirty="0">
              <a:latin typeface="Times New Roman" panose="02020603050405020304" pitchFamily="18" charset="0"/>
              <a:cs typeface="Times New Roman" panose="02020603050405020304" pitchFamily="18" charset="0"/>
            </a:endParaRPr>
          </a:p>
        </p:txBody>
      </p:sp>
      <p:sp>
        <p:nvSpPr>
          <p:cNvPr id="9" name="Rectangle 8"/>
          <p:cNvSpPr/>
          <p:nvPr/>
        </p:nvSpPr>
        <p:spPr>
          <a:xfrm>
            <a:off x="6003633" y="2967335"/>
            <a:ext cx="2159292" cy="923330"/>
          </a:xfrm>
          <a:prstGeom prst="rect">
            <a:avLst/>
          </a:prstGeom>
          <a:noFill/>
        </p:spPr>
        <p:txBody>
          <a:bodyPr wrap="squar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605" y="1169086"/>
            <a:ext cx="5892028" cy="4330046"/>
          </a:xfrm>
          <a:prstGeom prst="rect">
            <a:avLst/>
          </a:prstGeom>
        </p:spPr>
      </p:pic>
      <p:sp>
        <p:nvSpPr>
          <p:cNvPr id="5" name="TextBox 4"/>
          <p:cNvSpPr txBox="1"/>
          <p:nvPr/>
        </p:nvSpPr>
        <p:spPr>
          <a:xfrm>
            <a:off x="6003633" y="966158"/>
            <a:ext cx="6056095" cy="923330"/>
          </a:xfrm>
          <a:prstGeom prst="rect">
            <a:avLst/>
          </a:prstGeom>
          <a:noFill/>
        </p:spPr>
        <p:txBody>
          <a:bodyPr wrap="square" rtlCol="0">
            <a:spAutoFit/>
          </a:bodyPr>
          <a:lstStyle/>
          <a:p>
            <a:pPr algn="just"/>
            <a:r>
              <a:rPr lang="en-IN" dirty="0" smtClean="0">
                <a:solidFill>
                  <a:srgbClr val="FF0000"/>
                </a:solidFill>
                <a:latin typeface="Times New Roman" panose="02020603050405020304" pitchFamily="18" charset="0"/>
                <a:cs typeface="Times New Roman" panose="02020603050405020304" pitchFamily="18" charset="0"/>
              </a:rPr>
              <a:t>Himalayan Earthquake claimed several lives in the past and various studies suggest that the region is highly vulnerable to a great earthquake in the near future. </a:t>
            </a:r>
            <a:endParaRPr lang="en-IN"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003633" y="2042457"/>
            <a:ext cx="6056095" cy="4524315"/>
          </a:xfrm>
          <a:prstGeom prst="rect">
            <a:avLst/>
          </a:prstGeom>
          <a:noFill/>
        </p:spPr>
        <p:txBody>
          <a:bodyPr wrap="square" rtlCol="0">
            <a:spAutoFit/>
          </a:bodyPr>
          <a:lstStyle/>
          <a:p>
            <a:pPr algn="just"/>
            <a:r>
              <a:rPr lang="en-IN" b="1" dirty="0" smtClean="0">
                <a:latin typeface="Times New Roman" panose="02020603050405020304" pitchFamily="18" charset="0"/>
                <a:cs typeface="Times New Roman" panose="02020603050405020304" pitchFamily="18" charset="0"/>
              </a:rPr>
              <a:t>Three Crucial questions associated with an earthquake Hazard is </a:t>
            </a:r>
          </a:p>
          <a:p>
            <a:pPr marL="342900" indent="-342900" algn="just">
              <a:buAutoNum type="arabicParenBoth"/>
            </a:pPr>
            <a:r>
              <a:rPr lang="en-IN" dirty="0" smtClean="0">
                <a:solidFill>
                  <a:srgbClr val="00B0F0"/>
                </a:solidFill>
                <a:latin typeface="Times New Roman" panose="02020603050405020304" pitchFamily="18" charset="0"/>
                <a:cs typeface="Times New Roman" panose="02020603050405020304" pitchFamily="18" charset="0"/>
              </a:rPr>
              <a:t>When, </a:t>
            </a:r>
            <a:r>
              <a:rPr lang="en-IN" dirty="0" smtClean="0">
                <a:latin typeface="Times New Roman" panose="02020603050405020304" pitchFamily="18" charset="0"/>
                <a:cs typeface="Times New Roman" panose="02020603050405020304" pitchFamily="18" charset="0"/>
              </a:rPr>
              <a:t>Time of the next event</a:t>
            </a:r>
          </a:p>
          <a:p>
            <a:pPr marL="342900" indent="-342900" algn="just">
              <a:buAutoNum type="arabicParenBoth"/>
            </a:pPr>
            <a:r>
              <a:rPr lang="en-IN" dirty="0" smtClean="0">
                <a:solidFill>
                  <a:srgbClr val="00B0F0"/>
                </a:solidFill>
                <a:latin typeface="Times New Roman" panose="02020603050405020304" pitchFamily="18" charset="0"/>
                <a:cs typeface="Times New Roman" panose="02020603050405020304" pitchFamily="18" charset="0"/>
              </a:rPr>
              <a:t>Where, </a:t>
            </a:r>
            <a:r>
              <a:rPr lang="en-IN" dirty="0" smtClean="0">
                <a:latin typeface="Times New Roman" panose="02020603050405020304" pitchFamily="18" charset="0"/>
                <a:cs typeface="Times New Roman" panose="02020603050405020304" pitchFamily="18" charset="0"/>
              </a:rPr>
              <a:t>spatial location of the next event</a:t>
            </a:r>
          </a:p>
          <a:p>
            <a:pPr marL="342900" indent="-342900" algn="just">
              <a:buAutoNum type="arabicParenBoth"/>
            </a:pPr>
            <a:r>
              <a:rPr lang="en-IN" dirty="0" smtClean="0">
                <a:solidFill>
                  <a:srgbClr val="00B0F0"/>
                </a:solidFill>
                <a:latin typeface="Times New Roman" panose="02020603050405020304" pitchFamily="18" charset="0"/>
                <a:cs typeface="Times New Roman" panose="02020603050405020304" pitchFamily="18" charset="0"/>
              </a:rPr>
              <a:t>What is the magnitude </a:t>
            </a:r>
            <a:r>
              <a:rPr lang="en-IN" dirty="0" smtClean="0">
                <a:latin typeface="Times New Roman" panose="02020603050405020304" pitchFamily="18" charset="0"/>
                <a:cs typeface="Times New Roman" panose="02020603050405020304" pitchFamily="18" charset="0"/>
              </a:rPr>
              <a:t>of the event</a:t>
            </a:r>
          </a:p>
          <a:p>
            <a:pPr algn="just"/>
            <a:endParaRPr lang="en-IN" dirty="0" smtClean="0">
              <a:latin typeface="Times New Roman" panose="02020603050405020304" pitchFamily="18" charset="0"/>
              <a:cs typeface="Times New Roman" panose="02020603050405020304" pitchFamily="18" charset="0"/>
            </a:endParaRPr>
          </a:p>
          <a:p>
            <a:pPr algn="just"/>
            <a:r>
              <a:rPr lang="en-IN" dirty="0" smtClean="0">
                <a:solidFill>
                  <a:srgbClr val="FF0000"/>
                </a:solidFill>
                <a:latin typeface="Times New Roman" panose="02020603050405020304" pitchFamily="18" charset="0"/>
                <a:cs typeface="Times New Roman" panose="02020603050405020304" pitchFamily="18" charset="0"/>
              </a:rPr>
              <a:t>No direct method till date available to answer these questions</a:t>
            </a:r>
            <a:r>
              <a:rPr lang="en-IN" dirty="0">
                <a:solidFill>
                  <a:srgbClr val="FF0000"/>
                </a:solidFill>
                <a:latin typeface="Times New Roman" panose="02020603050405020304" pitchFamily="18" charset="0"/>
                <a:cs typeface="Times New Roman" panose="02020603050405020304" pitchFamily="18" charset="0"/>
              </a:rPr>
              <a:t>.</a:t>
            </a:r>
            <a:r>
              <a:rPr lang="en-IN" dirty="0" smtClean="0">
                <a:solidFill>
                  <a:srgbClr val="FF0000"/>
                </a:solidFill>
                <a:latin typeface="Times New Roman" panose="02020603050405020304" pitchFamily="18" charset="0"/>
                <a:cs typeface="Times New Roman" panose="02020603050405020304" pitchFamily="18" charset="0"/>
              </a:rPr>
              <a:t> However, Integrated approach based on Paleoseismic studies, active Seismic, and Geodetic measurements proved to be useful method up to some extent (Ishiyama et al., 2007; Hubbard et al., 2014; McAuliffe et al., 2015)</a:t>
            </a:r>
          </a:p>
          <a:p>
            <a:pPr algn="just"/>
            <a:endParaRPr lang="en-IN" dirty="0" smtClean="0">
              <a:latin typeface="Times New Roman" panose="02020603050405020304" pitchFamily="18" charset="0"/>
              <a:cs typeface="Times New Roman" panose="02020603050405020304" pitchFamily="18" charset="0"/>
            </a:endParaRPr>
          </a:p>
          <a:p>
            <a:pPr algn="just"/>
            <a:r>
              <a:rPr lang="en-IN" dirty="0" smtClean="0">
                <a:solidFill>
                  <a:srgbClr val="00B050"/>
                </a:solidFill>
                <a:latin typeface="Times New Roman" panose="02020603050405020304" pitchFamily="18" charset="0"/>
                <a:cs typeface="Times New Roman" panose="02020603050405020304" pitchFamily="18" charset="0"/>
              </a:rPr>
              <a:t>In the Present study, we aim to demarcate the major structural unit, fault geometry, estimation of shortening across HFT identification of the fault propagation in the foreland as reported by Duvall, (2020) in the Central Nepal Himalaya </a:t>
            </a:r>
          </a:p>
        </p:txBody>
      </p:sp>
      <p:sp>
        <p:nvSpPr>
          <p:cNvPr id="11" name="TextBox 10"/>
          <p:cNvSpPr txBox="1"/>
          <p:nvPr/>
        </p:nvSpPr>
        <p:spPr>
          <a:xfrm>
            <a:off x="1685797" y="5520962"/>
            <a:ext cx="2743645"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Source: Bilham et al., 2001</a:t>
            </a:r>
          </a:p>
        </p:txBody>
      </p:sp>
      <p:sp>
        <p:nvSpPr>
          <p:cNvPr id="14" name="Slide Number Placeholder 13"/>
          <p:cNvSpPr>
            <a:spLocks noGrp="1"/>
          </p:cNvSpPr>
          <p:nvPr>
            <p:ph type="sldNum" sz="quarter" idx="12"/>
          </p:nvPr>
        </p:nvSpPr>
        <p:spPr/>
        <p:txBody>
          <a:bodyPr/>
          <a:lstStyle/>
          <a:p>
            <a:fld id="{A19FC633-D35E-4128-AD06-E3C02C7B1E6C}" type="slidenum">
              <a:rPr lang="en-IN" smtClean="0"/>
              <a:pPr/>
              <a:t>3</a:t>
            </a:fld>
            <a:endParaRPr lang="en-IN"/>
          </a:p>
        </p:txBody>
      </p:sp>
    </p:spTree>
    <p:extLst>
      <p:ext uri="{BB962C8B-B14F-4D97-AF65-F5344CB8AC3E}">
        <p14:creationId xmlns:p14="http://schemas.microsoft.com/office/powerpoint/2010/main" xmlns="" val="77918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00825"/>
            <a:ext cx="12192000" cy="2571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0" y="0"/>
            <a:ext cx="12192000" cy="8096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latin typeface="Times New Roman" panose="02020603050405020304" pitchFamily="18" charset="0"/>
                <a:cs typeface="Times New Roman" panose="02020603050405020304" pitchFamily="18" charset="0"/>
              </a:rPr>
              <a:t>Study Area and General Geology</a:t>
            </a:r>
            <a:endParaRPr lang="en-IN" sz="3600" b="1" dirty="0">
              <a:latin typeface="Times New Roman" panose="02020603050405020304" pitchFamily="18" charset="0"/>
              <a:cs typeface="Times New Roman" panose="02020603050405020304" pitchFamily="18" charset="0"/>
            </a:endParaRPr>
          </a:p>
        </p:txBody>
      </p:sp>
      <p:sp>
        <p:nvSpPr>
          <p:cNvPr id="9" name="Rectangle 8"/>
          <p:cNvSpPr/>
          <p:nvPr/>
        </p:nvSpPr>
        <p:spPr>
          <a:xfrm>
            <a:off x="6003633" y="2967335"/>
            <a:ext cx="2159292" cy="923330"/>
          </a:xfrm>
          <a:prstGeom prst="rect">
            <a:avLst/>
          </a:prstGeom>
          <a:noFill/>
        </p:spPr>
        <p:txBody>
          <a:bodyPr wrap="squar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417" y="833774"/>
            <a:ext cx="5892216" cy="5742902"/>
          </a:xfrm>
          <a:prstGeom prst="rect">
            <a:avLst/>
          </a:prstGeom>
        </p:spPr>
      </p:pic>
      <p:sp>
        <p:nvSpPr>
          <p:cNvPr id="3" name="TextBox 2"/>
          <p:cNvSpPr txBox="1"/>
          <p:nvPr/>
        </p:nvSpPr>
        <p:spPr>
          <a:xfrm>
            <a:off x="6003633" y="911332"/>
            <a:ext cx="6055017" cy="5770811"/>
          </a:xfrm>
          <a:prstGeom prst="rect">
            <a:avLst/>
          </a:prstGeom>
          <a:noFill/>
        </p:spPr>
        <p:txBody>
          <a:bodyPr wrap="square" rtlCol="0">
            <a:spAutoFit/>
          </a:bodyPr>
          <a:lstStyle/>
          <a:p>
            <a:r>
              <a:rPr lang="en-IN" dirty="0" smtClean="0">
                <a:solidFill>
                  <a:srgbClr val="FF0000"/>
                </a:solidFill>
                <a:latin typeface="Times New Roman" panose="02020603050405020304" pitchFamily="18" charset="0"/>
                <a:cs typeface="Times New Roman" panose="02020603050405020304" pitchFamily="18" charset="0"/>
              </a:rPr>
              <a:t>Study region </a:t>
            </a:r>
            <a:r>
              <a:rPr lang="en-IN" dirty="0" smtClean="0">
                <a:solidFill>
                  <a:srgbClr val="FF0000"/>
                </a:solidFill>
                <a:latin typeface="Times New Roman" panose="02020603050405020304" pitchFamily="18" charset="0"/>
                <a:cs typeface="Times New Roman" panose="02020603050405020304" pitchFamily="18" charset="0"/>
              </a:rPr>
              <a:t>in the </a:t>
            </a:r>
            <a:r>
              <a:rPr lang="en-IN" dirty="0" err="1" smtClean="0">
                <a:solidFill>
                  <a:srgbClr val="FF0000"/>
                </a:solidFill>
                <a:latin typeface="Times New Roman" panose="02020603050405020304" pitchFamily="18" charset="0"/>
                <a:cs typeface="Times New Roman" panose="02020603050405020304" pitchFamily="18" charset="0"/>
              </a:rPr>
              <a:t>Kumaon</a:t>
            </a:r>
            <a:r>
              <a:rPr lang="en-IN" dirty="0" smtClean="0">
                <a:solidFill>
                  <a:srgbClr val="FF0000"/>
                </a:solidFill>
                <a:latin typeface="Times New Roman" panose="02020603050405020304" pitchFamily="18" charset="0"/>
                <a:cs typeface="Times New Roman" panose="02020603050405020304" pitchFamily="18" charset="0"/>
              </a:rPr>
              <a:t> Himalaya and </a:t>
            </a:r>
            <a:r>
              <a:rPr lang="en-IN" dirty="0" smtClean="0">
                <a:solidFill>
                  <a:srgbClr val="FF0000"/>
                </a:solidFill>
                <a:latin typeface="Times New Roman" panose="02020603050405020304" pitchFamily="18" charset="0"/>
                <a:cs typeface="Times New Roman" panose="02020603050405020304" pitchFamily="18" charset="0"/>
              </a:rPr>
              <a:t>g</a:t>
            </a:r>
            <a:r>
              <a:rPr lang="en-IN" dirty="0" smtClean="0">
                <a:solidFill>
                  <a:srgbClr val="FF0000"/>
                </a:solidFill>
                <a:latin typeface="Times New Roman" panose="02020603050405020304" pitchFamily="18" charset="0"/>
                <a:cs typeface="Times New Roman" panose="02020603050405020304" pitchFamily="18" charset="0"/>
              </a:rPr>
              <a:t>eneral </a:t>
            </a:r>
            <a:r>
              <a:rPr lang="en-IN" dirty="0" smtClean="0">
                <a:solidFill>
                  <a:srgbClr val="FF0000"/>
                </a:solidFill>
                <a:latin typeface="Times New Roman" panose="02020603050405020304" pitchFamily="18" charset="0"/>
                <a:cs typeface="Times New Roman" panose="02020603050405020304" pitchFamily="18" charset="0"/>
              </a:rPr>
              <a:t>stratigraphy of  the region described by Nakata (1972), </a:t>
            </a:r>
            <a:r>
              <a:rPr lang="en-IN" dirty="0" err="1" smtClean="0">
                <a:solidFill>
                  <a:srgbClr val="FF0000"/>
                </a:solidFill>
                <a:latin typeface="Times New Roman" panose="02020603050405020304" pitchFamily="18" charset="0"/>
                <a:cs typeface="Times New Roman" panose="02020603050405020304" pitchFamily="18" charset="0"/>
              </a:rPr>
              <a:t>Karuna</a:t>
            </a:r>
            <a:r>
              <a:rPr lang="en-IN" dirty="0" smtClean="0">
                <a:solidFill>
                  <a:srgbClr val="FF0000"/>
                </a:solidFill>
                <a:latin typeface="Times New Roman" panose="02020603050405020304" pitchFamily="18" charset="0"/>
                <a:cs typeface="Times New Roman" panose="02020603050405020304" pitchFamily="18" charset="0"/>
              </a:rPr>
              <a:t> Karan &amp; </a:t>
            </a:r>
            <a:r>
              <a:rPr lang="en-IN" dirty="0" err="1" smtClean="0">
                <a:solidFill>
                  <a:srgbClr val="FF0000"/>
                </a:solidFill>
                <a:latin typeface="Times New Roman" panose="02020603050405020304" pitchFamily="18" charset="0"/>
                <a:cs typeface="Times New Roman" panose="02020603050405020304" pitchFamily="18" charset="0"/>
              </a:rPr>
              <a:t>Ranga</a:t>
            </a:r>
            <a:r>
              <a:rPr lang="en-IN" dirty="0" smtClean="0">
                <a:solidFill>
                  <a:srgbClr val="FF0000"/>
                </a:solidFill>
                <a:latin typeface="Times New Roman" panose="02020603050405020304" pitchFamily="18" charset="0"/>
                <a:cs typeface="Times New Roman" panose="02020603050405020304" pitchFamily="18" charset="0"/>
              </a:rPr>
              <a:t> Rao (1976,1979)</a:t>
            </a:r>
          </a:p>
          <a:p>
            <a:endParaRPr lang="en-IN" dirty="0" smtClean="0">
              <a:latin typeface="Times New Roman" panose="02020603050405020304" pitchFamily="18" charset="0"/>
              <a:cs typeface="Times New Roman" panose="02020603050405020304" pitchFamily="18" charset="0"/>
            </a:endParaRPr>
          </a:p>
          <a:p>
            <a:pPr algn="just">
              <a:lnSpc>
                <a:spcPct val="150000"/>
              </a:lnSpc>
            </a:pPr>
            <a:r>
              <a:rPr lang="en-IN" b="1" dirty="0" smtClean="0">
                <a:latin typeface="Times New Roman" panose="02020603050405020304" pitchFamily="18" charset="0"/>
                <a:cs typeface="Times New Roman" panose="02020603050405020304" pitchFamily="18" charset="0"/>
              </a:rPr>
              <a:t>Upper Siwalik: </a:t>
            </a:r>
            <a:r>
              <a:rPr lang="en-IN" dirty="0" smtClean="0">
                <a:latin typeface="Times New Roman" panose="02020603050405020304" pitchFamily="18" charset="0"/>
                <a:cs typeface="Times New Roman" panose="02020603050405020304" pitchFamily="18" charset="0"/>
              </a:rPr>
              <a:t>Formed ~5.26 – 0.5 Ma ago, that primarily composed of </a:t>
            </a:r>
            <a:r>
              <a:rPr lang="en-IN" dirty="0" err="1" smtClean="0">
                <a:latin typeface="Times New Roman" panose="02020603050405020304" pitchFamily="18" charset="0"/>
                <a:cs typeface="Times New Roman" panose="02020603050405020304" pitchFamily="18" charset="0"/>
              </a:rPr>
              <a:t>polymetric</a:t>
            </a:r>
            <a:r>
              <a:rPr lang="en-IN" dirty="0" smtClean="0">
                <a:latin typeface="Times New Roman" panose="02020603050405020304" pitchFamily="18" charset="0"/>
                <a:cs typeface="Times New Roman" panose="02020603050405020304" pitchFamily="18" charset="0"/>
              </a:rPr>
              <a:t> conglomerates, friable sandstones, mudstone with calcite cementation and interbeds</a:t>
            </a:r>
            <a:endParaRPr lang="en-IN" b="1" dirty="0" smtClean="0">
              <a:latin typeface="Times New Roman" panose="02020603050405020304" pitchFamily="18" charset="0"/>
              <a:cs typeface="Times New Roman" panose="02020603050405020304" pitchFamily="18" charset="0"/>
            </a:endParaRPr>
          </a:p>
          <a:p>
            <a:pPr algn="just">
              <a:lnSpc>
                <a:spcPct val="150000"/>
              </a:lnSpc>
            </a:pPr>
            <a:r>
              <a:rPr lang="en-IN" b="1" dirty="0" smtClean="0">
                <a:latin typeface="Times New Roman" panose="02020603050405020304" pitchFamily="18" charset="0"/>
                <a:cs typeface="Times New Roman" panose="02020603050405020304" pitchFamily="18" charset="0"/>
              </a:rPr>
              <a:t>Middle Siwalik: </a:t>
            </a:r>
            <a:r>
              <a:rPr lang="en-IN" dirty="0" smtClean="0">
                <a:latin typeface="Times New Roman" panose="02020603050405020304" pitchFamily="18" charset="0"/>
                <a:cs typeface="Times New Roman" panose="02020603050405020304" pitchFamily="18" charset="0"/>
              </a:rPr>
              <a:t>formation aged between 11 to 5.3 Ma ago that is mainly composed of indurated sandstones with some clay interbeds (</a:t>
            </a:r>
            <a:r>
              <a:rPr lang="en-IN" dirty="0" err="1" smtClean="0">
                <a:latin typeface="Times New Roman" panose="02020603050405020304" pitchFamily="18" charset="0"/>
                <a:cs typeface="Times New Roman" panose="02020603050405020304" pitchFamily="18" charset="0"/>
              </a:rPr>
              <a:t>Tondon</a:t>
            </a:r>
            <a:r>
              <a:rPr lang="en-IN" dirty="0" smtClean="0">
                <a:latin typeface="Times New Roman" panose="02020603050405020304" pitchFamily="18" charset="0"/>
                <a:cs typeface="Times New Roman" panose="02020603050405020304" pitchFamily="18" charset="0"/>
              </a:rPr>
              <a:t>, 1976)</a:t>
            </a:r>
            <a:endParaRPr lang="en-IN" b="1" dirty="0" smtClean="0">
              <a:latin typeface="Times New Roman" panose="02020603050405020304" pitchFamily="18" charset="0"/>
              <a:cs typeface="Times New Roman" panose="02020603050405020304" pitchFamily="18" charset="0"/>
            </a:endParaRPr>
          </a:p>
          <a:p>
            <a:pPr algn="just">
              <a:lnSpc>
                <a:spcPct val="150000"/>
              </a:lnSpc>
            </a:pPr>
            <a:r>
              <a:rPr lang="en-IN" b="1" dirty="0" smtClean="0">
                <a:latin typeface="Times New Roman" panose="02020603050405020304" pitchFamily="18" charset="0"/>
                <a:cs typeface="Times New Roman" panose="02020603050405020304" pitchFamily="18" charset="0"/>
              </a:rPr>
              <a:t>Lower Siwalik: </a:t>
            </a:r>
            <a:r>
              <a:rPr lang="en-IN" dirty="0" smtClean="0">
                <a:latin typeface="Times New Roman" panose="02020603050405020304" pitchFamily="18" charset="0"/>
                <a:cs typeface="Times New Roman" panose="02020603050405020304" pitchFamily="18" charset="0"/>
              </a:rPr>
              <a:t>Aged between 18-11 Ma deposited during Middle Miocene, primarily composed of Sandstone  </a:t>
            </a:r>
            <a:endParaRPr lang="en-IN" b="1" dirty="0" smtClean="0">
              <a:latin typeface="Times New Roman" panose="02020603050405020304" pitchFamily="18" charset="0"/>
              <a:cs typeface="Times New Roman" panose="02020603050405020304" pitchFamily="18" charset="0"/>
            </a:endParaRPr>
          </a:p>
          <a:p>
            <a:pPr algn="just">
              <a:lnSpc>
                <a:spcPct val="150000"/>
              </a:lnSpc>
            </a:pPr>
            <a:r>
              <a:rPr lang="en-IN" b="1" dirty="0" smtClean="0">
                <a:latin typeface="Times New Roman" panose="02020603050405020304" pitchFamily="18" charset="0"/>
                <a:cs typeface="Times New Roman" panose="02020603050405020304" pitchFamily="18" charset="0"/>
              </a:rPr>
              <a:t>Decollement: </a:t>
            </a:r>
            <a:r>
              <a:rPr lang="en-IN" dirty="0" smtClean="0">
                <a:latin typeface="Times New Roman" panose="02020603050405020304" pitchFamily="18" charset="0"/>
                <a:cs typeface="Times New Roman" panose="02020603050405020304" pitchFamily="18" charset="0"/>
              </a:rPr>
              <a:t>Northward dipping ~1-2° interface marking the boundary between under-thrusting Indian plate and overlying Himalayan wedge (</a:t>
            </a:r>
            <a:r>
              <a:rPr lang="en-IN" dirty="0" err="1" smtClean="0">
                <a:latin typeface="Times New Roman" panose="02020603050405020304" pitchFamily="18" charset="0"/>
                <a:cs typeface="Times New Roman" panose="02020603050405020304" pitchFamily="18" charset="0"/>
              </a:rPr>
              <a:t>Seeber</a:t>
            </a:r>
            <a:r>
              <a:rPr lang="en-IN" dirty="0" smtClean="0">
                <a:latin typeface="Times New Roman" panose="02020603050405020304" pitchFamily="18" charset="0"/>
                <a:cs typeface="Times New Roman" panose="02020603050405020304" pitchFamily="18" charset="0"/>
              </a:rPr>
              <a:t> et al., 1981; </a:t>
            </a:r>
            <a:r>
              <a:rPr lang="en-IN" dirty="0" err="1" smtClean="0">
                <a:latin typeface="Times New Roman" panose="02020603050405020304" pitchFamily="18" charset="0"/>
                <a:cs typeface="Times New Roman" panose="02020603050405020304" pitchFamily="18" charset="0"/>
              </a:rPr>
              <a:t>Pennock</a:t>
            </a:r>
            <a:r>
              <a:rPr lang="en-IN" dirty="0" smtClean="0">
                <a:latin typeface="Times New Roman" panose="02020603050405020304" pitchFamily="18" charset="0"/>
                <a:cs typeface="Times New Roman" panose="02020603050405020304" pitchFamily="18" charset="0"/>
              </a:rPr>
              <a:t> et al., 1989). </a:t>
            </a:r>
            <a:endParaRPr lang="en-IN" b="1"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A19FC633-D35E-4128-AD06-E3C02C7B1E6C}" type="slidenum">
              <a:rPr lang="en-IN" smtClean="0"/>
              <a:pPr/>
              <a:t>4</a:t>
            </a:fld>
            <a:endParaRPr lang="en-IN"/>
          </a:p>
        </p:txBody>
      </p:sp>
    </p:spTree>
    <p:extLst>
      <p:ext uri="{BB962C8B-B14F-4D97-AF65-F5344CB8AC3E}">
        <p14:creationId xmlns:p14="http://schemas.microsoft.com/office/powerpoint/2010/main" xmlns="" val="4179571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00825"/>
            <a:ext cx="12192000" cy="2571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0" y="0"/>
            <a:ext cx="12192000" cy="8096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latin typeface="Times New Roman" panose="02020603050405020304" pitchFamily="18" charset="0"/>
                <a:cs typeface="Times New Roman" panose="02020603050405020304" pitchFamily="18" charset="0"/>
              </a:rPr>
              <a:t>Data Acquisition and Methodology</a:t>
            </a:r>
            <a:endParaRPr lang="en-IN" sz="3600" b="1" dirty="0">
              <a:latin typeface="Times New Roman" panose="02020603050405020304" pitchFamily="18" charset="0"/>
              <a:cs typeface="Times New Roman" panose="02020603050405020304" pitchFamily="18" charset="0"/>
            </a:endParaRPr>
          </a:p>
        </p:txBody>
      </p:sp>
      <p:sp>
        <p:nvSpPr>
          <p:cNvPr id="9" name="Rectangle 8"/>
          <p:cNvSpPr/>
          <p:nvPr/>
        </p:nvSpPr>
        <p:spPr>
          <a:xfrm>
            <a:off x="6003633" y="2967335"/>
            <a:ext cx="2159292" cy="923330"/>
          </a:xfrm>
          <a:prstGeom prst="rect">
            <a:avLst/>
          </a:prstGeom>
          <a:noFill/>
        </p:spPr>
        <p:txBody>
          <a:bodyPr wrap="squar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aphicFrame>
        <p:nvGraphicFramePr>
          <p:cNvPr id="14" name="Table 13"/>
          <p:cNvGraphicFramePr>
            <a:graphicFrameLocks noGrp="1"/>
          </p:cNvGraphicFramePr>
          <p:nvPr>
            <p:extLst>
              <p:ext uri="{D42A27DB-BD31-4B8C-83A1-F6EECF244321}">
                <p14:modId xmlns:p14="http://schemas.microsoft.com/office/powerpoint/2010/main" xmlns="" val="1105510295"/>
              </p:ext>
            </p:extLst>
          </p:nvPr>
        </p:nvGraphicFramePr>
        <p:xfrm>
          <a:off x="380999" y="3971925"/>
          <a:ext cx="7387183" cy="365760"/>
        </p:xfrm>
        <a:graphic>
          <a:graphicData uri="http://schemas.openxmlformats.org/drawingml/2006/table">
            <a:tbl>
              <a:tblPr>
                <a:tableStyleId>{2D5ABB26-0587-4C30-8999-92F81FD0307C}</a:tableStyleId>
              </a:tblPr>
              <a:tblGrid>
                <a:gridCol w="7387183">
                  <a:extLst>
                    <a:ext uri="{9D8B030D-6E8A-4147-A177-3AD203B41FA5}">
                      <a16:colId xmlns:a16="http://schemas.microsoft.com/office/drawing/2014/main" xmlns="" val="695996446"/>
                    </a:ext>
                  </a:extLst>
                </a:gridCol>
              </a:tblGrid>
              <a:tr h="161925">
                <a:tc>
                  <a:txBody>
                    <a:bodyPr/>
                    <a:lstStyle/>
                    <a:p>
                      <a:endParaRPr lang="en-IN" dirty="0"/>
                    </a:p>
                  </a:txBody>
                  <a:tcPr/>
                </a:tc>
                <a:extLst>
                  <a:ext uri="{0D108BD9-81ED-4DB2-BD59-A6C34878D82A}">
                    <a16:rowId xmlns:a16="http://schemas.microsoft.com/office/drawing/2014/main" xmlns="" val="3029539624"/>
                  </a:ext>
                </a:extLst>
              </a:tr>
            </a:tbl>
          </a:graphicData>
        </a:graphic>
      </p:graphicFrame>
      <p:pic>
        <p:nvPicPr>
          <p:cNvPr id="18" name="Picture 1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47130"/>
            <a:ext cx="6953250" cy="2771902"/>
          </a:xfrm>
          <a:prstGeom prst="rect">
            <a:avLst/>
          </a:prstGeom>
        </p:spPr>
      </p:pic>
      <p:sp>
        <p:nvSpPr>
          <p:cNvPr id="23" name="Slide Number Placeholder 22"/>
          <p:cNvSpPr>
            <a:spLocks noGrp="1"/>
          </p:cNvSpPr>
          <p:nvPr>
            <p:ph type="sldNum" sz="quarter" idx="12"/>
          </p:nvPr>
        </p:nvSpPr>
        <p:spPr/>
        <p:txBody>
          <a:bodyPr/>
          <a:lstStyle/>
          <a:p>
            <a:fld id="{A19FC633-D35E-4128-AD06-E3C02C7B1E6C}" type="slidenum">
              <a:rPr lang="en-IN" smtClean="0"/>
              <a:pPr/>
              <a:t>5</a:t>
            </a:fld>
            <a:endParaRPr lang="en-IN"/>
          </a:p>
        </p:txBody>
      </p:sp>
      <p:pic>
        <p:nvPicPr>
          <p:cNvPr id="26" name="Picture 25"/>
          <p:cNvPicPr>
            <a:picLocks noChangeAspect="1"/>
          </p:cNvPicPr>
          <p:nvPr/>
        </p:nvPicPr>
        <p:blipFill>
          <a:blip r:embed="rId3" cstate="print"/>
          <a:stretch>
            <a:fillRect/>
          </a:stretch>
        </p:blipFill>
        <p:spPr>
          <a:xfrm>
            <a:off x="38519" y="4378937"/>
            <a:ext cx="7001276" cy="2117598"/>
          </a:xfrm>
          <a:prstGeom prst="rect">
            <a:avLst/>
          </a:prstGeom>
        </p:spPr>
      </p:pic>
      <p:sp>
        <p:nvSpPr>
          <p:cNvPr id="27" name="TextBox 26"/>
          <p:cNvSpPr txBox="1"/>
          <p:nvPr/>
        </p:nvSpPr>
        <p:spPr>
          <a:xfrm>
            <a:off x="2097552" y="3678841"/>
            <a:ext cx="2900462" cy="369332"/>
          </a:xfrm>
          <a:prstGeom prst="rect">
            <a:avLst/>
          </a:prstGeom>
          <a:noFill/>
        </p:spPr>
        <p:txBody>
          <a:bodyPr wrap="square" rtlCol="0">
            <a:spAutoFit/>
          </a:bodyPr>
          <a:lstStyle/>
          <a:p>
            <a:r>
              <a:rPr lang="en-IN" dirty="0" smtClean="0">
                <a:latin typeface="Times New Roman" panose="02020603050405020304" pitchFamily="18" charset="0"/>
                <a:cs typeface="Times New Roman" panose="02020603050405020304" pitchFamily="18" charset="0"/>
              </a:rPr>
              <a:t>Raw shot gather of five shots </a:t>
            </a:r>
            <a:endParaRPr lang="en-IN" dirty="0">
              <a:latin typeface="Times New Roman" panose="02020603050405020304" pitchFamily="18" charset="0"/>
              <a:cs typeface="Times New Roman" panose="02020603050405020304" pitchFamily="18" charset="0"/>
            </a:endParaRPr>
          </a:p>
        </p:txBody>
      </p:sp>
      <p:grpSp>
        <p:nvGrpSpPr>
          <p:cNvPr id="45" name="Group 44"/>
          <p:cNvGrpSpPr/>
          <p:nvPr/>
        </p:nvGrpSpPr>
        <p:grpSpPr>
          <a:xfrm>
            <a:off x="7768182" y="997967"/>
            <a:ext cx="4153523" cy="4862066"/>
            <a:chOff x="7717861" y="1063021"/>
            <a:chExt cx="4153523" cy="4862066"/>
          </a:xfrm>
        </p:grpSpPr>
        <p:grpSp>
          <p:nvGrpSpPr>
            <p:cNvPr id="43" name="Group 42"/>
            <p:cNvGrpSpPr/>
            <p:nvPr/>
          </p:nvGrpSpPr>
          <p:grpSpPr>
            <a:xfrm>
              <a:off x="7717861" y="1657749"/>
              <a:ext cx="4153523" cy="4267338"/>
              <a:chOff x="7768182" y="1102709"/>
              <a:chExt cx="4153523" cy="4267338"/>
            </a:xfrm>
          </p:grpSpPr>
          <p:sp>
            <p:nvSpPr>
              <p:cNvPr id="30" name="Rectangle 29"/>
              <p:cNvSpPr/>
              <p:nvPr/>
            </p:nvSpPr>
            <p:spPr>
              <a:xfrm>
                <a:off x="7768182" y="1102709"/>
                <a:ext cx="4153523" cy="4313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latin typeface="Times New Roman" panose="02020603050405020304" pitchFamily="18" charset="0"/>
                    <a:cs typeface="Times New Roman" panose="02020603050405020304" pitchFamily="18" charset="0"/>
                  </a:rPr>
                  <a:t>Raw Data </a:t>
                </a:r>
                <a:endParaRPr lang="en-IN" dirty="0">
                  <a:latin typeface="Times New Roman" panose="02020603050405020304" pitchFamily="18" charset="0"/>
                  <a:cs typeface="Times New Roman" panose="02020603050405020304" pitchFamily="18" charset="0"/>
                </a:endParaRPr>
              </a:p>
            </p:txBody>
          </p:sp>
          <p:sp>
            <p:nvSpPr>
              <p:cNvPr id="32" name="Down Arrow 31"/>
              <p:cNvSpPr/>
              <p:nvPr/>
            </p:nvSpPr>
            <p:spPr>
              <a:xfrm>
                <a:off x="9713343" y="1544128"/>
                <a:ext cx="268857" cy="31917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p:cNvSpPr/>
              <p:nvPr/>
            </p:nvSpPr>
            <p:spPr>
              <a:xfrm>
                <a:off x="7768182" y="1870383"/>
                <a:ext cx="4153523" cy="431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Pre-processing</a:t>
                </a:r>
              </a:p>
            </p:txBody>
          </p:sp>
          <p:sp>
            <p:nvSpPr>
              <p:cNvPr id="34" name="Down Arrow 33"/>
              <p:cNvSpPr/>
              <p:nvPr/>
            </p:nvSpPr>
            <p:spPr>
              <a:xfrm>
                <a:off x="9713343" y="2311802"/>
                <a:ext cx="268857" cy="31917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p:cNvSpPr/>
              <p:nvPr/>
            </p:nvSpPr>
            <p:spPr>
              <a:xfrm>
                <a:off x="7768182" y="2638057"/>
                <a:ext cx="4153523" cy="431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Static correction</a:t>
                </a:r>
              </a:p>
            </p:txBody>
          </p:sp>
          <p:sp>
            <p:nvSpPr>
              <p:cNvPr id="36" name="Down Arrow 35"/>
              <p:cNvSpPr/>
              <p:nvPr/>
            </p:nvSpPr>
            <p:spPr>
              <a:xfrm>
                <a:off x="9713343" y="3079476"/>
                <a:ext cx="268857" cy="31917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p:cNvSpPr/>
              <p:nvPr/>
            </p:nvSpPr>
            <p:spPr>
              <a:xfrm>
                <a:off x="7768182" y="3403372"/>
                <a:ext cx="4153523" cy="431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Ground roll elimination</a:t>
                </a:r>
              </a:p>
            </p:txBody>
          </p:sp>
          <p:sp>
            <p:nvSpPr>
              <p:cNvPr id="38" name="Down Arrow 37"/>
              <p:cNvSpPr/>
              <p:nvPr/>
            </p:nvSpPr>
            <p:spPr>
              <a:xfrm>
                <a:off x="9713343" y="3844791"/>
                <a:ext cx="268857" cy="31917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p:cNvSpPr/>
              <p:nvPr/>
            </p:nvSpPr>
            <p:spPr>
              <a:xfrm>
                <a:off x="7768182" y="4169297"/>
                <a:ext cx="4153523" cy="431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Velocity analysis</a:t>
                </a:r>
              </a:p>
            </p:txBody>
          </p:sp>
          <p:sp>
            <p:nvSpPr>
              <p:cNvPr id="40" name="Down Arrow 39"/>
              <p:cNvSpPr/>
              <p:nvPr/>
            </p:nvSpPr>
            <p:spPr>
              <a:xfrm>
                <a:off x="9713343" y="4610716"/>
                <a:ext cx="268857" cy="31917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p:cNvSpPr/>
              <p:nvPr/>
            </p:nvSpPr>
            <p:spPr>
              <a:xfrm>
                <a:off x="7768182" y="4938727"/>
                <a:ext cx="4153523" cy="4313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Post-stack Time Migration</a:t>
                </a:r>
              </a:p>
            </p:txBody>
          </p:sp>
        </p:grpSp>
        <p:sp>
          <p:nvSpPr>
            <p:cNvPr id="44" name="Rectangle 43"/>
            <p:cNvSpPr/>
            <p:nvPr/>
          </p:nvSpPr>
          <p:spPr>
            <a:xfrm>
              <a:off x="9043935" y="1063021"/>
              <a:ext cx="1501373" cy="461665"/>
            </a:xfrm>
            <a:prstGeom prst="rect">
              <a:avLst/>
            </a:prstGeom>
            <a:noFill/>
          </p:spPr>
          <p:txBody>
            <a:bodyPr wrap="none" lIns="91440" tIns="45720" rIns="91440" bIns="45720">
              <a:spAutoFit/>
            </a:bodyPr>
            <a:lstStyle/>
            <a:p>
              <a:pPr algn="ctr"/>
              <a:r>
                <a:rPr lang="en-US" sz="2400"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Workflow</a:t>
              </a:r>
              <a:endParaRPr lang="en-US" sz="2400" b="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22309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00825"/>
            <a:ext cx="12192000" cy="2571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0" y="0"/>
            <a:ext cx="12192000" cy="8096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latin typeface="Times New Roman" panose="02020603050405020304" pitchFamily="18" charset="0"/>
                <a:cs typeface="Times New Roman" panose="02020603050405020304" pitchFamily="18" charset="0"/>
              </a:rPr>
              <a:t>Results and Interpretations </a:t>
            </a:r>
            <a:endParaRPr lang="en-IN" sz="3600" b="1" dirty="0">
              <a:latin typeface="Times New Roman" panose="02020603050405020304" pitchFamily="18" charset="0"/>
              <a:cs typeface="Times New Roman" panose="02020603050405020304" pitchFamily="18" charset="0"/>
            </a:endParaRPr>
          </a:p>
        </p:txBody>
      </p:sp>
      <p:sp>
        <p:nvSpPr>
          <p:cNvPr id="9" name="Rectangle 8"/>
          <p:cNvSpPr/>
          <p:nvPr/>
        </p:nvSpPr>
        <p:spPr>
          <a:xfrm>
            <a:off x="6003633" y="2967335"/>
            <a:ext cx="2159292" cy="923330"/>
          </a:xfrm>
          <a:prstGeom prst="rect">
            <a:avLst/>
          </a:prstGeom>
          <a:noFill/>
        </p:spPr>
        <p:txBody>
          <a:bodyPr wrap="squar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Slide Number Placeholder 3"/>
          <p:cNvSpPr>
            <a:spLocks noGrp="1"/>
          </p:cNvSpPr>
          <p:nvPr>
            <p:ph type="sldNum" sz="quarter" idx="12"/>
          </p:nvPr>
        </p:nvSpPr>
        <p:spPr/>
        <p:txBody>
          <a:bodyPr/>
          <a:lstStyle/>
          <a:p>
            <a:fld id="{A19FC633-D35E-4128-AD06-E3C02C7B1E6C}" type="slidenum">
              <a:rPr lang="en-IN" smtClean="0"/>
              <a:pPr/>
              <a:t>6</a:t>
            </a:fld>
            <a:endParaRPr lang="en-IN"/>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625" y="1054100"/>
            <a:ext cx="12096750" cy="5213002"/>
          </a:xfrm>
          <a:prstGeom prst="rect">
            <a:avLst/>
          </a:prstGeom>
        </p:spPr>
      </p:pic>
    </p:spTree>
    <p:extLst>
      <p:ext uri="{BB962C8B-B14F-4D97-AF65-F5344CB8AC3E}">
        <p14:creationId xmlns:p14="http://schemas.microsoft.com/office/powerpoint/2010/main" xmlns="" val="3053527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00825"/>
            <a:ext cx="12192000" cy="2571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0" y="0"/>
            <a:ext cx="12192000" cy="8096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latin typeface="Times New Roman" panose="02020603050405020304" pitchFamily="18" charset="0"/>
                <a:cs typeface="Times New Roman" panose="02020603050405020304" pitchFamily="18" charset="0"/>
              </a:rPr>
              <a:t>Concluding Remarks</a:t>
            </a:r>
            <a:endParaRPr lang="en-IN" sz="3600" b="1" dirty="0">
              <a:latin typeface="Times New Roman" panose="02020603050405020304" pitchFamily="18" charset="0"/>
              <a:cs typeface="Times New Roman" panose="02020603050405020304" pitchFamily="18" charset="0"/>
            </a:endParaRPr>
          </a:p>
        </p:txBody>
      </p:sp>
      <p:sp>
        <p:nvSpPr>
          <p:cNvPr id="9" name="Rectangle 8"/>
          <p:cNvSpPr/>
          <p:nvPr/>
        </p:nvSpPr>
        <p:spPr>
          <a:xfrm>
            <a:off x="6003633" y="2967335"/>
            <a:ext cx="2159292" cy="923330"/>
          </a:xfrm>
          <a:prstGeom prst="rect">
            <a:avLst/>
          </a:prstGeom>
          <a:noFill/>
        </p:spPr>
        <p:txBody>
          <a:bodyPr wrap="squar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Slide Number Placeholder 3"/>
          <p:cNvSpPr>
            <a:spLocks noGrp="1"/>
          </p:cNvSpPr>
          <p:nvPr>
            <p:ph type="sldNum" sz="quarter" idx="12"/>
          </p:nvPr>
        </p:nvSpPr>
        <p:spPr/>
        <p:txBody>
          <a:bodyPr/>
          <a:lstStyle/>
          <a:p>
            <a:fld id="{A19FC633-D35E-4128-AD06-E3C02C7B1E6C}" type="slidenum">
              <a:rPr lang="en-IN" smtClean="0"/>
              <a:pPr/>
              <a:t>7</a:t>
            </a:fld>
            <a:endParaRPr lang="en-IN"/>
          </a:p>
        </p:txBody>
      </p:sp>
      <p:sp>
        <p:nvSpPr>
          <p:cNvPr id="8" name="TextBox 7"/>
          <p:cNvSpPr txBox="1"/>
          <p:nvPr/>
        </p:nvSpPr>
        <p:spPr>
          <a:xfrm>
            <a:off x="518614" y="1364780"/>
            <a:ext cx="11177517" cy="4062651"/>
          </a:xfrm>
          <a:prstGeom prst="rect">
            <a:avLst/>
          </a:prstGeom>
          <a:noFill/>
        </p:spPr>
        <p:txBody>
          <a:bodyPr wrap="square" rtlCol="0">
            <a:spAutoFit/>
          </a:bodyPr>
          <a:lstStyle/>
          <a:p>
            <a:pPr algn="just">
              <a:lnSpc>
                <a:spcPct val="150000"/>
              </a:lnSpc>
              <a:buFont typeface="Wingdings" pitchFamily="2" charset="2"/>
              <a:buChar char="v"/>
            </a:pPr>
            <a:r>
              <a:rPr lang="en-IN" sz="2000" dirty="0" smtClean="0">
                <a:latin typeface="Times New Roman" pitchFamily="18" charset="0"/>
                <a:cs typeface="Times New Roman" pitchFamily="18" charset="0"/>
              </a:rPr>
              <a:t>Himalayan fold thrust belt categorized as fault bend fold, and fault propagating into the foreland (Powers et al.,1998), Duvall et al. (2020) reported blind faults into the foreland depicting the developing tectonics of the region in the Central Nepal Himalaya </a:t>
            </a:r>
          </a:p>
          <a:p>
            <a:pPr algn="just">
              <a:lnSpc>
                <a:spcPct val="150000"/>
              </a:lnSpc>
              <a:buFont typeface="Wingdings" pitchFamily="2" charset="2"/>
              <a:buChar char="v"/>
            </a:pPr>
            <a:r>
              <a:rPr lang="en-IN" sz="200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KF has significantly displaced the existing Siwalik formation having a northward dip ~ 30° – 24°, and developed folds ~ 3 km width towards the hangingwall of the KF</a:t>
            </a:r>
          </a:p>
          <a:p>
            <a:pPr algn="just">
              <a:lnSpc>
                <a:spcPct val="150000"/>
              </a:lnSpc>
              <a:buFont typeface="Wingdings" pitchFamily="2" charset="2"/>
              <a:buChar char="v"/>
            </a:pPr>
            <a:r>
              <a:rPr lang="en-IN" sz="2000" dirty="0" smtClean="0">
                <a:latin typeface="Times New Roman" pitchFamily="18" charset="0"/>
                <a:cs typeface="Times New Roman" pitchFamily="18" charset="0"/>
              </a:rPr>
              <a:t>~ 800 m of Horizontal shortening estimated following methodology of the Lave and </a:t>
            </a:r>
            <a:r>
              <a:rPr lang="en-IN" sz="2000" dirty="0" err="1" smtClean="0">
                <a:latin typeface="Times New Roman" pitchFamily="18" charset="0"/>
                <a:cs typeface="Times New Roman" pitchFamily="18" charset="0"/>
              </a:rPr>
              <a:t>Avouac</a:t>
            </a:r>
            <a:r>
              <a:rPr lang="en-IN" sz="2000" dirty="0" smtClean="0">
                <a:latin typeface="Times New Roman" pitchFamily="18" charset="0"/>
                <a:cs typeface="Times New Roman" pitchFamily="18" charset="0"/>
              </a:rPr>
              <a:t>, </a:t>
            </a:r>
            <a:r>
              <a:rPr lang="en-IN" sz="2000" smtClean="0">
                <a:latin typeface="Times New Roman" pitchFamily="18" charset="0"/>
                <a:cs typeface="Times New Roman" pitchFamily="18" charset="0"/>
              </a:rPr>
              <a:t>(2000) </a:t>
            </a:r>
            <a:endParaRPr lang="en-IN" sz="2000" dirty="0" smtClean="0">
              <a:latin typeface="Times New Roman" pitchFamily="18" charset="0"/>
              <a:cs typeface="Times New Roman" pitchFamily="18" charset="0"/>
            </a:endParaRPr>
          </a:p>
          <a:p>
            <a:pPr algn="just">
              <a:lnSpc>
                <a:spcPct val="150000"/>
              </a:lnSpc>
              <a:buFont typeface="Wingdings" pitchFamily="2" charset="2"/>
              <a:buChar char="v"/>
            </a:pPr>
            <a:r>
              <a:rPr lang="en-IN" sz="2000" dirty="0" smtClean="0">
                <a:latin typeface="Times New Roman" pitchFamily="18" charset="0"/>
                <a:cs typeface="Times New Roman" pitchFamily="18" charset="0"/>
              </a:rPr>
              <a:t>Signature of the  blind thrust further south of the KF into the foreland that displaces the </a:t>
            </a:r>
            <a:r>
              <a:rPr lang="en-IN" sz="2000" dirty="0" err="1" smtClean="0">
                <a:latin typeface="Times New Roman" pitchFamily="18" charset="0"/>
                <a:cs typeface="Times New Roman" pitchFamily="18" charset="0"/>
              </a:rPr>
              <a:t>interbeds</a:t>
            </a:r>
            <a:r>
              <a:rPr lang="en-IN" sz="2000" dirty="0" smtClean="0">
                <a:latin typeface="Times New Roman" pitchFamily="18" charset="0"/>
                <a:cs typeface="Times New Roman" pitchFamily="18" charset="0"/>
              </a:rPr>
              <a:t> of the Lower Siwalik formation, this blind fault may rupture to the surface due to the future great earthquakes </a:t>
            </a:r>
            <a:endParaRPr lang="en-IN" sz="2000" dirty="0" smtClean="0">
              <a:latin typeface="Times New Roman" pitchFamily="18" charset="0"/>
              <a:cs typeface="Times New Roman" pitchFamily="18" charset="0"/>
            </a:endParaRPr>
          </a:p>
          <a:p>
            <a:pPr>
              <a:buFont typeface="Wingdings" pitchFamily="2" charset="2"/>
              <a:buChar char="v"/>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2192902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00825"/>
            <a:ext cx="12192000" cy="2571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0" y="0"/>
            <a:ext cx="12192000" cy="8096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latin typeface="Times New Roman" panose="02020603050405020304" pitchFamily="18" charset="0"/>
                <a:cs typeface="Times New Roman" panose="02020603050405020304" pitchFamily="18" charset="0"/>
              </a:rPr>
              <a:t>Major References </a:t>
            </a:r>
            <a:endParaRPr lang="en-IN" sz="3600" b="1" dirty="0">
              <a:latin typeface="Times New Roman" panose="02020603050405020304" pitchFamily="18" charset="0"/>
              <a:cs typeface="Times New Roman" panose="02020603050405020304" pitchFamily="18" charset="0"/>
            </a:endParaRPr>
          </a:p>
        </p:txBody>
      </p:sp>
      <p:sp>
        <p:nvSpPr>
          <p:cNvPr id="9" name="Rectangle 8"/>
          <p:cNvSpPr/>
          <p:nvPr/>
        </p:nvSpPr>
        <p:spPr>
          <a:xfrm>
            <a:off x="6003633" y="2967335"/>
            <a:ext cx="2159292" cy="923330"/>
          </a:xfrm>
          <a:prstGeom prst="rect">
            <a:avLst/>
          </a:prstGeom>
          <a:noFill/>
        </p:spPr>
        <p:txBody>
          <a:bodyPr wrap="squar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Slide Number Placeholder 3"/>
          <p:cNvSpPr>
            <a:spLocks noGrp="1"/>
          </p:cNvSpPr>
          <p:nvPr>
            <p:ph type="sldNum" sz="quarter" idx="12"/>
          </p:nvPr>
        </p:nvSpPr>
        <p:spPr/>
        <p:txBody>
          <a:bodyPr/>
          <a:lstStyle/>
          <a:p>
            <a:fld id="{A19FC633-D35E-4128-AD06-E3C02C7B1E6C}" type="slidenum">
              <a:rPr lang="en-IN" smtClean="0"/>
              <a:pPr/>
              <a:t>8</a:t>
            </a:fld>
            <a:endParaRPr lang="en-IN"/>
          </a:p>
        </p:txBody>
      </p:sp>
      <p:sp>
        <p:nvSpPr>
          <p:cNvPr id="8" name="TextBox 7"/>
          <p:cNvSpPr txBox="1"/>
          <p:nvPr/>
        </p:nvSpPr>
        <p:spPr>
          <a:xfrm>
            <a:off x="313898" y="1119116"/>
            <a:ext cx="11600597" cy="4801314"/>
          </a:xfrm>
          <a:prstGeom prst="rect">
            <a:avLst/>
          </a:prstGeom>
          <a:noFill/>
        </p:spPr>
        <p:txBody>
          <a:bodyPr wrap="square" rtlCol="0">
            <a:spAutoFit/>
          </a:bodyPr>
          <a:lstStyle/>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Almeida, Rafael V., Judith Hubbard, Lee Liberty, Anna Foster, and Soma </a:t>
            </a:r>
            <a:r>
              <a:rPr lang="en-IN" dirty="0" err="1" smtClean="0">
                <a:latin typeface="Times New Roman" pitchFamily="18" charset="0"/>
                <a:cs typeface="Times New Roman" pitchFamily="18" charset="0"/>
              </a:rPr>
              <a:t>Nath</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Sapkota</a:t>
            </a:r>
            <a:r>
              <a:rPr lang="en-IN" dirty="0" smtClean="0">
                <a:latin typeface="Times New Roman" pitchFamily="18" charset="0"/>
                <a:cs typeface="Times New Roman" pitchFamily="18" charset="0"/>
              </a:rPr>
              <a:t>. "Seismic imaging of the Main Frontal Thrust in Nepal reveals a shallow </a:t>
            </a:r>
            <a:r>
              <a:rPr lang="en-IN" dirty="0" err="1" smtClean="0">
                <a:latin typeface="Times New Roman" pitchFamily="18" charset="0"/>
                <a:cs typeface="Times New Roman" pitchFamily="18" charset="0"/>
              </a:rPr>
              <a:t>décollement</a:t>
            </a:r>
            <a:r>
              <a:rPr lang="en-IN" dirty="0" smtClean="0">
                <a:latin typeface="Times New Roman" pitchFamily="18" charset="0"/>
                <a:cs typeface="Times New Roman" pitchFamily="18" charset="0"/>
              </a:rPr>
              <a:t> and blind thrusting." </a:t>
            </a:r>
            <a:r>
              <a:rPr lang="en-IN" i="1" dirty="0" smtClean="0">
                <a:latin typeface="Times New Roman" pitchFamily="18" charset="0"/>
                <a:cs typeface="Times New Roman" pitchFamily="18" charset="0"/>
              </a:rPr>
              <a:t>Earth and Planetary Science Letters</a:t>
            </a:r>
            <a:r>
              <a:rPr lang="en-IN" dirty="0" smtClean="0">
                <a:latin typeface="Times New Roman" pitchFamily="18" charset="0"/>
                <a:cs typeface="Times New Roman" pitchFamily="18" charset="0"/>
              </a:rPr>
              <a:t> 494 (2018): 216-225</a:t>
            </a:r>
            <a:r>
              <a:rPr lang="en-IN" dirty="0" smtClean="0">
                <a:latin typeface="Times New Roman" pitchFamily="18" charset="0"/>
                <a:cs typeface="Times New Roman" pitchFamily="18" charset="0"/>
              </a:rPr>
              <a:t>.</a:t>
            </a:r>
          </a:p>
          <a:p>
            <a:pPr algn="just"/>
            <a:r>
              <a:rPr lang="en-IN" dirty="0" smtClean="0">
                <a:latin typeface="Times New Roman" pitchFamily="18" charset="0"/>
                <a:cs typeface="Times New Roman" pitchFamily="18" charset="0"/>
              </a:rPr>
              <a:t>Duvall, Michael J., John WF Waldron, Laurent </a:t>
            </a:r>
            <a:r>
              <a:rPr lang="en-IN" dirty="0" err="1" smtClean="0">
                <a:latin typeface="Times New Roman" pitchFamily="18" charset="0"/>
                <a:cs typeface="Times New Roman" pitchFamily="18" charset="0"/>
              </a:rPr>
              <a:t>Godin</a:t>
            </a:r>
            <a:r>
              <a:rPr lang="en-IN" dirty="0" smtClean="0">
                <a:latin typeface="Times New Roman" pitchFamily="18" charset="0"/>
                <a:cs typeface="Times New Roman" pitchFamily="18" charset="0"/>
              </a:rPr>
              <a:t>, and </a:t>
            </a:r>
            <a:r>
              <a:rPr lang="en-IN" dirty="0" err="1" smtClean="0">
                <a:latin typeface="Times New Roman" pitchFamily="18" charset="0"/>
                <a:cs typeface="Times New Roman" pitchFamily="18" charset="0"/>
              </a:rPr>
              <a:t>Yani</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Najman</a:t>
            </a:r>
            <a:r>
              <a:rPr lang="en-IN" dirty="0" smtClean="0">
                <a:latin typeface="Times New Roman" pitchFamily="18" charset="0"/>
                <a:cs typeface="Times New Roman" pitchFamily="18" charset="0"/>
              </a:rPr>
              <a:t>. "Active strike-slip faults and an outer frontal thrust in the Himalayan foreland basin." </a:t>
            </a:r>
            <a:r>
              <a:rPr lang="en-IN" i="1" dirty="0" smtClean="0">
                <a:latin typeface="Times New Roman" pitchFamily="18" charset="0"/>
                <a:cs typeface="Times New Roman" pitchFamily="18" charset="0"/>
              </a:rPr>
              <a:t>Proceedings of the National Academy of Sciences</a:t>
            </a:r>
            <a:r>
              <a:rPr lang="en-IN" dirty="0" smtClean="0">
                <a:latin typeface="Times New Roman" pitchFamily="18" charset="0"/>
                <a:cs typeface="Times New Roman" pitchFamily="18" charset="0"/>
              </a:rPr>
              <a:t> 117, no. 30 (2020): 17615-17621</a:t>
            </a:r>
            <a:r>
              <a:rPr lang="en-IN" dirty="0" smtClean="0">
                <a:latin typeface="Times New Roman" pitchFamily="18" charset="0"/>
                <a:cs typeface="Times New Roman" pitchFamily="18" charset="0"/>
              </a:rPr>
              <a:t>.</a:t>
            </a:r>
          </a:p>
          <a:p>
            <a:pPr algn="just"/>
            <a:endParaRPr lang="en-IN" dirty="0" smtClean="0">
              <a:latin typeface="Times New Roman" pitchFamily="18" charset="0"/>
              <a:cs typeface="Times New Roman" pitchFamily="18" charset="0"/>
            </a:endParaRPr>
          </a:p>
          <a:p>
            <a:pPr algn="just"/>
            <a:r>
              <a:rPr lang="en-IN" dirty="0" err="1" smtClean="0">
                <a:latin typeface="Times New Roman" pitchFamily="18" charset="0"/>
                <a:cs typeface="Times New Roman" pitchFamily="18" charset="0"/>
              </a:rPr>
              <a:t>Lavé</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Jérôme</a:t>
            </a:r>
            <a:r>
              <a:rPr lang="en-IN" dirty="0" smtClean="0">
                <a:latin typeface="Times New Roman" pitchFamily="18" charset="0"/>
                <a:cs typeface="Times New Roman" pitchFamily="18" charset="0"/>
              </a:rPr>
              <a:t>, and Jean-Philippe </a:t>
            </a:r>
            <a:r>
              <a:rPr lang="en-IN" dirty="0" err="1" smtClean="0">
                <a:latin typeface="Times New Roman" pitchFamily="18" charset="0"/>
                <a:cs typeface="Times New Roman" pitchFamily="18" charset="0"/>
              </a:rPr>
              <a:t>Avouac</a:t>
            </a:r>
            <a:r>
              <a:rPr lang="en-IN" dirty="0" smtClean="0">
                <a:latin typeface="Times New Roman" pitchFamily="18" charset="0"/>
                <a:cs typeface="Times New Roman" pitchFamily="18" charset="0"/>
              </a:rPr>
              <a:t>. "Active folding of fluvial terraces across the </a:t>
            </a:r>
            <a:r>
              <a:rPr lang="en-IN" dirty="0" err="1" smtClean="0">
                <a:latin typeface="Times New Roman" pitchFamily="18" charset="0"/>
                <a:cs typeface="Times New Roman" pitchFamily="18" charset="0"/>
              </a:rPr>
              <a:t>Siwaliks</a:t>
            </a:r>
            <a:r>
              <a:rPr lang="en-IN" dirty="0" smtClean="0">
                <a:latin typeface="Times New Roman" pitchFamily="18" charset="0"/>
                <a:cs typeface="Times New Roman" pitchFamily="18" charset="0"/>
              </a:rPr>
              <a:t> Hills, Himalayas of central Nepal." </a:t>
            </a:r>
            <a:r>
              <a:rPr lang="en-IN" i="1" dirty="0" smtClean="0">
                <a:latin typeface="Times New Roman" pitchFamily="18" charset="0"/>
                <a:cs typeface="Times New Roman" pitchFamily="18" charset="0"/>
              </a:rPr>
              <a:t>Journal of Geophysical Research: Solid Earth</a:t>
            </a:r>
            <a:r>
              <a:rPr lang="en-IN" dirty="0" smtClean="0">
                <a:latin typeface="Times New Roman" pitchFamily="18" charset="0"/>
                <a:cs typeface="Times New Roman" pitchFamily="18" charset="0"/>
              </a:rPr>
              <a:t> 105, no. B3 (2000): 5735-5770.</a:t>
            </a:r>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r>
              <a:rPr lang="en-IN" dirty="0" err="1" smtClean="0">
                <a:latin typeface="Times New Roman" pitchFamily="18" charset="0"/>
                <a:cs typeface="Times New Roman" pitchFamily="18" charset="0"/>
              </a:rPr>
              <a:t>Malik</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Javed</a:t>
            </a:r>
            <a:r>
              <a:rPr lang="en-IN" dirty="0" smtClean="0">
                <a:latin typeface="Times New Roman" pitchFamily="18" charset="0"/>
                <a:cs typeface="Times New Roman" pitchFamily="18" charset="0"/>
              </a:rPr>
              <a:t> N., </a:t>
            </a:r>
            <a:r>
              <a:rPr lang="en-IN" dirty="0" err="1" smtClean="0">
                <a:latin typeface="Times New Roman" pitchFamily="18" charset="0"/>
                <a:cs typeface="Times New Roman" pitchFamily="18" charset="0"/>
              </a:rPr>
              <a:t>Sambit</a:t>
            </a:r>
            <a:r>
              <a:rPr lang="en-IN" dirty="0" smtClean="0">
                <a:latin typeface="Times New Roman" pitchFamily="18" charset="0"/>
                <a:cs typeface="Times New Roman" pitchFamily="18" charset="0"/>
              </a:rPr>
              <a:t> P. </a:t>
            </a:r>
            <a:r>
              <a:rPr lang="en-IN" dirty="0" err="1" smtClean="0">
                <a:latin typeface="Times New Roman" pitchFamily="18" charset="0"/>
                <a:cs typeface="Times New Roman" pitchFamily="18" charset="0"/>
              </a:rPr>
              <a:t>Naik</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Santiswarup</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Sahoo</a:t>
            </a:r>
            <a:r>
              <a:rPr lang="en-IN" dirty="0" smtClean="0">
                <a:latin typeface="Times New Roman" pitchFamily="18" charset="0"/>
                <a:cs typeface="Times New Roman" pitchFamily="18" charset="0"/>
              </a:rPr>
              <a:t>, Koji Okumura, and </a:t>
            </a:r>
            <a:r>
              <a:rPr lang="en-IN" dirty="0" err="1" smtClean="0">
                <a:latin typeface="Times New Roman" pitchFamily="18" charset="0"/>
                <a:cs typeface="Times New Roman" pitchFamily="18" charset="0"/>
              </a:rPr>
              <a:t>Asmita</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Mohanty</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Paleoseismic</a:t>
            </a:r>
            <a:r>
              <a:rPr lang="en-IN" dirty="0" smtClean="0">
                <a:latin typeface="Times New Roman" pitchFamily="18" charset="0"/>
                <a:cs typeface="Times New Roman" pitchFamily="18" charset="0"/>
              </a:rPr>
              <a:t> evidence of the CE 1505 (?) and CE 1803 earthquakes from the foothill zone of the </a:t>
            </a:r>
            <a:r>
              <a:rPr lang="en-IN" dirty="0" err="1" smtClean="0">
                <a:latin typeface="Times New Roman" pitchFamily="18" charset="0"/>
                <a:cs typeface="Times New Roman" pitchFamily="18" charset="0"/>
              </a:rPr>
              <a:t>Kumaon</a:t>
            </a:r>
            <a:r>
              <a:rPr lang="en-IN" dirty="0" smtClean="0">
                <a:latin typeface="Times New Roman" pitchFamily="18" charset="0"/>
                <a:cs typeface="Times New Roman" pitchFamily="18" charset="0"/>
              </a:rPr>
              <a:t> Himalaya along the Himalayan Frontal Thrust (HFT), India." </a:t>
            </a:r>
            <a:r>
              <a:rPr lang="en-IN" i="1" dirty="0" err="1" smtClean="0">
                <a:latin typeface="Times New Roman" pitchFamily="18" charset="0"/>
                <a:cs typeface="Times New Roman" pitchFamily="18" charset="0"/>
              </a:rPr>
              <a:t>Tectonophysics</a:t>
            </a:r>
            <a:r>
              <a:rPr lang="en-IN" dirty="0" smtClean="0">
                <a:latin typeface="Times New Roman" pitchFamily="18" charset="0"/>
                <a:cs typeface="Times New Roman" pitchFamily="18" charset="0"/>
              </a:rPr>
              <a:t> 714 (2017): 133-145.</a:t>
            </a:r>
            <a:endParaRPr lang="en-IN" dirty="0" smtClean="0">
              <a:latin typeface="Times New Roman" pitchFamily="18" charset="0"/>
              <a:cs typeface="Times New Roman" pitchFamily="18" charset="0"/>
            </a:endParaRPr>
          </a:p>
          <a:p>
            <a:pPr algn="just"/>
            <a:endParaRPr lang="en-IN" dirty="0" smtClean="0">
              <a:latin typeface="Times New Roman" pitchFamily="18" charset="0"/>
              <a:cs typeface="Times New Roman" pitchFamily="18" charset="0"/>
            </a:endParaRPr>
          </a:p>
          <a:p>
            <a:pPr algn="just"/>
            <a:r>
              <a:rPr lang="en-IN" dirty="0" smtClean="0">
                <a:latin typeface="Times New Roman" pitchFamily="18" charset="0"/>
                <a:cs typeface="Times New Roman" pitchFamily="18" charset="0"/>
              </a:rPr>
              <a:t>Powers, Peter M., Robert J. Lillie, and Robert S. Yeats. "Structure and shortening of the </a:t>
            </a:r>
            <a:r>
              <a:rPr lang="en-IN" dirty="0" err="1" smtClean="0">
                <a:latin typeface="Times New Roman" pitchFamily="18" charset="0"/>
                <a:cs typeface="Times New Roman" pitchFamily="18" charset="0"/>
              </a:rPr>
              <a:t>Kangra</a:t>
            </a:r>
            <a:r>
              <a:rPr lang="en-IN" dirty="0" smtClean="0">
                <a:latin typeface="Times New Roman" pitchFamily="18" charset="0"/>
                <a:cs typeface="Times New Roman" pitchFamily="18" charset="0"/>
              </a:rPr>
              <a:t> and Dehra Dun </a:t>
            </a:r>
            <a:r>
              <a:rPr lang="en-IN" dirty="0" err="1" smtClean="0">
                <a:latin typeface="Times New Roman" pitchFamily="18" charset="0"/>
                <a:cs typeface="Times New Roman" pitchFamily="18" charset="0"/>
              </a:rPr>
              <a:t>reentrants</a:t>
            </a:r>
            <a:r>
              <a:rPr lang="en-IN" dirty="0" smtClean="0">
                <a:latin typeface="Times New Roman" pitchFamily="18" charset="0"/>
                <a:cs typeface="Times New Roman" pitchFamily="18" charset="0"/>
              </a:rPr>
              <a:t>, sub-Himalaya, India." </a:t>
            </a:r>
            <a:r>
              <a:rPr lang="en-IN" i="1" dirty="0" smtClean="0">
                <a:latin typeface="Times New Roman" pitchFamily="18" charset="0"/>
                <a:cs typeface="Times New Roman" pitchFamily="18" charset="0"/>
              </a:rPr>
              <a:t>Geological Society of America Bulletin</a:t>
            </a:r>
            <a:r>
              <a:rPr lang="en-IN" dirty="0" smtClean="0">
                <a:latin typeface="Times New Roman" pitchFamily="18" charset="0"/>
                <a:cs typeface="Times New Roman" pitchFamily="18" charset="0"/>
              </a:rPr>
              <a:t> 110, no. 8 (1998): 1010-1027.</a:t>
            </a:r>
          </a:p>
          <a:p>
            <a:pPr algn="just"/>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1273956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9FC633-D35E-4128-AD06-E3C02C7B1E6C}" type="slidenum">
              <a:rPr lang="en-IN" smtClean="0"/>
              <a:pPr/>
              <a:t>9</a:t>
            </a:fld>
            <a:endParaRPr lang="en-IN"/>
          </a:p>
        </p:txBody>
      </p:sp>
      <p:sp>
        <p:nvSpPr>
          <p:cNvPr id="3" name="Rectangle 2"/>
          <p:cNvSpPr/>
          <p:nvPr/>
        </p:nvSpPr>
        <p:spPr>
          <a:xfrm>
            <a:off x="4442984" y="2967335"/>
            <a:ext cx="330603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 </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2318</TotalTime>
  <Words>564</Words>
  <Application>Microsoft Office PowerPoint</Application>
  <PresentationFormat>Custom</PresentationFormat>
  <Paragraphs>65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Ghosal</dc:creator>
  <cp:lastModifiedBy>hp user</cp:lastModifiedBy>
  <cp:revision>46</cp:revision>
  <dcterms:created xsi:type="dcterms:W3CDTF">2022-05-20T07:40:07Z</dcterms:created>
  <dcterms:modified xsi:type="dcterms:W3CDTF">2022-05-22T03:09:44Z</dcterms:modified>
</cp:coreProperties>
</file>