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70" r:id="rId2"/>
    <p:sldId id="315" r:id="rId3"/>
    <p:sldId id="316" r:id="rId4"/>
    <p:sldId id="317" r:id="rId5"/>
    <p:sldId id="319" r:id="rId6"/>
    <p:sldId id="320" r:id="rId7"/>
    <p:sldId id="321" r:id="rId8"/>
    <p:sldId id="32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raji, Hassnae" initials="EH" lastIdx="1" clrIdx="0">
    <p:extLst>
      <p:ext uri="{19B8F6BF-5375-455C-9EA6-DF929625EA0E}">
        <p15:presenceInfo xmlns:p15="http://schemas.microsoft.com/office/powerpoint/2012/main" userId="S::h.erraji@fz-juelich.de::af61a52b-5f18-4bdd-8fb3-822850554b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4" autoAdjust="0"/>
    <p:restoredTop sz="82186" autoAdjust="0"/>
  </p:normalViewPr>
  <p:slideViewPr>
    <p:cSldViewPr showGuides="1">
      <p:cViewPr varScale="1">
        <p:scale>
          <a:sx n="51" d="100"/>
          <a:sy n="51" d="100"/>
        </p:scale>
        <p:origin x="612" y="80"/>
      </p:cViewPr>
      <p:guideLst>
        <p:guide orient="horz" pos="1026"/>
        <p:guide pos="2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7" d="100"/>
          <a:sy n="97" d="100"/>
        </p:scale>
        <p:origin x="3534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25.05.2022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25.05.2022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 everybody , my name is Hassnae I am a PhD student in the regional and inverse modeling group. Today I will present my </a:t>
            </a:r>
            <a:r>
              <a:rPr lang="en-US" dirty="0" err="1"/>
              <a:t>phd</a:t>
            </a:r>
            <a:r>
              <a:rPr lang="en-US" dirty="0"/>
              <a:t> topic and I will talk about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9627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2321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04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1126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 everybody , my name is Hassnae I am a PhD student in the regional and inverse modeling group. Today I will present my </a:t>
            </a:r>
            <a:r>
              <a:rPr lang="en-US" dirty="0" err="1"/>
              <a:t>phd</a:t>
            </a:r>
            <a:r>
              <a:rPr lang="en-US" dirty="0"/>
              <a:t> topic and I will talk about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5017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1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214255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FEA63A57-089F-4B70-8D07-1BD1D2CA4CE2}" type="datetime1">
              <a:rPr lang="en-US" smtClean="0"/>
              <a:t>5/25/2022</a:t>
            </a:fld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FD28008-2121-4EB8-9376-7986175BC8ED}" type="datetime1">
              <a:rPr lang="en-US" smtClean="0"/>
              <a:t>5/25/2022</a:t>
            </a:fld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F2C4-85D6-4DBB-B62E-02FBE44E88AC}" type="datetime1">
              <a:rPr lang="en-US" smtClean="0"/>
              <a:t>5/25/2022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ACED6-3105-4225-B66E-D1ACD95E179D}" type="datetime1">
              <a:rPr lang="en-US" smtClean="0"/>
              <a:t>5/25/2022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58720-1A88-4C96-8425-68B6CDDF1C19}" type="datetime1">
              <a:rPr lang="en-US" smtClean="0"/>
              <a:t>5/25/2022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3923B1B-9819-4E04-A91C-5218599D6138}" type="datetime1">
              <a:rPr lang="en-US" smtClean="0"/>
              <a:t>5/25/2022</a:t>
            </a:fld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58AF006-3416-44FA-BBD1-BCE9F27A196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4000" cy="1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3659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392" y="3546853"/>
            <a:ext cx="10728324" cy="623404"/>
          </a:xfrm>
        </p:spPr>
        <p:txBody>
          <a:bodyPr/>
          <a:lstStyle/>
          <a:p>
            <a:r>
              <a:rPr lang="en-US" sz="2000" dirty="0"/>
              <a:t>First detailed air pollution analyses by assimilating UAV observations with EURAD-IM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93119F-69DD-4BF5-B78E-98C0144F5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392" y="4717516"/>
            <a:ext cx="11259188" cy="709685"/>
          </a:xfrm>
        </p:spPr>
        <p:txBody>
          <a:bodyPr/>
          <a:lstStyle/>
          <a:p>
            <a:r>
              <a:rPr lang="de-DE" dirty="0"/>
              <a:t>26.05.2022 I  </a:t>
            </a:r>
            <a:r>
              <a:rPr lang="de-DE" b="1" dirty="0"/>
              <a:t>Hassnae Erraji</a:t>
            </a:r>
            <a:r>
              <a:rPr lang="de-DE" dirty="0"/>
              <a:t>, </a:t>
            </a:r>
            <a:r>
              <a:rPr lang="de-DE" cap="none" dirty="0"/>
              <a:t>PhD Student, </a:t>
            </a:r>
            <a:r>
              <a:rPr lang="en-US" i="1" cap="none" dirty="0">
                <a:effectLst/>
                <a:latin typeface="Open Sans" panose="020B0606030504020204" pitchFamily="34" charset="0"/>
              </a:rPr>
              <a:t>h.erraji@fz-juelich.de</a:t>
            </a:r>
            <a:endParaRPr lang="de-DE" i="1" dirty="0"/>
          </a:p>
          <a:p>
            <a:r>
              <a:rPr lang="en-US" altLang="en-US" sz="1400" dirty="0"/>
              <a:t>Institute of Energy and Climate Research - Troposphere (IEK-8)</a:t>
            </a:r>
          </a:p>
          <a:p>
            <a:r>
              <a:rPr lang="de-DE" dirty="0"/>
              <a:t>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FFF684-B650-40AA-89A0-80D31734A2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1207" y="4331103"/>
            <a:ext cx="10728325" cy="547142"/>
          </a:xfrm>
        </p:spPr>
        <p:txBody>
          <a:bodyPr/>
          <a:lstStyle/>
          <a:p>
            <a:r>
              <a:rPr lang="de-DE" dirty="0"/>
              <a:t>Air pollution modelling AS3.20| EGU General Assembly 2022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20D87E3-8281-4D07-A018-037CE982CC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D52E2F9-853E-4F64-B08C-54B4F24D54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" t="20604" b="24864"/>
          <a:stretch/>
        </p:blipFill>
        <p:spPr bwMode="auto">
          <a:xfrm>
            <a:off x="361521" y="327223"/>
            <a:ext cx="11449050" cy="310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DCE9D90-72A3-4D66-8081-EE8F875CD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5" b="13125"/>
          <a:stretch>
            <a:fillRect/>
          </a:stretch>
        </p:blipFill>
        <p:spPr bwMode="auto">
          <a:xfrm>
            <a:off x="330228" y="188641"/>
            <a:ext cx="1144905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143F05-2D32-4465-A8B3-3BC1704B2324}"/>
              </a:ext>
            </a:extLst>
          </p:cNvPr>
          <p:cNvSpPr txBox="1"/>
          <p:nvPr/>
        </p:nvSpPr>
        <p:spPr>
          <a:xfrm>
            <a:off x="551384" y="5458772"/>
            <a:ext cx="12191999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altLang="en-US" sz="1600" b="1" dirty="0">
                <a:solidFill>
                  <a:schemeClr val="tx2"/>
                </a:solidFill>
                <a:latin typeface="Arial" panose="020B0604020202020204" pitchFamily="34" charset="0"/>
              </a:rPr>
              <a:t>Co-authors: </a:t>
            </a:r>
            <a:r>
              <a:rPr lang="en-US" altLang="en-US" sz="1600" dirty="0">
                <a:solidFill>
                  <a:schemeClr val="tx2"/>
                </a:solidFill>
              </a:rPr>
              <a:t>Philipp Franke</a:t>
            </a: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</a:rPr>
              <a:t>,</a:t>
            </a:r>
            <a:r>
              <a:rPr lang="en-US" altLang="en-US" sz="1600" dirty="0">
                <a:solidFill>
                  <a:schemeClr val="tx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sz="1600" dirty="0">
                <a:solidFill>
                  <a:schemeClr val="tx2"/>
                </a:solidFill>
              </a:rPr>
              <a:t>Sebastian Düsing</a:t>
            </a: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</a:rPr>
              <a:t>,</a:t>
            </a:r>
            <a:r>
              <a:rPr lang="en-US" altLang="en-US" sz="1600" dirty="0">
                <a:solidFill>
                  <a:schemeClr val="tx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sz="1600" dirty="0">
                <a:solidFill>
                  <a:schemeClr val="tx2"/>
                </a:solidFill>
              </a:rPr>
              <a:t>Tobias Schuldt</a:t>
            </a: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</a:rPr>
              <a:t>,</a:t>
            </a:r>
            <a:r>
              <a:rPr lang="en-US" altLang="en-US" sz="1600" dirty="0">
                <a:solidFill>
                  <a:schemeClr val="tx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sz="1600" dirty="0">
                <a:solidFill>
                  <a:schemeClr val="tx2"/>
                </a:solidFill>
              </a:rPr>
              <a:t>Marcel Buchholz</a:t>
            </a: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</a:rPr>
              <a:t>,</a:t>
            </a:r>
            <a:r>
              <a:rPr lang="en-US" altLang="en-US" sz="1600" dirty="0">
                <a:solidFill>
                  <a:schemeClr val="tx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sz="1600" dirty="0">
                <a:solidFill>
                  <a:schemeClr val="tx2"/>
                </a:solidFill>
              </a:rPr>
              <a:t>Andreas Schlerf</a:t>
            </a: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</a:rPr>
              <a:t>,</a:t>
            </a:r>
            <a:r>
              <a:rPr lang="en-US" altLang="en-US" sz="1600" dirty="0">
                <a:solidFill>
                  <a:schemeClr val="tx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sz="1600" dirty="0">
                <a:solidFill>
                  <a:schemeClr val="tx2"/>
                </a:solidFill>
              </a:rPr>
              <a:t>Lutz Bretschneider</a:t>
            </a: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</a:rPr>
              <a:t>,</a:t>
            </a:r>
            <a:r>
              <a:rPr lang="en-US" altLang="en-US" sz="1600" dirty="0">
                <a:solidFill>
                  <a:schemeClr val="tx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sz="1600" dirty="0">
                <a:solidFill>
                  <a:schemeClr val="tx2"/>
                </a:solidFill>
              </a:rPr>
              <a:t>Astrid Lampert</a:t>
            </a: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</a:rPr>
              <a:t>,</a:t>
            </a:r>
            <a:r>
              <a:rPr lang="en-US" altLang="en-US" sz="1600" dirty="0">
                <a:solidFill>
                  <a:schemeClr val="tx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sz="1600" dirty="0">
                <a:solidFill>
                  <a:schemeClr val="tx2"/>
                </a:solidFill>
              </a:rPr>
              <a:t>Andreas Wahner</a:t>
            </a: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</a:rPr>
              <a:t>,</a:t>
            </a:r>
            <a:r>
              <a:rPr lang="en-US" altLang="en-US" sz="1600" dirty="0">
                <a:solidFill>
                  <a:schemeClr val="tx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sz="1600" dirty="0">
                <a:solidFill>
                  <a:schemeClr val="tx2"/>
                </a:solidFill>
              </a:rPr>
              <a:t>and Anne Caroline Lange</a:t>
            </a: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78EE0A3-3361-4D13-9C63-D553F42EC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2287"/>
            <a:ext cx="18473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7F4157-DB37-4CBF-AE1C-C0B055878542}"/>
              </a:ext>
            </a:extLst>
          </p:cNvPr>
          <p:cNvSpPr txBox="1"/>
          <p:nvPr/>
        </p:nvSpPr>
        <p:spPr>
          <a:xfrm>
            <a:off x="4223792" y="6488668"/>
            <a:ext cx="63550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©Authors. All rights reserved.</a:t>
            </a:r>
            <a:endParaRPr lang="en-US" sz="1400" dirty="0"/>
          </a:p>
        </p:txBody>
      </p:sp>
      <p:pic>
        <p:nvPicPr>
          <p:cNvPr id="13" name="Picture 12" descr="Logo&#10;&#10;Description automatically generated with medium confidence">
            <a:extLst>
              <a:ext uri="{FF2B5EF4-FFF2-40B4-BE49-F238E27FC236}">
                <a16:creationId xmlns:a16="http://schemas.microsoft.com/office/drawing/2014/main" id="{2857DA40-E344-44C0-9B38-2430FEB84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785" y="4023618"/>
            <a:ext cx="1283493" cy="1333333"/>
          </a:xfrm>
          <a:prstGeom prst="rect">
            <a:avLst/>
          </a:prstGeom>
        </p:spPr>
      </p:pic>
      <p:pic>
        <p:nvPicPr>
          <p:cNvPr id="14" name="Picture 13" descr="Qr code&#10;&#10;Description automatically generated">
            <a:extLst>
              <a:ext uri="{FF2B5EF4-FFF2-40B4-BE49-F238E27FC236}">
                <a16:creationId xmlns:a16="http://schemas.microsoft.com/office/drawing/2014/main" id="{5A1ED4A7-AF4C-41C7-83B4-0626D7E2FB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38" y="4023617"/>
            <a:ext cx="1396534" cy="1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54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ACB50-69ED-492A-868F-86947F32D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83360"/>
            <a:ext cx="11449050" cy="1124780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3E41A-B0AC-4A6A-8065-2BE9623AF4D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FD28008-2121-4EB8-9376-7986175BC8ED}" type="datetime1">
              <a:rPr lang="en-US" smtClean="0"/>
              <a:t>5/25/2022</a:t>
            </a:fld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E9A6EF-1CC8-490B-8E57-71FD8FB7C3F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044B16-27CA-401E-AC6E-BEFC589DE53E}"/>
              </a:ext>
            </a:extLst>
          </p:cNvPr>
          <p:cNvSpPr txBox="1"/>
          <p:nvPr/>
        </p:nvSpPr>
        <p:spPr>
          <a:xfrm>
            <a:off x="4799856" y="6519096"/>
            <a:ext cx="60944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©Authors. All rights reserved.</a:t>
            </a:r>
            <a:endParaRPr lang="en-US" sz="1400" dirty="0"/>
          </a:p>
        </p:txBody>
      </p:sp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EB1100DA-C81D-4349-B98E-3A1718FA2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6" y="1504476"/>
            <a:ext cx="2301842" cy="1294785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F71FFAA9-7933-4FD9-8EA8-2CF9FFB76877}"/>
              </a:ext>
            </a:extLst>
          </p:cNvPr>
          <p:cNvSpPr/>
          <p:nvPr/>
        </p:nvSpPr>
        <p:spPr>
          <a:xfrm>
            <a:off x="3289188" y="1929670"/>
            <a:ext cx="493496" cy="292301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F6CC3E-FF82-4CC0-BDEF-CC4316F99AF4}"/>
              </a:ext>
            </a:extLst>
          </p:cNvPr>
          <p:cNvSpPr txBox="1"/>
          <p:nvPr/>
        </p:nvSpPr>
        <p:spPr>
          <a:xfrm>
            <a:off x="1062871" y="1066260"/>
            <a:ext cx="1455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800" i="1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ir pollution </a:t>
            </a:r>
            <a:endParaRPr lang="en-US" i="1" dirty="0">
              <a:solidFill>
                <a:schemeClr val="tx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1F53BE-998A-4EE2-87D5-F65A4CD46CD2}"/>
              </a:ext>
            </a:extLst>
          </p:cNvPr>
          <p:cNvSpPr txBox="1"/>
          <p:nvPr/>
        </p:nvSpPr>
        <p:spPr>
          <a:xfrm>
            <a:off x="3795737" y="1541677"/>
            <a:ext cx="21800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harmful effects on human health, the ecosystem, and global warming</a:t>
            </a:r>
            <a:endParaRPr lang="en-US" sz="1500" dirty="0">
              <a:solidFill>
                <a:schemeClr val="tx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D1012E-2C2C-45D1-8C21-55618B988CD6}"/>
              </a:ext>
            </a:extLst>
          </p:cNvPr>
          <p:cNvSpPr txBox="1"/>
          <p:nvPr/>
        </p:nvSpPr>
        <p:spPr>
          <a:xfrm>
            <a:off x="623392" y="33276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composition assessment:</a:t>
            </a:r>
            <a:r>
              <a:rPr lang="en-US" b="0" i="0" u="none" strike="noStrike" baseline="0" dirty="0"/>
              <a:t>  </a:t>
            </a:r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89629AF-1571-4806-AC53-1A694A4A891B}"/>
              </a:ext>
            </a:extLst>
          </p:cNvPr>
          <p:cNvCxnSpPr/>
          <p:nvPr/>
        </p:nvCxnSpPr>
        <p:spPr>
          <a:xfrm>
            <a:off x="6084525" y="1021078"/>
            <a:ext cx="0" cy="171835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picture containing text, satellite&#10;&#10;Description automatically generated">
            <a:extLst>
              <a:ext uri="{FF2B5EF4-FFF2-40B4-BE49-F238E27FC236}">
                <a16:creationId xmlns:a16="http://schemas.microsoft.com/office/drawing/2014/main" id="{677EFFC2-E2CD-44E8-8E0D-3D3A4C201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104" y="3793179"/>
            <a:ext cx="1575186" cy="1016941"/>
          </a:xfrm>
          <a:prstGeom prst="rect">
            <a:avLst/>
          </a:prstGeom>
        </p:spPr>
      </p:pic>
      <p:pic>
        <p:nvPicPr>
          <p:cNvPr id="31" name="Picture 30" descr="A large airplane flying in the sky&#10;&#10;Description automatically generated with low confidence">
            <a:extLst>
              <a:ext uri="{FF2B5EF4-FFF2-40B4-BE49-F238E27FC236}">
                <a16:creationId xmlns:a16="http://schemas.microsoft.com/office/drawing/2014/main" id="{80AA7191-F093-4E2B-A8BE-A555DD0032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6" y="3793179"/>
            <a:ext cx="1910149" cy="1022757"/>
          </a:xfrm>
          <a:prstGeom prst="rect">
            <a:avLst/>
          </a:prstGeom>
        </p:spPr>
      </p:pic>
      <p:pic>
        <p:nvPicPr>
          <p:cNvPr id="33" name="Picture 32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2C85EA43-CDB8-4FFA-A394-0BDA0DFB5A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212" y="1292343"/>
            <a:ext cx="2220531" cy="155443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D6F58E9-D94F-433B-809B-A0A8070D0DB2}"/>
              </a:ext>
            </a:extLst>
          </p:cNvPr>
          <p:cNvSpPr txBox="1"/>
          <p:nvPr/>
        </p:nvSpPr>
        <p:spPr>
          <a:xfrm>
            <a:off x="6298942" y="983121"/>
            <a:ext cx="3096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quality forecasting </a:t>
            </a:r>
            <a:endParaRPr lang="en-US" dirty="0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D06C474F-972E-444E-8456-90F426A430F4}"/>
              </a:ext>
            </a:extLst>
          </p:cNvPr>
          <p:cNvSpPr/>
          <p:nvPr/>
        </p:nvSpPr>
        <p:spPr>
          <a:xfrm>
            <a:off x="8981474" y="1839039"/>
            <a:ext cx="607046" cy="291305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469D6D-A988-4979-B1D3-3293DFAF22CC}"/>
              </a:ext>
            </a:extLst>
          </p:cNvPr>
          <p:cNvSpPr txBox="1"/>
          <p:nvPr/>
        </p:nvSpPr>
        <p:spPr>
          <a:xfrm>
            <a:off x="9771454" y="1503784"/>
            <a:ext cx="23018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helps decision-makers to improve air quality and consequently public health, especially in urban areas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73EED2-CFA1-4C3F-B2F6-0AA58360A52E}"/>
              </a:ext>
            </a:extLst>
          </p:cNvPr>
          <p:cNvSpPr txBox="1"/>
          <p:nvPr/>
        </p:nvSpPr>
        <p:spPr>
          <a:xfrm>
            <a:off x="253872" y="5007538"/>
            <a:ext cx="57219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lvl="2" algn="just"/>
            <a:r>
              <a:rPr lang="en-US" sz="1400" dirty="0"/>
              <a:t>- Limited spatial and temporal resolution </a:t>
            </a:r>
          </a:p>
          <a:p>
            <a:pPr marL="361950" lvl="2" algn="just"/>
            <a:r>
              <a:rPr lang="en-US" sz="1400" dirty="0"/>
              <a:t>- prohibitively costly.</a:t>
            </a:r>
          </a:p>
          <a:p>
            <a:pPr marL="361950" lvl="2" algn="just"/>
            <a:r>
              <a:rPr lang="en-US" sz="1400" b="0" i="0" u="none" strike="noStrike" baseline="0" dirty="0"/>
              <a:t>- not suitable for taking measurements close to pollutants sources as it can be dangerous or risky.</a:t>
            </a:r>
            <a:endParaRPr lang="en-US" sz="14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E811B7C-14C3-433F-9FF9-F677EF539DAD}"/>
              </a:ext>
            </a:extLst>
          </p:cNvPr>
          <p:cNvCxnSpPr>
            <a:cxnSpLocks/>
          </p:cNvCxnSpPr>
          <p:nvPr/>
        </p:nvCxnSpPr>
        <p:spPr>
          <a:xfrm>
            <a:off x="6125165" y="3429000"/>
            <a:ext cx="0" cy="2407922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A picture containing text, black&#10;&#10;Description automatically generated">
            <a:extLst>
              <a:ext uri="{FF2B5EF4-FFF2-40B4-BE49-F238E27FC236}">
                <a16:creationId xmlns:a16="http://schemas.microsoft.com/office/drawing/2014/main" id="{1D94FA64-3B56-46E0-83B0-26CA824400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0056" y="3605290"/>
            <a:ext cx="1728994" cy="739908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E1B55CA-46B7-4905-8C2F-C51875A2F0E2}"/>
              </a:ext>
            </a:extLst>
          </p:cNvPr>
          <p:cNvSpPr txBox="1"/>
          <p:nvPr/>
        </p:nvSpPr>
        <p:spPr>
          <a:xfrm>
            <a:off x="6156219" y="3345557"/>
            <a:ext cx="3456384" cy="908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technology for atmospheric composition assessment: 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U</a:t>
            </a:r>
            <a:r>
              <a:rPr lang="en-US" sz="1600" b="1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nmanned aerial vehicles</a:t>
            </a:r>
            <a:r>
              <a:rPr lang="en-US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US" sz="1600" b="1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UAV</a:t>
            </a:r>
            <a:r>
              <a:rPr lang="en-US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) 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D8AB157-66BE-4374-A7E9-634EABCF69F9}"/>
              </a:ext>
            </a:extLst>
          </p:cNvPr>
          <p:cNvSpPr txBox="1"/>
          <p:nvPr/>
        </p:nvSpPr>
        <p:spPr>
          <a:xfrm>
            <a:off x="6298942" y="4323046"/>
            <a:ext cx="577435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measure near-surface vertical profiles of atmospheric pollutants with high temporal resolution.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are flexible, inexpensive, and able to perform measurements close to emissions sources.</a:t>
            </a:r>
            <a:endParaRPr lang="en-US" sz="14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34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9" grpId="0"/>
      <p:bldP spid="21" grpId="0"/>
      <p:bldP spid="34" grpId="0"/>
      <p:bldP spid="35" grpId="0" animBg="1"/>
      <p:bldP spid="36" grpId="0"/>
      <p:bldP spid="38" grpId="0"/>
      <p:bldP spid="47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ACB50-69ED-492A-868F-86947F32D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MesSBAR project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3E41A-B0AC-4A6A-8065-2BE9623AF4D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FD28008-2121-4EB8-9376-7986175BC8ED}" type="datetime1">
              <a:rPr lang="en-US" smtClean="0"/>
              <a:t>5/25/2022</a:t>
            </a:fld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E9A6EF-1CC8-490B-8E57-71FD8FB7C3F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681924" y="6381797"/>
            <a:ext cx="720000" cy="221109"/>
          </a:xfrm>
        </p:spPr>
        <p:txBody>
          <a:bodyPr/>
          <a:lstStyle/>
          <a:p>
            <a:r>
              <a:rPr lang="de-DE" dirty="0"/>
              <a:t>Seite </a:t>
            </a:r>
            <a:fld id="{A52F4D17-1AD6-42D9-B93A-EB002C62F438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7" name="Content Placeholder 7" descr="A picture containing text, way, scene, road&#10;&#10;Description automatically generated">
            <a:extLst>
              <a:ext uri="{FF2B5EF4-FFF2-40B4-BE49-F238E27FC236}">
                <a16:creationId xmlns:a16="http://schemas.microsoft.com/office/drawing/2014/main" id="{A7DF1465-6E26-464C-B227-00DFADE20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225347"/>
            <a:ext cx="2495028" cy="1403453"/>
          </a:xfrm>
        </p:spPr>
      </p:pic>
      <p:pic>
        <p:nvPicPr>
          <p:cNvPr id="8" name="Picture 13" descr="TUBS_CO_150dpi">
            <a:extLst>
              <a:ext uri="{FF2B5EF4-FFF2-40B4-BE49-F238E27FC236}">
                <a16:creationId xmlns:a16="http://schemas.microsoft.com/office/drawing/2014/main" id="{1AA43145-6D0B-463B-863D-45718C714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/>
        </p:blipFill>
        <p:spPr bwMode="auto">
          <a:xfrm>
            <a:off x="10619728" y="2493089"/>
            <a:ext cx="1349875" cy="50386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 descr="https://leichtwerk.de/assets/images/leichtwerkresearch_logo.jpg">
            <a:extLst>
              <a:ext uri="{FF2B5EF4-FFF2-40B4-BE49-F238E27FC236}">
                <a16:creationId xmlns:a16="http://schemas.microsoft.com/office/drawing/2014/main" id="{6A6E1859-8493-41B9-AC6E-B9DBBE479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31587" b="32614"/>
          <a:stretch>
            <a:fillRect/>
          </a:stretch>
        </p:blipFill>
        <p:spPr bwMode="auto">
          <a:xfrm>
            <a:off x="10094193" y="1828767"/>
            <a:ext cx="1952554" cy="44810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14" descr="http://www.pa.op.dlr.de/saltrace/images/Logo_TROPOS.png">
            <a:extLst>
              <a:ext uri="{FF2B5EF4-FFF2-40B4-BE49-F238E27FC236}">
                <a16:creationId xmlns:a16="http://schemas.microsoft.com/office/drawing/2014/main" id="{5112D329-04D5-4D39-878C-4C1F503C3F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b="36737"/>
          <a:stretch/>
        </p:blipFill>
        <p:spPr bwMode="auto">
          <a:xfrm>
            <a:off x="10486335" y="3883114"/>
            <a:ext cx="1616660" cy="55399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18" descr="https://upload.wikimedia.org/wikipedia/commons/thumb/6/6b/Bundesanstalt_f%C3%BCr_Stra%C3%9Fenwesen_logo.svg/800px-Bundesanstalt_f%C3%BCr_Stra%C3%9Fenwesen_logo.svg.png">
            <a:extLst>
              <a:ext uri="{FF2B5EF4-FFF2-40B4-BE49-F238E27FC236}">
                <a16:creationId xmlns:a16="http://schemas.microsoft.com/office/drawing/2014/main" id="{B11C111F-7AA3-4E2D-8FB0-ABCC3378A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83302" y="3141161"/>
            <a:ext cx="1098338" cy="50386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16" descr="https://www.umweltbundesamt.de/sites/all/themes/uba/logo.png">
            <a:extLst>
              <a:ext uri="{FF2B5EF4-FFF2-40B4-BE49-F238E27FC236}">
                <a16:creationId xmlns:a16="http://schemas.microsoft.com/office/drawing/2014/main" id="{EAF5A734-DD72-4206-A3E5-B5806DBF1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71161" y="5254099"/>
            <a:ext cx="1010479" cy="50386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Grafik 27">
            <a:extLst>
              <a:ext uri="{FF2B5EF4-FFF2-40B4-BE49-F238E27FC236}">
                <a16:creationId xmlns:a16="http://schemas.microsoft.com/office/drawing/2014/main" id="{5F9B34C1-4114-4709-8465-4F300790EC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017" y="4512364"/>
            <a:ext cx="1053623" cy="6448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DAF09D-815C-49DD-9A69-DBAAB0DD7BF8}"/>
              </a:ext>
            </a:extLst>
          </p:cNvPr>
          <p:cNvSpPr txBox="1"/>
          <p:nvPr/>
        </p:nvSpPr>
        <p:spPr>
          <a:xfrm>
            <a:off x="352758" y="1138791"/>
            <a:ext cx="8954022" cy="132549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b="1" dirty="0">
                <a:solidFill>
                  <a:schemeClr val="tx2"/>
                </a:solidFill>
              </a:rPr>
              <a:t>Aims of the project: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Development of highly automated pollutant drones </a:t>
            </a:r>
            <a:r>
              <a:rPr lang="en-US" sz="1500" dirty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carrying trace gases and aerosols instruments to measure near-surface vertical profiles of atmospheric pollutants.</a:t>
            </a:r>
            <a:endParaRPr lang="en-US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Realize vertical profiles up to 1 km in height in Wesseling and Dresden, Germany.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Quantification of emission sources using Data Assimilation techniques with the EURAD-IM model.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0AEBAF-7A8F-4131-8145-C6FE2D7C791F}"/>
              </a:ext>
            </a:extLst>
          </p:cNvPr>
          <p:cNvSpPr txBox="1"/>
          <p:nvPr/>
        </p:nvSpPr>
        <p:spPr>
          <a:xfrm>
            <a:off x="359999" y="2673695"/>
            <a:ext cx="4358219" cy="368870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b="1" dirty="0">
                <a:solidFill>
                  <a:schemeClr val="tx2"/>
                </a:solidFill>
              </a:rPr>
              <a:t>Drone protype:</a:t>
            </a:r>
          </a:p>
          <a:p>
            <a:pPr algn="l">
              <a:lnSpc>
                <a:spcPct val="95000"/>
              </a:lnSpc>
            </a:pPr>
            <a:endParaRPr lang="en-US" sz="2400" b="1" dirty="0"/>
          </a:p>
          <a:p>
            <a:pPr algn="l">
              <a:lnSpc>
                <a:spcPct val="95000"/>
              </a:lnSpc>
            </a:pPr>
            <a:endParaRPr lang="en-US" sz="2400" b="1" dirty="0"/>
          </a:p>
          <a:p>
            <a:pPr algn="l">
              <a:lnSpc>
                <a:spcPct val="95000"/>
              </a:lnSpc>
            </a:pPr>
            <a:endParaRPr lang="en-US" sz="2400" b="1" dirty="0"/>
          </a:p>
          <a:p>
            <a:pPr algn="l">
              <a:lnSpc>
                <a:spcPct val="95000"/>
              </a:lnSpc>
            </a:pPr>
            <a:endParaRPr lang="en-US" sz="2400" b="1" dirty="0"/>
          </a:p>
          <a:p>
            <a:pPr algn="l">
              <a:lnSpc>
                <a:spcPct val="95000"/>
              </a:lnSpc>
            </a:pPr>
            <a:endParaRPr lang="en-US" sz="2400" b="1" dirty="0"/>
          </a:p>
          <a:p>
            <a:pPr algn="l">
              <a:lnSpc>
                <a:spcPct val="95000"/>
              </a:lnSpc>
            </a:pPr>
            <a:endParaRPr lang="en-US" sz="2400" b="1" dirty="0"/>
          </a:p>
          <a:p>
            <a:pPr algn="l">
              <a:lnSpc>
                <a:spcPct val="95000"/>
              </a:lnSpc>
            </a:pPr>
            <a:endParaRPr lang="en-US" sz="2400" b="1" dirty="0"/>
          </a:p>
          <a:p>
            <a:pPr marL="285750" indent="-285750" algn="just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3 prototypes have been developed containing sensors for: </a:t>
            </a:r>
            <a:r>
              <a:rPr lang="en-US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Particulate matter, soot particle, NOx, CO and O</a:t>
            </a:r>
            <a:r>
              <a:rPr lang="en-US" sz="1500" baseline="-2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emperature, pressure and humidity, </a:t>
            </a:r>
            <a:r>
              <a:rPr lang="en-US" sz="1500" dirty="0"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adiation</a:t>
            </a:r>
            <a:r>
              <a:rPr lang="en-US" sz="15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>
                <a:cs typeface="Times New Roman" panose="02020603050405020304" pitchFamily="18" charset="0"/>
              </a:rPr>
              <a:t>GPS.</a:t>
            </a:r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88BC1DEB-747B-4152-858E-5FB271E3E5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36" y="3008136"/>
            <a:ext cx="3072315" cy="21678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4B33123-35C5-413D-AC9A-39D923516AA0}"/>
              </a:ext>
            </a:extLst>
          </p:cNvPr>
          <p:cNvSpPr txBox="1"/>
          <p:nvPr/>
        </p:nvSpPr>
        <p:spPr>
          <a:xfrm>
            <a:off x="5193243" y="2671513"/>
            <a:ext cx="4113537" cy="368870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b="1" dirty="0">
                <a:solidFill>
                  <a:schemeClr val="tx2"/>
                </a:solidFill>
              </a:rPr>
              <a:t>Campaign measurements:</a:t>
            </a:r>
          </a:p>
          <a:p>
            <a:pPr>
              <a:lnSpc>
                <a:spcPct val="95000"/>
              </a:lnSpc>
            </a:pPr>
            <a:endParaRPr lang="en-US" b="1" dirty="0">
              <a:solidFill>
                <a:schemeClr val="tx2"/>
              </a:solidFill>
            </a:endParaRPr>
          </a:p>
          <a:p>
            <a:pPr>
              <a:lnSpc>
                <a:spcPct val="95000"/>
              </a:lnSpc>
            </a:pPr>
            <a:endParaRPr lang="en-US" b="1" dirty="0">
              <a:solidFill>
                <a:schemeClr val="tx2"/>
              </a:solidFill>
            </a:endParaRPr>
          </a:p>
          <a:p>
            <a:pPr algn="l">
              <a:lnSpc>
                <a:spcPct val="95000"/>
              </a:lnSpc>
            </a:pPr>
            <a:endParaRPr lang="en-US" sz="2400" dirty="0"/>
          </a:p>
          <a:p>
            <a:pPr algn="l">
              <a:lnSpc>
                <a:spcPct val="95000"/>
              </a:lnSpc>
            </a:pPr>
            <a:endParaRPr lang="en-US" sz="2400" dirty="0"/>
          </a:p>
          <a:p>
            <a:pPr algn="l">
              <a:lnSpc>
                <a:spcPct val="95000"/>
              </a:lnSpc>
            </a:pPr>
            <a:endParaRPr lang="en-US" sz="2400" dirty="0"/>
          </a:p>
          <a:p>
            <a:pPr algn="l">
              <a:lnSpc>
                <a:spcPct val="95000"/>
              </a:lnSpc>
            </a:pPr>
            <a:endParaRPr lang="en-US" sz="2400" dirty="0"/>
          </a:p>
          <a:p>
            <a:pPr algn="l">
              <a:lnSpc>
                <a:spcPct val="95000"/>
              </a:lnSpc>
            </a:pPr>
            <a:endParaRPr lang="en-US" sz="2400" dirty="0"/>
          </a:p>
          <a:p>
            <a:pPr algn="l">
              <a:lnSpc>
                <a:spcPct val="95000"/>
              </a:lnSpc>
            </a:pPr>
            <a:endParaRPr lang="en-US" sz="2400" dirty="0"/>
          </a:p>
          <a:p>
            <a:pPr algn="l">
              <a:lnSpc>
                <a:spcPct val="95000"/>
              </a:lnSpc>
            </a:pPr>
            <a:endParaRPr lang="en-US" sz="2400" dirty="0"/>
          </a:p>
          <a:p>
            <a:pPr algn="l">
              <a:lnSpc>
                <a:spcPct val="95000"/>
              </a:lnSpc>
            </a:pPr>
            <a:endParaRPr lang="en-US" sz="24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E2EB7D0-F1EF-4C39-8221-CC268948EB48}"/>
              </a:ext>
            </a:extLst>
          </p:cNvPr>
          <p:cNvGrpSpPr/>
          <p:nvPr/>
        </p:nvGrpSpPr>
        <p:grpSpPr>
          <a:xfrm>
            <a:off x="5608734" y="3086233"/>
            <a:ext cx="3212553" cy="2935055"/>
            <a:chOff x="6055037" y="3098729"/>
            <a:chExt cx="3096344" cy="3276164"/>
          </a:xfrm>
        </p:grpSpPr>
        <p:pic>
          <p:nvPicPr>
            <p:cNvPr id="6" name="Picture 5" descr="Map&#10;&#10;Description automatically generated">
              <a:extLst>
                <a:ext uri="{FF2B5EF4-FFF2-40B4-BE49-F238E27FC236}">
                  <a16:creationId xmlns:a16="http://schemas.microsoft.com/office/drawing/2014/main" id="{D949D345-E98F-432C-839F-9D6AF0710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5037" y="3098729"/>
              <a:ext cx="3096344" cy="3276164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77B2968-F234-4C64-B0DE-C9827AB19F80}"/>
                </a:ext>
              </a:extLst>
            </p:cNvPr>
            <p:cNvSpPr/>
            <p:nvPr/>
          </p:nvSpPr>
          <p:spPr>
            <a:xfrm>
              <a:off x="7032104" y="4725144"/>
              <a:ext cx="725039" cy="70703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51331ED-E8CD-4CCC-96AF-0F9106167B2E}"/>
              </a:ext>
            </a:extLst>
          </p:cNvPr>
          <p:cNvSpPr txBox="1"/>
          <p:nvPr/>
        </p:nvSpPr>
        <p:spPr>
          <a:xfrm>
            <a:off x="3980343" y="6571810"/>
            <a:ext cx="60944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©Authors. All rights reserved.</a:t>
            </a:r>
            <a:endParaRPr lang="en-US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1ED2C5-DF8E-4687-B985-631F163B14B3}"/>
              </a:ext>
            </a:extLst>
          </p:cNvPr>
          <p:cNvSpPr txBox="1"/>
          <p:nvPr/>
        </p:nvSpPr>
        <p:spPr>
          <a:xfrm>
            <a:off x="907794" y="5185467"/>
            <a:ext cx="6249113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000" i="1" dirty="0"/>
              <a:t>Image source : Bretschneider. L et al. Atmosphere (2022)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86823A-B56D-4532-A1C3-07B3F30D76CF}"/>
              </a:ext>
            </a:extLst>
          </p:cNvPr>
          <p:cNvSpPr txBox="1"/>
          <p:nvPr/>
        </p:nvSpPr>
        <p:spPr>
          <a:xfrm>
            <a:off x="6182223" y="6015872"/>
            <a:ext cx="6249113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000" i="1" dirty="0"/>
              <a:t>Image source : Google Maps</a:t>
            </a:r>
          </a:p>
        </p:txBody>
      </p:sp>
    </p:spTree>
    <p:extLst>
      <p:ext uri="{BB962C8B-B14F-4D97-AF65-F5344CB8AC3E}">
        <p14:creationId xmlns:p14="http://schemas.microsoft.com/office/powerpoint/2010/main" val="4071251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ACB50-69ED-492A-868F-86947F32D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12719"/>
            <a:ext cx="11449050" cy="1124780"/>
          </a:xfrm>
        </p:spPr>
        <p:txBody>
          <a:bodyPr/>
          <a:lstStyle/>
          <a:p>
            <a:r>
              <a:rPr lang="en-US" dirty="0"/>
              <a:t>Eurad-im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3E41A-B0AC-4A6A-8065-2BE9623AF4D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FD28008-2121-4EB8-9376-7986175BC8ED}" type="datetime1">
              <a:rPr lang="en-US" smtClean="0"/>
              <a:t>5/25/2022</a:t>
            </a:fld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E9A6EF-1CC8-490B-8E57-71FD8FB7C3F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62130C54-948E-4B39-9CC1-CFE95083FE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6704" y="723663"/>
            <a:ext cx="11449049" cy="509994"/>
          </a:xfrm>
        </p:spPr>
        <p:txBody>
          <a:bodyPr/>
          <a:lstStyle/>
          <a:p>
            <a:r>
              <a:rPr lang="en-US" b="0" dirty="0"/>
              <a:t>European Air Pollution Dispersion – Inverse Model</a:t>
            </a:r>
            <a:endParaRPr lang="en-US" dirty="0"/>
          </a:p>
        </p:txBody>
      </p:sp>
      <p:pic>
        <p:nvPicPr>
          <p:cNvPr id="8" name="Inhaltsplatzhalter 10">
            <a:extLst>
              <a:ext uri="{FF2B5EF4-FFF2-40B4-BE49-F238E27FC236}">
                <a16:creationId xmlns:a16="http://schemas.microsoft.com/office/drawing/2014/main" id="{745FE404-DAE6-48F8-97B5-722532DAC0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8" y="1328209"/>
            <a:ext cx="5610335" cy="4191000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216887A-4E24-4034-86C8-5525336B4BF5}"/>
              </a:ext>
            </a:extLst>
          </p:cNvPr>
          <p:cNvSpPr/>
          <p:nvPr/>
        </p:nvSpPr>
        <p:spPr>
          <a:xfrm>
            <a:off x="1215887" y="3393846"/>
            <a:ext cx="3816424" cy="1296144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D5873E-2881-44D1-9CA5-EC79C7ADE47F}"/>
              </a:ext>
            </a:extLst>
          </p:cNvPr>
          <p:cNvSpPr txBox="1"/>
          <p:nvPr/>
        </p:nvSpPr>
        <p:spPr>
          <a:xfrm>
            <a:off x="3920449" y="3010042"/>
            <a:ext cx="1456164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B5F73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assimilation system</a:t>
            </a:r>
          </a:p>
        </p:txBody>
      </p:sp>
      <p:pic>
        <p:nvPicPr>
          <p:cNvPr id="14" name="Inhaltsplatzhalter 9">
            <a:extLst>
              <a:ext uri="{FF2B5EF4-FFF2-40B4-BE49-F238E27FC236}">
                <a16:creationId xmlns:a16="http://schemas.microsoft.com/office/drawing/2014/main" id="{11C49352-DB9B-432A-A3E9-4722634BA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757" y="1757267"/>
            <a:ext cx="3629862" cy="2523115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5543F8A-59F3-49C2-9786-1B7CBB2C79E6}"/>
                  </a:ext>
                </a:extLst>
              </p:cNvPr>
              <p:cNvSpPr txBox="1"/>
              <p:nvPr/>
            </p:nvSpPr>
            <p:spPr>
              <a:xfrm>
                <a:off x="5125749" y="5539450"/>
                <a:ext cx="7029870" cy="38048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J</a:t>
                </a: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3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3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𝐱</m:t>
                        </m:r>
                      </m:e>
                      <m:sub>
                        <m:r>
                          <a:rPr kumimoji="0" lang="en-US" sz="13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b>
                    </m:sSub>
                    <m:r>
                      <a:rPr kumimoji="0" lang="en-US" sz="13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13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𝐞</m:t>
                    </m:r>
                  </m:oMath>
                </a14:m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300" b="1" i="1" u="none" strike="noStrike" kern="1200" cap="none" spc="-15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300" b="1" i="0" u="none" strike="noStrike" kern="1200" cap="none" spc="-15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1300" b="1" i="0" u="none" strike="noStrike" kern="1200" cap="none" spc="-15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  <m:d>
                      <m:dPr>
                        <m:ctrlPr>
                          <a:rPr kumimoji="0" lang="en-US" sz="1300" b="1" i="1" u="none" strike="noStrike" kern="1200" cap="none" spc="-15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1300" b="1" i="1" u="none" strike="noStrike" kern="1200" cap="none" spc="-15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300" b="1" i="0" u="none" strike="noStrike" kern="1200" cap="none" spc="-15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kumimoji="0" lang="en-US" sz="1300" b="1" i="1" u="none" strike="noStrike" kern="1200" cap="none" spc="-15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300" b="1" i="0" u="none" strike="noStrike" kern="1200" cap="none" spc="-15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kumimoji="0" lang="en-US" sz="1300" b="0" i="0" u="none" strike="noStrike" kern="1200" cap="none" spc="-15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kumimoji="0" lang="en-US" sz="1300" b="1" i="0" u="none" strike="noStrike" kern="1200" cap="none" spc="-15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0" lang="en-US" sz="1300" b="1" i="1" u="none" strike="noStrike" kern="1200" cap="none" spc="-15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300" b="1" i="0" u="none" strike="noStrike" kern="1200" cap="none" spc="-15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kumimoji="0" lang="en-US" sz="1300" b="0" i="1" u="none" strike="noStrike" kern="1200" cap="none" spc="-15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𝑏</m:t>
                                </m:r>
                              </m:sub>
                            </m:sSub>
                            <m:r>
                              <a:rPr kumimoji="0" lang="en-US" sz="1300" b="1" i="0" u="none" strike="noStrike" kern="1200" cap="none" spc="-15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e>
                          <m:sup>
                            <m:r>
                              <a:rPr kumimoji="0" lang="en-US" sz="1300" b="1" i="1" u="none" strike="noStrike" kern="1200" cap="none" spc="-15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𝑻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1300" b="1" i="1" u="none" strike="noStrike" kern="1200" cap="none" spc="-15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300" b="1" i="0" u="none" strike="noStrike" kern="1200" cap="none" spc="-15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𝐁</m:t>
                            </m:r>
                          </m:e>
                          <m:sup>
                            <m:r>
                              <a:rPr kumimoji="0" lang="en-US" sz="1300" b="1" i="0" u="none" strike="noStrike" kern="1200" cap="none" spc="-15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1300" b="1" i="0" u="none" strike="noStrike" kern="1200" cap="none" spc="-15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sup>
                        </m:sSup>
                        <m:r>
                          <a:rPr kumimoji="0" lang="en-US" sz="1300" b="1" i="0" u="none" strike="noStrike" kern="1200" cap="none" spc="-150" normalizeH="0" baseline="0" noProof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sSub>
                          <m:sSubPr>
                            <m:ctrlPr>
                              <a:rPr kumimoji="0" lang="en-US" sz="1300" b="1" i="1" u="none" strike="noStrike" kern="1200" cap="none" spc="-15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300" b="1" i="0" u="none" strike="noStrike" kern="1200" cap="none" spc="-15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𝐱</m:t>
                            </m:r>
                          </m:e>
                          <m:sub>
                            <m:r>
                              <a:rPr kumimoji="0" lang="en-US" sz="1300" b="0" i="0" u="none" strike="noStrike" kern="1200" cap="none" spc="-15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sub>
                        </m:sSub>
                        <m:r>
                          <a:rPr kumimoji="0" lang="en-US" sz="1300" b="1" i="0" u="none" strike="noStrike" kern="1200" cap="none" spc="-150" normalizeH="0" baseline="0" noProof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0" lang="en-US" sz="1300" b="1" i="1" u="none" strike="noStrike" kern="1200" cap="none" spc="-15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300" b="1" i="0" u="none" strike="noStrike" kern="1200" cap="none" spc="-15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𝐱</m:t>
                            </m:r>
                          </m:e>
                          <m:sub>
                            <m:r>
                              <a:rPr kumimoji="0" lang="en-US" sz="1300" b="0" i="1" u="none" strike="noStrike" kern="1200" cap="none" spc="-15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</m:t>
                            </m:r>
                          </m:sub>
                        </m:sSub>
                        <m:r>
                          <a:rPr kumimoji="0" lang="en-US" sz="1300" b="1" i="0" u="none" strike="noStrike" kern="1200" cap="none" spc="-150" normalizeH="0" baseline="0" noProof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)+ </m:t>
                        </m:r>
                        <m:nary>
                          <m:naryPr>
                            <m:chr m:val="∑"/>
                            <m:ctrlPr>
                              <a:rPr kumimoji="0" lang="en-US" sz="1300" b="1" i="1" u="none" strike="noStrike" kern="1200" cap="none" spc="-15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kumimoji="0" lang="en-US" sz="1300" b="0" i="1" u="none" strike="noStrike" kern="1200" cap="none" spc="-15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1300" b="0" i="1" u="none" strike="noStrike" kern="1200" cap="none" spc="-15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=0</m:t>
                            </m:r>
                          </m:sub>
                          <m:sup>
                            <m:r>
                              <a:rPr kumimoji="0" lang="en-US" sz="1300" b="0" i="1" u="none" strike="noStrike" kern="1200" cap="none" spc="-15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𝑛</m:t>
                            </m:r>
                          </m:sup>
                          <m:e>
                            <m:d>
                              <m:dPr>
                                <m:ctrlPr>
                                  <a:rPr kumimoji="0" lang="en-US" sz="1300" b="1" i="1" u="none" strike="noStrike" kern="1200" cap="none" spc="-15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1300" b="1" i="1" u="none" strike="noStrike" kern="1200" cap="none" spc="-15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kumimoji="0" lang="en-US" sz="1300" b="1" i="1" u="none" strike="noStrike" kern="1200" cap="none" spc="-15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B05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300" b="1" i="0" u="none" strike="noStrike" kern="1200" cap="none" spc="-15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B05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(</m:t>
                                        </m:r>
                                        <m:r>
                                          <a:rPr kumimoji="0" lang="en-US" sz="1300" b="1" i="0" u="none" strike="noStrike" kern="1200" cap="none" spc="-15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B05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𝐲</m:t>
                                        </m:r>
                                      </m:e>
                                      <m:sub>
                                        <m:r>
                                          <a:rPr kumimoji="0" lang="en-US" sz="1300" b="0" i="1" u="none" strike="noStrike" kern="1200" cap="none" spc="-15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B05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kumimoji="0" lang="en-US" sz="1300" b="1" i="0" u="none" strike="noStrike" kern="1200" cap="none" spc="-15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r>
                                      <a:rPr kumimoji="0" lang="en-US" sz="1300" b="1" i="0" u="none" strike="noStrike" kern="1200" cap="none" spc="-15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𝐇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1300" b="1" i="1" u="none" strike="noStrike" kern="1200" cap="none" spc="-15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B05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kumimoji="0" lang="en-US" sz="1300" b="1" i="1" u="none" strike="noStrike" kern="1200" cap="none" spc="-15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B05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300" b="1" i="0" u="none" strike="noStrike" kern="1200" cap="none" spc="-15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B05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𝐌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300" b="0" i="1" u="none" strike="noStrike" kern="1200" cap="none" spc="-15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B05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kumimoji="0" lang="en-US" sz="1300" b="1" i="1" u="none" strike="noStrike" kern="1200" cap="none" spc="-15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B05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kumimoji="0" lang="en-US" sz="1300" b="1" i="1" u="none" strike="noStrike" kern="1200" cap="none" spc="-150" normalizeH="0" baseline="0" noProof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00B05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1300" b="1" i="0" u="none" strike="noStrike" kern="1200" cap="none" spc="-15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00B05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𝐱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1300" b="0" i="1" u="none" strike="noStrike" kern="1200" cap="none" spc="-150" normalizeH="0" baseline="0" noProof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00B05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  <m:r>
                                      <a:rPr kumimoji="0" lang="en-US" sz="1300" b="1" i="0" u="none" strike="noStrike" kern="1200" cap="none" spc="-15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kumimoji="0" lang="en-US" sz="1300" b="1" i="1" u="none" strike="noStrike" kern="1200" cap="none" spc="-15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𝑻</m:t>
                                    </m:r>
                                  </m:sup>
                                </m:sSup>
                                <m:r>
                                  <a:rPr kumimoji="0" lang="en-US" sz="1300" b="1" i="0" u="none" strike="noStrike" kern="1200" cap="none" spc="-15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kumimoji="0" lang="en-US" sz="1300" b="1" i="1" u="none" strike="noStrike" kern="1200" cap="none" spc="-15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kumimoji="0" lang="en-US" sz="1300" b="1" i="1" u="none" strike="noStrike" kern="1200" cap="none" spc="-15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B05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300" b="1" i="0" u="none" strike="noStrike" kern="1200" cap="none" spc="-15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B05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𝐑</m:t>
                                        </m:r>
                                      </m:e>
                                      <m:sub>
                                        <m:r>
                                          <a:rPr kumimoji="0" lang="en-US" sz="1300" b="1" i="1" u="none" strike="noStrike" kern="1200" cap="none" spc="-15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B05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kumimoji="0" lang="en-US" sz="1300" b="1" i="0" u="none" strike="noStrike" kern="1200" cap="none" spc="-15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r>
                                      <a:rPr kumimoji="0" lang="en-US" sz="1300" b="1" i="0" u="none" strike="noStrike" kern="1200" cap="none" spc="-15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𝟏</m:t>
                                    </m:r>
                                  </m:sup>
                                </m:sSup>
                                <m:r>
                                  <a:rPr kumimoji="0" lang="en-US" sz="1300" b="1" i="0" u="none" strike="noStrike" kern="1200" cap="none" spc="-15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(</m:t>
                                </m:r>
                                <m:sSub>
                                  <m:sSubPr>
                                    <m:ctrlPr>
                                      <a:rPr kumimoji="0" lang="en-US" sz="1300" b="1" i="1" u="none" strike="noStrike" kern="1200" cap="none" spc="-15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1300" b="1" i="0" u="none" strike="noStrike" kern="1200" cap="none" spc="-15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𝐲</m:t>
                                    </m:r>
                                  </m:e>
                                  <m:sub>
                                    <m:r>
                                      <a:rPr kumimoji="0" lang="en-US" sz="1300" b="1" i="1" u="none" strike="noStrike" kern="1200" cap="none" spc="-15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kumimoji="0" lang="en-US" sz="1300" b="1" i="0" u="none" strike="noStrike" kern="1200" cap="none" spc="-15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r>
                                  <a:rPr kumimoji="0" lang="en-US" sz="1300" b="1" i="0" u="none" strike="noStrike" kern="1200" cap="none" spc="-15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𝐇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1300" b="1" i="1" u="none" strike="noStrike" kern="1200" cap="none" spc="-15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1300" b="1" i="1" u="none" strike="noStrike" kern="1200" cap="none" spc="-15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B05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300" b="1" i="0" u="none" strike="noStrike" kern="1200" cap="none" spc="-15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B05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𝐌</m:t>
                                        </m:r>
                                      </m:e>
                                      <m:sub>
                                        <m:r>
                                          <a:rPr kumimoji="0" lang="en-US" sz="1300" b="0" i="1" u="none" strike="noStrike" kern="1200" cap="none" spc="-15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B05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kumimoji="0" lang="en-US" sz="1300" b="1" i="1" u="none" strike="noStrike" kern="1200" cap="none" spc="-15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B05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kumimoji="0" lang="en-US" sz="1300" b="1" i="1" u="none" strike="noStrike" kern="1200" cap="none" spc="-15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B05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300" b="1" i="0" u="none" strike="noStrike" kern="1200" cap="none" spc="-15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B05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𝐱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300" b="1" i="0" u="none" strike="noStrike" kern="1200" cap="none" spc="-15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B05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𝟎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  <m:r>
                                  <a:rPr kumimoji="0" lang="en-US" sz="1300" b="1" i="0" u="none" strike="noStrike" kern="1200" cap="none" spc="-15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e>
                            </m:d>
                          </m:e>
                        </m:nary>
                        <m:r>
                          <a:rPr kumimoji="0" lang="en-US" sz="1300" b="1" i="0" u="none" strike="noStrike" kern="1200" cap="none" spc="-15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1300" b="1" i="1" u="none" strike="noStrike" kern="1200" cap="none" spc="-15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300" b="1" i="0" u="none" strike="noStrike" kern="1200" cap="none" spc="-15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1300" b="1" i="0" u="none" strike="noStrike" kern="1200" cap="none" spc="-15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𝐞</m:t>
                            </m:r>
                            <m:r>
                              <a:rPr kumimoji="0" lang="en-US" sz="1300" b="1" i="0" u="none" strike="noStrike" kern="1200" cap="none" spc="-15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0" lang="en-US" sz="1300" b="1" i="1" u="none" strike="noStrike" kern="1200" cap="none" spc="-15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300" b="1" i="0" u="none" strike="noStrike" kern="1200" cap="none" spc="-15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𝐞</m:t>
                                </m:r>
                              </m:e>
                              <m:sub>
                                <m:r>
                                  <a:rPr kumimoji="0" lang="en-US" sz="1300" b="1" i="1" u="none" strike="noStrike" kern="1200" cap="none" spc="-15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𝒃</m:t>
                                </m:r>
                              </m:sub>
                            </m:sSub>
                            <m:r>
                              <a:rPr kumimoji="0" lang="en-US" sz="1300" b="1" i="0" u="none" strike="noStrike" kern="1200" cap="none" spc="-15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e>
                          <m:sup>
                            <m:r>
                              <a:rPr kumimoji="0" lang="en-US" sz="1300" b="1" i="1" u="none" strike="noStrike" kern="1200" cap="none" spc="-15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𝑻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1300" b="1" i="1" u="none" strike="noStrike" kern="1200" cap="none" spc="-15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300" b="1" i="0" u="none" strike="noStrike" kern="1200" cap="none" spc="-15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𝐊</m:t>
                            </m:r>
                          </m:e>
                          <m:sup>
                            <m:r>
                              <a:rPr kumimoji="0" lang="en-US" sz="1300" b="0" i="0" u="none" strike="noStrike" kern="1200" cap="none" spc="-15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1300" b="1" i="0" u="none" strike="noStrike" kern="1200" cap="none" spc="-15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sup>
                        </m:sSup>
                        <m:r>
                          <a:rPr kumimoji="0" lang="en-US" sz="1300" b="1" i="0" u="none" strike="noStrike" kern="1200" cap="none" spc="-15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1300" b="1" i="0" u="none" strike="noStrike" kern="1200" cap="none" spc="-15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𝐞</m:t>
                        </m:r>
                        <m:r>
                          <a:rPr kumimoji="0" lang="en-US" sz="1300" b="1" i="0" u="none" strike="noStrike" kern="1200" cap="none" spc="-15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0" lang="en-US" sz="1300" b="1" i="1" u="none" strike="noStrike" kern="1200" cap="none" spc="-15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300" b="1" i="0" u="none" strike="noStrike" kern="1200" cap="none" spc="-15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𝐞</m:t>
                            </m:r>
                          </m:e>
                          <m:sub>
                            <m:r>
                              <a:rPr kumimoji="0" lang="en-US" sz="1300" b="1" i="1" u="none" strike="noStrike" kern="1200" cap="none" spc="-15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𝒃</m:t>
                            </m:r>
                          </m:sub>
                        </m:sSub>
                        <m:r>
                          <a:rPr kumimoji="0" lang="en-US" sz="1300" b="1" i="0" u="none" strike="noStrike" kern="1200" cap="none" spc="-15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</m:d>
                  </m:oMath>
                </a14:m>
                <a:endParaRPr kumimoji="0" lang="en-US" sz="1300" b="1" i="0" u="none" strike="noStrike" kern="1200" cap="none" spc="-15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5543F8A-59F3-49C2-9786-1B7CBB2C7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5749" y="5539450"/>
                <a:ext cx="7029870" cy="380489"/>
              </a:xfrm>
              <a:prstGeom prst="rect">
                <a:avLst/>
              </a:prstGeom>
              <a:blipFill>
                <a:blip r:embed="rId4"/>
                <a:stretch>
                  <a:fillRect l="-87" t="-65625" b="-109375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D70380E4-6697-437C-999B-6E0671BA4DE2}"/>
              </a:ext>
            </a:extLst>
          </p:cNvPr>
          <p:cNvSpPr/>
          <p:nvPr/>
        </p:nvSpPr>
        <p:spPr>
          <a:xfrm>
            <a:off x="5818290" y="1295697"/>
            <a:ext cx="60155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176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tx2"/>
                </a:solidFill>
              </a:rPr>
              <a:t>Four-dimensional variational data assimilation technique (4d-var)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BCCCF2F4-A3E8-4C93-8203-4FC1C168C9AE}"/>
              </a:ext>
            </a:extLst>
          </p:cNvPr>
          <p:cNvSpPr/>
          <p:nvPr/>
        </p:nvSpPr>
        <p:spPr>
          <a:xfrm rot="5400000">
            <a:off x="6427574" y="4624670"/>
            <a:ext cx="365702" cy="1419422"/>
          </a:xfrm>
          <a:prstGeom prst="leftBrace">
            <a:avLst/>
          </a:prstGeom>
          <a:ln>
            <a:solidFill>
              <a:schemeClr val="tx2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3AD6A0D7-98E1-4C1C-97C7-00CF3CC712BB}"/>
              </a:ext>
            </a:extLst>
          </p:cNvPr>
          <p:cNvSpPr/>
          <p:nvPr/>
        </p:nvSpPr>
        <p:spPr>
          <a:xfrm rot="5400000">
            <a:off x="8914980" y="4066404"/>
            <a:ext cx="212055" cy="2537647"/>
          </a:xfrm>
          <a:prstGeom prst="leftBrace">
            <a:avLst/>
          </a:prstGeom>
          <a:ln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977589A7-916C-4EDE-8DFC-1B03E05D6BD2}"/>
              </a:ext>
            </a:extLst>
          </p:cNvPr>
          <p:cNvSpPr/>
          <p:nvPr/>
        </p:nvSpPr>
        <p:spPr>
          <a:xfrm rot="5400000">
            <a:off x="11116720" y="4672977"/>
            <a:ext cx="358369" cy="1326800"/>
          </a:xfrm>
          <a:prstGeom prst="leftBrace">
            <a:avLst/>
          </a:prstGeom>
          <a:ln>
            <a:solidFill>
              <a:srgbClr val="7030A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DD60EA-B4CC-4ACA-856B-D8E38B482134}"/>
              </a:ext>
            </a:extLst>
          </p:cNvPr>
          <p:cNvSpPr txBox="1"/>
          <p:nvPr/>
        </p:nvSpPr>
        <p:spPr>
          <a:xfrm>
            <a:off x="6023992" y="4869160"/>
            <a:ext cx="1440160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b="1" dirty="0">
                <a:solidFill>
                  <a:schemeClr val="tx2"/>
                </a:solidFill>
              </a:rPr>
              <a:t>Background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D0FAB2-4E42-4949-8D33-B8D427E7A213}"/>
              </a:ext>
            </a:extLst>
          </p:cNvPr>
          <p:cNvSpPr txBox="1"/>
          <p:nvPr/>
        </p:nvSpPr>
        <p:spPr>
          <a:xfrm>
            <a:off x="8400256" y="4902957"/>
            <a:ext cx="1440160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b="1" dirty="0">
                <a:solidFill>
                  <a:srgbClr val="00B050"/>
                </a:solidFill>
              </a:rPr>
              <a:t>Observation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1B0049-0BBC-4304-95E5-5558C135C8B1}"/>
              </a:ext>
            </a:extLst>
          </p:cNvPr>
          <p:cNvSpPr txBox="1"/>
          <p:nvPr/>
        </p:nvSpPr>
        <p:spPr>
          <a:xfrm>
            <a:off x="10704512" y="4869160"/>
            <a:ext cx="1440160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b="1" dirty="0">
                <a:solidFill>
                  <a:srgbClr val="7030A0"/>
                </a:solidFill>
              </a:rPr>
              <a:t>Emission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B49DBC-229B-480B-A030-956569141B0E}"/>
              </a:ext>
            </a:extLst>
          </p:cNvPr>
          <p:cNvSpPr txBox="1"/>
          <p:nvPr/>
        </p:nvSpPr>
        <p:spPr>
          <a:xfrm>
            <a:off x="5738088" y="4482861"/>
            <a:ext cx="6334643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b="1" dirty="0">
                <a:solidFill>
                  <a:schemeClr val="tx2"/>
                </a:solidFill>
              </a:rPr>
              <a:t>The 4D-Var cost function 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663072-CBC5-4F2B-B3A2-0C25B80A9EDF}"/>
              </a:ext>
            </a:extLst>
          </p:cNvPr>
          <p:cNvSpPr txBox="1"/>
          <p:nvPr/>
        </p:nvSpPr>
        <p:spPr>
          <a:xfrm>
            <a:off x="5818290" y="2443006"/>
            <a:ext cx="2800246" cy="116955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ea typeface="+mn-ea"/>
                <a:cs typeface="+mn-cs"/>
              </a:rPr>
              <a:t>Data assimilation techniques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ea typeface="+mn-ea"/>
                <a:cs typeface="+mn-cs"/>
              </a:rPr>
              <a:t>provide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the best estimate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ea typeface="+mn-ea"/>
                <a:cs typeface="+mn-cs"/>
              </a:rPr>
              <a:t>of the state of a physical system by combining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modeling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ea typeface="+mn-ea"/>
                <a:cs typeface="+mn-cs"/>
              </a:rPr>
              <a:t> and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rPr>
              <a:t>observations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3" name="Picture 3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71819D3-88DE-480D-BEE6-5FFED42369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482" y="100651"/>
            <a:ext cx="2281436" cy="91257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E0C25EB-CE3C-4519-BD10-7E075A9F02A9}"/>
              </a:ext>
            </a:extLst>
          </p:cNvPr>
          <p:cNvSpPr txBox="1"/>
          <p:nvPr/>
        </p:nvSpPr>
        <p:spPr>
          <a:xfrm>
            <a:off x="4579470" y="6532760"/>
            <a:ext cx="60944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©Authors. All rights reserved.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CFB1BE-5C27-48D8-AFB1-25C5182FFC0B}"/>
              </a:ext>
            </a:extLst>
          </p:cNvPr>
          <p:cNvSpPr txBox="1"/>
          <p:nvPr/>
        </p:nvSpPr>
        <p:spPr>
          <a:xfrm>
            <a:off x="8793907" y="4269933"/>
            <a:ext cx="6249113" cy="253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100" i="1" dirty="0"/>
              <a:t>Image source : https://confluence.ecmwf.int/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A25307-A3D7-48F2-A14A-35D44F2B9A62}"/>
              </a:ext>
            </a:extLst>
          </p:cNvPr>
          <p:cNvCxnSpPr/>
          <p:nvPr/>
        </p:nvCxnSpPr>
        <p:spPr>
          <a:xfrm>
            <a:off x="5696812" y="1124744"/>
            <a:ext cx="0" cy="439081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60">
            <a:extLst>
              <a:ext uri="{FF2B5EF4-FFF2-40B4-BE49-F238E27FC236}">
                <a16:creationId xmlns:a16="http://schemas.microsoft.com/office/drawing/2014/main" id="{CCAEE9B1-82E6-47DE-B5BD-2AF315299A6A}"/>
              </a:ext>
            </a:extLst>
          </p:cNvPr>
          <p:cNvSpPr txBox="1"/>
          <p:nvPr/>
        </p:nvSpPr>
        <p:spPr>
          <a:xfrm>
            <a:off x="1091505" y="2645115"/>
            <a:ext cx="1394737" cy="369332"/>
          </a:xfrm>
          <a:prstGeom prst="rect">
            <a:avLst/>
          </a:prstGeom>
          <a:solidFill>
            <a:srgbClr val="FFCC99"/>
          </a:solidFill>
          <a:ln>
            <a:solidFill>
              <a:srgbClr val="FFC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 Cond" panose="020B0506020202020204" pitchFamily="34" charset="0"/>
                <a:cs typeface="Arial" panose="020B0604020202020204" pitchFamily="34" charset="0"/>
              </a:rPr>
              <a:t>Gas phase Chemistry Module</a:t>
            </a:r>
          </a:p>
        </p:txBody>
      </p:sp>
    </p:spTree>
    <p:extLst>
      <p:ext uri="{BB962C8B-B14F-4D97-AF65-F5344CB8AC3E}">
        <p14:creationId xmlns:p14="http://schemas.microsoft.com/office/powerpoint/2010/main" val="335992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8" grpId="0" animBg="1"/>
      <p:bldP spid="19" grpId="0" animBg="1"/>
      <p:bldP spid="20" grpId="0"/>
      <p:bldP spid="21" grpId="0"/>
      <p:bldP spid="22" grpId="0"/>
      <p:bldP spid="27" grpId="0"/>
      <p:bldP spid="32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ACB50-69ED-492A-868F-86947F32D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13840"/>
            <a:ext cx="11449050" cy="1124780"/>
          </a:xfrm>
        </p:spPr>
        <p:txBody>
          <a:bodyPr/>
          <a:lstStyle/>
          <a:p>
            <a:r>
              <a:rPr lang="en-US" dirty="0"/>
              <a:t>Ozone profile data assimilation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3E41A-B0AC-4A6A-8065-2BE9623AF4D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FD28008-2121-4EB8-9376-7986175BC8ED}" type="datetime1">
              <a:rPr lang="en-US" smtClean="0"/>
              <a:t>5/25/2022</a:t>
            </a:fld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E9A6EF-1CC8-490B-8E57-71FD8FB7C3F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754C76-767F-4C2E-A57D-0E6F599987BE}"/>
              </a:ext>
            </a:extLst>
          </p:cNvPr>
          <p:cNvSpPr txBox="1"/>
          <p:nvPr/>
        </p:nvSpPr>
        <p:spPr>
          <a:xfrm>
            <a:off x="479376" y="1268760"/>
            <a:ext cx="5112568" cy="390568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b="1" dirty="0">
                <a:solidFill>
                  <a:schemeClr val="tx2"/>
                </a:solidFill>
              </a:rPr>
              <a:t>Modelling setup:</a:t>
            </a:r>
          </a:p>
          <a:p>
            <a:pPr algn="l">
              <a:lnSpc>
                <a:spcPct val="95000"/>
              </a:lnSpc>
            </a:pPr>
            <a:endParaRPr lang="en-US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Horizontal resolution : 1 km x 1 km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cs typeface="Arial" panose="020B0604020202020204" pitchFamily="34" charset="0"/>
              </a:rPr>
              <a:t>Time resolution         : 20 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cs typeface="Arial" panose="020B0604020202020204" pitchFamily="34" charset="0"/>
              </a:rPr>
              <a:t>Vertical resolution     : 30 layers/</a:t>
            </a:r>
            <a:r>
              <a:rPr lang="en-US" sz="1600" u="none" strike="noStrike" kern="1200" baseline="0" dirty="0">
                <a:cs typeface="Arial" panose="020B0604020202020204" pitchFamily="34" charset="0"/>
              </a:rPr>
              <a:t>about 21 layers        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cs typeface="Arial" panose="020B0604020202020204" pitchFamily="34" charset="0"/>
              </a:rPr>
              <a:t>                                        </a:t>
            </a:r>
            <a:r>
              <a:rPr lang="en-US" sz="1600" u="none" strike="noStrike" kern="1200" baseline="0" dirty="0">
                <a:cs typeface="Arial" panose="020B0604020202020204" pitchFamily="34" charset="0"/>
              </a:rPr>
              <a:t>below 2 km</a:t>
            </a:r>
            <a:endParaRPr lang="en-US" sz="1600" dirty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Assimilated observations: O</a:t>
            </a:r>
            <a:r>
              <a:rPr lang="en-US" sz="1600" baseline="-25000" dirty="0"/>
              <a:t>3</a:t>
            </a:r>
            <a:r>
              <a:rPr lang="en-US" sz="1600" dirty="0"/>
              <a:t>, PM10, PM2.5, PM1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Assimilation window: 00h-12h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Day : 22 sept 2021</a:t>
            </a:r>
          </a:p>
          <a:p>
            <a:pPr algn="l">
              <a:lnSpc>
                <a:spcPct val="95000"/>
              </a:lnSpc>
            </a:pPr>
            <a:endParaRPr lang="en-US" sz="2400" dirty="0"/>
          </a:p>
          <a:p>
            <a:pPr algn="l">
              <a:lnSpc>
                <a:spcPct val="95000"/>
              </a:lnSpc>
            </a:pPr>
            <a:endParaRPr lang="en-US" sz="2400" dirty="0"/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F2203FB8-7D49-49CE-A19A-4C1345494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1145976"/>
            <a:ext cx="6356922" cy="38884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ECA2FA-5516-4F36-A966-4873773CF14D}"/>
              </a:ext>
            </a:extLst>
          </p:cNvPr>
          <p:cNvSpPr txBox="1"/>
          <p:nvPr/>
        </p:nvSpPr>
        <p:spPr>
          <a:xfrm>
            <a:off x="839416" y="5308983"/>
            <a:ext cx="10513168" cy="6186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The analysis is closer to the observation at high altitude, thus correcting where the model initially had the greatest error.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631A03-1B6E-40E6-8E0C-2A5E33A8711C}"/>
              </a:ext>
            </a:extLst>
          </p:cNvPr>
          <p:cNvSpPr txBox="1"/>
          <p:nvPr/>
        </p:nvSpPr>
        <p:spPr>
          <a:xfrm>
            <a:off x="4151784" y="6506738"/>
            <a:ext cx="60944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©Authors. All rights reserved.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8393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ACB50-69ED-492A-868F-86947F32D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of THE O3 analysis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3E41A-B0AC-4A6A-8065-2BE9623AF4D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FD28008-2121-4EB8-9376-7986175BC8ED}" type="datetime1">
              <a:rPr lang="en-US" smtClean="0"/>
              <a:t>5/25/2022</a:t>
            </a:fld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E9A6EF-1CC8-490B-8E57-71FD8FB7C3F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AEAF67-98FF-4C2B-A657-79AD01A1DF7F}"/>
              </a:ext>
            </a:extLst>
          </p:cNvPr>
          <p:cNvSpPr txBox="1"/>
          <p:nvPr/>
        </p:nvSpPr>
        <p:spPr>
          <a:xfrm>
            <a:off x="382950" y="952625"/>
            <a:ext cx="3851056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b="1" dirty="0">
                <a:solidFill>
                  <a:srgbClr val="002060"/>
                </a:solidFill>
              </a:rPr>
              <a:t>Vertical profile: IAGOS O3 profile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A19067-2D27-4097-A5DF-983A08DC9B3A}"/>
              </a:ext>
            </a:extLst>
          </p:cNvPr>
          <p:cNvSpPr txBox="1"/>
          <p:nvPr/>
        </p:nvSpPr>
        <p:spPr>
          <a:xfrm>
            <a:off x="6171911" y="861589"/>
            <a:ext cx="4896544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b="1" dirty="0">
                <a:solidFill>
                  <a:srgbClr val="002060"/>
                </a:solidFill>
              </a:rPr>
              <a:t>Ground observations: O3 daily cycle</a:t>
            </a:r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92415C31-FF48-469B-9432-9418D3F29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90" y="1147814"/>
            <a:ext cx="5750318" cy="4562371"/>
          </a:xfrm>
          <a:prstGeom prst="rect">
            <a:avLst/>
          </a:prstGeo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EA9DD9AA-F6BA-4AAF-BEF5-3F24E6E2BB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154267"/>
              </p:ext>
            </p:extLst>
          </p:nvPr>
        </p:nvGraphicFramePr>
        <p:xfrm>
          <a:off x="9624392" y="1453364"/>
          <a:ext cx="1728192" cy="975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6064">
                  <a:extLst>
                    <a:ext uri="{9D8B030D-6E8A-4147-A177-3AD203B41FA5}">
                      <a16:colId xmlns:a16="http://schemas.microsoft.com/office/drawing/2014/main" val="3658290028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158721683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143337072"/>
                    </a:ext>
                  </a:extLst>
                </a:gridCol>
              </a:tblGrid>
              <a:tr h="224680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err="1"/>
                        <a:t>Bg</a:t>
                      </a:r>
                      <a:endParaRPr lang="en-US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0070C0"/>
                          </a:solidFill>
                        </a:rPr>
                        <a:t>Ana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6909262"/>
                  </a:ext>
                </a:extLst>
              </a:tr>
              <a:tr h="188352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Bias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1" dirty="0"/>
                        <a:t>-5.67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>
                          <a:solidFill>
                            <a:srgbClr val="0070C0"/>
                          </a:solidFill>
                        </a:rPr>
                        <a:t>0.87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24789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RMSE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1" dirty="0"/>
                        <a:t>14.17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>
                          <a:solidFill>
                            <a:srgbClr val="0070C0"/>
                          </a:solidFill>
                        </a:rPr>
                        <a:t>12.31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7406806"/>
                  </a:ext>
                </a:extLst>
              </a:tr>
              <a:tr h="12241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Corr</a:t>
                      </a:r>
                      <a:endParaRPr lang="en-US" sz="10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1" dirty="0"/>
                        <a:t>0.81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>
                          <a:solidFill>
                            <a:srgbClr val="0070C0"/>
                          </a:solidFill>
                        </a:rPr>
                        <a:t>0.84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1359869"/>
                  </a:ext>
                </a:extLst>
              </a:tr>
            </a:tbl>
          </a:graphicData>
        </a:graphic>
      </p:graphicFrame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BABD80FB-5C18-450C-AD22-526906F94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308107"/>
            <a:ext cx="5598998" cy="40251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DF6EBA-2C30-4C1A-9415-CE2BF2760055}"/>
              </a:ext>
            </a:extLst>
          </p:cNvPr>
          <p:cNvSpPr txBox="1"/>
          <p:nvPr/>
        </p:nvSpPr>
        <p:spPr>
          <a:xfrm>
            <a:off x="97992" y="5450408"/>
            <a:ext cx="9317750" cy="9110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A validation against an IAGOS O</a:t>
            </a:r>
            <a:r>
              <a:rPr lang="en-US" sz="1400" baseline="-25000" dirty="0">
                <a:solidFill>
                  <a:schemeClr val="tx2"/>
                </a:solidFill>
              </a:rPr>
              <a:t>3</a:t>
            </a:r>
            <a:r>
              <a:rPr lang="en-US" sz="1400" dirty="0">
                <a:solidFill>
                  <a:schemeClr val="tx2"/>
                </a:solidFill>
              </a:rPr>
              <a:t> profile shows that the assimilation of drones measurement has remarkably  improved the analysis at higher altitude. 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The daily ozone cycle has been corrected especially in terms of the amplitude of the midday peak.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The BIAS significantly reduces in the analysis, the RMSE and correlation slightly improve.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C90299-9B18-45D1-982B-2266A6544ACD}"/>
              </a:ext>
            </a:extLst>
          </p:cNvPr>
          <p:cNvSpPr txBox="1"/>
          <p:nvPr/>
        </p:nvSpPr>
        <p:spPr>
          <a:xfrm>
            <a:off x="4007768" y="6542132"/>
            <a:ext cx="60944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© Authors. All rights reserved.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98979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2E1F6-9B49-40EC-AFA3-8D01907FB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12C1B-0140-4413-AA64-CA33F67A758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FD28008-2121-4EB8-9376-7986175BC8ED}" type="datetime1">
              <a:rPr lang="en-US" smtClean="0"/>
              <a:t>5/25/2022</a:t>
            </a:fld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B1F93-C76B-417A-A851-586E0AE4139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27F587D-04BD-4DD5-AA93-D11EE4125F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2950" y="1234513"/>
            <a:ext cx="8449354" cy="1434702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cs typeface="Times New Roman" panose="02020603050405020304" pitchFamily="18" charset="0"/>
              </a:rPr>
              <a:t>UAV assimilation leads to a significant correction of the analysis at higher altitudes.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cs typeface="Times New Roman" panose="02020603050405020304" pitchFamily="18" charset="0"/>
              </a:rPr>
              <a:t>The impact also affects the daily cycle of ground concentrations.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b="0" dirty="0">
              <a:solidFill>
                <a:schemeClr val="tx1"/>
              </a:solidFill>
            </a:endParaRPr>
          </a:p>
        </p:txBody>
      </p:sp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3BBE6D19-F717-4345-9913-F269561A5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424" y="1562146"/>
            <a:ext cx="2682672" cy="26826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271796-A003-4D2A-8929-FA5B18512D2D}"/>
              </a:ext>
            </a:extLst>
          </p:cNvPr>
          <p:cNvSpPr txBox="1"/>
          <p:nvPr/>
        </p:nvSpPr>
        <p:spPr>
          <a:xfrm>
            <a:off x="487904" y="2681883"/>
            <a:ext cx="3851056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Future work: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604200-82CA-42C0-9897-16823062833F}"/>
              </a:ext>
            </a:extLst>
          </p:cNvPr>
          <p:cNvSpPr txBox="1"/>
          <p:nvPr/>
        </p:nvSpPr>
        <p:spPr>
          <a:xfrm>
            <a:off x="360000" y="3070693"/>
            <a:ext cx="8472304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Investigation of 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the impact of  UAV measurements while assimilating them with additional observations (ground-based observations and airborne or satellite data).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Simulation of the entire week of the MesSBAR campaign for a more comprehensive statistic and a deeper insight into the performance of the system (forecast accuracy) over a longer period.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cs typeface="Arial" panose="020B0604020202020204" pitchFamily="34" charset="0"/>
              </a:rPr>
              <a:t>Study of</a:t>
            </a:r>
            <a:r>
              <a:rPr lang="en-US" sz="1800" b="0" i="0" u="none" strike="noStrike" baseline="0" dirty="0"/>
              <a:t> </a:t>
            </a:r>
            <a:r>
              <a:rPr lang="en-US" dirty="0">
                <a:cs typeface="Times New Roman" panose="02020603050405020304" pitchFamily="18" charset="0"/>
              </a:rPr>
              <a:t>the impact of the planetary boundary layer parameters and its presentation in the model using the UAV measurement</a:t>
            </a:r>
            <a:r>
              <a:rPr lang="en-US" sz="1800" b="0" i="0" u="none" strike="noStrike" baseline="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A0F238-B1E2-490E-8638-0E813E088824}"/>
              </a:ext>
            </a:extLst>
          </p:cNvPr>
          <p:cNvSpPr txBox="1"/>
          <p:nvPr/>
        </p:nvSpPr>
        <p:spPr>
          <a:xfrm>
            <a:off x="9121336" y="4389149"/>
            <a:ext cx="2682672" cy="1119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800" b="1" i="0" u="none" strike="noStrike" baseline="0" dirty="0">
                <a:solidFill>
                  <a:srgbClr val="0070C0"/>
                </a:solidFill>
                <a:latin typeface="ArialMT"/>
              </a:rPr>
              <a:t>Contact information :</a:t>
            </a:r>
          </a:p>
          <a:p>
            <a:pPr algn="ctr">
              <a:lnSpc>
                <a:spcPct val="200000"/>
              </a:lnSpc>
            </a:pPr>
            <a:r>
              <a:rPr lang="en-US" b="1" i="1" cap="none" dirty="0">
                <a:solidFill>
                  <a:srgbClr val="0070C0"/>
                </a:solidFill>
                <a:effectLst/>
                <a:latin typeface="Open Sans" panose="020B0606030504020204" pitchFamily="34" charset="0"/>
              </a:rPr>
              <a:t>h.erraji@fz-juelich.de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56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392" y="3546853"/>
            <a:ext cx="10728324" cy="623404"/>
          </a:xfrm>
        </p:spPr>
        <p:txBody>
          <a:bodyPr/>
          <a:lstStyle/>
          <a:p>
            <a:r>
              <a:rPr lang="en-US" sz="2000" dirty="0"/>
              <a:t>First detailed air pollution analyses by assimilating UAV observations with EURAD-IM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93119F-69DD-4BF5-B78E-98C0144F5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392" y="4717516"/>
            <a:ext cx="11259188" cy="709685"/>
          </a:xfrm>
        </p:spPr>
        <p:txBody>
          <a:bodyPr/>
          <a:lstStyle/>
          <a:p>
            <a:r>
              <a:rPr lang="de-DE" dirty="0"/>
              <a:t>26.05.2022 I  </a:t>
            </a:r>
            <a:r>
              <a:rPr lang="de-DE" b="1" dirty="0"/>
              <a:t>Hassnae Erraji</a:t>
            </a:r>
            <a:r>
              <a:rPr lang="de-DE" dirty="0"/>
              <a:t>, </a:t>
            </a:r>
            <a:r>
              <a:rPr lang="de-DE" cap="none" dirty="0"/>
              <a:t>PhD Student, </a:t>
            </a:r>
            <a:r>
              <a:rPr lang="en-US" i="1" cap="none" dirty="0">
                <a:effectLst/>
                <a:latin typeface="Open Sans" panose="020B0606030504020204" pitchFamily="34" charset="0"/>
              </a:rPr>
              <a:t>h.erraji@fz-juelich.de</a:t>
            </a:r>
            <a:endParaRPr lang="de-DE" i="1" dirty="0"/>
          </a:p>
          <a:p>
            <a:r>
              <a:rPr lang="en-US" altLang="en-US" sz="1400" dirty="0"/>
              <a:t>Institute of Energy and Climate Research - Troposphere (IEK-8)</a:t>
            </a:r>
          </a:p>
          <a:p>
            <a:r>
              <a:rPr lang="de-DE" dirty="0"/>
              <a:t>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FFF684-B650-40AA-89A0-80D31734A2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1207" y="4331103"/>
            <a:ext cx="10728325" cy="547142"/>
          </a:xfrm>
        </p:spPr>
        <p:txBody>
          <a:bodyPr/>
          <a:lstStyle/>
          <a:p>
            <a:r>
              <a:rPr lang="de-DE" dirty="0"/>
              <a:t>Air pollution modelling AS3.20| EGU General Assembly 2022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20D87E3-8281-4D07-A018-037CE982CC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D52E2F9-853E-4F64-B08C-54B4F24D54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" t="20604" b="24864"/>
          <a:stretch/>
        </p:blipFill>
        <p:spPr bwMode="auto">
          <a:xfrm>
            <a:off x="361521" y="327223"/>
            <a:ext cx="11449050" cy="310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DCE9D90-72A3-4D66-8081-EE8F875CD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5" b="13125"/>
          <a:stretch>
            <a:fillRect/>
          </a:stretch>
        </p:blipFill>
        <p:spPr bwMode="auto">
          <a:xfrm>
            <a:off x="330228" y="188641"/>
            <a:ext cx="1144905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143F05-2D32-4465-A8B3-3BC1704B2324}"/>
              </a:ext>
            </a:extLst>
          </p:cNvPr>
          <p:cNvSpPr txBox="1"/>
          <p:nvPr/>
        </p:nvSpPr>
        <p:spPr>
          <a:xfrm>
            <a:off x="551384" y="5458772"/>
            <a:ext cx="12191999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altLang="en-US" sz="1600" b="1" dirty="0">
                <a:solidFill>
                  <a:schemeClr val="tx2"/>
                </a:solidFill>
                <a:latin typeface="Arial" panose="020B0604020202020204" pitchFamily="34" charset="0"/>
              </a:rPr>
              <a:t>Co-authors: </a:t>
            </a:r>
            <a:r>
              <a:rPr lang="en-US" altLang="en-US" sz="1600" dirty="0">
                <a:solidFill>
                  <a:schemeClr val="tx2"/>
                </a:solidFill>
              </a:rPr>
              <a:t>Philipp Franke</a:t>
            </a: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</a:rPr>
              <a:t>,</a:t>
            </a:r>
            <a:r>
              <a:rPr lang="en-US" altLang="en-US" sz="1600" dirty="0">
                <a:solidFill>
                  <a:schemeClr val="tx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sz="1600" dirty="0">
                <a:solidFill>
                  <a:schemeClr val="tx2"/>
                </a:solidFill>
              </a:rPr>
              <a:t>Sebastian Düsing</a:t>
            </a: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</a:rPr>
              <a:t>,</a:t>
            </a:r>
            <a:r>
              <a:rPr lang="en-US" altLang="en-US" sz="1600" dirty="0">
                <a:solidFill>
                  <a:schemeClr val="tx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sz="1600" dirty="0">
                <a:solidFill>
                  <a:schemeClr val="tx2"/>
                </a:solidFill>
              </a:rPr>
              <a:t>Tobias Schuldt</a:t>
            </a: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</a:rPr>
              <a:t>,</a:t>
            </a:r>
            <a:r>
              <a:rPr lang="en-US" altLang="en-US" sz="1600" dirty="0">
                <a:solidFill>
                  <a:schemeClr val="tx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sz="1600" dirty="0">
                <a:solidFill>
                  <a:schemeClr val="tx2"/>
                </a:solidFill>
              </a:rPr>
              <a:t>Marcel Buchholz</a:t>
            </a: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</a:rPr>
              <a:t>,</a:t>
            </a:r>
            <a:r>
              <a:rPr lang="en-US" altLang="en-US" sz="1600" dirty="0">
                <a:solidFill>
                  <a:schemeClr val="tx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sz="1600" dirty="0">
                <a:solidFill>
                  <a:schemeClr val="tx2"/>
                </a:solidFill>
              </a:rPr>
              <a:t>Andreas Schlerf</a:t>
            </a: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</a:rPr>
              <a:t>,</a:t>
            </a:r>
            <a:r>
              <a:rPr lang="en-US" altLang="en-US" sz="1600" dirty="0">
                <a:solidFill>
                  <a:schemeClr val="tx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sz="1600" dirty="0">
                <a:solidFill>
                  <a:schemeClr val="tx2"/>
                </a:solidFill>
              </a:rPr>
              <a:t>Lutz Bretschneider</a:t>
            </a: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</a:rPr>
              <a:t>,</a:t>
            </a:r>
            <a:r>
              <a:rPr lang="en-US" altLang="en-US" sz="1600" dirty="0">
                <a:solidFill>
                  <a:schemeClr val="tx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sz="1600" dirty="0">
                <a:solidFill>
                  <a:schemeClr val="tx2"/>
                </a:solidFill>
              </a:rPr>
              <a:t>Astrid Lampert</a:t>
            </a: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</a:rPr>
              <a:t>,</a:t>
            </a:r>
            <a:r>
              <a:rPr lang="en-US" altLang="en-US" sz="1600" dirty="0">
                <a:solidFill>
                  <a:schemeClr val="tx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sz="1600" dirty="0">
                <a:solidFill>
                  <a:schemeClr val="tx2"/>
                </a:solidFill>
              </a:rPr>
              <a:t>Andreas Wahner</a:t>
            </a: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</a:rPr>
              <a:t>,</a:t>
            </a:r>
            <a:r>
              <a:rPr lang="en-US" altLang="en-US" sz="1600" dirty="0">
                <a:solidFill>
                  <a:schemeClr val="tx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sz="1600" dirty="0">
                <a:solidFill>
                  <a:schemeClr val="tx2"/>
                </a:solidFill>
              </a:rPr>
              <a:t>and Anne Caroline Lange</a:t>
            </a: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78EE0A3-3361-4D13-9C63-D553F42EC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02287"/>
            <a:ext cx="18473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7F4157-DB37-4CBF-AE1C-C0B055878542}"/>
              </a:ext>
            </a:extLst>
          </p:cNvPr>
          <p:cNvSpPr txBox="1"/>
          <p:nvPr/>
        </p:nvSpPr>
        <p:spPr>
          <a:xfrm>
            <a:off x="4223792" y="6488668"/>
            <a:ext cx="63550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©Authors. All rights reserved.</a:t>
            </a:r>
            <a:endParaRPr lang="en-US" sz="1400" dirty="0"/>
          </a:p>
        </p:txBody>
      </p:sp>
      <p:pic>
        <p:nvPicPr>
          <p:cNvPr id="13" name="Picture 12" descr="Logo&#10;&#10;Description automatically generated with medium confidence">
            <a:extLst>
              <a:ext uri="{FF2B5EF4-FFF2-40B4-BE49-F238E27FC236}">
                <a16:creationId xmlns:a16="http://schemas.microsoft.com/office/drawing/2014/main" id="{2857DA40-E344-44C0-9B38-2430FEB84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785" y="4023618"/>
            <a:ext cx="1283493" cy="1333333"/>
          </a:xfrm>
          <a:prstGeom prst="rect">
            <a:avLst/>
          </a:prstGeom>
        </p:spPr>
      </p:pic>
      <p:pic>
        <p:nvPicPr>
          <p:cNvPr id="14" name="Picture 13" descr="Qr code&#10;&#10;Description automatically generated">
            <a:extLst>
              <a:ext uri="{FF2B5EF4-FFF2-40B4-BE49-F238E27FC236}">
                <a16:creationId xmlns:a16="http://schemas.microsoft.com/office/drawing/2014/main" id="{5A1ED4A7-AF4C-41C7-83B4-0626D7E2FB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38" y="4023617"/>
            <a:ext cx="1396534" cy="1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29758"/>
      </p:ext>
    </p:extLst>
  </p:cSld>
  <p:clrMapOvr>
    <a:masterClrMapping/>
  </p:clrMapOvr>
</p:sld>
</file>

<file path=ppt/theme/theme1.xml><?xml version="1.0" encoding="utf-8"?>
<a:theme xmlns:a="http://schemas.openxmlformats.org/drawingml/2006/main" name="Jülich">
  <a:themeElements>
    <a:clrScheme name="CD-Farben Forschungszentrum Jülich">
      <a:dk1>
        <a:srgbClr val="000000"/>
      </a:dk1>
      <a:lt1>
        <a:srgbClr val="FFFFFF"/>
      </a:lt1>
      <a:dk2>
        <a:srgbClr val="023D6B"/>
      </a:dk2>
      <a:lt2>
        <a:srgbClr val="EBEBEB"/>
      </a:lt2>
      <a:accent1>
        <a:srgbClr val="ADBDE3"/>
      </a:accent1>
      <a:accent2>
        <a:srgbClr val="EB5F73"/>
      </a:accent2>
      <a:accent3>
        <a:srgbClr val="AF82B9"/>
      </a:accent3>
      <a:accent4>
        <a:srgbClr val="FAB45A"/>
      </a:accent4>
      <a:accent5>
        <a:srgbClr val="FAEB5A"/>
      </a:accent5>
      <a:accent6>
        <a:srgbClr val="B9D25F"/>
      </a:accent6>
      <a:hlink>
        <a:srgbClr val="ADBDE3"/>
      </a:hlink>
      <a:folHlink>
        <a:srgbClr val="023D6B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96E3BAF4-763A-4252-96EB-429A37E76C9B}" vid="{FC15072B-1A6B-4630-9ABB-3D2D56FD5EF8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Juelich_PowerPoint_16x9</Template>
  <TotalTime>0</TotalTime>
  <Words>855</Words>
  <Application>Microsoft Office PowerPoint</Application>
  <PresentationFormat>Widescreen</PresentationFormat>
  <Paragraphs>127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Arial Nova Cond</vt:lpstr>
      <vt:lpstr>ArialMT</vt:lpstr>
      <vt:lpstr>Calibri</vt:lpstr>
      <vt:lpstr>Cambria Math</vt:lpstr>
      <vt:lpstr>Open Sans</vt:lpstr>
      <vt:lpstr>Symbol</vt:lpstr>
      <vt:lpstr>Wingdings</vt:lpstr>
      <vt:lpstr>Jülich</vt:lpstr>
      <vt:lpstr>First detailed air pollution analyses by assimilating UAV observations with EURAD-IM</vt:lpstr>
      <vt:lpstr>motivation</vt:lpstr>
      <vt:lpstr>MesSBAR project</vt:lpstr>
      <vt:lpstr>Eurad-im</vt:lpstr>
      <vt:lpstr>Ozone profile data assimilation</vt:lpstr>
      <vt:lpstr>Validation of THE O3 analysis</vt:lpstr>
      <vt:lpstr>Conclusion</vt:lpstr>
      <vt:lpstr>First detailed air pollution analyses by assimilating UAV observations with EURAD-IM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der präsentation</dc:title>
  <dc:creator>admin.reisen</dc:creator>
  <cp:lastModifiedBy>Erraji, Hassnae</cp:lastModifiedBy>
  <cp:revision>242</cp:revision>
  <dcterms:created xsi:type="dcterms:W3CDTF">2019-11-11T12:51:38Z</dcterms:created>
  <dcterms:modified xsi:type="dcterms:W3CDTF">2022-05-25T11:11:28Z</dcterms:modified>
</cp:coreProperties>
</file>