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300" r:id="rId3"/>
    <p:sldId id="297" r:id="rId4"/>
    <p:sldId id="302" r:id="rId5"/>
    <p:sldId id="267" r:id="rId6"/>
    <p:sldId id="279" r:id="rId7"/>
    <p:sldId id="260" r:id="rId8"/>
    <p:sldId id="301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F1A"/>
    <a:srgbClr val="002060"/>
    <a:srgbClr val="FBF8FB"/>
    <a:srgbClr val="00FF00"/>
    <a:srgbClr val="686868"/>
    <a:srgbClr val="FFFFFF"/>
    <a:srgbClr val="660033"/>
    <a:srgbClr val="F5E7E8"/>
    <a:srgbClr val="F9FBFD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6" autoAdjust="0"/>
    <p:restoredTop sz="95172" autoAdjust="0"/>
  </p:normalViewPr>
  <p:slideViewPr>
    <p:cSldViewPr snapToGrid="0">
      <p:cViewPr>
        <p:scale>
          <a:sx n="100" d="100"/>
          <a:sy n="100" d="100"/>
        </p:scale>
        <p:origin x="288" y="-451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9AC23-30ED-4C04-B32A-F8F389E3198D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6CBE9-CA47-4B17-A4BD-C2E8ED95699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3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3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Frequenza acquisizione dati sistema complessivo, marche sensori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9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74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Rainfall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50 and 150 mm/h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8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Rainfall</a:t>
            </a:r>
            <a:r>
              <a:rPr lang="it-IT" dirty="0"/>
              <a:t>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50 and 150 mm/h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0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6CBE9-CA47-4B17-A4BD-C2E8ED9569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9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91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9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7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2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18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3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7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8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5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A8240-F9FE-44D3-BD23-BCCC368277A5}" type="datetimeFigureOut">
              <a:rPr lang="en-GB" smtClean="0"/>
              <a:t>25/05/2022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CE816-3A55-48BA-AF75-005074E635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ingorganizer.copernicus.org/EGU21/session/39101#vPICO_presentations" TargetMode="External"/><Relationship Id="rId3" Type="http://schemas.openxmlformats.org/officeDocument/2006/relationships/hyperlink" Target="https://www.unipd.it/en/" TargetMode="Externa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totrevigianoservizi.it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www.egu22.eu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6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ingorganizer.copernicus.org/EGU21/session/39101#vPICO_presentations" TargetMode="External"/><Relationship Id="rId3" Type="http://schemas.openxmlformats.org/officeDocument/2006/relationships/hyperlink" Target="https://www.unipd.it/en/" TargetMode="Externa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totrevigianoservizi.it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www.egu22.eu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63E1EC8-F210-8E05-3258-EBF741413578}"/>
              </a:ext>
            </a:extLst>
          </p:cNvPr>
          <p:cNvSpPr/>
          <p:nvPr/>
        </p:nvSpPr>
        <p:spPr>
          <a:xfrm>
            <a:off x="-2983082" y="0"/>
            <a:ext cx="10579270" cy="6858000"/>
          </a:xfrm>
          <a:prstGeom prst="parallelogram">
            <a:avLst>
              <a:gd name="adj" fmla="val 3164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7D4CA9D-FA7A-E540-507F-5D6FDAC2FC78}"/>
              </a:ext>
            </a:extLst>
          </p:cNvPr>
          <p:cNvSpPr/>
          <p:nvPr/>
        </p:nvSpPr>
        <p:spPr>
          <a:xfrm>
            <a:off x="209495" y="190477"/>
            <a:ext cx="8725010" cy="2692408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8DB556F0-1814-8781-8AD6-CC35E1126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636" y="3357673"/>
            <a:ext cx="2168562" cy="654418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EF308FA-E6A9-858C-B678-18BD3796A749}"/>
              </a:ext>
            </a:extLst>
          </p:cNvPr>
          <p:cNvGrpSpPr/>
          <p:nvPr/>
        </p:nvGrpSpPr>
        <p:grpSpPr>
          <a:xfrm>
            <a:off x="7131402" y="4547447"/>
            <a:ext cx="1299029" cy="683238"/>
            <a:chOff x="10941933" y="0"/>
            <a:chExt cx="1254545" cy="70782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3FE5B2E-CA5A-AB66-326E-D44140673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1933" y="588539"/>
              <a:ext cx="1250067" cy="119285"/>
            </a:xfrm>
            <a:prstGeom prst="rect">
              <a:avLst/>
            </a:prstGeom>
          </p:spPr>
        </p:pic>
        <p:pic>
          <p:nvPicPr>
            <p:cNvPr id="14" name="Immagine 13">
              <a:hlinkClick r:id="rId6"/>
              <a:extLst>
                <a:ext uri="{FF2B5EF4-FFF2-40B4-BE49-F238E27FC236}">
                  <a16:creationId xmlns:a16="http://schemas.microsoft.com/office/drawing/2014/main" id="{C890375C-100F-BC8A-7166-BFC5801D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1933" y="0"/>
              <a:ext cx="1254545" cy="648182"/>
            </a:xfrm>
            <a:prstGeom prst="rect">
              <a:avLst/>
            </a:prstGeom>
          </p:spPr>
        </p:pic>
      </p:grpSp>
      <p:sp>
        <p:nvSpPr>
          <p:cNvPr id="16" name="CasellaDiTesto 15">
            <a:hlinkClick r:id="rId8"/>
            <a:extLst>
              <a:ext uri="{FF2B5EF4-FFF2-40B4-BE49-F238E27FC236}">
                <a16:creationId xmlns:a16="http://schemas.microsoft.com/office/drawing/2014/main" id="{DFE493C2-6EE9-3BB2-97E3-0D801F59EF45}"/>
              </a:ext>
            </a:extLst>
          </p:cNvPr>
          <p:cNvSpPr txBox="1"/>
          <p:nvPr/>
        </p:nvSpPr>
        <p:spPr>
          <a:xfrm>
            <a:off x="220870" y="5686129"/>
            <a:ext cx="5052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Session HS5.10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Green infrastructure for sustainable urban hazard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E0C4A6A-840D-B837-0AF3-D85494069A38}"/>
              </a:ext>
            </a:extLst>
          </p:cNvPr>
          <p:cNvSpPr txBox="1"/>
          <p:nvPr/>
        </p:nvSpPr>
        <p:spPr>
          <a:xfrm>
            <a:off x="220870" y="3445673"/>
            <a:ext cx="606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Giulia Mazzarotto, Matteo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Camporese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and Paolo Salandin</a:t>
            </a:r>
          </a:p>
          <a:p>
            <a:r>
              <a:rPr lang="en-US" sz="1600" i="1" dirty="0">
                <a:solidFill>
                  <a:srgbClr val="FFFF00"/>
                </a:solidFill>
                <a:latin typeface="+mj-lt"/>
              </a:rPr>
              <a:t>giulia.mazzarotto.1@phd.unipd.it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B7F5609-F0C2-C4B6-8E04-2F96907DBEC8}"/>
              </a:ext>
            </a:extLst>
          </p:cNvPr>
          <p:cNvSpPr txBox="1"/>
          <p:nvPr/>
        </p:nvSpPr>
        <p:spPr>
          <a:xfrm>
            <a:off x="220870" y="4689011"/>
            <a:ext cx="558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Financial support from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Alto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Trevigiano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Servizi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S.p.a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4F4849-062F-8B4F-9D6B-CF08436C9391}"/>
              </a:ext>
            </a:extLst>
          </p:cNvPr>
          <p:cNvSpPr txBox="1"/>
          <p:nvPr/>
        </p:nvSpPr>
        <p:spPr>
          <a:xfrm>
            <a:off x="654231" y="936054"/>
            <a:ext cx="7811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dirty="0">
              <a:ln w="9525">
                <a:solidFill>
                  <a:srgbClr val="660033"/>
                </a:solidFill>
              </a:ln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692124-7346-174C-7D3C-A21C51AA89BA}"/>
              </a:ext>
            </a:extLst>
          </p:cNvPr>
          <p:cNvSpPr txBox="1"/>
          <p:nvPr/>
        </p:nvSpPr>
        <p:spPr>
          <a:xfrm>
            <a:off x="834750" y="844183"/>
            <a:ext cx="74744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660033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ASSESSING PHYSICAL PROCESSES OF PERMEABLE PAVEMENTS WITH A LARGE-SCALE LABORATORY MODEL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9A9BA64-FDE9-874B-AEE5-A99749ECBC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67" y="5603706"/>
            <a:ext cx="839991" cy="111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Immagine 14">
            <a:hlinkClick r:id="rId10"/>
            <a:extLst>
              <a:ext uri="{FF2B5EF4-FFF2-40B4-BE49-F238E27FC236}">
                <a16:creationId xmlns:a16="http://schemas.microsoft.com/office/drawing/2014/main" id="{6772E7C0-41BC-9747-740F-36454CF30A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75" b="89286" l="6795" r="91410">
                        <a14:foregroundMark x1="6795" y1="50446" x2="6795" y2="50446"/>
                        <a14:foregroundMark x1="12692" y1="39732" x2="12692" y2="39732"/>
                        <a14:foregroundMark x1="21154" y1="38839" x2="21154" y2="38839"/>
                        <a14:foregroundMark x1="28462" y1="40179" x2="28462" y2="40179"/>
                        <a14:foregroundMark x1="38590" y1="36607" x2="38590" y2="36607"/>
                        <a14:foregroundMark x1="41026" y1="40179" x2="41026" y2="40179"/>
                        <a14:foregroundMark x1="45513" y1="40179" x2="45513" y2="40179"/>
                        <a14:foregroundMark x1="48846" y1="39286" x2="48846" y2="39286"/>
                        <a14:foregroundMark x1="52179" y1="39732" x2="52179" y2="39732"/>
                        <a14:foregroundMark x1="55256" y1="40179" x2="55256" y2="40179"/>
                        <a14:foregroundMark x1="57692" y1="39286" x2="57692" y2="39286"/>
                        <a14:foregroundMark x1="70513" y1="43750" x2="70513" y2="43750"/>
                        <a14:foregroundMark x1="73590" y1="46429" x2="73590" y2="46429"/>
                        <a14:foregroundMark x1="85128" y1="40179" x2="85128" y2="40179"/>
                        <a14:foregroundMark x1="91410" y1="37500" x2="91410" y2="37500"/>
                        <a14:foregroundMark x1="62821" y1="62054" x2="62821" y2="62054"/>
                        <a14:foregroundMark x1="59487" y1="60714" x2="59487" y2="60714"/>
                        <a14:foregroundMark x1="57949" y1="61607" x2="57949" y2="61607"/>
                        <a14:foregroundMark x1="54103" y1="62500" x2="54103" y2="62500"/>
                        <a14:foregroundMark x1="48205" y1="62500" x2="48205" y2="62500"/>
                        <a14:foregroundMark x1="44359" y1="62500" x2="44359" y2="62500"/>
                        <a14:foregroundMark x1="42051" y1="63393" x2="42051" y2="63393"/>
                        <a14:foregroundMark x1="38974" y1="62946" x2="38974" y2="62946"/>
                        <a14:foregroundMark x1="51795" y1="45536" x2="51795" y2="45536"/>
                        <a14:backgroundMark x1="37821" y1="60714" x2="37821" y2="60714"/>
                        <a14:backgroundMark x1="42051" y1="42411" x2="42051" y2="42411"/>
                        <a14:backgroundMark x1="49231" y1="42411" x2="49231" y2="42411"/>
                        <a14:backgroundMark x1="52051" y1="39286" x2="52051" y2="39286"/>
                        <a14:backgroundMark x1="55000" y1="46875" x2="55000" y2="46875"/>
                        <a14:backgroundMark x1="47821" y1="63839" x2="47821" y2="63839"/>
                        <a14:backgroundMark x1="47436" y1="60268" x2="47436" y2="60268"/>
                        <a14:backgroundMark x1="57179" y1="62946" x2="57179" y2="62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4" y="5889091"/>
            <a:ext cx="1904430" cy="5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02B94F4C-0F93-0C86-0AA0-54223D2D1ADF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AD3E1E8-CCF9-C462-FD7D-B9CA51E45F7B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9F36DF-9B4D-3A29-7B1B-28DD966A3C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3C0A2B4-8CC2-8D18-06D3-E1B5318572CA}"/>
              </a:ext>
            </a:extLst>
          </p:cNvPr>
          <p:cNvSpPr txBox="1"/>
          <p:nvPr/>
        </p:nvSpPr>
        <p:spPr>
          <a:xfrm>
            <a:off x="606138" y="169686"/>
            <a:ext cx="566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INTRODUCTION: REALITY IN THE LAB</a:t>
            </a:r>
          </a:p>
        </p:txBody>
      </p:sp>
      <p:pic>
        <p:nvPicPr>
          <p:cNvPr id="17" name="Immagine 16" descr="Immagine che contiene erba, esterni, cielo, casa&#10;&#10;Descrizione generata automaticamente">
            <a:extLst>
              <a:ext uri="{FF2B5EF4-FFF2-40B4-BE49-F238E27FC236}">
                <a16:creationId xmlns:a16="http://schemas.microsoft.com/office/drawing/2014/main" id="{261CAB8E-0E55-7B66-D17C-3971BCD7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290" y="802192"/>
            <a:ext cx="3989632" cy="2470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E15C3E0-2735-F339-A49A-E5A3A588E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882674-9114-2783-CB50-1FB67D8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4" b="86019" l="10700" r="88500">
                        <a14:foregroundMark x1="33700" y1="12037" x2="33700" y2="12037"/>
                        <a14:foregroundMark x1="40600" y1="6296" x2="40600" y2="6296"/>
                        <a14:foregroundMark x1="66500" y1="39815" x2="66500" y2="39815"/>
                        <a14:foregroundMark x1="64400" y1="48148" x2="64400" y2="48148"/>
                        <a14:foregroundMark x1="88600" y1="37593" x2="88600" y2="37593"/>
                        <a14:foregroundMark x1="73000" y1="73056" x2="73000" y2="73056"/>
                        <a14:foregroundMark x1="36100" y1="45093" x2="36100" y2="45093"/>
                        <a14:foregroundMark x1="36900" y1="52870" x2="36900" y2="52870"/>
                        <a14:foregroundMark x1="37000" y1="60648" x2="37000" y2="60648"/>
                        <a14:foregroundMark x1="37400" y1="67500" x2="37400" y2="67500"/>
                        <a14:foregroundMark x1="27800" y1="35463" x2="27800" y2="35463"/>
                        <a14:foregroundMark x1="10700" y1="27037" x2="10700" y2="27037"/>
                        <a14:foregroundMark x1="13000" y1="86019" x2="13000" y2="8601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3403" r="7570" b="11181"/>
          <a:stretch/>
        </p:blipFill>
        <p:spPr>
          <a:xfrm>
            <a:off x="234403" y="169686"/>
            <a:ext cx="342416" cy="366321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7CDF0DD4-C2EF-199B-6924-5C22E91A39DE}"/>
              </a:ext>
            </a:extLst>
          </p:cNvPr>
          <p:cNvGrpSpPr/>
          <p:nvPr/>
        </p:nvGrpSpPr>
        <p:grpSpPr>
          <a:xfrm>
            <a:off x="169744" y="3342674"/>
            <a:ext cx="4618306" cy="1320624"/>
            <a:chOff x="158297" y="3131550"/>
            <a:chExt cx="4736891" cy="1320624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4D249131-BCDD-5F4F-1E0D-052EE7D9882E}"/>
                </a:ext>
              </a:extLst>
            </p:cNvPr>
            <p:cNvSpPr/>
            <p:nvPr/>
          </p:nvSpPr>
          <p:spPr>
            <a:xfrm>
              <a:off x="158297" y="3131550"/>
              <a:ext cx="4736891" cy="1320624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B6632B1-B421-C73E-2A81-FC21869137BA}"/>
                </a:ext>
              </a:extLst>
            </p:cNvPr>
            <p:cNvSpPr txBox="1"/>
            <p:nvPr/>
          </p:nvSpPr>
          <p:spPr>
            <a:xfrm>
              <a:off x="1276047" y="3366100"/>
              <a:ext cx="3471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Reproduce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physical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processes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occurring</a:t>
              </a:r>
              <a:r>
                <a:rPr lang="it-IT" dirty="0">
                  <a:solidFill>
                    <a:schemeClr val="bg1"/>
                  </a:solidFill>
                </a:rPr>
                <a:t> on </a:t>
              </a:r>
              <a:r>
                <a:rPr lang="it-IT" dirty="0" err="1">
                  <a:solidFill>
                    <a:schemeClr val="bg1"/>
                  </a:solidFill>
                </a:rPr>
                <a:t>permeable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pavements</a:t>
              </a:r>
              <a:r>
                <a:rPr lang="it-IT" dirty="0">
                  <a:solidFill>
                    <a:schemeClr val="bg1"/>
                  </a:solidFill>
                </a:rPr>
                <a:t> by a 1:1 model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Connettore 8">
              <a:extLst>
                <a:ext uri="{FF2B5EF4-FFF2-40B4-BE49-F238E27FC236}">
                  <a16:creationId xmlns:a16="http://schemas.microsoft.com/office/drawing/2014/main" id="{E399E61E-CF27-9BBC-F46F-79728B5B579B}"/>
                </a:ext>
              </a:extLst>
            </p:cNvPr>
            <p:cNvSpPr/>
            <p:nvPr/>
          </p:nvSpPr>
          <p:spPr>
            <a:xfrm>
              <a:off x="199472" y="3168762"/>
              <a:ext cx="1259758" cy="1252830"/>
            </a:xfrm>
            <a:prstGeom prst="flowChartConnector">
              <a:avLst/>
            </a:prstGeom>
            <a:solidFill>
              <a:srgbClr val="A50F1A"/>
            </a:solidFill>
            <a:ln>
              <a:solidFill>
                <a:srgbClr val="A50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Study </a:t>
              </a:r>
              <a:r>
                <a:rPr lang="it-IT" sz="2000" b="1" dirty="0" err="1">
                  <a:solidFill>
                    <a:schemeClr val="bg1"/>
                  </a:solidFill>
                </a:rPr>
                <a:t>aim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BCC1AD-1E21-AC8B-D01B-E829223727D1}"/>
              </a:ext>
            </a:extLst>
          </p:cNvPr>
          <p:cNvSpPr txBox="1"/>
          <p:nvPr/>
        </p:nvSpPr>
        <p:spPr>
          <a:xfrm>
            <a:off x="291451" y="1291348"/>
            <a:ext cx="45771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err="1">
                <a:latin typeface="Abadi" panose="020B0604020104020204" pitchFamily="34" charset="0"/>
              </a:rPr>
              <a:t>Flexible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tailored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that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allows</a:t>
            </a:r>
            <a:r>
              <a:rPr lang="it-IT" dirty="0">
                <a:latin typeface="Abadi" panose="020B0604020104020204" pitchFamily="34" charset="0"/>
              </a:rPr>
              <a:t> water </a:t>
            </a:r>
            <a:r>
              <a:rPr lang="it-IT" dirty="0" err="1">
                <a:latin typeface="Abadi" panose="020B0604020104020204" pitchFamily="34" charset="0"/>
              </a:rPr>
              <a:t>quantity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quality</a:t>
            </a:r>
            <a:r>
              <a:rPr lang="it-IT" dirty="0">
                <a:latin typeface="Abadi" panose="020B0604020104020204" pitchFamily="34" charset="0"/>
              </a:rPr>
              <a:t> management, dual use of </a:t>
            </a:r>
            <a:r>
              <a:rPr lang="it-IT" dirty="0" err="1">
                <a:latin typeface="Abadi" panose="020B0604020104020204" pitchFamily="34" charset="0"/>
              </a:rPr>
              <a:t>space</a:t>
            </a:r>
            <a:r>
              <a:rPr lang="it-IT" dirty="0">
                <a:latin typeface="Abadi" panose="020B0604020104020204" pitchFamily="34" charset="0"/>
              </a:rPr>
              <a:t> and no </a:t>
            </a:r>
            <a:r>
              <a:rPr lang="it-IT" dirty="0" err="1">
                <a:latin typeface="Abadi" panose="020B0604020104020204" pitchFamily="34" charset="0"/>
              </a:rPr>
              <a:t>additional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land</a:t>
            </a:r>
            <a:r>
              <a:rPr lang="it-IT" dirty="0">
                <a:latin typeface="Abadi" panose="020B0604020104020204" pitchFamily="34" charset="0"/>
              </a:rPr>
              <a:t> take. Common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for </a:t>
            </a:r>
            <a:r>
              <a:rPr lang="it-IT" dirty="0" err="1">
                <a:latin typeface="Abadi" panose="020B0604020104020204" pitchFamily="34" charset="0"/>
              </a:rPr>
              <a:t>sidewalks</a:t>
            </a:r>
            <a:r>
              <a:rPr lang="it-IT" dirty="0">
                <a:latin typeface="Abadi" panose="020B0604020104020204" pitchFamily="34" charset="0"/>
              </a:rPr>
              <a:t>, </a:t>
            </a:r>
            <a:r>
              <a:rPr lang="en-GB" sz="1800" b="0" i="0" u="none" strike="noStrike" baseline="0" dirty="0">
                <a:latin typeface="Abadi" panose="020B0604020104020204" pitchFamily="34" charset="0"/>
              </a:rPr>
              <a:t>bike lanes, and low traffic pavements (e.g. parking areas) …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E67F021C-64B9-6FF5-C566-59B63B5D9865}"/>
              </a:ext>
            </a:extLst>
          </p:cNvPr>
          <p:cNvSpPr/>
          <p:nvPr/>
        </p:nvSpPr>
        <p:spPr>
          <a:xfrm>
            <a:off x="169744" y="1076522"/>
            <a:ext cx="4577132" cy="2103408"/>
          </a:xfrm>
          <a:prstGeom prst="roundRect">
            <a:avLst>
              <a:gd name="adj" fmla="val 17373"/>
            </a:avLst>
          </a:prstGeom>
          <a:noFill/>
          <a:ln>
            <a:gradFill flip="none" rotWithShape="1">
              <a:gsLst>
                <a:gs pos="53000">
                  <a:srgbClr val="DCA3A8"/>
                </a:gs>
                <a:gs pos="0">
                  <a:srgbClr val="FEFFFF">
                    <a:alpha val="12000"/>
                  </a:srgbClr>
                </a:gs>
                <a:gs pos="100000">
                  <a:srgbClr val="A50F1A"/>
                </a:gs>
              </a:gsLst>
              <a:lin ang="51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6838F13-5D9B-4F22-ED7E-B5939D040987}"/>
              </a:ext>
            </a:extLst>
          </p:cNvPr>
          <p:cNvSpPr txBox="1"/>
          <p:nvPr/>
        </p:nvSpPr>
        <p:spPr>
          <a:xfrm>
            <a:off x="317763" y="854026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50F1A"/>
                </a:solidFill>
                <a:latin typeface="Abadi" panose="020B0604020104020204" pitchFamily="34" charset="0"/>
              </a:rPr>
              <a:t>WHY PERMEABLE PAVEMENTS?</a:t>
            </a:r>
            <a:endParaRPr lang="en-GB" sz="2000" b="1" dirty="0">
              <a:solidFill>
                <a:srgbClr val="A50F1A"/>
              </a:solidFill>
              <a:latin typeface="Abadi" panose="020B0604020104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1716EB1-3F9A-4DB5-EDE7-98F777127F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25632" t="27073" r="38047" b="12989"/>
          <a:stretch/>
        </p:blipFill>
        <p:spPr>
          <a:xfrm>
            <a:off x="5059700" y="3342674"/>
            <a:ext cx="3890706" cy="3484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5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02B94F4C-0F93-0C86-0AA0-54223D2D1ADF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AD3E1E8-CCF9-C462-FD7D-B9CA51E45F7B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9F36DF-9B4D-3A29-7B1B-28DD966A3C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3C0A2B4-8CC2-8D18-06D3-E1B5318572CA}"/>
              </a:ext>
            </a:extLst>
          </p:cNvPr>
          <p:cNvSpPr txBox="1"/>
          <p:nvPr/>
        </p:nvSpPr>
        <p:spPr>
          <a:xfrm>
            <a:off x="606138" y="169686"/>
            <a:ext cx="566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INTRODUCTION: REALITY IN THE LAB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140E0A7-A29F-A035-4FAA-3F2CD55B9820}"/>
              </a:ext>
            </a:extLst>
          </p:cNvPr>
          <p:cNvGrpSpPr/>
          <p:nvPr/>
        </p:nvGrpSpPr>
        <p:grpSpPr>
          <a:xfrm>
            <a:off x="169744" y="4939409"/>
            <a:ext cx="4618306" cy="1628359"/>
            <a:chOff x="169744" y="4939409"/>
            <a:chExt cx="4618306" cy="1628359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F301448-81AD-B885-8F36-08E612E80B14}"/>
                </a:ext>
              </a:extLst>
            </p:cNvPr>
            <p:cNvSpPr txBox="1"/>
            <p:nvPr/>
          </p:nvSpPr>
          <p:spPr>
            <a:xfrm>
              <a:off x="317763" y="493940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A50F1A"/>
                  </a:solidFill>
                  <a:latin typeface="Abadi" panose="020B0604020104020204" pitchFamily="34" charset="0"/>
                </a:rPr>
                <a:t>FEATURES</a:t>
              </a:r>
              <a:endParaRPr lang="en-GB" sz="2000" b="1" dirty="0">
                <a:solidFill>
                  <a:srgbClr val="A50F1A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9BB985B-0923-398C-0BD6-EE3181C7DECB}"/>
                </a:ext>
              </a:extLst>
            </p:cNvPr>
            <p:cNvSpPr/>
            <p:nvPr/>
          </p:nvSpPr>
          <p:spPr>
            <a:xfrm>
              <a:off x="169744" y="5091534"/>
              <a:ext cx="4618306" cy="1476234"/>
            </a:xfrm>
            <a:prstGeom prst="roundRect">
              <a:avLst>
                <a:gd name="adj" fmla="val 17373"/>
              </a:avLst>
            </a:prstGeom>
            <a:noFill/>
            <a:ln>
              <a:gradFill flip="none" rotWithShape="1">
                <a:gsLst>
                  <a:gs pos="53000">
                    <a:srgbClr val="DCA3A8"/>
                  </a:gs>
                  <a:gs pos="0">
                    <a:srgbClr val="FEFFFF">
                      <a:alpha val="12000"/>
                    </a:srgbClr>
                  </a:gs>
                  <a:gs pos="100000">
                    <a:srgbClr val="A50F1A"/>
                  </a:gs>
                </a:gsLst>
                <a:lin ang="5100000" scaled="0"/>
                <a:tileRect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1555A42-0D1A-164D-9ADF-BCD62437D670}"/>
                </a:ext>
              </a:extLst>
            </p:cNvPr>
            <p:cNvSpPr txBox="1"/>
            <p:nvPr/>
          </p:nvSpPr>
          <p:spPr>
            <a:xfrm>
              <a:off x="210919" y="5389388"/>
              <a:ext cx="4577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Impermeable</a:t>
              </a:r>
              <a:r>
                <a:rPr lang="it-IT" dirty="0">
                  <a:latin typeface="Abadi" panose="020B0604020104020204" pitchFamily="34" charset="0"/>
                </a:rPr>
                <a:t> area for </a:t>
              </a:r>
              <a:r>
                <a:rPr lang="it-IT" dirty="0" err="1">
                  <a:latin typeface="Abadi" panose="020B0604020104020204" pitchFamily="34" charset="0"/>
                </a:rPr>
                <a:t>runoff</a:t>
              </a:r>
              <a:r>
                <a:rPr lang="it-IT" dirty="0">
                  <a:latin typeface="Abadi" panose="020B0604020104020204" pitchFamily="34" charset="0"/>
                </a:rPr>
                <a:t> production</a:t>
              </a:r>
            </a:p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Permeable</a:t>
              </a:r>
              <a:r>
                <a:rPr lang="it-IT" dirty="0">
                  <a:latin typeface="Abadi" panose="020B0604020104020204" pitchFamily="34" charset="0"/>
                </a:rPr>
                <a:t> area</a:t>
              </a:r>
            </a:p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Sloped</a:t>
              </a:r>
              <a:r>
                <a:rPr lang="it-IT" dirty="0">
                  <a:latin typeface="Abadi" panose="020B0604020104020204" pitchFamily="34" charset="0"/>
                </a:rPr>
                <a:t> </a:t>
              </a:r>
              <a:r>
                <a:rPr lang="it-IT" dirty="0" err="1">
                  <a:latin typeface="Abadi" panose="020B0604020104020204" pitchFamily="34" charset="0"/>
                </a:rPr>
                <a:t>ramp</a:t>
              </a:r>
              <a:r>
                <a:rPr lang="it-IT" dirty="0">
                  <a:latin typeface="Abadi" panose="020B0604020104020204" pitchFamily="34" charset="0"/>
                </a:rPr>
                <a:t> </a:t>
              </a:r>
              <a:r>
                <a:rPr lang="it-IT" dirty="0" err="1">
                  <a:latin typeface="Abadi" panose="020B0604020104020204" pitchFamily="34" charset="0"/>
                </a:rPr>
                <a:t>lined</a:t>
              </a:r>
              <a:r>
                <a:rPr lang="it-IT" dirty="0">
                  <a:latin typeface="Abadi" panose="020B0604020104020204" pitchFamily="34" charset="0"/>
                </a:rPr>
                <a:t> with stones</a:t>
              </a:r>
            </a:p>
          </p:txBody>
        </p:sp>
      </p:grpSp>
      <p:pic>
        <p:nvPicPr>
          <p:cNvPr id="17" name="Immagine 16" descr="Immagine che contiene erba, esterni, cielo, casa&#10;&#10;Descrizione generata automaticamente">
            <a:extLst>
              <a:ext uri="{FF2B5EF4-FFF2-40B4-BE49-F238E27FC236}">
                <a16:creationId xmlns:a16="http://schemas.microsoft.com/office/drawing/2014/main" id="{261CAB8E-0E55-7B66-D17C-3971BCD7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290" y="802192"/>
            <a:ext cx="3989632" cy="2470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E15C3E0-2735-F339-A49A-E5A3A588E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882674-9114-2783-CB50-1FB67D8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4" b="86019" l="10700" r="88500">
                        <a14:foregroundMark x1="33700" y1="12037" x2="33700" y2="12037"/>
                        <a14:foregroundMark x1="40600" y1="6296" x2="40600" y2="6296"/>
                        <a14:foregroundMark x1="66500" y1="39815" x2="66500" y2="39815"/>
                        <a14:foregroundMark x1="64400" y1="48148" x2="64400" y2="48148"/>
                        <a14:foregroundMark x1="88600" y1="37593" x2="88600" y2="37593"/>
                        <a14:foregroundMark x1="73000" y1="73056" x2="73000" y2="73056"/>
                        <a14:foregroundMark x1="36100" y1="45093" x2="36100" y2="45093"/>
                        <a14:foregroundMark x1="36900" y1="52870" x2="36900" y2="52870"/>
                        <a14:foregroundMark x1="37000" y1="60648" x2="37000" y2="60648"/>
                        <a14:foregroundMark x1="37400" y1="67500" x2="37400" y2="67500"/>
                        <a14:foregroundMark x1="27800" y1="35463" x2="27800" y2="35463"/>
                        <a14:foregroundMark x1="10700" y1="27037" x2="10700" y2="27037"/>
                        <a14:foregroundMark x1="13000" y1="86019" x2="13000" y2="8601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3403" r="7570" b="11181"/>
          <a:stretch/>
        </p:blipFill>
        <p:spPr>
          <a:xfrm>
            <a:off x="234403" y="169686"/>
            <a:ext cx="342416" cy="366321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7CDF0DD4-C2EF-199B-6924-5C22E91A39DE}"/>
              </a:ext>
            </a:extLst>
          </p:cNvPr>
          <p:cNvGrpSpPr/>
          <p:nvPr/>
        </p:nvGrpSpPr>
        <p:grpSpPr>
          <a:xfrm>
            <a:off x="169744" y="3342674"/>
            <a:ext cx="4618306" cy="1320624"/>
            <a:chOff x="158297" y="3131550"/>
            <a:chExt cx="4736891" cy="1320624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4D249131-BCDD-5F4F-1E0D-052EE7D9882E}"/>
                </a:ext>
              </a:extLst>
            </p:cNvPr>
            <p:cNvSpPr/>
            <p:nvPr/>
          </p:nvSpPr>
          <p:spPr>
            <a:xfrm>
              <a:off x="158297" y="3131550"/>
              <a:ext cx="4736891" cy="1320624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B6632B1-B421-C73E-2A81-FC21869137BA}"/>
                </a:ext>
              </a:extLst>
            </p:cNvPr>
            <p:cNvSpPr txBox="1"/>
            <p:nvPr/>
          </p:nvSpPr>
          <p:spPr>
            <a:xfrm>
              <a:off x="1276047" y="3366100"/>
              <a:ext cx="3471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Reproduce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physical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processes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occurring</a:t>
              </a:r>
              <a:r>
                <a:rPr lang="it-IT" dirty="0">
                  <a:solidFill>
                    <a:schemeClr val="bg1"/>
                  </a:solidFill>
                </a:rPr>
                <a:t> on </a:t>
              </a:r>
              <a:r>
                <a:rPr lang="it-IT" dirty="0" err="1">
                  <a:solidFill>
                    <a:schemeClr val="bg1"/>
                  </a:solidFill>
                </a:rPr>
                <a:t>permeable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pavements</a:t>
              </a:r>
              <a:r>
                <a:rPr lang="it-IT" dirty="0">
                  <a:solidFill>
                    <a:schemeClr val="bg1"/>
                  </a:solidFill>
                </a:rPr>
                <a:t> by a 1:1 model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Connettore 8">
              <a:extLst>
                <a:ext uri="{FF2B5EF4-FFF2-40B4-BE49-F238E27FC236}">
                  <a16:creationId xmlns:a16="http://schemas.microsoft.com/office/drawing/2014/main" id="{E399E61E-CF27-9BBC-F46F-79728B5B579B}"/>
                </a:ext>
              </a:extLst>
            </p:cNvPr>
            <p:cNvSpPr/>
            <p:nvPr/>
          </p:nvSpPr>
          <p:spPr>
            <a:xfrm>
              <a:off x="199472" y="3168762"/>
              <a:ext cx="1259758" cy="1252830"/>
            </a:xfrm>
            <a:prstGeom prst="flowChartConnector">
              <a:avLst/>
            </a:prstGeom>
            <a:solidFill>
              <a:srgbClr val="A50F1A"/>
            </a:solidFill>
            <a:ln>
              <a:solidFill>
                <a:srgbClr val="A50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Study </a:t>
              </a:r>
              <a:r>
                <a:rPr lang="it-IT" sz="2000" b="1" dirty="0" err="1">
                  <a:solidFill>
                    <a:schemeClr val="bg1"/>
                  </a:solidFill>
                </a:rPr>
                <a:t>aim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BCC1AD-1E21-AC8B-D01B-E829223727D1}"/>
              </a:ext>
            </a:extLst>
          </p:cNvPr>
          <p:cNvSpPr txBox="1"/>
          <p:nvPr/>
        </p:nvSpPr>
        <p:spPr>
          <a:xfrm>
            <a:off x="291451" y="1291348"/>
            <a:ext cx="45771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err="1">
                <a:latin typeface="Abadi" panose="020B0604020104020204" pitchFamily="34" charset="0"/>
              </a:rPr>
              <a:t>Flexible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tailored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that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allows</a:t>
            </a:r>
            <a:r>
              <a:rPr lang="it-IT" dirty="0">
                <a:latin typeface="Abadi" panose="020B0604020104020204" pitchFamily="34" charset="0"/>
              </a:rPr>
              <a:t> water </a:t>
            </a:r>
            <a:r>
              <a:rPr lang="it-IT" dirty="0" err="1">
                <a:latin typeface="Abadi" panose="020B0604020104020204" pitchFamily="34" charset="0"/>
              </a:rPr>
              <a:t>quantity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quality</a:t>
            </a:r>
            <a:r>
              <a:rPr lang="it-IT" dirty="0">
                <a:latin typeface="Abadi" panose="020B0604020104020204" pitchFamily="34" charset="0"/>
              </a:rPr>
              <a:t> management, dual use of </a:t>
            </a:r>
            <a:r>
              <a:rPr lang="it-IT" dirty="0" err="1">
                <a:latin typeface="Abadi" panose="020B0604020104020204" pitchFamily="34" charset="0"/>
              </a:rPr>
              <a:t>space</a:t>
            </a:r>
            <a:r>
              <a:rPr lang="it-IT" dirty="0">
                <a:latin typeface="Abadi" panose="020B0604020104020204" pitchFamily="34" charset="0"/>
              </a:rPr>
              <a:t> and no </a:t>
            </a:r>
            <a:r>
              <a:rPr lang="it-IT" dirty="0" err="1">
                <a:latin typeface="Abadi" panose="020B0604020104020204" pitchFamily="34" charset="0"/>
              </a:rPr>
              <a:t>additional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land</a:t>
            </a:r>
            <a:r>
              <a:rPr lang="it-IT" dirty="0">
                <a:latin typeface="Abadi" panose="020B0604020104020204" pitchFamily="34" charset="0"/>
              </a:rPr>
              <a:t> take. Common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for </a:t>
            </a:r>
            <a:r>
              <a:rPr lang="it-IT" dirty="0" err="1">
                <a:latin typeface="Abadi" panose="020B0604020104020204" pitchFamily="34" charset="0"/>
              </a:rPr>
              <a:t>sidewalks</a:t>
            </a:r>
            <a:r>
              <a:rPr lang="it-IT" dirty="0">
                <a:latin typeface="Abadi" panose="020B0604020104020204" pitchFamily="34" charset="0"/>
              </a:rPr>
              <a:t>, </a:t>
            </a:r>
            <a:r>
              <a:rPr lang="en-GB" sz="1800" b="0" i="0" u="none" strike="noStrike" baseline="0" dirty="0">
                <a:latin typeface="Abadi" panose="020B0604020104020204" pitchFamily="34" charset="0"/>
              </a:rPr>
              <a:t>bike lanes, and low traffic pavements (e.g. parking areas) …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E67F021C-64B9-6FF5-C566-59B63B5D9865}"/>
              </a:ext>
            </a:extLst>
          </p:cNvPr>
          <p:cNvSpPr/>
          <p:nvPr/>
        </p:nvSpPr>
        <p:spPr>
          <a:xfrm>
            <a:off x="169744" y="1076522"/>
            <a:ext cx="4577132" cy="2103408"/>
          </a:xfrm>
          <a:prstGeom prst="roundRect">
            <a:avLst>
              <a:gd name="adj" fmla="val 17373"/>
            </a:avLst>
          </a:prstGeom>
          <a:noFill/>
          <a:ln>
            <a:gradFill flip="none" rotWithShape="1">
              <a:gsLst>
                <a:gs pos="53000">
                  <a:srgbClr val="DCA3A8"/>
                </a:gs>
                <a:gs pos="0">
                  <a:srgbClr val="FEFFFF">
                    <a:alpha val="12000"/>
                  </a:srgbClr>
                </a:gs>
                <a:gs pos="100000">
                  <a:srgbClr val="A50F1A"/>
                </a:gs>
              </a:gsLst>
              <a:lin ang="51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6838F13-5D9B-4F22-ED7E-B5939D040987}"/>
              </a:ext>
            </a:extLst>
          </p:cNvPr>
          <p:cNvSpPr txBox="1"/>
          <p:nvPr/>
        </p:nvSpPr>
        <p:spPr>
          <a:xfrm>
            <a:off x="317763" y="854026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50F1A"/>
                </a:solidFill>
                <a:latin typeface="Abadi" panose="020B0604020104020204" pitchFamily="34" charset="0"/>
              </a:rPr>
              <a:t>WHY PERMEABLE PAVEMENTS?</a:t>
            </a:r>
            <a:endParaRPr lang="en-GB" sz="2000" b="1" dirty="0">
              <a:solidFill>
                <a:srgbClr val="A50F1A"/>
              </a:solidFill>
              <a:latin typeface="Abadi" panose="020B0604020104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FCFD3B8-C3D8-D5D3-991B-4312B0ED45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32" t="27073" r="38046" b="12989"/>
          <a:stretch/>
        </p:blipFill>
        <p:spPr>
          <a:xfrm>
            <a:off x="5059700" y="3342675"/>
            <a:ext cx="3890706" cy="348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0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02B94F4C-0F93-0C86-0AA0-54223D2D1ADF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AD3E1E8-CCF9-C462-FD7D-B9CA51E45F7B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9F36DF-9B4D-3A29-7B1B-28DD966A3C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3C0A2B4-8CC2-8D18-06D3-E1B5318572CA}"/>
              </a:ext>
            </a:extLst>
          </p:cNvPr>
          <p:cNvSpPr txBox="1"/>
          <p:nvPr/>
        </p:nvSpPr>
        <p:spPr>
          <a:xfrm>
            <a:off x="606138" y="169686"/>
            <a:ext cx="566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INTRODUCTION: REALITY IN THE LAB</a:t>
            </a:r>
          </a:p>
        </p:txBody>
      </p:sp>
      <p:pic>
        <p:nvPicPr>
          <p:cNvPr id="17" name="Immagine 16" descr="Immagine che contiene erba, esterni, cielo, casa&#10;&#10;Descrizione generata automaticamente">
            <a:extLst>
              <a:ext uri="{FF2B5EF4-FFF2-40B4-BE49-F238E27FC236}">
                <a16:creationId xmlns:a16="http://schemas.microsoft.com/office/drawing/2014/main" id="{261CAB8E-0E55-7B66-D17C-3971BCD7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290" y="802192"/>
            <a:ext cx="3989632" cy="2470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E15C3E0-2735-F339-A49A-E5A3A588E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882674-9114-2783-CB50-1FB67D8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4" b="86019" l="10700" r="88500">
                        <a14:foregroundMark x1="33700" y1="12037" x2="33700" y2="12037"/>
                        <a14:foregroundMark x1="40600" y1="6296" x2="40600" y2="6296"/>
                        <a14:foregroundMark x1="66500" y1="39815" x2="66500" y2="39815"/>
                        <a14:foregroundMark x1="64400" y1="48148" x2="64400" y2="48148"/>
                        <a14:foregroundMark x1="88600" y1="37593" x2="88600" y2="37593"/>
                        <a14:foregroundMark x1="73000" y1="73056" x2="73000" y2="73056"/>
                        <a14:foregroundMark x1="36100" y1="45093" x2="36100" y2="45093"/>
                        <a14:foregroundMark x1="36900" y1="52870" x2="36900" y2="52870"/>
                        <a14:foregroundMark x1="37000" y1="60648" x2="37000" y2="60648"/>
                        <a14:foregroundMark x1="37400" y1="67500" x2="37400" y2="67500"/>
                        <a14:foregroundMark x1="27800" y1="35463" x2="27800" y2="35463"/>
                        <a14:foregroundMark x1="10700" y1="27037" x2="10700" y2="27037"/>
                        <a14:foregroundMark x1="13000" y1="86019" x2="13000" y2="8601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3403" r="7570" b="11181"/>
          <a:stretch/>
        </p:blipFill>
        <p:spPr>
          <a:xfrm>
            <a:off x="234403" y="169686"/>
            <a:ext cx="342416" cy="366321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7CDF0DD4-C2EF-199B-6924-5C22E91A39DE}"/>
              </a:ext>
            </a:extLst>
          </p:cNvPr>
          <p:cNvGrpSpPr/>
          <p:nvPr/>
        </p:nvGrpSpPr>
        <p:grpSpPr>
          <a:xfrm>
            <a:off x="169744" y="3342674"/>
            <a:ext cx="4618306" cy="1320624"/>
            <a:chOff x="158297" y="3131550"/>
            <a:chExt cx="4736891" cy="1320624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4D249131-BCDD-5F4F-1E0D-052EE7D9882E}"/>
                </a:ext>
              </a:extLst>
            </p:cNvPr>
            <p:cNvSpPr/>
            <p:nvPr/>
          </p:nvSpPr>
          <p:spPr>
            <a:xfrm>
              <a:off x="158297" y="3131550"/>
              <a:ext cx="4736891" cy="1320624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B6632B1-B421-C73E-2A81-FC21869137BA}"/>
                </a:ext>
              </a:extLst>
            </p:cNvPr>
            <p:cNvSpPr txBox="1"/>
            <p:nvPr/>
          </p:nvSpPr>
          <p:spPr>
            <a:xfrm>
              <a:off x="1276047" y="3366100"/>
              <a:ext cx="3471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Reproduce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physical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processes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occurring</a:t>
              </a:r>
              <a:r>
                <a:rPr lang="it-IT" dirty="0">
                  <a:solidFill>
                    <a:schemeClr val="bg1"/>
                  </a:solidFill>
                </a:rPr>
                <a:t> on </a:t>
              </a:r>
              <a:r>
                <a:rPr lang="it-IT" dirty="0" err="1">
                  <a:solidFill>
                    <a:schemeClr val="bg1"/>
                  </a:solidFill>
                </a:rPr>
                <a:t>permeable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pavements</a:t>
              </a:r>
              <a:r>
                <a:rPr lang="it-IT" dirty="0">
                  <a:solidFill>
                    <a:schemeClr val="bg1"/>
                  </a:solidFill>
                </a:rPr>
                <a:t> by a 1:1 model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Connettore 8">
              <a:extLst>
                <a:ext uri="{FF2B5EF4-FFF2-40B4-BE49-F238E27FC236}">
                  <a16:creationId xmlns:a16="http://schemas.microsoft.com/office/drawing/2014/main" id="{E399E61E-CF27-9BBC-F46F-79728B5B579B}"/>
                </a:ext>
              </a:extLst>
            </p:cNvPr>
            <p:cNvSpPr/>
            <p:nvPr/>
          </p:nvSpPr>
          <p:spPr>
            <a:xfrm>
              <a:off x="199472" y="3168762"/>
              <a:ext cx="1259758" cy="1252830"/>
            </a:xfrm>
            <a:prstGeom prst="flowChartConnector">
              <a:avLst/>
            </a:prstGeom>
            <a:solidFill>
              <a:srgbClr val="A50F1A"/>
            </a:solidFill>
            <a:ln>
              <a:solidFill>
                <a:srgbClr val="A50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Study </a:t>
              </a:r>
              <a:r>
                <a:rPr lang="it-IT" sz="2000" b="1" dirty="0" err="1">
                  <a:solidFill>
                    <a:schemeClr val="bg1"/>
                  </a:solidFill>
                </a:rPr>
                <a:t>aim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BCC1AD-1E21-AC8B-D01B-E829223727D1}"/>
              </a:ext>
            </a:extLst>
          </p:cNvPr>
          <p:cNvSpPr txBox="1"/>
          <p:nvPr/>
        </p:nvSpPr>
        <p:spPr>
          <a:xfrm>
            <a:off x="291451" y="1291348"/>
            <a:ext cx="45771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err="1">
                <a:latin typeface="Abadi" panose="020B0604020104020204" pitchFamily="34" charset="0"/>
              </a:rPr>
              <a:t>Flexible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tailored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that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allows</a:t>
            </a:r>
            <a:r>
              <a:rPr lang="it-IT" dirty="0">
                <a:latin typeface="Abadi" panose="020B0604020104020204" pitchFamily="34" charset="0"/>
              </a:rPr>
              <a:t> water </a:t>
            </a:r>
            <a:r>
              <a:rPr lang="it-IT" dirty="0" err="1">
                <a:latin typeface="Abadi" panose="020B0604020104020204" pitchFamily="34" charset="0"/>
              </a:rPr>
              <a:t>quantity</a:t>
            </a:r>
            <a:r>
              <a:rPr lang="it-IT" dirty="0">
                <a:latin typeface="Abadi" panose="020B0604020104020204" pitchFamily="34" charset="0"/>
              </a:rPr>
              <a:t> and </a:t>
            </a:r>
            <a:r>
              <a:rPr lang="it-IT" dirty="0" err="1">
                <a:latin typeface="Abadi" panose="020B0604020104020204" pitchFamily="34" charset="0"/>
              </a:rPr>
              <a:t>quality</a:t>
            </a:r>
            <a:r>
              <a:rPr lang="it-IT" dirty="0">
                <a:latin typeface="Abadi" panose="020B0604020104020204" pitchFamily="34" charset="0"/>
              </a:rPr>
              <a:t> management, dual use of </a:t>
            </a:r>
            <a:r>
              <a:rPr lang="it-IT" dirty="0" err="1">
                <a:latin typeface="Abadi" panose="020B0604020104020204" pitchFamily="34" charset="0"/>
              </a:rPr>
              <a:t>space</a:t>
            </a:r>
            <a:r>
              <a:rPr lang="it-IT" dirty="0">
                <a:latin typeface="Abadi" panose="020B0604020104020204" pitchFamily="34" charset="0"/>
              </a:rPr>
              <a:t> and no </a:t>
            </a:r>
            <a:r>
              <a:rPr lang="it-IT" dirty="0" err="1">
                <a:latin typeface="Abadi" panose="020B0604020104020204" pitchFamily="34" charset="0"/>
              </a:rPr>
              <a:t>additional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land</a:t>
            </a:r>
            <a:r>
              <a:rPr lang="it-IT" dirty="0">
                <a:latin typeface="Abadi" panose="020B0604020104020204" pitchFamily="34" charset="0"/>
              </a:rPr>
              <a:t> take. Common </a:t>
            </a:r>
            <a:r>
              <a:rPr lang="it-IT" dirty="0" err="1">
                <a:latin typeface="Abadi" panose="020B0604020104020204" pitchFamily="34" charset="0"/>
              </a:rPr>
              <a:t>solution</a:t>
            </a:r>
            <a:r>
              <a:rPr lang="it-IT" dirty="0">
                <a:latin typeface="Abadi" panose="020B0604020104020204" pitchFamily="34" charset="0"/>
              </a:rPr>
              <a:t> for </a:t>
            </a:r>
            <a:r>
              <a:rPr lang="it-IT" dirty="0" err="1">
                <a:latin typeface="Abadi" panose="020B0604020104020204" pitchFamily="34" charset="0"/>
              </a:rPr>
              <a:t>sidewalks</a:t>
            </a:r>
            <a:r>
              <a:rPr lang="it-IT" dirty="0">
                <a:latin typeface="Abadi" panose="020B0604020104020204" pitchFamily="34" charset="0"/>
              </a:rPr>
              <a:t>, </a:t>
            </a:r>
            <a:r>
              <a:rPr lang="en-GB" sz="1800" b="0" i="0" u="none" strike="noStrike" baseline="0" dirty="0">
                <a:latin typeface="Abadi" panose="020B0604020104020204" pitchFamily="34" charset="0"/>
              </a:rPr>
              <a:t>bike lanes, and low traffic pavements (e.g. parking areas) …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E67F021C-64B9-6FF5-C566-59B63B5D9865}"/>
              </a:ext>
            </a:extLst>
          </p:cNvPr>
          <p:cNvSpPr/>
          <p:nvPr/>
        </p:nvSpPr>
        <p:spPr>
          <a:xfrm>
            <a:off x="169744" y="1076522"/>
            <a:ext cx="4577132" cy="2103408"/>
          </a:xfrm>
          <a:prstGeom prst="roundRect">
            <a:avLst>
              <a:gd name="adj" fmla="val 17373"/>
            </a:avLst>
          </a:prstGeom>
          <a:noFill/>
          <a:ln>
            <a:gradFill flip="none" rotWithShape="1">
              <a:gsLst>
                <a:gs pos="53000">
                  <a:srgbClr val="DCA3A8"/>
                </a:gs>
                <a:gs pos="0">
                  <a:srgbClr val="FEFFFF">
                    <a:alpha val="12000"/>
                  </a:srgbClr>
                </a:gs>
                <a:gs pos="100000">
                  <a:srgbClr val="A50F1A"/>
                </a:gs>
              </a:gsLst>
              <a:lin ang="51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6838F13-5D9B-4F22-ED7E-B5939D040987}"/>
              </a:ext>
            </a:extLst>
          </p:cNvPr>
          <p:cNvSpPr txBox="1"/>
          <p:nvPr/>
        </p:nvSpPr>
        <p:spPr>
          <a:xfrm>
            <a:off x="317763" y="854026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50F1A"/>
                </a:solidFill>
                <a:latin typeface="Abadi" panose="020B0604020104020204" pitchFamily="34" charset="0"/>
              </a:rPr>
              <a:t>WHY PERMEABLE PAVEMENTS?</a:t>
            </a:r>
            <a:endParaRPr lang="en-GB" sz="2000" b="1" dirty="0">
              <a:solidFill>
                <a:srgbClr val="A50F1A"/>
              </a:solidFill>
              <a:latin typeface="Abadi" panose="020B0604020104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2FFD811-24CE-E9A3-2038-EFA99FDA6B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1" y="3342676"/>
            <a:ext cx="4645864" cy="3484398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671AD81C-0844-732A-2A94-BDD659432CE0}"/>
              </a:ext>
            </a:extLst>
          </p:cNvPr>
          <p:cNvGrpSpPr/>
          <p:nvPr/>
        </p:nvGrpSpPr>
        <p:grpSpPr>
          <a:xfrm>
            <a:off x="169744" y="4939409"/>
            <a:ext cx="4618306" cy="1628359"/>
            <a:chOff x="169744" y="4939409"/>
            <a:chExt cx="4618306" cy="162835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2838534-BBC4-51E7-0C62-D8B8BC3ABBCC}"/>
                </a:ext>
              </a:extLst>
            </p:cNvPr>
            <p:cNvSpPr txBox="1"/>
            <p:nvPr/>
          </p:nvSpPr>
          <p:spPr>
            <a:xfrm>
              <a:off x="317763" y="493940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A50F1A"/>
                  </a:solidFill>
                  <a:latin typeface="Abadi" panose="020B0604020104020204" pitchFamily="34" charset="0"/>
                </a:rPr>
                <a:t>FEATURES</a:t>
              </a:r>
              <a:endParaRPr lang="en-GB" sz="2000" b="1" dirty="0">
                <a:solidFill>
                  <a:srgbClr val="A50F1A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67DEAE39-41BE-CCD3-C012-28FAEF3BF63C}"/>
                </a:ext>
              </a:extLst>
            </p:cNvPr>
            <p:cNvSpPr/>
            <p:nvPr/>
          </p:nvSpPr>
          <p:spPr>
            <a:xfrm>
              <a:off x="169744" y="5091534"/>
              <a:ext cx="4618306" cy="1476234"/>
            </a:xfrm>
            <a:prstGeom prst="roundRect">
              <a:avLst>
                <a:gd name="adj" fmla="val 17373"/>
              </a:avLst>
            </a:prstGeom>
            <a:noFill/>
            <a:ln>
              <a:gradFill flip="none" rotWithShape="1">
                <a:gsLst>
                  <a:gs pos="53000">
                    <a:srgbClr val="DCA3A8"/>
                  </a:gs>
                  <a:gs pos="0">
                    <a:srgbClr val="FEFFFF">
                      <a:alpha val="12000"/>
                    </a:srgbClr>
                  </a:gs>
                  <a:gs pos="100000">
                    <a:srgbClr val="A50F1A"/>
                  </a:gs>
                </a:gsLst>
                <a:lin ang="5100000" scaled="0"/>
                <a:tileRect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DA06688B-ED66-4CF7-929D-A5B6E4BC8856}"/>
                </a:ext>
              </a:extLst>
            </p:cNvPr>
            <p:cNvSpPr txBox="1"/>
            <p:nvPr/>
          </p:nvSpPr>
          <p:spPr>
            <a:xfrm>
              <a:off x="210919" y="5389388"/>
              <a:ext cx="4577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Impermeable</a:t>
              </a:r>
              <a:r>
                <a:rPr lang="it-IT" dirty="0">
                  <a:latin typeface="Abadi" panose="020B0604020104020204" pitchFamily="34" charset="0"/>
                </a:rPr>
                <a:t> area for </a:t>
              </a:r>
              <a:r>
                <a:rPr lang="it-IT" dirty="0" err="1">
                  <a:latin typeface="Abadi" panose="020B0604020104020204" pitchFamily="34" charset="0"/>
                </a:rPr>
                <a:t>runoff</a:t>
              </a:r>
              <a:r>
                <a:rPr lang="it-IT" dirty="0">
                  <a:latin typeface="Abadi" panose="020B0604020104020204" pitchFamily="34" charset="0"/>
                </a:rPr>
                <a:t> production</a:t>
              </a:r>
            </a:p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Permeable</a:t>
              </a:r>
              <a:r>
                <a:rPr lang="it-IT" dirty="0">
                  <a:latin typeface="Abadi" panose="020B0604020104020204" pitchFamily="34" charset="0"/>
                </a:rPr>
                <a:t> area</a:t>
              </a:r>
            </a:p>
            <a:p>
              <a:pPr marL="285750" indent="-285750">
                <a:spcAft>
                  <a:spcPts val="600"/>
                </a:spcAft>
                <a:buClr>
                  <a:srgbClr val="C00000"/>
                </a:buClr>
                <a:buFont typeface="Wingdings" panose="05000000000000000000" pitchFamily="2" charset="2"/>
                <a:buChar char="Ø"/>
              </a:pPr>
              <a:r>
                <a:rPr lang="it-IT" dirty="0" err="1">
                  <a:latin typeface="Abadi" panose="020B0604020104020204" pitchFamily="34" charset="0"/>
                </a:rPr>
                <a:t>Sloped</a:t>
              </a:r>
              <a:r>
                <a:rPr lang="it-IT" dirty="0">
                  <a:latin typeface="Abadi" panose="020B0604020104020204" pitchFamily="34" charset="0"/>
                </a:rPr>
                <a:t> </a:t>
              </a:r>
              <a:r>
                <a:rPr lang="it-IT" dirty="0" err="1">
                  <a:latin typeface="Abadi" panose="020B0604020104020204" pitchFamily="34" charset="0"/>
                </a:rPr>
                <a:t>ramp</a:t>
              </a:r>
              <a:r>
                <a:rPr lang="it-IT" dirty="0">
                  <a:latin typeface="Abadi" panose="020B0604020104020204" pitchFamily="34" charset="0"/>
                </a:rPr>
                <a:t> </a:t>
              </a:r>
              <a:r>
                <a:rPr lang="it-IT" dirty="0" err="1">
                  <a:latin typeface="Abadi" panose="020B0604020104020204" pitchFamily="34" charset="0"/>
                </a:rPr>
                <a:t>lined</a:t>
              </a:r>
              <a:r>
                <a:rPr lang="it-IT" dirty="0">
                  <a:latin typeface="Abadi" panose="020B0604020104020204" pitchFamily="34" charset="0"/>
                </a:rPr>
                <a:t> with stones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01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02B94F4C-0F93-0C86-0AA0-54223D2D1ADF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AD3E1E8-CCF9-C462-FD7D-B9CA51E45F7B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9F36DF-9B4D-3A29-7B1B-28DD966A3C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3C0A2B4-8CC2-8D18-06D3-E1B5318572CA}"/>
              </a:ext>
            </a:extLst>
          </p:cNvPr>
          <p:cNvSpPr txBox="1"/>
          <p:nvPr/>
        </p:nvSpPr>
        <p:spPr>
          <a:xfrm>
            <a:off x="606138" y="169686"/>
            <a:ext cx="4054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INSTRUMENTS &amp; SENSORS</a:t>
            </a:r>
          </a:p>
        </p:txBody>
      </p:sp>
      <p:pic>
        <p:nvPicPr>
          <p:cNvPr id="3" name="Immagine 2" descr="Immagine che contiene edificio, terra, esterni, pietra&#10;&#10;Descrizione generata automaticamente">
            <a:extLst>
              <a:ext uri="{FF2B5EF4-FFF2-40B4-BE49-F238E27FC236}">
                <a16:creationId xmlns:a16="http://schemas.microsoft.com/office/drawing/2014/main" id="{D650FA76-D568-AF57-A03C-51CE6C5CF4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41" y="982494"/>
            <a:ext cx="1563661" cy="1541873"/>
          </a:xfrm>
          <a:prstGeom prst="ellipse">
            <a:avLst/>
          </a:prstGeom>
          <a:ln>
            <a:solidFill>
              <a:srgbClr val="C00000"/>
            </a:solidFill>
          </a:ln>
          <a:effectLst/>
        </p:spPr>
      </p:pic>
      <p:pic>
        <p:nvPicPr>
          <p:cNvPr id="12" name="Immagine 11" descr="Immagine che contiene sporco&#10;&#10;Descrizione generata automaticamente">
            <a:extLst>
              <a:ext uri="{FF2B5EF4-FFF2-40B4-BE49-F238E27FC236}">
                <a16:creationId xmlns:a16="http://schemas.microsoft.com/office/drawing/2014/main" id="{74880734-EFF2-7B60-8E35-72D6B01AD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73" y="3114404"/>
            <a:ext cx="1564237" cy="1541873"/>
          </a:xfrm>
          <a:prstGeom prst="ellipse">
            <a:avLst/>
          </a:prstGeom>
          <a:ln>
            <a:solidFill>
              <a:srgbClr val="C00000"/>
            </a:solidFill>
          </a:ln>
          <a:effectLst/>
        </p:spPr>
      </p:pic>
      <p:pic>
        <p:nvPicPr>
          <p:cNvPr id="14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20B58AD-E81B-7D93-2332-D265147B71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149175" y="5244965"/>
            <a:ext cx="1564236" cy="1541873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83AA1B-0393-8A4F-E6F0-08A4F0837A54}"/>
              </a:ext>
            </a:extLst>
          </p:cNvPr>
          <p:cNvSpPr txBox="1"/>
          <p:nvPr/>
        </p:nvSpPr>
        <p:spPr>
          <a:xfrm>
            <a:off x="4517935" y="5594994"/>
            <a:ext cx="1614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2 </a:t>
            </a:r>
          </a:p>
          <a:p>
            <a:pPr algn="ctr"/>
            <a:r>
              <a:rPr lang="it-IT" i="1" dirty="0">
                <a:latin typeface="Abadi" panose="020B0604020104020204" pitchFamily="34" charset="0"/>
              </a:rPr>
              <a:t>TL14</a:t>
            </a:r>
            <a:r>
              <a:rPr lang="it-IT" dirty="0">
                <a:latin typeface="Abadi" panose="020B0604020104020204" pitchFamily="34" charset="0"/>
              </a:rPr>
              <a:t> pressure </a:t>
            </a:r>
            <a:r>
              <a:rPr lang="it-IT" dirty="0" err="1">
                <a:latin typeface="Abadi" panose="020B0604020104020204" pitchFamily="34" charset="0"/>
              </a:rPr>
              <a:t>transducers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089C0F-87A4-45FA-EDFC-684946D9E7C0}"/>
              </a:ext>
            </a:extLst>
          </p:cNvPr>
          <p:cNvSpPr txBox="1"/>
          <p:nvPr/>
        </p:nvSpPr>
        <p:spPr>
          <a:xfrm>
            <a:off x="1692094" y="1390904"/>
            <a:ext cx="135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1 </a:t>
            </a:r>
          </a:p>
          <a:p>
            <a:pPr algn="ctr"/>
            <a:r>
              <a:rPr lang="it-IT" dirty="0">
                <a:latin typeface="Abadi" panose="020B0604020104020204" pitchFamily="34" charset="0"/>
              </a:rPr>
              <a:t>flow </a:t>
            </a:r>
            <a:r>
              <a:rPr lang="it-IT" dirty="0" err="1">
                <a:latin typeface="Abadi" panose="020B0604020104020204" pitchFamily="34" charset="0"/>
              </a:rPr>
              <a:t>meter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5CF81D-0F8A-4C7C-29BC-5E8B93DC3D4E}"/>
              </a:ext>
            </a:extLst>
          </p:cNvPr>
          <p:cNvSpPr txBox="1"/>
          <p:nvPr/>
        </p:nvSpPr>
        <p:spPr>
          <a:xfrm>
            <a:off x="1651366" y="3204209"/>
            <a:ext cx="1354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2 </a:t>
            </a:r>
          </a:p>
          <a:p>
            <a:pPr algn="ctr"/>
            <a:r>
              <a:rPr lang="it-IT" dirty="0" err="1">
                <a:latin typeface="Abadi" panose="020B0604020104020204" pitchFamily="34" charset="0"/>
              </a:rPr>
              <a:t>tipping</a:t>
            </a:r>
            <a:r>
              <a:rPr lang="it-IT" dirty="0">
                <a:latin typeface="Abadi" panose="020B0604020104020204" pitchFamily="34" charset="0"/>
              </a:rPr>
              <a:t> bucket flow gauge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8E14A2-F8F7-C794-AA9D-67B4DD36C7BF}"/>
              </a:ext>
            </a:extLst>
          </p:cNvPr>
          <p:cNvSpPr txBox="1"/>
          <p:nvPr/>
        </p:nvSpPr>
        <p:spPr>
          <a:xfrm>
            <a:off x="7671025" y="5561785"/>
            <a:ext cx="1444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6 </a:t>
            </a:r>
          </a:p>
          <a:p>
            <a:pPr algn="ctr"/>
            <a:r>
              <a:rPr lang="it-IT" i="1" dirty="0" err="1">
                <a:latin typeface="Abadi" panose="020B0604020104020204" pitchFamily="34" charset="0"/>
              </a:rPr>
              <a:t>Teros</a:t>
            </a:r>
            <a:r>
              <a:rPr lang="it-IT" i="1" dirty="0">
                <a:latin typeface="Abadi" panose="020B0604020104020204" pitchFamily="34" charset="0"/>
              </a:rPr>
              <a:t> 32 </a:t>
            </a:r>
            <a:r>
              <a:rPr lang="it-IT" dirty="0" err="1">
                <a:latin typeface="Abadi" panose="020B0604020104020204" pitchFamily="34" charset="0"/>
              </a:rPr>
              <a:t>tensiometers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7EB5F28-CFFB-ED90-F98A-AF10A4F0488F}"/>
              </a:ext>
            </a:extLst>
          </p:cNvPr>
          <p:cNvSpPr txBox="1"/>
          <p:nvPr/>
        </p:nvSpPr>
        <p:spPr>
          <a:xfrm>
            <a:off x="1524071" y="5561785"/>
            <a:ext cx="145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9</a:t>
            </a:r>
          </a:p>
          <a:p>
            <a:pPr algn="ctr"/>
            <a:r>
              <a:rPr lang="it-IT" i="1" dirty="0" err="1">
                <a:latin typeface="Abadi" panose="020B0604020104020204" pitchFamily="34" charset="0"/>
              </a:rPr>
              <a:t>FullJet</a:t>
            </a:r>
            <a:r>
              <a:rPr lang="it-IT" dirty="0">
                <a:latin typeface="Abadi" panose="020B0604020104020204" pitchFamily="34" charset="0"/>
              </a:rPr>
              <a:t> </a:t>
            </a:r>
            <a:r>
              <a:rPr lang="it-IT" dirty="0" err="1">
                <a:latin typeface="Abadi" panose="020B0604020104020204" pitchFamily="34" charset="0"/>
              </a:rPr>
              <a:t>nozzles</a:t>
            </a:r>
            <a:endParaRPr lang="en-GB" dirty="0">
              <a:latin typeface="Abadi" panose="020B0604020104020204" pitchFamily="34" charset="0"/>
            </a:endParaRPr>
          </a:p>
        </p:txBody>
      </p:sp>
      <p:pic>
        <p:nvPicPr>
          <p:cNvPr id="21" name="Simulazione1">
            <a:hlinkClick r:id="" action="ppaction://media"/>
            <a:extLst>
              <a:ext uri="{FF2B5EF4-FFF2-40B4-BE49-F238E27FC236}">
                <a16:creationId xmlns:a16="http://schemas.microsoft.com/office/drawing/2014/main" id="{A82E1C94-2F9C-3D43-3F23-6734F9C20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6298" y="733304"/>
            <a:ext cx="5973624" cy="4480218"/>
          </a:xfrm>
          <a:prstGeom prst="roundRect">
            <a:avLst>
              <a:gd name="adj" fmla="val 9826"/>
            </a:avLst>
          </a:prstGeom>
          <a:ln>
            <a:solidFill>
              <a:srgbClr val="002060"/>
            </a:solidFill>
          </a:ln>
          <a:effectLst>
            <a:outerShdw blurRad="63500" sx="101000" sy="101000" algn="ctr" rotWithShape="0">
              <a:prstClr val="black">
                <a:alpha val="9000"/>
              </a:prstClr>
            </a:outerShd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6B29032-93B9-8923-15C5-A647A6093B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9A8295D-45CB-2D42-1C69-9E5A0E007F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04" b="86019" l="10700" r="88500">
                        <a14:foregroundMark x1="33700" y1="12037" x2="33700" y2="12037"/>
                        <a14:foregroundMark x1="40600" y1="6296" x2="40600" y2="6296"/>
                        <a14:foregroundMark x1="66500" y1="39815" x2="66500" y2="39815"/>
                        <a14:foregroundMark x1="64400" y1="48148" x2="64400" y2="48148"/>
                        <a14:foregroundMark x1="88600" y1="37593" x2="88600" y2="37593"/>
                        <a14:foregroundMark x1="73000" y1="73056" x2="73000" y2="73056"/>
                        <a14:foregroundMark x1="36100" y1="45093" x2="36100" y2="45093"/>
                        <a14:foregroundMark x1="36900" y1="52870" x2="36900" y2="52870"/>
                        <a14:foregroundMark x1="37000" y1="60648" x2="37000" y2="60648"/>
                        <a14:foregroundMark x1="37400" y1="67500" x2="37400" y2="67500"/>
                        <a14:foregroundMark x1="27800" y1="35463" x2="27800" y2="35463"/>
                        <a14:foregroundMark x1="10700" y1="27037" x2="10700" y2="27037"/>
                        <a14:foregroundMark x1="13000" y1="86019" x2="13000" y2="8601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3403" r="7570" b="11181"/>
          <a:stretch/>
        </p:blipFill>
        <p:spPr>
          <a:xfrm>
            <a:off x="234403" y="169686"/>
            <a:ext cx="342416" cy="36632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86C4DEB-DA88-4897-2FFE-FA16CE2793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5424">
            <a:off x="6217074" y="5315966"/>
            <a:ext cx="1485090" cy="1481386"/>
          </a:xfrm>
          <a:prstGeom prst="ellipse">
            <a:avLst/>
          </a:prstGeom>
          <a:ln w="6350" cap="rnd">
            <a:solidFill>
              <a:srgbClr val="C00000"/>
            </a:solidFill>
          </a:ln>
          <a:effectLst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6F0E30-B2D0-344A-C067-217A686434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085" y="5317767"/>
            <a:ext cx="1541020" cy="1477784"/>
          </a:xfrm>
          <a:prstGeom prst="ellipse">
            <a:avLst/>
          </a:prstGeom>
          <a:ln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287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955FBC8E-8083-B836-A0E5-11F9BF12BB5A}"/>
              </a:ext>
            </a:extLst>
          </p:cNvPr>
          <p:cNvGrpSpPr/>
          <p:nvPr/>
        </p:nvGrpSpPr>
        <p:grpSpPr>
          <a:xfrm>
            <a:off x="5221333" y="972289"/>
            <a:ext cx="3844834" cy="848574"/>
            <a:chOff x="5221333" y="972289"/>
            <a:chExt cx="3844834" cy="84857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A02AD1D-4C81-6FF4-E4B6-496AFA491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6128" y="972289"/>
              <a:ext cx="3020039" cy="848574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id="{ED6FBD86-36D6-B0BB-F534-E102F01C9DA0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0" y="1327785"/>
              <a:ext cx="0" cy="4724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B9B240C0-6D1A-52F2-07A9-CB0449EA3789}"/>
                </a:ext>
              </a:extLst>
            </p:cNvPr>
            <p:cNvSpPr txBox="1"/>
            <p:nvPr/>
          </p:nvSpPr>
          <p:spPr>
            <a:xfrm>
              <a:off x="5221333" y="1373378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badi" panose="020B0604020104020204" pitchFamily="34" charset="0"/>
                </a:rPr>
                <a:t>8 cm</a:t>
              </a:r>
              <a:endParaRPr lang="en-GB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B70924F-5FB6-1BA4-E316-DA6187D1C946}"/>
              </a:ext>
            </a:extLst>
          </p:cNvPr>
          <p:cNvGrpSpPr/>
          <p:nvPr/>
        </p:nvGrpSpPr>
        <p:grpSpPr>
          <a:xfrm>
            <a:off x="5221333" y="1772665"/>
            <a:ext cx="3844832" cy="369332"/>
            <a:chOff x="5221333" y="1772665"/>
            <a:chExt cx="3844832" cy="369332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5A1FAC06-1516-25C8-9C42-EC4650FE7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6128" y="1818719"/>
              <a:ext cx="3020037" cy="29008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14AF2EE9-E049-1C0F-89CA-CA7BB88FF821}"/>
                </a:ext>
              </a:extLst>
            </p:cNvPr>
            <p:cNvSpPr txBox="1"/>
            <p:nvPr/>
          </p:nvSpPr>
          <p:spPr>
            <a:xfrm>
              <a:off x="5221333" y="1772665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badi" panose="020B0604020104020204" pitchFamily="34" charset="0"/>
                </a:rPr>
                <a:t>5 cm</a:t>
              </a:r>
              <a:endParaRPr lang="en-GB" dirty="0">
                <a:latin typeface="Abadi" panose="020B0604020104020204" pitchFamily="34" charset="0"/>
              </a:endParaRPr>
            </a:p>
          </p:txBody>
        </p:sp>
        <p:cxnSp>
          <p:nvCxnSpPr>
            <p:cNvPr id="77" name="Connettore 2 76">
              <a:extLst>
                <a:ext uri="{FF2B5EF4-FFF2-40B4-BE49-F238E27FC236}">
                  <a16:creationId xmlns:a16="http://schemas.microsoft.com/office/drawing/2014/main" id="{39DB68B3-FB1E-2A4C-D6EF-D30264AFEBF3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0" y="1800225"/>
              <a:ext cx="0" cy="3142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C9348101-2F8E-9E80-05CF-8EB7BAC3B5D0}"/>
              </a:ext>
            </a:extLst>
          </p:cNvPr>
          <p:cNvGrpSpPr/>
          <p:nvPr/>
        </p:nvGrpSpPr>
        <p:grpSpPr>
          <a:xfrm>
            <a:off x="5164514" y="2104151"/>
            <a:ext cx="3901658" cy="746876"/>
            <a:chOff x="5164511" y="2106405"/>
            <a:chExt cx="3901658" cy="746876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9257E8DB-626B-D09A-E6B8-ECC0C0E9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6128" y="2106405"/>
              <a:ext cx="3020041" cy="746876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73" name="Connettore 2 72">
              <a:extLst>
                <a:ext uri="{FF2B5EF4-FFF2-40B4-BE49-F238E27FC236}">
                  <a16:creationId xmlns:a16="http://schemas.microsoft.com/office/drawing/2014/main" id="{73621660-CCE0-C7CE-2427-344C92BB91E7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0" y="2106405"/>
              <a:ext cx="0" cy="7462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B23974E1-D475-A104-BC2B-12CA5D9ECF4F}"/>
                </a:ext>
              </a:extLst>
            </p:cNvPr>
            <p:cNvSpPr txBox="1"/>
            <p:nvPr/>
          </p:nvSpPr>
          <p:spPr>
            <a:xfrm>
              <a:off x="5164511" y="2312079"/>
              <a:ext cx="81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Abadi" panose="020B0604020104020204" pitchFamily="34" charset="0"/>
                </a:rPr>
                <a:t>15 cm</a:t>
              </a:r>
              <a:endParaRPr lang="en-GB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4F621F88-D10F-FC6C-1231-BF12DD7CB00A}"/>
              </a:ext>
            </a:extLst>
          </p:cNvPr>
          <p:cNvGrpSpPr/>
          <p:nvPr/>
        </p:nvGrpSpPr>
        <p:grpSpPr>
          <a:xfrm>
            <a:off x="146912" y="5265067"/>
            <a:ext cx="5256808" cy="1606491"/>
            <a:chOff x="130576" y="4261863"/>
            <a:chExt cx="5256808" cy="1606491"/>
          </a:xfrm>
        </p:grpSpPr>
        <p:pic>
          <p:nvPicPr>
            <p:cNvPr id="164" name="Immagine 163">
              <a:extLst>
                <a:ext uri="{FF2B5EF4-FFF2-40B4-BE49-F238E27FC236}">
                  <a16:creationId xmlns:a16="http://schemas.microsoft.com/office/drawing/2014/main" id="{07F9AB88-E483-A9F8-529F-046974DB3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576" y="4261863"/>
              <a:ext cx="5256808" cy="1505429"/>
            </a:xfrm>
            <a:prstGeom prst="rect">
              <a:avLst/>
            </a:prstGeom>
          </p:spPr>
        </p:pic>
        <p:cxnSp>
          <p:nvCxnSpPr>
            <p:cNvPr id="165" name="Connettore diritto 164">
              <a:extLst>
                <a:ext uri="{FF2B5EF4-FFF2-40B4-BE49-F238E27FC236}">
                  <a16:creationId xmlns:a16="http://schemas.microsoft.com/office/drawing/2014/main" id="{1F08C38F-F3D9-9F95-C3B5-76DACF6367E6}"/>
                </a:ext>
              </a:extLst>
            </p:cNvPr>
            <p:cNvCxnSpPr>
              <a:cxnSpLocks/>
            </p:cNvCxnSpPr>
            <p:nvPr/>
          </p:nvCxnSpPr>
          <p:spPr>
            <a:xfrm>
              <a:off x="3086768" y="4520210"/>
              <a:ext cx="0" cy="11953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2 165">
              <a:extLst>
                <a:ext uri="{FF2B5EF4-FFF2-40B4-BE49-F238E27FC236}">
                  <a16:creationId xmlns:a16="http://schemas.microsoft.com/office/drawing/2014/main" id="{CB4A8C17-9894-AE56-9807-F6D94BFD5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482" y="4515115"/>
              <a:ext cx="270286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2 166">
              <a:extLst>
                <a:ext uri="{FF2B5EF4-FFF2-40B4-BE49-F238E27FC236}">
                  <a16:creationId xmlns:a16="http://schemas.microsoft.com/office/drawing/2014/main" id="{8B458972-4473-3719-224C-365B33357D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482" y="5715598"/>
              <a:ext cx="270286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FE3F25CB-BA21-E300-0BF6-5C60AC5B34C4}"/>
                </a:ext>
              </a:extLst>
            </p:cNvPr>
            <p:cNvSpPr txBox="1"/>
            <p:nvPr/>
          </p:nvSpPr>
          <p:spPr>
            <a:xfrm>
              <a:off x="2583925" y="4351050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A</a:t>
              </a:r>
              <a:endParaRPr lang="en-GB" sz="1400" dirty="0"/>
            </a:p>
          </p:txBody>
        </p:sp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DD94EF03-8B83-AD35-B044-841B8214A37B}"/>
                </a:ext>
              </a:extLst>
            </p:cNvPr>
            <p:cNvSpPr txBox="1"/>
            <p:nvPr/>
          </p:nvSpPr>
          <p:spPr>
            <a:xfrm>
              <a:off x="2583925" y="5560577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A</a:t>
              </a:r>
              <a:endParaRPr lang="en-GB" sz="1400" dirty="0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4329B5E-199D-A758-EBF3-BE8E13B9D780}"/>
              </a:ext>
            </a:extLst>
          </p:cNvPr>
          <p:cNvGrpSpPr/>
          <p:nvPr/>
        </p:nvGrpSpPr>
        <p:grpSpPr>
          <a:xfrm>
            <a:off x="5122585" y="4873202"/>
            <a:ext cx="3943586" cy="1521213"/>
            <a:chOff x="5122585" y="4873202"/>
            <a:chExt cx="3943586" cy="1521213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B392A8D5-3405-4FB1-C9BC-3DFD08718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6132" y="4873202"/>
              <a:ext cx="3020039" cy="1505429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5F460F42-135A-4DD6-9358-11EF08FBA0BB}"/>
                </a:ext>
              </a:extLst>
            </p:cNvPr>
            <p:cNvCxnSpPr/>
            <p:nvPr/>
          </p:nvCxnSpPr>
          <p:spPr>
            <a:xfrm>
              <a:off x="5920740" y="4873202"/>
              <a:ext cx="0" cy="15212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CE3AF8B-1E41-B46A-DD5E-843996C9FE2E}"/>
                </a:ext>
              </a:extLst>
            </p:cNvPr>
            <p:cNvSpPr txBox="1"/>
            <p:nvPr/>
          </p:nvSpPr>
          <p:spPr>
            <a:xfrm>
              <a:off x="5122585" y="5477365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badi" panose="020B0604020104020204" pitchFamily="34" charset="0"/>
                </a:rPr>
                <a:t>30 cm</a:t>
              </a:r>
              <a:endParaRPr lang="en-GB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DAC206E4-F826-770D-C318-890D4EDB55D8}"/>
              </a:ext>
            </a:extLst>
          </p:cNvPr>
          <p:cNvGrpSpPr/>
          <p:nvPr/>
        </p:nvGrpSpPr>
        <p:grpSpPr>
          <a:xfrm>
            <a:off x="5151596" y="2852631"/>
            <a:ext cx="3914569" cy="2020571"/>
            <a:chOff x="5151602" y="2852631"/>
            <a:chExt cx="3914569" cy="2020571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6AB360A1-C1FB-C3FB-77F2-6D65B36DC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6131" y="2852631"/>
              <a:ext cx="3020040" cy="2020571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F72B00A0-E29D-FCFA-62D4-194639FDB8F6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40" y="2852631"/>
              <a:ext cx="0" cy="202057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0E7330BC-0F12-80F9-21D1-816B27D91E24}"/>
                </a:ext>
              </a:extLst>
            </p:cNvPr>
            <p:cNvSpPr txBox="1"/>
            <p:nvPr/>
          </p:nvSpPr>
          <p:spPr>
            <a:xfrm>
              <a:off x="5151602" y="367825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badi" panose="020B0604020104020204" pitchFamily="34" charset="0"/>
                </a:rPr>
                <a:t>40 cm</a:t>
              </a:r>
              <a:endParaRPr lang="en-GB" dirty="0">
                <a:latin typeface="Abadi" panose="020B0604020104020204" pitchFamily="34" charset="0"/>
              </a:endParaRPr>
            </a:p>
          </p:txBody>
        </p:sp>
      </p:grpSp>
      <p:sp>
        <p:nvSpPr>
          <p:cNvPr id="136" name="Rettangolo 135">
            <a:extLst>
              <a:ext uri="{FF2B5EF4-FFF2-40B4-BE49-F238E27FC236}">
                <a16:creationId xmlns:a16="http://schemas.microsoft.com/office/drawing/2014/main" id="{C710B6E2-B9E7-68F7-1D7E-C478B7E3279F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9" name="Immagine 138">
            <a:extLst>
              <a:ext uri="{FF2B5EF4-FFF2-40B4-BE49-F238E27FC236}">
                <a16:creationId xmlns:a16="http://schemas.microsoft.com/office/drawing/2014/main" id="{7AF0B9E0-85EE-12CB-5877-BE79A9635A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99" y="239097"/>
            <a:ext cx="261288" cy="261288"/>
          </a:xfrm>
          <a:prstGeom prst="rect">
            <a:avLst/>
          </a:prstGeom>
        </p:spPr>
      </p:pic>
      <p:sp>
        <p:nvSpPr>
          <p:cNvPr id="155" name="Rettangolo 154">
            <a:extLst>
              <a:ext uri="{FF2B5EF4-FFF2-40B4-BE49-F238E27FC236}">
                <a16:creationId xmlns:a16="http://schemas.microsoft.com/office/drawing/2014/main" id="{1C7B6D1B-FEB3-F6CE-019C-A9A281211D5F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7" name="Immagine 156">
            <a:extLst>
              <a:ext uri="{FF2B5EF4-FFF2-40B4-BE49-F238E27FC236}">
                <a16:creationId xmlns:a16="http://schemas.microsoft.com/office/drawing/2014/main" id="{1CD62802-C3A8-74EA-8AF0-6AD47BB19D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28D18E2B-DC7F-A829-00A5-1E5A3A0DDD5E}"/>
              </a:ext>
            </a:extLst>
          </p:cNvPr>
          <p:cNvSpPr txBox="1"/>
          <p:nvPr/>
        </p:nvSpPr>
        <p:spPr>
          <a:xfrm>
            <a:off x="606138" y="169686"/>
            <a:ext cx="3841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FILTER PACKAGE LAYERS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7E91E72-FCB2-C82E-A4D8-36F084A2EB3A}"/>
              </a:ext>
            </a:extLst>
          </p:cNvPr>
          <p:cNvCxnSpPr>
            <a:cxnSpLocks/>
          </p:cNvCxnSpPr>
          <p:nvPr/>
        </p:nvCxnSpPr>
        <p:spPr>
          <a:xfrm>
            <a:off x="9066165" y="684351"/>
            <a:ext cx="0" cy="5710064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9B24E046-EF4A-FD97-DE65-D08B4C65B3DF}"/>
              </a:ext>
            </a:extLst>
          </p:cNvPr>
          <p:cNvCxnSpPr>
            <a:cxnSpLocks/>
          </p:cNvCxnSpPr>
          <p:nvPr/>
        </p:nvCxnSpPr>
        <p:spPr>
          <a:xfrm>
            <a:off x="6046128" y="721360"/>
            <a:ext cx="0" cy="565139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5DEBC32-2DF6-DC63-AFCC-469BC7D361FC}"/>
              </a:ext>
            </a:extLst>
          </p:cNvPr>
          <p:cNvSpPr txBox="1"/>
          <p:nvPr/>
        </p:nvSpPr>
        <p:spPr>
          <a:xfrm>
            <a:off x="372019" y="806779"/>
            <a:ext cx="1904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FILTER PACKAGE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E2DB578-E41C-4939-BBD6-7964BED847D8}"/>
              </a:ext>
            </a:extLst>
          </p:cNvPr>
          <p:cNvGrpSpPr/>
          <p:nvPr/>
        </p:nvGrpSpPr>
        <p:grpSpPr>
          <a:xfrm>
            <a:off x="389241" y="1735457"/>
            <a:ext cx="3649805" cy="843887"/>
            <a:chOff x="389241" y="1735457"/>
            <a:chExt cx="3649805" cy="843887"/>
          </a:xfrm>
        </p:grpSpPr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DBC5A121-DB46-7828-F11F-1B648D64D66A}"/>
                </a:ext>
              </a:extLst>
            </p:cNvPr>
            <p:cNvSpPr txBox="1"/>
            <p:nvPr/>
          </p:nvSpPr>
          <p:spPr>
            <a:xfrm>
              <a:off x="1338026" y="1806335"/>
              <a:ext cx="27010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u="sng" dirty="0" err="1">
                  <a:latin typeface="Abadi" panose="020B0604020104020204" pitchFamily="34" charset="0"/>
                </a:rPr>
                <a:t>Bedding</a:t>
              </a:r>
              <a:r>
                <a:rPr lang="it-IT" b="1" u="sng" dirty="0">
                  <a:latin typeface="Abadi" panose="020B0604020104020204" pitchFamily="34" charset="0"/>
                </a:rPr>
                <a:t> </a:t>
              </a:r>
              <a:r>
                <a:rPr lang="it-IT" b="1" u="sng" dirty="0" err="1">
                  <a:latin typeface="Abadi" panose="020B0604020104020204" pitchFamily="34" charset="0"/>
                </a:rPr>
                <a:t>layer</a:t>
              </a:r>
              <a:endParaRPr lang="it-IT" b="1" u="sng" dirty="0">
                <a:latin typeface="Abadi" panose="020B0604020104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1800" dirty="0">
                  <a:latin typeface="Abadi" panose="020B0604020104020204" pitchFamily="34" charset="0"/>
                </a:rPr>
                <a:t>ASTM #8 (2.36-9.5 mm)</a:t>
              </a:r>
            </a:p>
          </p:txBody>
        </p:sp>
        <p:pic>
          <p:nvPicPr>
            <p:cNvPr id="58" name="Immagine 57" descr="Immagine che contiene esterni, terra, campo, bianco&#10;&#10;Descrizione generata automaticamente">
              <a:extLst>
                <a:ext uri="{FF2B5EF4-FFF2-40B4-BE49-F238E27FC236}">
                  <a16:creationId xmlns:a16="http://schemas.microsoft.com/office/drawing/2014/main" id="{F7638734-52B0-C7A5-1B14-BCD4B70AF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241" y="1735457"/>
              <a:ext cx="868689" cy="843887"/>
            </a:xfrm>
            <a:prstGeom prst="ellipse">
              <a:avLst/>
            </a:prstGeom>
            <a:ln w="9525" cap="rnd">
              <a:solidFill>
                <a:srgbClr val="A50F1A"/>
              </a:solidFill>
            </a:ln>
            <a:effectLst/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918EE03-0CDA-E503-5211-5B9B346C3D36}"/>
              </a:ext>
            </a:extLst>
          </p:cNvPr>
          <p:cNvGrpSpPr/>
          <p:nvPr/>
        </p:nvGrpSpPr>
        <p:grpSpPr>
          <a:xfrm>
            <a:off x="894311" y="2530998"/>
            <a:ext cx="4003731" cy="843887"/>
            <a:chOff x="894311" y="2530998"/>
            <a:chExt cx="4003731" cy="843887"/>
          </a:xfrm>
        </p:grpSpPr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4E2F79C7-BA7B-DD57-A731-5745634A3106}"/>
                </a:ext>
              </a:extLst>
            </p:cNvPr>
            <p:cNvSpPr txBox="1"/>
            <p:nvPr/>
          </p:nvSpPr>
          <p:spPr>
            <a:xfrm>
              <a:off x="894311" y="2639037"/>
              <a:ext cx="30759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it-IT" b="1" u="sng" dirty="0" err="1">
                  <a:latin typeface="Abadi" panose="020B0604020104020204" pitchFamily="34" charset="0"/>
                </a:rPr>
                <a:t>Upper</a:t>
              </a:r>
              <a:r>
                <a:rPr lang="it-IT" b="1" u="sng" dirty="0">
                  <a:latin typeface="Abadi" panose="020B0604020104020204" pitchFamily="34" charset="0"/>
                </a:rPr>
                <a:t> sub-base </a:t>
              </a:r>
              <a:r>
                <a:rPr lang="it-IT" b="1" u="sng" dirty="0" err="1">
                  <a:latin typeface="Abadi" panose="020B0604020104020204" pitchFamily="34" charset="0"/>
                </a:rPr>
                <a:t>layer</a:t>
              </a:r>
              <a:endParaRPr lang="it-IT" b="1" u="sng" dirty="0">
                <a:latin typeface="Abadi" panose="020B0604020104020204" pitchFamily="34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it-IT" sz="1600" dirty="0">
                  <a:latin typeface="Abadi" panose="020B0604020104020204" pitchFamily="34" charset="0"/>
                </a:rPr>
                <a:t>ASTM #57 (4.75-25 mm)</a:t>
              </a:r>
            </a:p>
          </p:txBody>
        </p:sp>
        <p:pic>
          <p:nvPicPr>
            <p:cNvPr id="59" name="Immagine 58" descr="Immagine che contiene terra, esterni, roccioso, roccia&#10;&#10;Descrizione generata automaticamente">
              <a:extLst>
                <a:ext uri="{FF2B5EF4-FFF2-40B4-BE49-F238E27FC236}">
                  <a16:creationId xmlns:a16="http://schemas.microsoft.com/office/drawing/2014/main" id="{B1539E22-CF07-CCE0-5A19-36952A5F1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9353" y="2530998"/>
              <a:ext cx="868689" cy="843887"/>
            </a:xfrm>
            <a:prstGeom prst="ellipse">
              <a:avLst/>
            </a:prstGeom>
            <a:ln w="9525" cap="rnd">
              <a:solidFill>
                <a:srgbClr val="A50F1A"/>
              </a:solidFill>
            </a:ln>
            <a:effectLst/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F80332-A3F7-762B-4651-F90CC6BC66CD}"/>
              </a:ext>
            </a:extLst>
          </p:cNvPr>
          <p:cNvGrpSpPr/>
          <p:nvPr/>
        </p:nvGrpSpPr>
        <p:grpSpPr>
          <a:xfrm>
            <a:off x="1866700" y="1053039"/>
            <a:ext cx="3006351" cy="843698"/>
            <a:chOff x="1866700" y="1053039"/>
            <a:chExt cx="3006351" cy="843698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D30D06D4-B16A-20DD-CDDC-3CF05D11F25A}"/>
                </a:ext>
              </a:extLst>
            </p:cNvPr>
            <p:cNvSpPr txBox="1"/>
            <p:nvPr/>
          </p:nvSpPr>
          <p:spPr>
            <a:xfrm>
              <a:off x="1866700" y="1089126"/>
              <a:ext cx="2098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it-IT" dirty="0" err="1">
                  <a:latin typeface="Abadi" panose="020B0604020104020204" pitchFamily="34" charset="0"/>
                </a:rPr>
                <a:t>currently</a:t>
              </a:r>
              <a:r>
                <a:rPr lang="it-IT" dirty="0">
                  <a:latin typeface="Abadi" panose="020B0604020104020204" pitchFamily="34" charset="0"/>
                </a:rPr>
                <a:t> </a:t>
              </a:r>
              <a:r>
                <a:rPr lang="it-IT" b="1" u="sng" dirty="0">
                  <a:latin typeface="Abadi" panose="020B0604020104020204" pitchFamily="34" charset="0"/>
                </a:rPr>
                <a:t>PICP</a:t>
              </a:r>
            </a:p>
            <a:p>
              <a:pPr algn="r">
                <a:spcAft>
                  <a:spcPts val="600"/>
                </a:spcAft>
              </a:pPr>
              <a:r>
                <a:rPr lang="it-IT" sz="1800" dirty="0">
                  <a:latin typeface="Abadi" panose="020B0604020104020204" pitchFamily="34" charset="0"/>
                </a:rPr>
                <a:t>240x120x80 cm</a:t>
              </a:r>
              <a:r>
                <a:rPr lang="it-IT" sz="1800" baseline="30000" dirty="0">
                  <a:latin typeface="Abadi" panose="020B0604020104020204" pitchFamily="34" charset="0"/>
                </a:rPr>
                <a:t>3</a:t>
              </a:r>
            </a:p>
          </p:txBody>
        </p:sp>
        <p:pic>
          <p:nvPicPr>
            <p:cNvPr id="60" name="Immagine 59" descr="Immagine che contiene terra, esterni, marciapiede, via&#10;&#10;Descrizione generata automaticamente">
              <a:extLst>
                <a:ext uri="{FF2B5EF4-FFF2-40B4-BE49-F238E27FC236}">
                  <a16:creationId xmlns:a16="http://schemas.microsoft.com/office/drawing/2014/main" id="{9098D696-B25C-184E-CB6D-E2C6D58A2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353" y="1053039"/>
              <a:ext cx="843698" cy="843698"/>
            </a:xfrm>
            <a:prstGeom prst="ellipse">
              <a:avLst/>
            </a:prstGeom>
            <a:ln w="9525" cap="rnd">
              <a:solidFill>
                <a:srgbClr val="A50F1A"/>
              </a:solidFill>
            </a:ln>
            <a:effectLst/>
          </p:spPr>
        </p:pic>
      </p:grp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4B16EAA8-B00A-2BC5-D35B-295576683643}"/>
              </a:ext>
            </a:extLst>
          </p:cNvPr>
          <p:cNvSpPr/>
          <p:nvPr/>
        </p:nvSpPr>
        <p:spPr>
          <a:xfrm>
            <a:off x="234787" y="925394"/>
            <a:ext cx="4861151" cy="4339671"/>
          </a:xfrm>
          <a:prstGeom prst="roundRect">
            <a:avLst>
              <a:gd name="adj" fmla="val 9042"/>
            </a:avLst>
          </a:prstGeom>
          <a:noFill/>
          <a:ln>
            <a:gradFill flip="none" rotWithShape="1">
              <a:gsLst>
                <a:gs pos="53000">
                  <a:srgbClr val="E1B1B5"/>
                </a:gs>
                <a:gs pos="0">
                  <a:schemeClr val="bg1">
                    <a:alpha val="15000"/>
                  </a:schemeClr>
                </a:gs>
                <a:gs pos="100000">
                  <a:srgbClr val="A50F1A"/>
                </a:gs>
              </a:gsLst>
              <a:lin ang="48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DC892670-373A-5395-A2B1-A1463579522E}"/>
              </a:ext>
            </a:extLst>
          </p:cNvPr>
          <p:cNvSpPr txBox="1"/>
          <p:nvPr/>
        </p:nvSpPr>
        <p:spPr>
          <a:xfrm>
            <a:off x="6970668" y="6401164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Section</a:t>
            </a:r>
            <a:r>
              <a:rPr lang="it-IT" b="1" dirty="0"/>
              <a:t> A-A</a:t>
            </a:r>
            <a:endParaRPr lang="en-GB" b="1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DC98D47-C40B-8B4C-8486-9ACEA633BF7B}"/>
              </a:ext>
            </a:extLst>
          </p:cNvPr>
          <p:cNvGrpSpPr/>
          <p:nvPr/>
        </p:nvGrpSpPr>
        <p:grpSpPr>
          <a:xfrm>
            <a:off x="383234" y="3422596"/>
            <a:ext cx="3315177" cy="843887"/>
            <a:chOff x="383234" y="3422596"/>
            <a:chExt cx="3315177" cy="843887"/>
          </a:xfrm>
        </p:grpSpPr>
        <p:pic>
          <p:nvPicPr>
            <p:cNvPr id="57" name="Immagine 56" descr="Immagine che contiene roccia, esterni, roccioso, mucchio&#10;&#10;Descrizione generata automaticamente">
              <a:extLst>
                <a:ext uri="{FF2B5EF4-FFF2-40B4-BE49-F238E27FC236}">
                  <a16:creationId xmlns:a16="http://schemas.microsoft.com/office/drawing/2014/main" id="{4BE1FE16-62A6-09FE-42C8-A036DDA10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234" y="3422596"/>
              <a:ext cx="868689" cy="843887"/>
            </a:xfrm>
            <a:prstGeom prst="ellipse">
              <a:avLst/>
            </a:prstGeom>
            <a:ln w="9525" cap="rnd">
              <a:solidFill>
                <a:srgbClr val="A50F1A"/>
              </a:solidFill>
            </a:ln>
            <a:effectLst/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1A43A262-AE9E-0A3A-EED7-19650F9C7B34}"/>
                </a:ext>
              </a:extLst>
            </p:cNvPr>
            <p:cNvSpPr txBox="1"/>
            <p:nvPr/>
          </p:nvSpPr>
          <p:spPr>
            <a:xfrm>
              <a:off x="1324043" y="3547094"/>
              <a:ext cx="237436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u="sng" dirty="0">
                  <a:latin typeface="Abadi" panose="020B0604020104020204" pitchFamily="34" charset="0"/>
                </a:rPr>
                <a:t>Lower sub-base </a:t>
              </a:r>
              <a:r>
                <a:rPr lang="it-IT" b="1" u="sng" dirty="0" err="1">
                  <a:latin typeface="Abadi" panose="020B0604020104020204" pitchFamily="34" charset="0"/>
                </a:rPr>
                <a:t>layer</a:t>
              </a:r>
              <a:endParaRPr lang="it-IT" b="1" u="sng" dirty="0">
                <a:latin typeface="Abadi" panose="020B0604020104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1600" dirty="0">
                  <a:latin typeface="Abadi" panose="020B0604020104020204" pitchFamily="34" charset="0"/>
                </a:rPr>
                <a:t>AASHTO #3 (25-50 mm)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2279A75-DC77-9D26-7907-56128C20C0A0}"/>
              </a:ext>
            </a:extLst>
          </p:cNvPr>
          <p:cNvGrpSpPr/>
          <p:nvPr/>
        </p:nvGrpSpPr>
        <p:grpSpPr>
          <a:xfrm>
            <a:off x="2556659" y="4225493"/>
            <a:ext cx="2353551" cy="851687"/>
            <a:chOff x="2556659" y="4225493"/>
            <a:chExt cx="2353551" cy="851687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400319E9-33E3-63ED-A6BA-B1C2475382DF}"/>
                </a:ext>
              </a:extLst>
            </p:cNvPr>
            <p:cNvSpPr txBox="1"/>
            <p:nvPr/>
          </p:nvSpPr>
          <p:spPr>
            <a:xfrm>
              <a:off x="2556659" y="4343559"/>
              <a:ext cx="140455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b="1" u="sng" dirty="0">
                  <a:latin typeface="Abadi" panose="020B0604020104020204" pitchFamily="34" charset="0"/>
                </a:rPr>
                <a:t>Native </a:t>
              </a:r>
              <a:r>
                <a:rPr lang="it-IT" b="1" u="sng" dirty="0" err="1">
                  <a:latin typeface="Abadi" panose="020B0604020104020204" pitchFamily="34" charset="0"/>
                </a:rPr>
                <a:t>soil</a:t>
              </a:r>
              <a:endParaRPr lang="it-IT" b="1" u="sng" dirty="0">
                <a:latin typeface="Abadi" panose="020B0604020104020204" pitchFamily="34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it-IT" sz="1600" dirty="0">
                  <a:latin typeface="Abadi" panose="020B0604020104020204" pitchFamily="34" charset="0"/>
                </a:rPr>
                <a:t>Sand and </a:t>
              </a:r>
              <a:r>
                <a:rPr lang="it-IT" sz="1600" dirty="0" err="1">
                  <a:latin typeface="Abadi" panose="020B0604020104020204" pitchFamily="34" charset="0"/>
                </a:rPr>
                <a:t>clay</a:t>
              </a:r>
              <a:endParaRPr lang="it-IT" sz="1600" dirty="0">
                <a:latin typeface="Abadi" panose="020B0604020104020204" pitchFamily="34" charset="0"/>
              </a:endParaRP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F0B9C-27DD-2E9D-912D-A5A43598B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1521" y="4225493"/>
              <a:ext cx="868689" cy="851687"/>
            </a:xfrm>
            <a:prstGeom prst="ellipse">
              <a:avLst/>
            </a:prstGeom>
            <a:ln w="9525" cap="rnd">
              <a:solidFill>
                <a:srgbClr val="A50F1A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46" name="Immagine 45">
            <a:extLst>
              <a:ext uri="{FF2B5EF4-FFF2-40B4-BE49-F238E27FC236}">
                <a16:creationId xmlns:a16="http://schemas.microsoft.com/office/drawing/2014/main" id="{3FEE3E3C-C67A-2E17-4FE6-0E0BC02FB8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4DE2B8D7-E3EE-BE29-2299-9323AB7F918C}"/>
              </a:ext>
            </a:extLst>
          </p:cNvPr>
          <p:cNvSpPr/>
          <p:nvPr/>
        </p:nvSpPr>
        <p:spPr>
          <a:xfrm>
            <a:off x="7368371" y="4453890"/>
            <a:ext cx="375551" cy="39677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64DAB4-0D2A-CAAD-973C-5CB855523C53}"/>
              </a:ext>
            </a:extLst>
          </p:cNvPr>
          <p:cNvSpPr txBox="1"/>
          <p:nvPr/>
        </p:nvSpPr>
        <p:spPr>
          <a:xfrm>
            <a:off x="7601562" y="4173708"/>
            <a:ext cx="1152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Drain pipe</a:t>
            </a:r>
          </a:p>
          <a:p>
            <a:pPr algn="ctr"/>
            <a:r>
              <a:rPr lang="it-IT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rPr>
              <a:t>DN100</a:t>
            </a:r>
            <a:endParaRPr lang="en-GB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7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F8E1F6A-0CA4-D290-872B-F8787DA56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6" b="5281"/>
          <a:stretch/>
        </p:blipFill>
        <p:spPr>
          <a:xfrm>
            <a:off x="77829" y="3591077"/>
            <a:ext cx="4438050" cy="3114993"/>
          </a:xfrm>
          <a:prstGeom prst="roundRect">
            <a:avLst>
              <a:gd name="adj" fmla="val 6047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28CC576-241C-7FA2-F2F5-BB302E99B875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FA3282-6EB5-F229-259D-F2A47AE3FEFB}"/>
              </a:ext>
            </a:extLst>
          </p:cNvPr>
          <p:cNvSpPr txBox="1"/>
          <p:nvPr/>
        </p:nvSpPr>
        <p:spPr>
          <a:xfrm>
            <a:off x="606136" y="169686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63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RAINFALL SIMULATOR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7637766-3027-3BB3-B42E-7F34B0E68C01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B119890F-E17F-5E19-9740-1789478CEE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BD85686-D86C-3E3E-68F1-18B61B572E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1" y="185075"/>
            <a:ext cx="369332" cy="369332"/>
          </a:xfrm>
          <a:prstGeom prst="rect">
            <a:avLst/>
          </a:prstGeom>
        </p:spPr>
      </p:pic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51D93C53-2EBB-2A30-946A-4126CCA3C170}"/>
              </a:ext>
            </a:extLst>
          </p:cNvPr>
          <p:cNvSpPr/>
          <p:nvPr/>
        </p:nvSpPr>
        <p:spPr>
          <a:xfrm>
            <a:off x="77830" y="1035873"/>
            <a:ext cx="4438049" cy="2393127"/>
          </a:xfrm>
          <a:prstGeom prst="roundRect">
            <a:avLst>
              <a:gd name="adj" fmla="val 17373"/>
            </a:avLst>
          </a:prstGeom>
          <a:noFill/>
          <a:ln>
            <a:gradFill flip="none" rotWithShape="1">
              <a:gsLst>
                <a:gs pos="53000">
                  <a:srgbClr val="CC777E"/>
                </a:gs>
                <a:gs pos="0">
                  <a:srgbClr val="DCA3A8"/>
                </a:gs>
                <a:gs pos="0">
                  <a:srgbClr val="FEFFFF">
                    <a:alpha val="15000"/>
                  </a:srgbClr>
                </a:gs>
                <a:gs pos="100000">
                  <a:srgbClr val="A50F1A"/>
                </a:gs>
              </a:gsLst>
              <a:lin ang="48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37FA3F7-3BF0-1C3F-6B00-2AF32F8F251C}"/>
              </a:ext>
            </a:extLst>
          </p:cNvPr>
          <p:cNvSpPr txBox="1"/>
          <p:nvPr/>
        </p:nvSpPr>
        <p:spPr>
          <a:xfrm>
            <a:off x="197550" y="860257"/>
            <a:ext cx="277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n w="9525">
                  <a:noFill/>
                  <a:prstDash val="solid"/>
                </a:ln>
                <a:solidFill>
                  <a:srgbClr val="C00000"/>
                </a:solidFill>
              </a:rPr>
              <a:t>CURRENTLY TESTING …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7A8F937-7C6E-0748-CD91-6CDB5FA87A2D}"/>
              </a:ext>
            </a:extLst>
          </p:cNvPr>
          <p:cNvSpPr txBox="1"/>
          <p:nvPr/>
        </p:nvSpPr>
        <p:spPr>
          <a:xfrm>
            <a:off x="174292" y="1323268"/>
            <a:ext cx="4353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/>
              <a:t>… to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degree of </a:t>
            </a:r>
            <a:r>
              <a:rPr lang="it-IT" dirty="0" err="1"/>
              <a:t>rainfall’s</a:t>
            </a:r>
            <a:r>
              <a:rPr lang="it-IT" dirty="0"/>
              <a:t> </a:t>
            </a:r>
            <a:r>
              <a:rPr lang="it-IT" dirty="0" err="1"/>
              <a:t>uniformity</a:t>
            </a:r>
            <a:endParaRPr lang="it-IT" dirty="0"/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One-loop pipe network with </a:t>
            </a:r>
            <a:r>
              <a:rPr lang="it-IT" dirty="0" err="1"/>
              <a:t>d</a:t>
            </a:r>
            <a:r>
              <a:rPr lang="it-IT" baseline="-25000" dirty="0" err="1"/>
              <a:t>int</a:t>
            </a:r>
            <a:r>
              <a:rPr lang="it-IT" dirty="0"/>
              <a:t>= 2.54 cm</a:t>
            </a:r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Up to 18 </a:t>
            </a:r>
            <a:r>
              <a:rPr lang="it-IT" dirty="0" err="1"/>
              <a:t>nozzles</a:t>
            </a:r>
            <a:endParaRPr lang="it-IT" dirty="0"/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36 </a:t>
            </a:r>
            <a:r>
              <a:rPr lang="it-IT" dirty="0" err="1"/>
              <a:t>bekers</a:t>
            </a:r>
            <a:r>
              <a:rPr lang="it-IT" dirty="0"/>
              <a:t> </a:t>
            </a:r>
            <a:r>
              <a:rPr lang="it-IT" dirty="0" err="1"/>
              <a:t>placed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50 cm on a 6×1.5 m</a:t>
            </a:r>
            <a:r>
              <a:rPr lang="it-IT" baseline="30000" dirty="0"/>
              <a:t>2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B7645E0-88AD-21F4-30D5-C8422E577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D58E94D4-1720-8B1F-8734-E7DEDF49C8A3}"/>
              </a:ext>
            </a:extLst>
          </p:cNvPr>
          <p:cNvGrpSpPr/>
          <p:nvPr/>
        </p:nvGrpSpPr>
        <p:grpSpPr>
          <a:xfrm>
            <a:off x="4568474" y="643885"/>
            <a:ext cx="4494151" cy="3363911"/>
            <a:chOff x="4358199" y="635942"/>
            <a:chExt cx="4658031" cy="345440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4D83169-CD21-40C7-D593-87A8CC314DAF}"/>
                </a:ext>
              </a:extLst>
            </p:cNvPr>
            <p:cNvGrpSpPr/>
            <p:nvPr/>
          </p:nvGrpSpPr>
          <p:grpSpPr>
            <a:xfrm>
              <a:off x="4358199" y="635942"/>
              <a:ext cx="4658031" cy="3454400"/>
              <a:chOff x="4378192" y="720066"/>
              <a:chExt cx="4658031" cy="3454400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F7C164F0-D29B-9C15-D877-66CF5907D2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78192" y="720066"/>
                <a:ext cx="4658031" cy="3454400"/>
              </a:xfrm>
              <a:prstGeom prst="rect">
                <a:avLst/>
              </a:prstGeom>
            </p:spPr>
          </p:pic>
          <p:cxnSp>
            <p:nvCxnSpPr>
              <p:cNvPr id="3" name="Connettore 2 2">
                <a:extLst>
                  <a:ext uri="{FF2B5EF4-FFF2-40B4-BE49-F238E27FC236}">
                    <a16:creationId xmlns:a16="http://schemas.microsoft.com/office/drawing/2014/main" id="{5EFCEAEE-D543-C506-E4E7-D14045692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2743200"/>
                <a:ext cx="1870498" cy="11899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539D652-9E86-DBEB-E74F-78283599F7AE}"/>
                  </a:ext>
                </a:extLst>
              </p:cNvPr>
              <p:cNvSpPr txBox="1"/>
              <p:nvPr/>
            </p:nvSpPr>
            <p:spPr>
              <a:xfrm rot="1945386">
                <a:off x="6189201" y="3184278"/>
                <a:ext cx="7168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300</a:t>
                </a:r>
                <a:r>
                  <a:rPr lang="en-GB" sz="1400" dirty="0"/>
                  <a:t> cm</a:t>
                </a:r>
                <a:endParaRPr lang="it-IT" sz="1400" dirty="0"/>
              </a:p>
            </p:txBody>
          </p:sp>
          <p:cxnSp>
            <p:nvCxnSpPr>
              <p:cNvPr id="9" name="Connettore 2 8">
                <a:extLst>
                  <a:ext uri="{FF2B5EF4-FFF2-40B4-BE49-F238E27FC236}">
                    <a16:creationId xmlns:a16="http://schemas.microsoft.com/office/drawing/2014/main" id="{F0B536E8-4EA1-DAF9-C3D2-F94A2167CB61}"/>
                  </a:ext>
                </a:extLst>
              </p:cNvPr>
              <p:cNvCxnSpPr/>
              <p:nvPr/>
            </p:nvCxnSpPr>
            <p:spPr>
              <a:xfrm flipH="1">
                <a:off x="8017806" y="3159797"/>
                <a:ext cx="821394" cy="5867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1140176-197B-7EA0-CA99-205E1E9CFAE0}"/>
                  </a:ext>
                </a:extLst>
              </p:cNvPr>
              <p:cNvSpPr txBox="1"/>
              <p:nvPr/>
            </p:nvSpPr>
            <p:spPr>
              <a:xfrm rot="19486307">
                <a:off x="8094878" y="3427271"/>
                <a:ext cx="7168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150</a:t>
                </a:r>
                <a:r>
                  <a:rPr lang="en-GB" sz="1400" dirty="0"/>
                  <a:t> cm</a:t>
                </a:r>
                <a:endParaRPr lang="it-IT" sz="1400" dirty="0"/>
              </a:p>
            </p:txBody>
          </p:sp>
        </p:grp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D9056AF3-23C6-F683-F971-B2DB2DCABE0A}"/>
                </a:ext>
              </a:extLst>
            </p:cNvPr>
            <p:cNvCxnSpPr>
              <a:cxnSpLocks/>
            </p:cNvCxnSpPr>
            <p:nvPr/>
          </p:nvCxnSpPr>
          <p:spPr>
            <a:xfrm>
              <a:off x="5808345" y="1339670"/>
              <a:ext cx="221235" cy="11557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9240B51A-1BFF-B693-88CF-B57D4FCB5152}"/>
                </a:ext>
              </a:extLst>
            </p:cNvPr>
            <p:cNvCxnSpPr/>
            <p:nvPr/>
          </p:nvCxnSpPr>
          <p:spPr>
            <a:xfrm flipV="1">
              <a:off x="5638800" y="1346835"/>
              <a:ext cx="169545" cy="10287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28F046DF-3DAF-4580-99F2-D447F02A665C}"/>
                </a:ext>
              </a:extLst>
            </p:cNvPr>
            <p:cNvCxnSpPr/>
            <p:nvPr/>
          </p:nvCxnSpPr>
          <p:spPr>
            <a:xfrm flipV="1">
              <a:off x="5860035" y="1466349"/>
              <a:ext cx="169545" cy="10287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4600D36-0D7C-3B0E-AEAB-C867705DEF99}"/>
                </a:ext>
              </a:extLst>
            </p:cNvPr>
            <p:cNvSpPr txBox="1"/>
            <p:nvPr/>
          </p:nvSpPr>
          <p:spPr>
            <a:xfrm rot="1561973">
              <a:off x="5676555" y="1153169"/>
              <a:ext cx="648301" cy="316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50 cm</a:t>
              </a:r>
              <a:endParaRPr lang="en-GB" sz="1400" dirty="0"/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BE8F148-7CF0-359F-D78C-718C4FE1E5F0}"/>
              </a:ext>
            </a:extLst>
          </p:cNvPr>
          <p:cNvGrpSpPr/>
          <p:nvPr/>
        </p:nvGrpSpPr>
        <p:grpSpPr>
          <a:xfrm>
            <a:off x="4670865" y="4007859"/>
            <a:ext cx="4540806" cy="2662602"/>
            <a:chOff x="508021" y="2060738"/>
            <a:chExt cx="4540806" cy="1990722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F48E74D3-EA4D-BE36-2C5C-F7F8C988E419}"/>
                </a:ext>
              </a:extLst>
            </p:cNvPr>
            <p:cNvGrpSpPr/>
            <p:nvPr/>
          </p:nvGrpSpPr>
          <p:grpSpPr>
            <a:xfrm>
              <a:off x="508021" y="2060738"/>
              <a:ext cx="4391760" cy="1990473"/>
              <a:chOff x="474468" y="1061757"/>
              <a:chExt cx="3599975" cy="1568368"/>
            </a:xfrm>
            <a:noFill/>
          </p:grpSpPr>
          <p:sp>
            <p:nvSpPr>
              <p:cNvPr id="38" name="Rettangolo con angoli arrotondati 37">
                <a:extLst>
                  <a:ext uri="{FF2B5EF4-FFF2-40B4-BE49-F238E27FC236}">
                    <a16:creationId xmlns:a16="http://schemas.microsoft.com/office/drawing/2014/main" id="{236C9C77-37EA-D5C8-F06C-F9FB23B07525}"/>
                  </a:ext>
                </a:extLst>
              </p:cNvPr>
              <p:cNvSpPr/>
              <p:nvPr/>
            </p:nvSpPr>
            <p:spPr>
              <a:xfrm>
                <a:off x="474468" y="1224013"/>
                <a:ext cx="3599975" cy="1406112"/>
              </a:xfrm>
              <a:prstGeom prst="roundRect">
                <a:avLst>
                  <a:gd name="adj" fmla="val 17373"/>
                </a:avLst>
              </a:prstGeom>
              <a:noFill/>
              <a:ln>
                <a:gradFill flip="none" rotWithShape="1">
                  <a:gsLst>
                    <a:gs pos="53000">
                      <a:srgbClr val="D38A8F"/>
                    </a:gs>
                    <a:gs pos="0">
                      <a:srgbClr val="FEFFFF">
                        <a:alpha val="15000"/>
                      </a:srgbClr>
                    </a:gs>
                    <a:gs pos="100000">
                      <a:srgbClr val="A50F1A"/>
                    </a:gs>
                  </a:gsLst>
                  <a:lin ang="4800000" scaled="0"/>
                  <a:tileRect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B5A7AE8F-7F24-D7E0-7501-B650054FBA23}"/>
                  </a:ext>
                </a:extLst>
              </p:cNvPr>
              <p:cNvSpPr txBox="1"/>
              <p:nvPr/>
            </p:nvSpPr>
            <p:spPr>
              <a:xfrm>
                <a:off x="586994" y="1061757"/>
                <a:ext cx="1330818" cy="23570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 b="1" dirty="0">
                    <a:ln w="9525">
                      <a:noFill/>
                      <a:prstDash val="solid"/>
                    </a:ln>
                    <a:solidFill>
                      <a:srgbClr val="C00000"/>
                    </a:solidFill>
                  </a:rPr>
                  <a:t>PARAMETERS</a:t>
                </a:r>
              </a:p>
            </p:txBody>
          </p:sp>
        </p:grp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38B0ABC1-ACC5-C8D1-2C68-97AD96DCB47F}"/>
                </a:ext>
              </a:extLst>
            </p:cNvPr>
            <p:cNvSpPr txBox="1"/>
            <p:nvPr/>
          </p:nvSpPr>
          <p:spPr>
            <a:xfrm>
              <a:off x="610778" y="2360135"/>
              <a:ext cx="4438049" cy="169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822960">
                <a:spcAft>
                  <a:spcPts val="600"/>
                </a:spcAft>
              </a:pPr>
              <a:r>
                <a:rPr lang="el-GR" b="1" i="1" dirty="0"/>
                <a:t>α</a:t>
              </a:r>
              <a:r>
                <a:rPr lang="it-IT" dirty="0"/>
                <a:t>: </a:t>
              </a:r>
              <a:r>
                <a:rPr lang="it-IT" dirty="0" err="1"/>
                <a:t>inclination</a:t>
              </a:r>
              <a:r>
                <a:rPr lang="it-IT" dirty="0"/>
                <a:t> of the </a:t>
              </a:r>
              <a:r>
                <a:rPr lang="it-IT" dirty="0" err="1"/>
                <a:t>nozzle</a:t>
              </a:r>
              <a:r>
                <a:rPr lang="it-IT" dirty="0"/>
                <a:t> with </a:t>
              </a:r>
              <a:r>
                <a:rPr lang="it-IT" dirty="0" err="1"/>
                <a:t>respect</a:t>
              </a:r>
              <a:r>
                <a:rPr lang="it-IT" dirty="0"/>
                <a:t> to the </a:t>
              </a:r>
              <a:r>
                <a:rPr lang="it-IT" dirty="0" err="1"/>
                <a:t>vertical</a:t>
              </a:r>
              <a:r>
                <a:rPr lang="it-IT" dirty="0"/>
                <a:t> </a:t>
              </a:r>
              <a:r>
                <a:rPr lang="it-IT" dirty="0" err="1"/>
                <a:t>direction</a:t>
              </a:r>
              <a:endParaRPr lang="it-IT" dirty="0"/>
            </a:p>
            <a:p>
              <a:pPr marL="228600" indent="-822960">
                <a:spcAft>
                  <a:spcPts val="600"/>
                </a:spcAft>
              </a:pPr>
              <a:r>
                <a:rPr lang="en-GB" b="1" i="1" dirty="0"/>
                <a:t>H</a:t>
              </a:r>
              <a:r>
                <a:rPr lang="en-GB" dirty="0"/>
                <a:t>: height of the nozzle with respect to the planar surface</a:t>
              </a:r>
            </a:p>
            <a:p>
              <a:pPr marL="228600" indent="-822960">
                <a:spcAft>
                  <a:spcPts val="600"/>
                </a:spcAft>
              </a:pPr>
              <a:r>
                <a:rPr lang="en-GB" b="1" i="1" dirty="0"/>
                <a:t>P</a:t>
              </a:r>
              <a:r>
                <a:rPr lang="en-GB" dirty="0"/>
                <a:t>: pressure</a:t>
              </a:r>
            </a:p>
            <a:p>
              <a:pPr marL="228600" indent="-822960">
                <a:spcAft>
                  <a:spcPts val="600"/>
                </a:spcAft>
              </a:pPr>
              <a:r>
                <a:rPr lang="en-GB" b="1" i="1" dirty="0" err="1"/>
                <a:t>c</a:t>
              </a:r>
              <a:r>
                <a:rPr lang="en-GB" b="1" i="1" baseline="-25000" dirty="0" err="1"/>
                <a:t>N</a:t>
              </a:r>
              <a:r>
                <a:rPr lang="en-GB" dirty="0"/>
                <a:t>: nozzles’ configuration (for different positions)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4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2178E9A1-CE68-AF5D-FDB3-54E81C1A8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8" b="3003"/>
          <a:stretch/>
        </p:blipFill>
        <p:spPr>
          <a:xfrm>
            <a:off x="4803653" y="1353435"/>
            <a:ext cx="4166055" cy="5352635"/>
          </a:xfrm>
          <a:prstGeom prst="roundRect">
            <a:avLst>
              <a:gd name="adj" fmla="val 6738"/>
            </a:avLst>
          </a:prstGeom>
          <a:solidFill>
            <a:srgbClr val="FFFFFF">
              <a:shade val="85000"/>
            </a:srgbClr>
          </a:solidFill>
          <a:ln>
            <a:solidFill>
              <a:srgbClr val="A50F1A"/>
            </a:solidFill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8E1F6A-0CA4-D290-872B-F8787DA56A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6" b="5281"/>
          <a:stretch/>
        </p:blipFill>
        <p:spPr>
          <a:xfrm>
            <a:off x="77829" y="3591077"/>
            <a:ext cx="4438050" cy="3114993"/>
          </a:xfrm>
          <a:prstGeom prst="roundRect">
            <a:avLst>
              <a:gd name="adj" fmla="val 6047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28CC576-241C-7FA2-F2F5-BB302E99B875}"/>
              </a:ext>
            </a:extLst>
          </p:cNvPr>
          <p:cNvSpPr/>
          <p:nvPr/>
        </p:nvSpPr>
        <p:spPr>
          <a:xfrm>
            <a:off x="77829" y="103540"/>
            <a:ext cx="6706427" cy="53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FA3282-6EB5-F229-259D-F2A47AE3FEFB}"/>
              </a:ext>
            </a:extLst>
          </p:cNvPr>
          <p:cNvSpPr txBox="1"/>
          <p:nvPr/>
        </p:nvSpPr>
        <p:spPr>
          <a:xfrm>
            <a:off x="606136" y="169686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63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RAINFALL SIMULATOR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7637766-3027-3BB3-B42E-7F34B0E68C01}"/>
              </a:ext>
            </a:extLst>
          </p:cNvPr>
          <p:cNvSpPr/>
          <p:nvPr/>
        </p:nvSpPr>
        <p:spPr>
          <a:xfrm>
            <a:off x="6862762" y="103540"/>
            <a:ext cx="2203409" cy="536750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B119890F-E17F-5E19-9740-1789478CEE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933" y="200901"/>
            <a:ext cx="661988" cy="34202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BD85686-D86C-3E3E-68F1-18B61B572E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1" y="185075"/>
            <a:ext cx="369332" cy="369332"/>
          </a:xfrm>
          <a:prstGeom prst="rect">
            <a:avLst/>
          </a:prstGeom>
        </p:spPr>
      </p:pic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51D93C53-2EBB-2A30-946A-4126CCA3C170}"/>
              </a:ext>
            </a:extLst>
          </p:cNvPr>
          <p:cNvSpPr/>
          <p:nvPr/>
        </p:nvSpPr>
        <p:spPr>
          <a:xfrm>
            <a:off x="77830" y="1035873"/>
            <a:ext cx="4438049" cy="2393127"/>
          </a:xfrm>
          <a:prstGeom prst="roundRect">
            <a:avLst>
              <a:gd name="adj" fmla="val 17373"/>
            </a:avLst>
          </a:prstGeom>
          <a:noFill/>
          <a:ln>
            <a:gradFill flip="none" rotWithShape="1">
              <a:gsLst>
                <a:gs pos="53000">
                  <a:srgbClr val="CC777E"/>
                </a:gs>
                <a:gs pos="0">
                  <a:srgbClr val="DCA3A8"/>
                </a:gs>
                <a:gs pos="0">
                  <a:srgbClr val="FEFFFF">
                    <a:alpha val="15000"/>
                  </a:srgbClr>
                </a:gs>
                <a:gs pos="100000">
                  <a:srgbClr val="A50F1A"/>
                </a:gs>
              </a:gsLst>
              <a:lin ang="4800000" scaled="0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37FA3F7-3BF0-1C3F-6B00-2AF32F8F251C}"/>
              </a:ext>
            </a:extLst>
          </p:cNvPr>
          <p:cNvSpPr txBox="1"/>
          <p:nvPr/>
        </p:nvSpPr>
        <p:spPr>
          <a:xfrm>
            <a:off x="197550" y="860257"/>
            <a:ext cx="277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n w="9525">
                  <a:noFill/>
                  <a:prstDash val="solid"/>
                </a:ln>
                <a:solidFill>
                  <a:srgbClr val="C00000"/>
                </a:solidFill>
              </a:rPr>
              <a:t>CURRENTLY TESTING …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7A8F937-7C6E-0748-CD91-6CDB5FA87A2D}"/>
              </a:ext>
            </a:extLst>
          </p:cNvPr>
          <p:cNvSpPr txBox="1"/>
          <p:nvPr/>
        </p:nvSpPr>
        <p:spPr>
          <a:xfrm>
            <a:off x="174292" y="1323268"/>
            <a:ext cx="4353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/>
              <a:t>… to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degree of </a:t>
            </a:r>
            <a:r>
              <a:rPr lang="it-IT" dirty="0" err="1"/>
              <a:t>rainfall’s</a:t>
            </a:r>
            <a:r>
              <a:rPr lang="it-IT" dirty="0"/>
              <a:t> </a:t>
            </a:r>
            <a:r>
              <a:rPr lang="it-IT" dirty="0" err="1"/>
              <a:t>uniformity</a:t>
            </a:r>
            <a:endParaRPr lang="it-IT" dirty="0"/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One-loop pipe network with </a:t>
            </a:r>
            <a:r>
              <a:rPr lang="it-IT" dirty="0" err="1"/>
              <a:t>d</a:t>
            </a:r>
            <a:r>
              <a:rPr lang="it-IT" baseline="-25000" dirty="0" err="1"/>
              <a:t>int</a:t>
            </a:r>
            <a:r>
              <a:rPr lang="it-IT" dirty="0"/>
              <a:t>= 2.54 cm</a:t>
            </a:r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Up to 18 </a:t>
            </a:r>
            <a:r>
              <a:rPr lang="it-IT" dirty="0" err="1"/>
              <a:t>nozzles</a:t>
            </a:r>
            <a:endParaRPr lang="it-IT" dirty="0"/>
          </a:p>
          <a:p>
            <a:pPr marL="27432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dirty="0"/>
              <a:t>36 </a:t>
            </a:r>
            <a:r>
              <a:rPr lang="it-IT" dirty="0" err="1"/>
              <a:t>bekers</a:t>
            </a:r>
            <a:r>
              <a:rPr lang="it-IT" dirty="0"/>
              <a:t> </a:t>
            </a:r>
            <a:r>
              <a:rPr lang="it-IT" dirty="0" err="1"/>
              <a:t>placed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50 cm on a 6×1.5 m</a:t>
            </a:r>
            <a:r>
              <a:rPr lang="it-IT" baseline="30000" dirty="0"/>
              <a:t>2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B7645E0-88AD-21F4-30D5-C8422E577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47" y="196554"/>
            <a:ext cx="1246780" cy="346374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81C98B1-F12A-88B7-4C23-D6D164E3DA64}"/>
              </a:ext>
            </a:extLst>
          </p:cNvPr>
          <p:cNvSpPr txBox="1"/>
          <p:nvPr/>
        </p:nvSpPr>
        <p:spPr>
          <a:xfrm>
            <a:off x="4720329" y="860257"/>
            <a:ext cx="433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n w="9525">
                  <a:noFill/>
                  <a:prstDash val="solid"/>
                </a:ln>
                <a:solidFill>
                  <a:srgbClr val="C00000"/>
                </a:solidFill>
              </a:rPr>
              <a:t>… WAITING FOR THE MODEL BUILDING</a:t>
            </a:r>
          </a:p>
        </p:txBody>
      </p:sp>
    </p:spTree>
    <p:extLst>
      <p:ext uri="{BB962C8B-B14F-4D97-AF65-F5344CB8AC3E}">
        <p14:creationId xmlns:p14="http://schemas.microsoft.com/office/powerpoint/2010/main" val="238912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63E1EC8-F210-8E05-3258-EBF741413578}"/>
              </a:ext>
            </a:extLst>
          </p:cNvPr>
          <p:cNvSpPr/>
          <p:nvPr/>
        </p:nvSpPr>
        <p:spPr>
          <a:xfrm>
            <a:off x="-2983082" y="0"/>
            <a:ext cx="10579270" cy="6858000"/>
          </a:xfrm>
          <a:prstGeom prst="parallelogram">
            <a:avLst>
              <a:gd name="adj" fmla="val 3164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7D4CA9D-FA7A-E540-507F-5D6FDAC2FC78}"/>
              </a:ext>
            </a:extLst>
          </p:cNvPr>
          <p:cNvSpPr/>
          <p:nvPr/>
        </p:nvSpPr>
        <p:spPr>
          <a:xfrm>
            <a:off x="209495" y="190477"/>
            <a:ext cx="8725010" cy="2692408"/>
          </a:xfrm>
          <a:prstGeom prst="rect">
            <a:avLst/>
          </a:prstGeom>
          <a:solidFill>
            <a:srgbClr val="A50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8DB556F0-1814-8781-8AD6-CC35E1126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636" y="3357673"/>
            <a:ext cx="2168562" cy="654418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EF308FA-E6A9-858C-B678-18BD3796A749}"/>
              </a:ext>
            </a:extLst>
          </p:cNvPr>
          <p:cNvGrpSpPr/>
          <p:nvPr/>
        </p:nvGrpSpPr>
        <p:grpSpPr>
          <a:xfrm>
            <a:off x="7131402" y="4547447"/>
            <a:ext cx="1299029" cy="683238"/>
            <a:chOff x="10941933" y="0"/>
            <a:chExt cx="1254545" cy="707824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3FE5B2E-CA5A-AB66-326E-D44140673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1933" y="588539"/>
              <a:ext cx="1250067" cy="119285"/>
            </a:xfrm>
            <a:prstGeom prst="rect">
              <a:avLst/>
            </a:prstGeom>
          </p:spPr>
        </p:pic>
        <p:pic>
          <p:nvPicPr>
            <p:cNvPr id="14" name="Immagine 13">
              <a:hlinkClick r:id="rId6"/>
              <a:extLst>
                <a:ext uri="{FF2B5EF4-FFF2-40B4-BE49-F238E27FC236}">
                  <a16:creationId xmlns:a16="http://schemas.microsoft.com/office/drawing/2014/main" id="{C890375C-100F-BC8A-7166-BFC5801D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1933" y="0"/>
              <a:ext cx="1254545" cy="648182"/>
            </a:xfrm>
            <a:prstGeom prst="rect">
              <a:avLst/>
            </a:prstGeom>
          </p:spPr>
        </p:pic>
      </p:grpSp>
      <p:sp>
        <p:nvSpPr>
          <p:cNvPr id="16" name="CasellaDiTesto 15">
            <a:hlinkClick r:id="rId8"/>
            <a:extLst>
              <a:ext uri="{FF2B5EF4-FFF2-40B4-BE49-F238E27FC236}">
                <a16:creationId xmlns:a16="http://schemas.microsoft.com/office/drawing/2014/main" id="{DFE493C2-6EE9-3BB2-97E3-0D801F59EF45}"/>
              </a:ext>
            </a:extLst>
          </p:cNvPr>
          <p:cNvSpPr txBox="1"/>
          <p:nvPr/>
        </p:nvSpPr>
        <p:spPr>
          <a:xfrm>
            <a:off x="220870" y="5686129"/>
            <a:ext cx="5052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Session HS5.10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Green infrastructure for sustainable urban hazard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E0C4A6A-840D-B837-0AF3-D85494069A38}"/>
              </a:ext>
            </a:extLst>
          </p:cNvPr>
          <p:cNvSpPr txBox="1"/>
          <p:nvPr/>
        </p:nvSpPr>
        <p:spPr>
          <a:xfrm>
            <a:off x="220870" y="3445673"/>
            <a:ext cx="606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Giulia Mazzarotto, Matteo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Camporese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and Paolo Salandin</a:t>
            </a:r>
          </a:p>
          <a:p>
            <a:r>
              <a:rPr lang="en-US" sz="1600" i="1" dirty="0">
                <a:solidFill>
                  <a:srgbClr val="FFFF00"/>
                </a:solidFill>
                <a:latin typeface="+mj-lt"/>
              </a:rPr>
              <a:t>giulia.mazzarotto.1@phd.unipd.it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B7F5609-F0C2-C4B6-8E04-2F96907DBEC8}"/>
              </a:ext>
            </a:extLst>
          </p:cNvPr>
          <p:cNvSpPr txBox="1"/>
          <p:nvPr/>
        </p:nvSpPr>
        <p:spPr>
          <a:xfrm>
            <a:off x="220870" y="4689011"/>
            <a:ext cx="558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Financial support from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Alto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Trevigiano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Servizi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S.p.a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4F4849-062F-8B4F-9D6B-CF08436C9391}"/>
              </a:ext>
            </a:extLst>
          </p:cNvPr>
          <p:cNvSpPr txBox="1"/>
          <p:nvPr/>
        </p:nvSpPr>
        <p:spPr>
          <a:xfrm>
            <a:off x="654231" y="936054"/>
            <a:ext cx="7811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dirty="0">
              <a:ln w="9525">
                <a:solidFill>
                  <a:srgbClr val="660033"/>
                </a:solidFill>
              </a:ln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692124-7346-174C-7D3C-A21C51AA89BA}"/>
              </a:ext>
            </a:extLst>
          </p:cNvPr>
          <p:cNvSpPr txBox="1"/>
          <p:nvPr/>
        </p:nvSpPr>
        <p:spPr>
          <a:xfrm>
            <a:off x="834750" y="844183"/>
            <a:ext cx="747449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9525">
                  <a:solidFill>
                    <a:srgbClr val="660033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TO EARLY FOR CONCLUSIONS, BUT…</a:t>
            </a:r>
          </a:p>
          <a:p>
            <a:pPr algn="ctr"/>
            <a:endParaRPr lang="en-US" sz="2800" b="1" dirty="0">
              <a:ln w="9525">
                <a:solidFill>
                  <a:srgbClr val="660033"/>
                </a:solidFill>
              </a:ln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3600" b="1" dirty="0">
                <a:ln w="9525">
                  <a:solidFill>
                    <a:srgbClr val="660033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QUESTIONS/SUGGESTIONS?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9A9BA64-FDE9-874B-AEE5-A99749ECBC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67" y="5603706"/>
            <a:ext cx="839991" cy="111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Immagine 14">
            <a:hlinkClick r:id="rId10"/>
            <a:extLst>
              <a:ext uri="{FF2B5EF4-FFF2-40B4-BE49-F238E27FC236}">
                <a16:creationId xmlns:a16="http://schemas.microsoft.com/office/drawing/2014/main" id="{0F3364D1-262B-EECE-A470-9BDF38B85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75" b="89286" l="6795" r="91410">
                        <a14:foregroundMark x1="6795" y1="50446" x2="6795" y2="50446"/>
                        <a14:foregroundMark x1="12692" y1="39732" x2="12692" y2="39732"/>
                        <a14:foregroundMark x1="21154" y1="38839" x2="21154" y2="38839"/>
                        <a14:foregroundMark x1="28462" y1="40179" x2="28462" y2="40179"/>
                        <a14:foregroundMark x1="38590" y1="36607" x2="38590" y2="36607"/>
                        <a14:foregroundMark x1="41026" y1="40179" x2="41026" y2="40179"/>
                        <a14:foregroundMark x1="45513" y1="40179" x2="45513" y2="40179"/>
                        <a14:foregroundMark x1="48846" y1="39286" x2="48846" y2="39286"/>
                        <a14:foregroundMark x1="52179" y1="39732" x2="52179" y2="39732"/>
                        <a14:foregroundMark x1="55256" y1="40179" x2="55256" y2="40179"/>
                        <a14:foregroundMark x1="57692" y1="39286" x2="57692" y2="39286"/>
                        <a14:foregroundMark x1="70513" y1="43750" x2="70513" y2="43750"/>
                        <a14:foregroundMark x1="73590" y1="46429" x2="73590" y2="46429"/>
                        <a14:foregroundMark x1="85128" y1="40179" x2="85128" y2="40179"/>
                        <a14:foregroundMark x1="91410" y1="37500" x2="91410" y2="37500"/>
                        <a14:foregroundMark x1="62821" y1="62054" x2="62821" y2="62054"/>
                        <a14:foregroundMark x1="59487" y1="60714" x2="59487" y2="60714"/>
                        <a14:foregroundMark x1="57949" y1="61607" x2="57949" y2="61607"/>
                        <a14:foregroundMark x1="54103" y1="62500" x2="54103" y2="62500"/>
                        <a14:foregroundMark x1="48205" y1="62500" x2="48205" y2="62500"/>
                        <a14:foregroundMark x1="44359" y1="62500" x2="44359" y2="62500"/>
                        <a14:foregroundMark x1="42051" y1="63393" x2="42051" y2="63393"/>
                        <a14:foregroundMark x1="38974" y1="62946" x2="38974" y2="62946"/>
                        <a14:foregroundMark x1="51795" y1="45536" x2="51795" y2="45536"/>
                        <a14:backgroundMark x1="37821" y1="60714" x2="37821" y2="60714"/>
                        <a14:backgroundMark x1="42051" y1="42411" x2="42051" y2="42411"/>
                        <a14:backgroundMark x1="49231" y1="42411" x2="49231" y2="42411"/>
                        <a14:backgroundMark x1="52051" y1="39286" x2="52051" y2="39286"/>
                        <a14:backgroundMark x1="55000" y1="46875" x2="55000" y2="46875"/>
                        <a14:backgroundMark x1="47821" y1="63839" x2="47821" y2="63839"/>
                        <a14:backgroundMark x1="47436" y1="60268" x2="47436" y2="60268"/>
                        <a14:backgroundMark x1="57179" y1="62946" x2="57179" y2="62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4" y="5889091"/>
            <a:ext cx="1904430" cy="5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47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3680</TotalTime>
  <Words>570</Words>
  <Application>Microsoft Office PowerPoint</Application>
  <PresentationFormat>Presentazione su schermo (4:3)</PresentationFormat>
  <Paragraphs>100</Paragraphs>
  <Slides>9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Abadi</vt:lpstr>
      <vt:lpstr>Arial</vt:lpstr>
      <vt:lpstr>Calibri</vt:lpstr>
      <vt:lpstr>Calibri Light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Mazzarotto Giulia</dc:creator>
  <cp:lastModifiedBy>Mazzarotto Giulia</cp:lastModifiedBy>
  <cp:revision>54</cp:revision>
  <dcterms:created xsi:type="dcterms:W3CDTF">2022-05-15T11:57:06Z</dcterms:created>
  <dcterms:modified xsi:type="dcterms:W3CDTF">2022-05-25T16:26:04Z</dcterms:modified>
</cp:coreProperties>
</file>