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4" r:id="rId6"/>
    <p:sldId id="262" r:id="rId7"/>
    <p:sldId id="261" r:id="rId8"/>
    <p:sldId id="268" r:id="rId9"/>
    <p:sldId id="267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33E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16C1B-E174-4CCB-A090-93E22E8574D3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78934-A735-452E-B409-225B22CB5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690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D02DB-0497-A849-A2E7-3B4215235B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2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D02DB-0497-A849-A2E7-3B4215235B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2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D02DB-0497-A849-A2E7-3B4215235B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52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DDA7-FA2E-4CCA-AF1B-AF23951D700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6779-8E3B-4EBA-A1F8-B6F7DC347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789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DDA7-FA2E-4CCA-AF1B-AF23951D700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6779-8E3B-4EBA-A1F8-B6F7DC347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16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DDA7-FA2E-4CCA-AF1B-AF23951D700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6779-8E3B-4EBA-A1F8-B6F7DC347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16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DDA7-FA2E-4CCA-AF1B-AF23951D700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6779-8E3B-4EBA-A1F8-B6F7DC347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74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DDA7-FA2E-4CCA-AF1B-AF23951D700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6779-8E3B-4EBA-A1F8-B6F7DC347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65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DDA7-FA2E-4CCA-AF1B-AF23951D700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6779-8E3B-4EBA-A1F8-B6F7DC347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81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DDA7-FA2E-4CCA-AF1B-AF23951D700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6779-8E3B-4EBA-A1F8-B6F7DC347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14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DDA7-FA2E-4CCA-AF1B-AF23951D700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6779-8E3B-4EBA-A1F8-B6F7DC347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29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DDA7-FA2E-4CCA-AF1B-AF23951D700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6779-8E3B-4EBA-A1F8-B6F7DC347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16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DDA7-FA2E-4CCA-AF1B-AF23951D700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6779-8E3B-4EBA-A1F8-B6F7DC347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49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DDA7-FA2E-4CCA-AF1B-AF23951D700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6779-8E3B-4EBA-A1F8-B6F7DC347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72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ADDA7-FA2E-4CCA-AF1B-AF23951D7000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46779-8E3B-4EBA-A1F8-B6F7DC347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1300" y="251652"/>
            <a:ext cx="9505950" cy="2642419"/>
          </a:xfrm>
        </p:spPr>
        <p:txBody>
          <a:bodyPr>
            <a:normAutofit/>
          </a:bodyPr>
          <a:lstStyle/>
          <a:p>
            <a:r>
              <a:rPr lang="en-GB" sz="3700" b="1" dirty="0" smtClean="0"/>
              <a:t>Exploring the use of diatoms as a new environmental proxy in Arctic coastal ice cores: </a:t>
            </a:r>
          </a:p>
          <a:p>
            <a:r>
              <a:rPr lang="en-GB" sz="3700" b="1" dirty="0" smtClean="0"/>
              <a:t>A first case study using the RECAP ice core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767"/>
            <a:ext cx="2895600" cy="1974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1444" y="2893817"/>
            <a:ext cx="7865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u="sng" dirty="0" smtClean="0">
                <a:solidFill>
                  <a:srgbClr val="008080"/>
                </a:solidFill>
              </a:rPr>
              <a:t>Eliza Cook </a:t>
            </a:r>
            <a:r>
              <a:rPr lang="en-GB" sz="3000" b="1" dirty="0" smtClean="0">
                <a:solidFill>
                  <a:srgbClr val="008080"/>
                </a:solidFill>
              </a:rPr>
              <a:t>– Niels Bohr Institute</a:t>
            </a:r>
          </a:p>
          <a:p>
            <a:r>
              <a:rPr lang="en-GB" sz="3000" b="1" dirty="0" smtClean="0">
                <a:solidFill>
                  <a:srgbClr val="008080"/>
                </a:solidFill>
              </a:rPr>
              <a:t>Jackie Zhu – University College London </a:t>
            </a:r>
          </a:p>
          <a:p>
            <a:r>
              <a:rPr lang="en-GB" sz="3000" b="1" dirty="0" smtClean="0">
                <a:solidFill>
                  <a:srgbClr val="008080"/>
                </a:solidFill>
              </a:rPr>
              <a:t>Viv Jones – University College London</a:t>
            </a:r>
            <a:endParaRPr lang="en-GB" sz="3000" b="1" dirty="0">
              <a:solidFill>
                <a:srgbClr val="00808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94" y="5611606"/>
            <a:ext cx="3854246" cy="11321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9" y="5257800"/>
            <a:ext cx="4391585" cy="16357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4" y="2720651"/>
            <a:ext cx="2295525" cy="172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F6414-3088-5140-AC49-3A560A2AC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D33EF"/>
                </a:solidFill>
              </a:rPr>
              <a:t>What is the significance of a RECAP diatom record? </a:t>
            </a:r>
            <a:endParaRPr lang="en-US" dirty="0">
              <a:solidFill>
                <a:srgbClr val="FD33E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D97B3-77B7-6F41-AB97-B8C4C6656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Diatoms living on the ice might respond to climate change (</a:t>
            </a:r>
            <a:r>
              <a:rPr lang="en-US" dirty="0" err="1" smtClean="0"/>
              <a:t>eg</a:t>
            </a:r>
            <a:r>
              <a:rPr lang="en-US" dirty="0" smtClean="0"/>
              <a:t> increased growth within </a:t>
            </a:r>
            <a:r>
              <a:rPr lang="en-US" dirty="0" err="1" smtClean="0"/>
              <a:t>cryconites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Diatoms blown </a:t>
            </a:r>
            <a:r>
              <a:rPr lang="en-US" dirty="0"/>
              <a:t>onto the ice might reflect climate change </a:t>
            </a:r>
          </a:p>
          <a:p>
            <a:pPr lvl="1"/>
            <a:r>
              <a:rPr lang="en-US" dirty="0" smtClean="0"/>
              <a:t>Drier terrestrial conditions?</a:t>
            </a:r>
            <a:endParaRPr lang="en-US" dirty="0"/>
          </a:p>
          <a:p>
            <a:pPr lvl="1"/>
            <a:r>
              <a:rPr lang="en-US" dirty="0"/>
              <a:t>More input with windier conditions</a:t>
            </a:r>
          </a:p>
          <a:p>
            <a:pPr lvl="1"/>
            <a:r>
              <a:rPr lang="en-US" dirty="0"/>
              <a:t>Sea ice – greater/lesser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32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331" y="0"/>
            <a:ext cx="8615669" cy="3437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515647" cy="5048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815" y="3474244"/>
            <a:ext cx="4197350" cy="31480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"/>
          <a:stretch/>
        </p:blipFill>
        <p:spPr>
          <a:xfrm>
            <a:off x="3576331" y="3474243"/>
            <a:ext cx="4564168" cy="3148013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2676525" y="2381250"/>
            <a:ext cx="209550" cy="171450"/>
          </a:xfrm>
          <a:prstGeom prst="flowChartConnector">
            <a:avLst/>
          </a:prstGeom>
          <a:solidFill>
            <a:srgbClr val="FD33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676525" y="2657475"/>
            <a:ext cx="85725" cy="1562100"/>
          </a:xfrm>
          <a:prstGeom prst="straightConnector1">
            <a:avLst/>
          </a:prstGeom>
          <a:ln w="28575">
            <a:solidFill>
              <a:srgbClr val="FD33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85962" y="4183529"/>
            <a:ext cx="1381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D33EF"/>
                </a:solidFill>
              </a:rPr>
              <a:t>2015 RECAP</a:t>
            </a:r>
            <a:r>
              <a:rPr lang="en-GB" dirty="0">
                <a:solidFill>
                  <a:srgbClr val="FD33EF"/>
                </a:solidFill>
              </a:rPr>
              <a:t>:</a:t>
            </a:r>
            <a:r>
              <a:rPr lang="en-GB" dirty="0" smtClean="0">
                <a:solidFill>
                  <a:srgbClr val="FD33EF"/>
                </a:solidFill>
              </a:rPr>
              <a:t> Renland</a:t>
            </a:r>
            <a:endParaRPr lang="en-GB" dirty="0">
              <a:solidFill>
                <a:srgbClr val="FD33E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096000" y="1718866"/>
            <a:ext cx="981075" cy="0"/>
          </a:xfrm>
          <a:prstGeom prst="line">
            <a:avLst/>
          </a:prstGeom>
          <a:ln w="28575">
            <a:solidFill>
              <a:srgbClr val="FD33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215493" y="1792048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D33EF"/>
                </a:solidFill>
              </a:rPr>
              <a:t>20 km</a:t>
            </a:r>
            <a:endParaRPr lang="en-GB" dirty="0"/>
          </a:p>
        </p:txBody>
      </p:sp>
      <p:sp>
        <p:nvSpPr>
          <p:cNvPr id="18" name="Flowchart: Connector 17"/>
          <p:cNvSpPr/>
          <p:nvPr/>
        </p:nvSpPr>
        <p:spPr>
          <a:xfrm>
            <a:off x="7562850" y="1138238"/>
            <a:ext cx="209550" cy="171450"/>
          </a:xfrm>
          <a:prstGeom prst="flowChartConnector">
            <a:avLst/>
          </a:prstGeom>
          <a:solidFill>
            <a:srgbClr val="FD33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61015" y="5407313"/>
            <a:ext cx="344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D33EF"/>
                </a:solidFill>
              </a:rPr>
              <a:t>562 m record back to Eemian.</a:t>
            </a:r>
          </a:p>
          <a:p>
            <a:endParaRPr lang="en-GB" dirty="0" smtClean="0">
              <a:solidFill>
                <a:srgbClr val="FD33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4880" y="132080"/>
            <a:ext cx="8534160" cy="6197600"/>
          </a:xfrm>
        </p:spPr>
        <p:txBody>
          <a:bodyPr>
            <a:noAutofit/>
          </a:bodyPr>
          <a:lstStyle/>
          <a:p>
            <a:pPr algn="l"/>
            <a:r>
              <a:rPr lang="en-GB" sz="2200" b="1" dirty="0" smtClean="0">
                <a:solidFill>
                  <a:srgbClr val="FD33EF"/>
                </a:solidFill>
              </a:rPr>
              <a:t>	</a:t>
            </a:r>
            <a:r>
              <a:rPr lang="en-GB" b="1" dirty="0" smtClean="0">
                <a:solidFill>
                  <a:srgbClr val="FD33EF"/>
                </a:solidFill>
              </a:rPr>
              <a:t>Context:</a:t>
            </a:r>
            <a:endParaRPr lang="en-US" dirty="0" smtClean="0">
              <a:solidFill>
                <a:srgbClr val="FD33EF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RECAP is an </a:t>
            </a:r>
            <a:r>
              <a:rPr lang="en-US" sz="2000" dirty="0"/>
              <a:t>isolated ice cap (isolated from the Greenland ice sheet) and </a:t>
            </a:r>
            <a:r>
              <a:rPr lang="en-GB" sz="2000" dirty="0" smtClean="0"/>
              <a:t>climate is </a:t>
            </a:r>
            <a:r>
              <a:rPr lang="en-GB" sz="2000" dirty="0" smtClean="0">
                <a:solidFill>
                  <a:schemeClr val="accent6"/>
                </a:solidFill>
              </a:rPr>
              <a:t>sensitive to temporal changes of the coastal environment /Eastern Greenland climatic change </a:t>
            </a:r>
            <a:endParaRPr lang="en-GB" dirty="0" smtClean="0"/>
          </a:p>
          <a:p>
            <a:pPr algn="l"/>
            <a:r>
              <a:rPr lang="en-GB" sz="2200" b="1" dirty="0" smtClean="0"/>
              <a:t>	</a:t>
            </a:r>
            <a:r>
              <a:rPr lang="en-GB" sz="2200" b="1" dirty="0" smtClean="0">
                <a:solidFill>
                  <a:srgbClr val="FD33EF"/>
                </a:solidFill>
              </a:rPr>
              <a:t>Tephra Analysis &gt; Diatom identification</a:t>
            </a:r>
            <a:endParaRPr lang="en-GB" sz="2200" b="1" dirty="0">
              <a:solidFill>
                <a:srgbClr val="FD33EF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 smtClean="0"/>
              <a:t>A thin strip of ice was taken from the size of each 55cm  core bag, cut into 11 cm and stored for tephra (volcanic ash) processing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 smtClean="0"/>
              <a:t>This ice was melted and centrifuged and any particles were mounted onto microscope slides and covered in epoxy.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 smtClean="0"/>
              <a:t>Diatoms identified in low concentrations ( a few diatom valves present per sample)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70C0"/>
                </a:solidFill>
              </a:rPr>
              <a:t>Important obs. Diatoms not prevalent in other deep ice cores from Greenland inland ice (NEEM, NGRIP, GRIP, or EGRIP)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0070C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 smtClean="0"/>
              <a:t>Collaboration initiated with Viv Jones from UCL and a trial study was carried out by MSc Jackie Zhu </a:t>
            </a:r>
            <a:r>
              <a:rPr lang="en-GB" sz="1800" dirty="0" smtClean="0">
                <a:solidFill>
                  <a:srgbClr val="FD33EF"/>
                </a:solidFill>
              </a:rPr>
              <a:t>(:Little Ice Age: 1530-1940 AD)</a:t>
            </a:r>
          </a:p>
          <a:p>
            <a:r>
              <a:rPr lang="en-GB" sz="1400" dirty="0"/>
              <a:t/>
            </a:r>
            <a:br>
              <a:rPr lang="en-GB" sz="1400" dirty="0"/>
            </a:br>
            <a:endParaRPr lang="en-GB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50254" y="450254"/>
            <a:ext cx="3602038" cy="2701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5" b="528"/>
          <a:stretch/>
        </p:blipFill>
        <p:spPr>
          <a:xfrm rot="5400000">
            <a:off x="-286742" y="3898306"/>
            <a:ext cx="3284540" cy="269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6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0951BA-6015-294D-AAF7-F5CECB7C213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11" y="3649265"/>
            <a:ext cx="5391150" cy="299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C574CF-C1D1-D547-ABB9-F0CC55CC0FC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11" y="627935"/>
            <a:ext cx="5391150" cy="3021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9F2C4F-B2F8-B646-978B-A53109A1E13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2" y="615956"/>
            <a:ext cx="5422900" cy="29502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90024" y="101970"/>
            <a:ext cx="87635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 smtClean="0">
                <a:solidFill>
                  <a:srgbClr val="008080"/>
                </a:solidFill>
              </a:rPr>
              <a:t>Continuous record of Diatoms found in RECAP ice core over last 500 years</a:t>
            </a:r>
            <a:endParaRPr lang="en-GB" sz="2200" b="1" dirty="0">
              <a:solidFill>
                <a:srgbClr val="00808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1662" y="3649265"/>
            <a:ext cx="58600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u="sng" dirty="0" smtClean="0">
                <a:solidFill>
                  <a:srgbClr val="008080"/>
                </a:solidFill>
              </a:rPr>
              <a:t>Diatoms: </a:t>
            </a:r>
            <a:r>
              <a:rPr lang="en-GB" dirty="0"/>
              <a:t>U</a:t>
            </a:r>
            <a:r>
              <a:rPr lang="en-GB" dirty="0" smtClean="0"/>
              <a:t>biquitous </a:t>
            </a:r>
            <a:r>
              <a:rPr lang="en-GB" dirty="0"/>
              <a:t>photosynthetic </a:t>
            </a:r>
            <a:r>
              <a:rPr lang="en-GB" dirty="0" smtClean="0"/>
              <a:t>eukaryotes, found worldwide in different ecosystems</a:t>
            </a:r>
            <a:r>
              <a:rPr lang="en-GB" dirty="0" smtClean="0">
                <a:solidFill>
                  <a:srgbClr val="008080"/>
                </a:solidFill>
              </a:rPr>
              <a:t>: terrestrial</a:t>
            </a:r>
            <a:r>
              <a:rPr lang="en-GB" dirty="0">
                <a:solidFill>
                  <a:srgbClr val="008080"/>
                </a:solidFill>
              </a:rPr>
              <a:t>, freshwater and </a:t>
            </a:r>
            <a:r>
              <a:rPr lang="en-GB" dirty="0" smtClean="0">
                <a:solidFill>
                  <a:srgbClr val="008080"/>
                </a:solidFill>
              </a:rPr>
              <a:t>marine (including Arctic)</a:t>
            </a:r>
          </a:p>
          <a:p>
            <a:r>
              <a:rPr lang="en-GB" dirty="0" smtClean="0"/>
              <a:t>Siliceous cell </a:t>
            </a:r>
            <a:r>
              <a:rPr lang="en-GB" dirty="0"/>
              <a:t>wall </a:t>
            </a:r>
            <a:r>
              <a:rPr lang="en-GB" dirty="0" smtClean="0"/>
              <a:t>= ensures </a:t>
            </a:r>
            <a:r>
              <a:rPr lang="en-GB" dirty="0"/>
              <a:t>that diatoms are well preserved in </a:t>
            </a:r>
            <a:r>
              <a:rPr lang="en-GB" dirty="0" smtClean="0"/>
              <a:t>various records – </a:t>
            </a:r>
            <a:r>
              <a:rPr lang="en-GB" dirty="0" smtClean="0">
                <a:solidFill>
                  <a:srgbClr val="008080"/>
                </a:solidFill>
              </a:rPr>
              <a:t>e.g. lake, marine, ice.</a:t>
            </a:r>
          </a:p>
          <a:p>
            <a:r>
              <a:rPr lang="en-GB" dirty="0" smtClean="0"/>
              <a:t>Individual taxa sensitive pH, salinity, nutrients, temperature, precipitation etc. = </a:t>
            </a:r>
            <a:r>
              <a:rPr lang="en-GB" dirty="0" smtClean="0">
                <a:solidFill>
                  <a:srgbClr val="008080"/>
                </a:solidFill>
              </a:rPr>
              <a:t>Some important spp. Have narrow tolerance ranges, observed in modern Training Sets.</a:t>
            </a:r>
          </a:p>
          <a:p>
            <a:endParaRPr lang="en-GB" dirty="0" smtClean="0">
              <a:solidFill>
                <a:srgbClr val="FD33EF"/>
              </a:solidFill>
            </a:endParaRPr>
          </a:p>
          <a:p>
            <a:r>
              <a:rPr lang="en-GB" dirty="0" smtClean="0">
                <a:solidFill>
                  <a:srgbClr val="FD33EF"/>
                </a:solidFill>
              </a:rPr>
              <a:t>These are key factors that make diatoms ideal and reliable biological indicators for </a:t>
            </a:r>
            <a:r>
              <a:rPr lang="en-GB" dirty="0" err="1" smtClean="0">
                <a:solidFill>
                  <a:srgbClr val="FD33EF"/>
                </a:solidFill>
              </a:rPr>
              <a:t>palaeoenvironment</a:t>
            </a:r>
            <a:r>
              <a:rPr lang="en-GB" dirty="0" smtClean="0">
                <a:solidFill>
                  <a:srgbClr val="FD33EF"/>
                </a:solidFill>
              </a:rPr>
              <a:t> reconstruction</a:t>
            </a:r>
          </a:p>
          <a:p>
            <a:r>
              <a:rPr lang="en-GB" sz="2200" b="1" dirty="0" smtClean="0">
                <a:solidFill>
                  <a:srgbClr val="008080"/>
                </a:solidFill>
              </a:rPr>
              <a:t> </a:t>
            </a:r>
            <a:endParaRPr lang="en-GB" sz="22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7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475" y="190411"/>
            <a:ext cx="61341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r>
              <a:rPr lang="en-GB" dirty="0" smtClean="0"/>
              <a:t>UCL:  </a:t>
            </a:r>
            <a:r>
              <a:rPr lang="en-GB" dirty="0"/>
              <a:t>T</a:t>
            </a:r>
            <a:r>
              <a:rPr lang="en-GB" dirty="0" smtClean="0"/>
              <a:t>rialled best technique for mounting ice core diatoms (Sample from ‘dirty’ outer curved edge of Ice core). 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Diatoms were still low concentrations so melted </a:t>
            </a:r>
            <a:r>
              <a:rPr lang="en-GB" dirty="0">
                <a:solidFill>
                  <a:srgbClr val="0070C0"/>
                </a:solidFill>
              </a:rPr>
              <a:t>samples were amalgamated to obtain at 4-5 years </a:t>
            </a:r>
            <a:r>
              <a:rPr lang="en-GB" dirty="0" smtClean="0">
                <a:solidFill>
                  <a:srgbClr val="0070C0"/>
                </a:solidFill>
              </a:rPr>
              <a:t>resolution 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= a </a:t>
            </a:r>
            <a:r>
              <a:rPr lang="en-GB" dirty="0">
                <a:solidFill>
                  <a:srgbClr val="0070C0"/>
                </a:solidFill>
              </a:rPr>
              <a:t>countable diatom </a:t>
            </a:r>
            <a:r>
              <a:rPr lang="en-GB" dirty="0" smtClean="0">
                <a:solidFill>
                  <a:srgbClr val="0070C0"/>
                </a:solidFill>
              </a:rPr>
              <a:t>sample. 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Natural settling method (phytoplankton chamber) was first tested – no cleaning process. Clumping of unwanted materials prevented identification. </a:t>
            </a:r>
          </a:p>
          <a:p>
            <a:endParaRPr lang="en-GB" dirty="0"/>
          </a:p>
          <a:p>
            <a:r>
              <a:rPr lang="en-GB" dirty="0" smtClean="0"/>
              <a:t>Chemical cleaning necessary to remove unwanted minerals/dust:</a:t>
            </a:r>
          </a:p>
          <a:p>
            <a:endParaRPr lang="en-GB" dirty="0" smtClean="0"/>
          </a:p>
          <a:p>
            <a:r>
              <a:rPr lang="en-GB" dirty="0" smtClean="0"/>
              <a:t>5ml H2O2 (30%) added to sample and placed in 50</a:t>
            </a:r>
            <a:r>
              <a:rPr lang="en-GB" baseline="30000" dirty="0" smtClean="0"/>
              <a:t>o</a:t>
            </a:r>
            <a:r>
              <a:rPr lang="en-GB" dirty="0" smtClean="0"/>
              <a:t>C water bath: 2 days</a:t>
            </a:r>
          </a:p>
          <a:p>
            <a:r>
              <a:rPr lang="en-GB" dirty="0" smtClean="0"/>
              <a:t>At end, 1-2 drops hydrochloric acid (</a:t>
            </a:r>
            <a:r>
              <a:rPr lang="en-GB" dirty="0" err="1" smtClean="0"/>
              <a:t>HCl</a:t>
            </a:r>
            <a:r>
              <a:rPr lang="en-GB" dirty="0" smtClean="0"/>
              <a:t>) to remove carbonates</a:t>
            </a:r>
          </a:p>
          <a:p>
            <a:endParaRPr lang="en-GB" dirty="0"/>
          </a:p>
          <a:p>
            <a:r>
              <a:rPr lang="en-GB" dirty="0" smtClean="0"/>
              <a:t>Washed with </a:t>
            </a:r>
            <a:r>
              <a:rPr lang="en-GB" dirty="0" err="1" smtClean="0"/>
              <a:t>mQ</a:t>
            </a:r>
            <a:r>
              <a:rPr lang="en-GB" dirty="0" smtClean="0"/>
              <a:t> and centrifuged 4 X. Water siphoned off and resulting material mounted on slide with </a:t>
            </a:r>
            <a:r>
              <a:rPr lang="en-GB" dirty="0" err="1" smtClean="0"/>
              <a:t>naphrax</a:t>
            </a:r>
            <a:r>
              <a:rPr lang="en-GB" dirty="0"/>
              <a:t> </a:t>
            </a:r>
            <a:r>
              <a:rPr lang="en-GB" dirty="0" smtClean="0"/>
              <a:t>and coverslip</a:t>
            </a:r>
          </a:p>
          <a:p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C59199B-FF99-B84C-A10A-F514294B9712}"/>
              </a:ext>
            </a:extLst>
          </p:cNvPr>
          <p:cNvSpPr txBox="1">
            <a:spLocks/>
          </p:cNvSpPr>
          <p:nvPr/>
        </p:nvSpPr>
        <p:spPr>
          <a:xfrm>
            <a:off x="371475" y="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 smtClean="0">
                <a:solidFill>
                  <a:srgbClr val="0070C0"/>
                </a:solidFill>
              </a:rPr>
              <a:t>Sample Preparation summary: </a:t>
            </a:r>
            <a:endParaRPr lang="en-US" sz="33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0"/>
            <a:ext cx="5407025" cy="29737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784975" y="3324225"/>
            <a:ext cx="540702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/>
                </a:solidFill>
              </a:rPr>
              <a:t>Blank Sample Tests: </a:t>
            </a:r>
          </a:p>
          <a:p>
            <a:r>
              <a:rPr lang="en-GB" dirty="0" smtClean="0"/>
              <a:t>Blank tube tests were introduced throughout sample prep sessions: to rule out any diatoms introduced by lab contamination </a:t>
            </a:r>
          </a:p>
          <a:p>
            <a:endParaRPr lang="en-GB" dirty="0" smtClean="0"/>
          </a:p>
          <a:p>
            <a:r>
              <a:rPr lang="en-GB" dirty="0" smtClean="0"/>
              <a:t>RESULT=  </a:t>
            </a:r>
            <a:r>
              <a:rPr lang="en-GB" sz="2000" b="1" dirty="0" smtClean="0">
                <a:solidFill>
                  <a:srgbClr val="00B050"/>
                </a:solidFill>
              </a:rPr>
              <a:t>No diatoms present! </a:t>
            </a:r>
            <a:r>
              <a:rPr lang="en-GB" sz="20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</a:p>
          <a:p>
            <a:r>
              <a:rPr lang="en-GB" sz="20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Confident that the diatoms came from the ice core meltwater</a:t>
            </a:r>
            <a:endParaRPr lang="en-GB" sz="2000" b="1" dirty="0" smtClean="0">
              <a:solidFill>
                <a:srgbClr val="00B05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91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9199B-FF99-B84C-A10A-F514294B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6940"/>
            <a:ext cx="10515600" cy="1325563"/>
          </a:xfrm>
        </p:spPr>
        <p:txBody>
          <a:bodyPr>
            <a:normAutofit/>
          </a:bodyPr>
          <a:lstStyle/>
          <a:p>
            <a:r>
              <a:rPr lang="en-US" sz="3300" b="1" dirty="0" smtClean="0">
                <a:solidFill>
                  <a:srgbClr val="0070C0"/>
                </a:solidFill>
              </a:rPr>
              <a:t>LIA Diatom Taxa in RECAP: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29EFE9-15A2-E840-830E-9D754ABCA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7754"/>
            <a:ext cx="11963400" cy="433121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C28B2C8-2234-4147-8F24-DCD4879B87F3}"/>
              </a:ext>
            </a:extLst>
          </p:cNvPr>
          <p:cNvCxnSpPr>
            <a:cxnSpLocks/>
          </p:cNvCxnSpPr>
          <p:nvPr/>
        </p:nvCxnSpPr>
        <p:spPr>
          <a:xfrm>
            <a:off x="-216755" y="4144272"/>
            <a:ext cx="12180155" cy="0"/>
          </a:xfrm>
          <a:prstGeom prst="straightConnector1">
            <a:avLst/>
          </a:prstGeom>
          <a:ln w="28575">
            <a:solidFill>
              <a:srgbClr val="FD33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355690" y="255638"/>
            <a:ext cx="6579010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dirty="0"/>
              <a:t>The highest abundance </a:t>
            </a:r>
            <a:r>
              <a:rPr lang="en-GB" dirty="0" smtClean="0"/>
              <a:t>was</a:t>
            </a:r>
          </a:p>
          <a:p>
            <a:r>
              <a:rPr lang="en-GB" dirty="0" smtClean="0"/>
              <a:t> </a:t>
            </a:r>
            <a:r>
              <a:rPr lang="en-GB" dirty="0"/>
              <a:t>found in family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i="1" dirty="0" err="1" smtClean="0">
                <a:solidFill>
                  <a:srgbClr val="0070C0"/>
                </a:solidFill>
              </a:rPr>
              <a:t>Naviculaceae</a:t>
            </a:r>
            <a:r>
              <a:rPr lang="en-GB" i="1" dirty="0">
                <a:solidFill>
                  <a:srgbClr val="0070C0"/>
                </a:solidFill>
              </a:rPr>
              <a:t>, </a:t>
            </a:r>
            <a:r>
              <a:rPr lang="en-GB" i="1" dirty="0" smtClean="0">
                <a:solidFill>
                  <a:srgbClr val="0070C0"/>
                </a:solidFill>
              </a:rPr>
              <a:t/>
            </a:r>
            <a:br>
              <a:rPr lang="en-GB" i="1" dirty="0" smtClean="0">
                <a:solidFill>
                  <a:srgbClr val="0070C0"/>
                </a:solidFill>
              </a:rPr>
            </a:br>
            <a:r>
              <a:rPr lang="en-GB" i="1" dirty="0" err="1" smtClean="0">
                <a:solidFill>
                  <a:srgbClr val="0070C0"/>
                </a:solidFill>
              </a:rPr>
              <a:t>Fragilariaceae</a:t>
            </a:r>
            <a:r>
              <a:rPr lang="en-GB" i="1" dirty="0">
                <a:solidFill>
                  <a:srgbClr val="0070C0"/>
                </a:solidFill>
              </a:rPr>
              <a:t>, </a:t>
            </a:r>
            <a:endParaRPr lang="en-GB" i="1" dirty="0" smtClean="0">
              <a:solidFill>
                <a:srgbClr val="0070C0"/>
              </a:solidFill>
            </a:endParaRPr>
          </a:p>
          <a:p>
            <a:r>
              <a:rPr lang="en-GB" i="1" dirty="0" err="1" smtClean="0">
                <a:solidFill>
                  <a:srgbClr val="0070C0"/>
                </a:solidFill>
              </a:rPr>
              <a:t>Aulacoseiraceae</a:t>
            </a:r>
            <a:r>
              <a:rPr lang="en-GB" i="1" dirty="0">
                <a:solidFill>
                  <a:srgbClr val="0070C0"/>
                </a:solidFill>
              </a:rPr>
              <a:t>, </a:t>
            </a:r>
            <a:endParaRPr lang="en-GB" i="1" dirty="0" smtClean="0">
              <a:solidFill>
                <a:srgbClr val="0070C0"/>
              </a:solidFill>
            </a:endParaRPr>
          </a:p>
          <a:p>
            <a:r>
              <a:rPr lang="en-GB" i="1" dirty="0" err="1" smtClean="0">
                <a:solidFill>
                  <a:srgbClr val="0070C0"/>
                </a:solidFill>
              </a:rPr>
              <a:t>Achnanthaceae</a:t>
            </a:r>
            <a:r>
              <a:rPr lang="en-GB" dirty="0" smtClean="0">
                <a:solidFill>
                  <a:srgbClr val="0070C0"/>
                </a:solidFill>
              </a:rPr>
              <a:t>, </a:t>
            </a:r>
            <a:r>
              <a:rPr lang="en-GB" i="1" dirty="0" err="1" smtClean="0">
                <a:solidFill>
                  <a:srgbClr val="0070C0"/>
                </a:solidFill>
              </a:rPr>
              <a:t>Melosiraceae</a:t>
            </a:r>
            <a:r>
              <a:rPr lang="en-GB" i="1" dirty="0">
                <a:solidFill>
                  <a:srgbClr val="0070C0"/>
                </a:solidFill>
              </a:rPr>
              <a:t>, </a:t>
            </a:r>
            <a:r>
              <a:rPr lang="en-GB" i="1" dirty="0" err="1">
                <a:solidFill>
                  <a:srgbClr val="0070C0"/>
                </a:solidFill>
              </a:rPr>
              <a:t>Stephanodiscaceae</a:t>
            </a:r>
            <a:r>
              <a:rPr lang="en-GB" i="1" dirty="0">
                <a:solidFill>
                  <a:srgbClr val="0070C0"/>
                </a:solidFill>
              </a:rPr>
              <a:t> </a:t>
            </a:r>
            <a:endParaRPr lang="en-GB" i="1" dirty="0" smtClean="0">
              <a:solidFill>
                <a:srgbClr val="0070C0"/>
              </a:solidFill>
            </a:endParaRPr>
          </a:p>
          <a:p>
            <a:endParaRPr lang="en-GB" i="1" dirty="0" smtClean="0">
              <a:solidFill>
                <a:srgbClr val="0070C0"/>
              </a:solidFill>
            </a:endParaRPr>
          </a:p>
          <a:p>
            <a:r>
              <a:rPr lang="en-GB" dirty="0"/>
              <a:t>A</a:t>
            </a:r>
            <a:r>
              <a:rPr lang="en-GB" dirty="0" smtClean="0"/>
              <a:t>ccounted </a:t>
            </a:r>
            <a:r>
              <a:rPr lang="en-GB" dirty="0"/>
              <a:t>for </a:t>
            </a:r>
            <a:r>
              <a:rPr lang="en-GB" dirty="0" smtClean="0"/>
              <a:t>around 86</a:t>
            </a:r>
            <a:r>
              <a:rPr lang="en-GB" dirty="0"/>
              <a:t>% of the total number of counted </a:t>
            </a:r>
            <a:r>
              <a:rPr lang="en-GB" dirty="0" smtClean="0"/>
              <a:t>valves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42975" y="9291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D33EF"/>
                </a:solidFill>
              </a:rPr>
              <a:t>1006 diatoms belonging to 93 species, 36 genera and 11 families were observed and identified.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5520" y="6388967"/>
            <a:ext cx="316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% valve abundance/sample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027939" y="2078578"/>
            <a:ext cx="1673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(1530-1940 </a:t>
            </a:r>
            <a:r>
              <a:rPr lang="en-US" b="1" dirty="0">
                <a:solidFill>
                  <a:srgbClr val="0070C0"/>
                </a:solidFill>
              </a:rPr>
              <a:t>AD)</a:t>
            </a:r>
          </a:p>
        </p:txBody>
      </p:sp>
    </p:spTree>
    <p:extLst>
      <p:ext uri="{BB962C8B-B14F-4D97-AF65-F5344CB8AC3E}">
        <p14:creationId xmlns:p14="http://schemas.microsoft.com/office/powerpoint/2010/main" val="31043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576D51-53BE-CF4D-AA76-40FA1BA7C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5931"/>
            <a:ext cx="12192000" cy="53623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5040" y="6521569"/>
            <a:ext cx="266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Diatom counts/ 5 </a:t>
            </a:r>
            <a:r>
              <a:rPr lang="en-GB" dirty="0" err="1" smtClean="0"/>
              <a:t>yrs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C59199B-FF99-B84C-A10A-F514294B9712}"/>
              </a:ext>
            </a:extLst>
          </p:cNvPr>
          <p:cNvSpPr txBox="1">
            <a:spLocks/>
          </p:cNvSpPr>
          <p:nvPr/>
        </p:nvSpPr>
        <p:spPr>
          <a:xfrm>
            <a:off x="144780" y="98490"/>
            <a:ext cx="5186680" cy="73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70C0"/>
                </a:solidFill>
              </a:rPr>
              <a:t>LIA Diatom Groups (1530-1940 AD)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380" y="635318"/>
            <a:ext cx="521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D33EF"/>
                </a:solidFill>
              </a:rPr>
              <a:t>Max 70 diatoms 5yr interval. Low volume samples</a:t>
            </a:r>
          </a:p>
          <a:p>
            <a:r>
              <a:rPr lang="en-GB" dirty="0" smtClean="0">
                <a:solidFill>
                  <a:srgbClr val="FD33EF"/>
                </a:solidFill>
              </a:rPr>
              <a:t>Highest conc. 1740-1860 AD – coldest part LIA</a:t>
            </a:r>
            <a:endParaRPr lang="en-GB" dirty="0">
              <a:solidFill>
                <a:srgbClr val="FD33E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8760" y="115285"/>
            <a:ext cx="6898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Predominantly freshwater, benthic then planktonic </a:t>
            </a:r>
            <a:r>
              <a:rPr lang="en-GB" i="1" dirty="0" smtClean="0"/>
              <a:t>spp.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</a:t>
            </a:r>
            <a:r>
              <a:rPr lang="en-GB" dirty="0" smtClean="0"/>
              <a:t>erophilic </a:t>
            </a:r>
            <a:r>
              <a:rPr lang="en-GB" i="1" dirty="0" smtClean="0"/>
              <a:t>spp. </a:t>
            </a:r>
            <a:r>
              <a:rPr lang="en-GB" dirty="0" smtClean="0"/>
              <a:t>Present throughout LIA assemblage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Very few marine planktonic, although appear throughout 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only a couple of benthic marine </a:t>
            </a:r>
            <a:r>
              <a:rPr lang="en-GB" i="1" dirty="0" err="1" smtClean="0"/>
              <a:t>spp</a:t>
            </a:r>
            <a:r>
              <a:rPr lang="en-GB" dirty="0" smtClean="0"/>
              <a:t> in LIA record..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C28B2C8-2234-4147-8F24-DCD4879B87F3}"/>
              </a:ext>
            </a:extLst>
          </p:cNvPr>
          <p:cNvCxnSpPr>
            <a:cxnSpLocks/>
          </p:cNvCxnSpPr>
          <p:nvPr/>
        </p:nvCxnSpPr>
        <p:spPr>
          <a:xfrm>
            <a:off x="0" y="3351792"/>
            <a:ext cx="12180155" cy="0"/>
          </a:xfrm>
          <a:prstGeom prst="straightConnector1">
            <a:avLst/>
          </a:prstGeom>
          <a:ln w="28575">
            <a:solidFill>
              <a:srgbClr val="FD33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20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EA1A0-D07A-B545-A5B9-306C8BB0A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80" y="121602"/>
            <a:ext cx="5511800" cy="467995"/>
          </a:xfrm>
        </p:spPr>
        <p:txBody>
          <a:bodyPr>
            <a:normAutofit fontScale="90000"/>
          </a:bodyPr>
          <a:lstStyle/>
          <a:p>
            <a:r>
              <a:rPr lang="en-US" dirty="0"/>
              <a:t>A CLIMATE SIGNAL?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A2792B-BBFD-3742-9D46-E7AD361D2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" y="589597"/>
            <a:ext cx="6946900" cy="614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51040" y="2364155"/>
            <a:ext cx="4632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Pattern doesn’t relate very well to the delta-</a:t>
            </a:r>
            <a:r>
              <a:rPr lang="en-US" baseline="30000" dirty="0" smtClean="0">
                <a:solidFill>
                  <a:srgbClr val="0070C0"/>
                </a:solidFill>
              </a:rPr>
              <a:t>18</a:t>
            </a:r>
            <a:r>
              <a:rPr lang="en-US" dirty="0" smtClean="0">
                <a:solidFill>
                  <a:srgbClr val="0070C0"/>
                </a:solidFill>
              </a:rPr>
              <a:t>O record for 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Need to investigate  dust and other proxies from the Renland ice core?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3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8800" y="558800"/>
            <a:ext cx="1043432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</a:rPr>
              <a:t>Some Initial Messages</a:t>
            </a:r>
            <a:r>
              <a:rPr lang="en-GB" sz="2200" b="1" dirty="0" smtClean="0">
                <a:solidFill>
                  <a:srgbClr val="0070C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Our </a:t>
            </a:r>
            <a:r>
              <a:rPr lang="en-GB" sz="2000" dirty="0"/>
              <a:t>trial demonstrates the near coastal, lower elevation location of Renland is a well placed to receive </a:t>
            </a:r>
            <a:r>
              <a:rPr lang="en-GB" sz="2000" dirty="0" smtClean="0"/>
              <a:t>diatoms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This </a:t>
            </a:r>
            <a:r>
              <a:rPr lang="en-US" sz="2000" dirty="0"/>
              <a:t>study offers presents the very first continuous paleo-record of diatoms </a:t>
            </a:r>
            <a:r>
              <a:rPr lang="en-US" sz="2000" dirty="0" smtClean="0"/>
              <a:t>found </a:t>
            </a:r>
            <a:r>
              <a:rPr lang="en-US" sz="2000" dirty="0"/>
              <a:t>in a Greenland </a:t>
            </a:r>
            <a:r>
              <a:rPr lang="en-US" sz="2000" dirty="0" smtClean="0"/>
              <a:t>ice core</a:t>
            </a: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 significant number of freshwater benthic , aerophilic and freshwater planktonic species persisted and survived the colder, dustier and perhaps drier interval: AD 1600 until the end of the Little Ice 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We </a:t>
            </a:r>
            <a:r>
              <a:rPr lang="en-GB" sz="2000" dirty="0"/>
              <a:t>observe periods (i.e. AD 1600-1700) of higher of marine/brackish species influx (i.e. sea ice living diatoms </a:t>
            </a:r>
            <a:r>
              <a:rPr lang="en-GB" sz="2000" dirty="0" err="1"/>
              <a:t>e.g.</a:t>
            </a:r>
            <a:r>
              <a:rPr lang="en-GB" sz="2000" i="1" dirty="0" err="1"/>
              <a:t>Actinocyclus</a:t>
            </a:r>
            <a:r>
              <a:rPr lang="en-GB" sz="2000" i="1" dirty="0"/>
              <a:t> </a:t>
            </a:r>
            <a:r>
              <a:rPr lang="en-GB" sz="2000" i="1" dirty="0" err="1"/>
              <a:t>normanii</a:t>
            </a:r>
            <a:r>
              <a:rPr lang="en-GB" sz="2000" i="1" dirty="0"/>
              <a:t>)</a:t>
            </a:r>
            <a:r>
              <a:rPr lang="en-GB" sz="2000" dirty="0"/>
              <a:t>. </a:t>
            </a: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 smtClean="0">
                <a:solidFill>
                  <a:srgbClr val="0070C0"/>
                </a:solidFill>
              </a:rPr>
              <a:t>What are the sources?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Lakes? Streams? </a:t>
            </a:r>
            <a:r>
              <a:rPr lang="en-GB" sz="2000" dirty="0" err="1" smtClean="0"/>
              <a:t>Deglaciated</a:t>
            </a:r>
            <a:r>
              <a:rPr lang="en-GB" sz="2000" dirty="0" smtClean="0"/>
              <a:t> catchments/ice margins?, Sea ice??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Cryconite = some species commonly found in cryconite holes (in situ growth)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55600" lvl="1" indent="-3556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0070C0"/>
                </a:solidFill>
              </a:rPr>
              <a:t>T</a:t>
            </a:r>
            <a:r>
              <a:rPr lang="en-GB" sz="2200" b="1" dirty="0" smtClean="0">
                <a:solidFill>
                  <a:srgbClr val="0070C0"/>
                </a:solidFill>
              </a:rPr>
              <a:t>ransport mechanisms?</a:t>
            </a:r>
          </a:p>
          <a:p>
            <a:pPr lvl="1"/>
            <a:r>
              <a:rPr lang="en-GB" sz="2000" dirty="0" smtClean="0"/>
              <a:t>Wind? Storminess? In situ growth?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020" y="3998278"/>
            <a:ext cx="2024380" cy="136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3189</TotalTime>
  <Words>525</Words>
  <Application>Microsoft Office PowerPoint</Application>
  <PresentationFormat>Widescreen</PresentationFormat>
  <Paragraphs>92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LIA Diatom Taxa in RECAP:</vt:lpstr>
      <vt:lpstr>PowerPoint Presentation</vt:lpstr>
      <vt:lpstr>A CLIMATE SIGNAL?</vt:lpstr>
      <vt:lpstr>PowerPoint Presentation</vt:lpstr>
      <vt:lpstr>What is the significance of a RECAP diatom record?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 Cook</dc:creator>
  <cp:lastModifiedBy>Eliza Cook</cp:lastModifiedBy>
  <cp:revision>75</cp:revision>
  <dcterms:created xsi:type="dcterms:W3CDTF">2022-05-23T14:08:33Z</dcterms:created>
  <dcterms:modified xsi:type="dcterms:W3CDTF">2022-05-25T19:22:52Z</dcterms:modified>
</cp:coreProperties>
</file>