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39" r:id="rId5"/>
    <p:sldId id="379" r:id="rId6"/>
    <p:sldId id="341" r:id="rId7"/>
    <p:sldId id="349" r:id="rId8"/>
    <p:sldId id="346" r:id="rId9"/>
    <p:sldId id="335" r:id="rId10"/>
    <p:sldId id="356" r:id="rId11"/>
    <p:sldId id="370" r:id="rId12"/>
    <p:sldId id="337" r:id="rId13"/>
    <p:sldId id="365" r:id="rId14"/>
    <p:sldId id="366" r:id="rId15"/>
    <p:sldId id="352" r:id="rId16"/>
    <p:sldId id="369" r:id="rId17"/>
    <p:sldId id="372" r:id="rId18"/>
    <p:sldId id="378" r:id="rId19"/>
  </p:sldIdLst>
  <p:sldSz cx="12192000" cy="6858000"/>
  <p:notesSz cx="10234613" cy="70993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B3A1E2B-C4CA-47E5-9B6D-2131EB65C4AC}">
          <p14:sldIdLst>
            <p14:sldId id="339"/>
            <p14:sldId id="379"/>
            <p14:sldId id="341"/>
            <p14:sldId id="349"/>
            <p14:sldId id="346"/>
            <p14:sldId id="335"/>
            <p14:sldId id="356"/>
            <p14:sldId id="370"/>
            <p14:sldId id="337"/>
            <p14:sldId id="365"/>
            <p14:sldId id="366"/>
            <p14:sldId id="352"/>
            <p14:sldId id="369"/>
            <p14:sldId id="372"/>
            <p14:sldId id="378"/>
          </p14:sldIdLst>
        </p14:section>
        <p14:section name="No show slides" id="{DDF24D47-A5DE-46CC-8335-047A2339CE9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FFFF"/>
    <a:srgbClr val="F09415"/>
    <a:srgbClr val="0000FF"/>
    <a:srgbClr val="996633"/>
    <a:srgbClr val="FF9900"/>
    <a:srgbClr val="99CCFF"/>
    <a:srgbClr val="66CCFF"/>
    <a:srgbClr val="CC3300"/>
    <a:srgbClr val="D01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79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0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619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8" cy="35619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pPr rtl="0"/>
            <a:fld id="{7D4E919E-E73E-4A3E-9EB2-B030ECA9AE0F}" type="datetime1">
              <a:rPr lang="de-DE" smtClean="0"/>
              <a:t>19.05.2022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743106"/>
            <a:ext cx="4434998" cy="35619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247" y="6743106"/>
            <a:ext cx="4434998" cy="35619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pPr rtl="0"/>
            <a:fld id="{DC3086C9-2826-46AE-BD8E-F12CB3F9C8B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619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619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AEEF5081-9456-45EF-9C20-A6F33923EB84}" type="datetime1">
              <a:rPr lang="de-DE" smtClean="0"/>
              <a:pPr/>
              <a:t>19.05.2022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5825"/>
            <a:ext cx="4265613" cy="239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416540"/>
            <a:ext cx="8187690" cy="279534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743106"/>
            <a:ext cx="4434998" cy="35619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7" y="6743106"/>
            <a:ext cx="4434998" cy="35619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pPr rtl="0"/>
            <a:fld id="{0FAD0BC5-116C-42CF-8B28-245F66D50665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2107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859CF-82F4-4CD3-943C-70904004260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5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286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7316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8189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42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21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2318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117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04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54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120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85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911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it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de-DE" noProof="0" dirty="0"/>
              <a:t>Titelmasterformate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AA2F6B-2775-4ACD-AB64-A064EF8378FD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6D48F1-E1D0-475A-8D58-E0F5F855A004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Bild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hteck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B1E346-B0E3-4222-A2F8-D7254F344309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Bild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hteck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C07B63-59C2-42C6-B744-771F5D7317E3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Bild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hteck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8FF013-4EB7-4BBE-8856-D255A36C0ECF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Bild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ec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69F4ED-D3CD-48DB-98A6-935666072832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64C09B-0E41-47B6-9F0B-9A0C83B6DF2B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eck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F6CAAF4A-B841-4E29-9B89-D77E13929FDE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D1BA-131E-4207-9540-AE16C6E90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7A6E8-AF0D-430F-A3C4-11E26DF67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348F-FEF4-4B28-952D-4CBB5983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008C-D36C-4F4C-AEEB-E2E3DFAA7A1B}" type="datetimeFigureOut">
              <a:rPr lang="de-AT" smtClean="0"/>
              <a:t>19.05.2022</a:t>
            </a:fld>
            <a:endParaRPr lang="de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E10CC-CEEF-4F00-8635-3306E731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F15A-B344-4EF7-8E5B-FAF5D5F9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4B12-2FD0-46DE-857C-895383598E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844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0240"/>
            <a:ext cx="9022080" cy="32116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96526-D92D-48A8-8351-65A3201DE0AF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7" name="Rechteck 16"/>
          <p:cNvSpPr/>
          <p:nvPr/>
        </p:nvSpPr>
        <p:spPr bwMode="ltGray">
          <a:xfrm>
            <a:off x="0" y="609600"/>
            <a:ext cx="896112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41A2E-65EB-4940-A443-29D1D2181D39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736EB6-6480-43EF-B5C2-7D1C00B593AC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Bild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eck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8C8842-7086-4654-A3CA-F38BAA355EBF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Bild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EC4FFB-2C42-48C9-A9B6-FB35BD491C87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333D36-ED09-4750-91FA-2D7EEAF19404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9B40E2-E829-4A73-929E-63BA66241503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F60707-68FD-4735-9FF6-C2B002B5ECF0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ashOverlay-FullResolve.png"/>
          <p:cNvPicPr>
            <a:picLocks noChangeAspect="1"/>
          </p:cNvPicPr>
          <p:nvPr/>
        </p:nvPicPr>
        <p:blipFill>
          <a:blip r:embed="rId20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16EC8DB-AB4E-4605-AD5D-6E8CC644BC1D}" type="datetime1">
              <a:rPr lang="de-DE" noProof="0" smtClean="0"/>
              <a:t>19.05.2022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tiff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audio" Target="../media/media10.m4a"/><Relationship Id="rId7" Type="http://schemas.openxmlformats.org/officeDocument/2006/relationships/image" Target="../media/image57.png"/><Relationship Id="rId12" Type="http://schemas.openxmlformats.org/officeDocument/2006/relationships/image" Target="../media/image583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9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3.png"/><Relationship Id="rId11" Type="http://schemas.openxmlformats.org/officeDocument/2006/relationships/image" Target="../media/image11.png"/><Relationship Id="rId5" Type="http://schemas.openxmlformats.org/officeDocument/2006/relationships/image" Target="../media/image44.jpe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2.m4a"/><Relationship Id="rId7" Type="http://schemas.openxmlformats.org/officeDocument/2006/relationships/image" Target="../media/image67.tiff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66.tif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"/><Relationship Id="rId3" Type="http://schemas.openxmlformats.org/officeDocument/2006/relationships/audio" Target="../media/media13.m4a"/><Relationship Id="rId7" Type="http://schemas.openxmlformats.org/officeDocument/2006/relationships/image" Target="../media/image68.tiff"/><Relationship Id="rId12" Type="http://schemas.openxmlformats.org/officeDocument/2006/relationships/image" Target="../media/image11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5.wdp"/><Relationship Id="rId3" Type="http://schemas.openxmlformats.org/officeDocument/2006/relationships/audio" Target="../media/media14.m4a"/><Relationship Id="rId7" Type="http://schemas.openxmlformats.org/officeDocument/2006/relationships/image" Target="../media/image72.tiff"/><Relationship Id="rId12" Type="http://schemas.openxmlformats.org/officeDocument/2006/relationships/image" Target="../media/image75.png"/><Relationship Id="rId17" Type="http://schemas.openxmlformats.org/officeDocument/2006/relationships/image" Target="../media/image11.png"/><Relationship Id="rId2" Type="http://schemas.microsoft.com/office/2007/relationships/media" Target="../media/media14.m4a"/><Relationship Id="rId16" Type="http://schemas.openxmlformats.org/officeDocument/2006/relationships/image" Target="../media/image730.png"/><Relationship Id="rId1" Type="http://schemas.openxmlformats.org/officeDocument/2006/relationships/tags" Target="../tags/tag7.xml"/><Relationship Id="rId6" Type="http://schemas.openxmlformats.org/officeDocument/2006/relationships/image" Target="../media/image71.jpeg"/><Relationship Id="rId11" Type="http://schemas.microsoft.com/office/2007/relationships/hdphoto" Target="../media/hdphoto4.wdp"/><Relationship Id="rId5" Type="http://schemas.openxmlformats.org/officeDocument/2006/relationships/notesSlide" Target="../notesSlides/notesSlide14.xml"/><Relationship Id="rId15" Type="http://schemas.microsoft.com/office/2007/relationships/hdphoto" Target="../media/hdphoto6.wdp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12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8.jpeg"/><Relationship Id="rId11" Type="http://schemas.openxmlformats.org/officeDocument/2006/relationships/image" Target="../media/image6.png"/><Relationship Id="rId5" Type="http://schemas.openxmlformats.org/officeDocument/2006/relationships/image" Target="../media/image77.png"/><Relationship Id="rId10" Type="http://schemas.openxmlformats.org/officeDocument/2006/relationships/image" Target="../media/image5.tif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8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3.m4a"/><Relationship Id="rId16" Type="http://schemas.openxmlformats.org/officeDocument/2006/relationships/image" Target="../media/image21.png"/><Relationship Id="rId20" Type="http://schemas.openxmlformats.org/officeDocument/2006/relationships/image" Target="../media/image11.png"/><Relationship Id="rId1" Type="http://schemas.microsoft.com/office/2007/relationships/media" Target="../media/media3.m4a"/><Relationship Id="rId6" Type="http://schemas.openxmlformats.org/officeDocument/2006/relationships/image" Target="../media/image140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5" Type="http://schemas.openxmlformats.org/officeDocument/2006/relationships/image" Target="../media/image20.png"/><Relationship Id="rId10" Type="http://schemas.openxmlformats.org/officeDocument/2006/relationships/image" Target="../media/image16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jpeg"/><Relationship Id="rId1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9.png"/><Relationship Id="rId1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17" Type="http://schemas.openxmlformats.org/officeDocument/2006/relationships/image" Target="../media/image30.png"/><Relationship Id="rId2" Type="http://schemas.microsoft.com/office/2007/relationships/media" Target="../media/media4.m4a"/><Relationship Id="rId16" Type="http://schemas.openxmlformats.org/officeDocument/2006/relationships/image" Target="../media/image26.gif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80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0.png"/><Relationship Id="rId12" Type="http://schemas.openxmlformats.org/officeDocument/2006/relationships/image" Target="../media/image3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00.png"/><Relationship Id="rId11" Type="http://schemas.openxmlformats.org/officeDocument/2006/relationships/image" Target="../media/image36.png"/><Relationship Id="rId5" Type="http://schemas.openxmlformats.org/officeDocument/2006/relationships/image" Target="../media/image13.jpeg"/><Relationship Id="rId15" Type="http://schemas.openxmlformats.org/officeDocument/2006/relationships/image" Target="../media/image11.png"/><Relationship Id="rId10" Type="http://schemas.openxmlformats.org/officeDocument/2006/relationships/image" Target="../media/image3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gif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4a"/><Relationship Id="rId7" Type="http://schemas.openxmlformats.org/officeDocument/2006/relationships/image" Target="../media/image32.png"/><Relationship Id="rId12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4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media7.m4a"/><Relationship Id="rId16" Type="http://schemas.openxmlformats.org/officeDocument/2006/relationships/image" Target="../media/image11.png"/><Relationship Id="rId1" Type="http://schemas.microsoft.com/office/2007/relationships/media" Target="../media/media7.m4a"/><Relationship Id="rId6" Type="http://schemas.openxmlformats.org/officeDocument/2006/relationships/image" Target="../media/image37.tiff"/><Relationship Id="rId11" Type="http://schemas.openxmlformats.org/officeDocument/2006/relationships/image" Target="../media/image43.jpeg"/><Relationship Id="rId5" Type="http://schemas.openxmlformats.org/officeDocument/2006/relationships/image" Target="../media/image36.jpeg"/><Relationship Id="rId1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Relationship Id="rId14" Type="http://schemas.openxmlformats.org/officeDocument/2006/relationships/image" Target="../media/image4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44.jpe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4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geometrisches abstraktes Bild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0322" y="4402667"/>
            <a:ext cx="8133478" cy="940240"/>
          </a:xfrm>
        </p:spPr>
        <p:txBody>
          <a:bodyPr rtlCol="0">
            <a:normAutofit/>
          </a:bodyPr>
          <a:lstStyle/>
          <a:p>
            <a:r>
              <a:rPr lang="de-DE" sz="4800" dirty="0"/>
              <a:t>Titel Lorem Ipsum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r>
              <a:rPr lang="de-DE" sz="1800" dirty="0" err="1"/>
              <a:t>Sit</a:t>
            </a:r>
            <a:r>
              <a:rPr lang="de-DE" sz="1800" dirty="0"/>
              <a:t> </a:t>
            </a:r>
            <a:r>
              <a:rPr lang="de-DE" sz="1800" dirty="0" err="1"/>
              <a:t>Dolor</a:t>
            </a:r>
            <a:r>
              <a:rPr lang="de-DE" sz="1800" dirty="0"/>
              <a:t> Amet</a:t>
            </a:r>
          </a:p>
        </p:txBody>
      </p:sp>
      <p:sp>
        <p:nvSpPr>
          <p:cNvPr id="4" name="Rechteck 3"/>
          <p:cNvSpPr/>
          <p:nvPr/>
        </p:nvSpPr>
        <p:spPr>
          <a:xfrm>
            <a:off x="-11575" y="3990975"/>
            <a:ext cx="9725025" cy="2028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 txBox="1">
            <a:spLocks/>
          </p:cNvSpPr>
          <p:nvPr/>
        </p:nvSpPr>
        <p:spPr>
          <a:xfrm>
            <a:off x="-11575" y="4014125"/>
            <a:ext cx="9342788" cy="189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300" dirty="0" err="1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Covariation</a:t>
            </a:r>
            <a:r>
              <a:rPr lang="de-DE" sz="4300" dirty="0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 of solar granulation </a:t>
            </a:r>
            <a:r>
              <a:rPr lang="de-DE" sz="4300" dirty="0" err="1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size</a:t>
            </a:r>
            <a:r>
              <a:rPr lang="de-DE" sz="4300" dirty="0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 and </a:t>
            </a:r>
            <a:r>
              <a:rPr lang="de-DE" sz="4300" dirty="0" err="1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sunspot</a:t>
            </a:r>
            <a:r>
              <a:rPr lang="de-DE" sz="4300" dirty="0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 </a:t>
            </a:r>
            <a:r>
              <a:rPr lang="de-DE" sz="4300" dirty="0" err="1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indices</a:t>
            </a:r>
            <a:r>
              <a:rPr lang="de-DE" sz="4300" dirty="0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 in </a:t>
            </a:r>
            <a:r>
              <a:rPr lang="de-DE" sz="4300" dirty="0" err="1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activity</a:t>
            </a:r>
            <a:r>
              <a:rPr lang="de-DE" sz="4300" dirty="0" smtClean="0">
                <a:effectLst>
                  <a:outerShdw blurRad="25400" dist="25400" dir="3000000" algn="ctr" rotWithShape="0">
                    <a:schemeClr val="accent4">
                      <a:lumMod val="50000"/>
                    </a:schemeClr>
                  </a:outerShdw>
                </a:effectLst>
              </a:rPr>
              <a:t> cycle 24 </a:t>
            </a:r>
            <a:endParaRPr lang="de-DE" sz="430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0" y="-1199"/>
            <a:ext cx="12192000" cy="1042921"/>
            <a:chOff x="0" y="-1199"/>
            <a:chExt cx="12196800" cy="1066100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199"/>
              <a:ext cx="12196800" cy="106610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5925" y="144786"/>
              <a:ext cx="2085999" cy="774401"/>
            </a:xfrm>
            <a:prstGeom prst="rect">
              <a:avLst/>
            </a:prstGeom>
          </p:spPr>
        </p:pic>
      </p:grpSp>
      <p:pic>
        <p:nvPicPr>
          <p:cNvPr id="14" name="Bild 6" descr="HD-ShadowLo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3551"/>
            <a:ext cx="9846505" cy="275942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 txBox="1">
            <a:spLocks/>
          </p:cNvSpPr>
          <p:nvPr/>
        </p:nvSpPr>
        <p:spPr>
          <a:xfrm>
            <a:off x="131373" y="5443965"/>
            <a:ext cx="6100784" cy="57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Alexey Sharov and Arnold Hanslmeier</a:t>
            </a:r>
            <a:endParaRPr lang="de-DE" sz="2400" dirty="0">
              <a:effectLst>
                <a:outerShdw blurRad="25400" dist="12700" dir="2700000" algn="ctr" rotWithShape="0">
                  <a:schemeClr val="accent4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0019062" y="3990975"/>
            <a:ext cx="2172937" cy="2042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 txBox="1">
            <a:spLocks/>
          </p:cNvSpPr>
          <p:nvPr/>
        </p:nvSpPr>
        <p:spPr>
          <a:xfrm>
            <a:off x="627027" y="3362336"/>
            <a:ext cx="11105134" cy="491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Open Session on </a:t>
            </a:r>
            <a:r>
              <a:rPr lang="de-DE" sz="2400" dirty="0" err="1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the</a:t>
            </a:r>
            <a:r>
              <a:rPr lang="de-DE" sz="2400" dirty="0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 Sun and </a:t>
            </a:r>
            <a:r>
              <a:rPr lang="de-DE" sz="2400" dirty="0" err="1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Heliosphere</a:t>
            </a:r>
            <a:r>
              <a:rPr lang="de-DE" sz="2400" dirty="0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 ST1.8 EGU22-939, 23.05.22</a:t>
            </a:r>
            <a:endParaRPr lang="de-DE" sz="2400" dirty="0">
              <a:effectLst>
                <a:outerShdw blurRad="25400" dist="12700" dir="2700000" algn="ctr" rotWithShape="0">
                  <a:schemeClr val="accent4">
                    <a:lumMod val="50000"/>
                  </a:schemeClr>
                </a:outerShdw>
              </a:effectLst>
            </a:endParaRPr>
          </a:p>
        </p:txBody>
      </p:sp>
      <p:pic>
        <p:nvPicPr>
          <p:cNvPr id="23" name="Bild 7" descr="HD-ShadowShort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100" y="6034545"/>
            <a:ext cx="2244724" cy="27694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0150619" y="4400516"/>
            <a:ext cx="1909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JR, IGAM </a:t>
            </a:r>
            <a:r>
              <a:rPr lang="de-DE" sz="2400" dirty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Uni </a:t>
            </a:r>
            <a:r>
              <a:rPr lang="de-DE" sz="2400" dirty="0" smtClean="0">
                <a:effectLst>
                  <a:outerShdw blurRad="25400" dist="12700" dir="2700000" algn="ctr" rotWithShape="0">
                    <a:schemeClr val="accent4">
                      <a:lumMod val="50000"/>
                    </a:schemeClr>
                  </a:outerShdw>
                </a:effectLst>
              </a:rPr>
              <a:t>Graz     Austria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3E36B60F-8804-4E2F-81FA-F5A95AFC5F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5198" y="4131070"/>
            <a:ext cx="1031816" cy="972000"/>
          </a:xfrm>
          <a:prstGeom prst="rect">
            <a:avLst/>
          </a:prstGeom>
          <a:effectLst>
            <a:outerShdw blurRad="25400" dist="25400" dir="2700000" algn="ctr" rotWithShape="0">
              <a:schemeClr val="bg1">
                <a:lumMod val="85000"/>
                <a:lumOff val="15000"/>
              </a:schemeClr>
            </a:outerShdw>
          </a:effec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600" y="5218451"/>
            <a:ext cx="2013614" cy="693578"/>
          </a:xfrm>
          <a:prstGeom prst="rect">
            <a:avLst/>
          </a:prstGeom>
          <a:effectLst>
            <a:outerShdw blurRad="25400" dist="25400" dir="2700000" algn="ctr" rotWithShape="0">
              <a:schemeClr val="bg1">
                <a:lumMod val="85000"/>
                <a:lumOff val="15000"/>
              </a:schemeClr>
            </a:outerShdw>
          </a:effec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085" y="4131069"/>
            <a:ext cx="972000" cy="972000"/>
          </a:xfrm>
          <a:prstGeom prst="rect">
            <a:avLst/>
          </a:prstGeom>
          <a:effectLst>
            <a:outerShdw blurRad="25400" dist="25400" dir="2700000" algn="ctr" rotWithShape="0">
              <a:schemeClr val="bg1">
                <a:lumMod val="85000"/>
                <a:lumOff val="15000"/>
              </a:schemeClr>
            </a:outerShdw>
          </a:effectLst>
        </p:spPr>
      </p:pic>
      <p:sp>
        <p:nvSpPr>
          <p:cNvPr id="21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376122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/>
              <a:t>1</a:t>
            </a:r>
            <a:endParaRPr lang="de-DE" sz="1800" noProof="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373" y="6171522"/>
            <a:ext cx="324000" cy="32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4" y="1142780"/>
            <a:ext cx="1039038" cy="10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94">
        <p:circle/>
      </p:transition>
    </mc:Choice>
    <mc:Fallback xmlns="">
      <p:transition spd="slow" advTm="44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1328">
            <a:extLst>
              <a:ext uri="{FF2B5EF4-FFF2-40B4-BE49-F238E27FC236}">
                <a16:creationId xmlns:a16="http://schemas.microsoft.com/office/drawing/2014/main" id="{A35D6456-F9F9-4D7C-94F7-22B5C2BDDF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6988" y="3759397"/>
            <a:ext cx="3564000" cy="3053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Grafik 1330">
            <a:extLst>
              <a:ext uri="{FF2B5EF4-FFF2-40B4-BE49-F238E27FC236}">
                <a16:creationId xmlns:a16="http://schemas.microsoft.com/office/drawing/2014/main" id="{1B84628E-22A8-49DD-B85A-FD9B08393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9477" y="3759396"/>
            <a:ext cx="3742583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Grafik 1321">
            <a:extLst>
              <a:ext uri="{FF2B5EF4-FFF2-40B4-BE49-F238E27FC236}">
                <a16:creationId xmlns:a16="http://schemas.microsoft.com/office/drawing/2014/main" id="{90730653-F924-4D77-AB53-B7C8E7846F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27" y="3763164"/>
            <a:ext cx="3634712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8EBE345-F9B2-416F-865C-D9FEC22B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500" y="6242050"/>
            <a:ext cx="2743200" cy="365125"/>
          </a:xfrm>
        </p:spPr>
        <p:txBody>
          <a:bodyPr/>
          <a:lstStyle/>
          <a:p>
            <a:fld id="{09DB4B12-2FD0-46DE-857C-895383598EBA}" type="slidenum">
              <a:rPr lang="de-AT" smtClean="0"/>
              <a:t>10</a:t>
            </a:fld>
            <a:endParaRPr lang="de-A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623C121-BD0E-4BBD-B011-B5ADBC610A67}"/>
              </a:ext>
            </a:extLst>
          </p:cNvPr>
          <p:cNvSpPr txBox="1">
            <a:spLocks/>
          </p:cNvSpPr>
          <p:nvPr/>
        </p:nvSpPr>
        <p:spPr>
          <a:xfrm>
            <a:off x="145544" y="89210"/>
            <a:ext cx="11932156" cy="6501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Daily timelines of </a:t>
            </a:r>
            <a:r>
              <a:rPr lang="de-A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granulation </a:t>
            </a: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parameters: 2011 </a:t>
            </a:r>
            <a:r>
              <a:rPr lang="de-A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vs</a:t>
            </a:r>
            <a:r>
              <a:rPr lang="de-A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 2012</a:t>
            </a:r>
            <a:endParaRPr lang="de-DE" sz="2000" dirty="0"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4" name="Pfeil nach rechts 1301">
            <a:extLst>
              <a:ext uri="{FF2B5EF4-FFF2-40B4-BE49-F238E27FC236}">
                <a16:creationId xmlns:a16="http://schemas.microsoft.com/office/drawing/2014/main" id="{A53123C4-0515-47AA-B92A-0B211BC00F2D}"/>
              </a:ext>
            </a:extLst>
          </p:cNvPr>
          <p:cNvSpPr/>
          <p:nvPr/>
        </p:nvSpPr>
        <p:spPr>
          <a:xfrm rot="5400000">
            <a:off x="3541949" y="5292031"/>
            <a:ext cx="236855" cy="168910"/>
          </a:xfrm>
          <a:prstGeom prst="rightArrow">
            <a:avLst/>
          </a:prstGeom>
          <a:solidFill>
            <a:srgbClr val="66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Pfeil nach rechts 1301">
            <a:extLst>
              <a:ext uri="{FF2B5EF4-FFF2-40B4-BE49-F238E27FC236}">
                <a16:creationId xmlns:a16="http://schemas.microsoft.com/office/drawing/2014/main" id="{D2E780CA-37FF-4A55-BB29-D76C5CFB2B8C}"/>
              </a:ext>
            </a:extLst>
          </p:cNvPr>
          <p:cNvSpPr/>
          <p:nvPr/>
        </p:nvSpPr>
        <p:spPr>
          <a:xfrm rot="10800000">
            <a:off x="11780354" y="4959034"/>
            <a:ext cx="216000" cy="198000"/>
          </a:xfrm>
          <a:prstGeom prst="rightArrow">
            <a:avLst/>
          </a:prstGeom>
          <a:solidFill>
            <a:srgbClr val="66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8" name="Grafik 1314">
            <a:extLst>
              <a:ext uri="{FF2B5EF4-FFF2-40B4-BE49-F238E27FC236}">
                <a16:creationId xmlns:a16="http://schemas.microsoft.com/office/drawing/2014/main" id="{85176AB8-4DDC-4D37-BE69-34767CA4FF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249" y="698193"/>
            <a:ext cx="3639580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Pfeil nach rechts 1301">
            <a:extLst>
              <a:ext uri="{FF2B5EF4-FFF2-40B4-BE49-F238E27FC236}">
                <a16:creationId xmlns:a16="http://schemas.microsoft.com/office/drawing/2014/main" id="{7C83962C-241E-4DC1-AD23-938D9896DDD3}"/>
              </a:ext>
            </a:extLst>
          </p:cNvPr>
          <p:cNvSpPr/>
          <p:nvPr/>
        </p:nvSpPr>
        <p:spPr>
          <a:xfrm rot="16200000">
            <a:off x="7536411" y="5073885"/>
            <a:ext cx="236855" cy="168910"/>
          </a:xfrm>
          <a:prstGeom prst="rightArrow">
            <a:avLst/>
          </a:prstGeom>
          <a:solidFill>
            <a:srgbClr val="66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33" name="Grafik 1329">
            <a:extLst>
              <a:ext uri="{FF2B5EF4-FFF2-40B4-BE49-F238E27FC236}">
                <a16:creationId xmlns:a16="http://schemas.microsoft.com/office/drawing/2014/main" id="{B668CC9F-AF3D-4A9E-A034-F2CAF45A3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0744" y="706902"/>
            <a:ext cx="3737602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Grafik 1316">
            <a:extLst>
              <a:ext uri="{FF2B5EF4-FFF2-40B4-BE49-F238E27FC236}">
                <a16:creationId xmlns:a16="http://schemas.microsoft.com/office/drawing/2014/main" id="{53AC8A75-C781-42BA-AAB7-89EA475CAE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2691" y="715611"/>
            <a:ext cx="3562748" cy="30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522BE6-33A8-4C6B-B3AE-A198B18B2E71}"/>
                  </a:ext>
                </a:extLst>
              </p:cNvPr>
              <p:cNvSpPr/>
              <p:nvPr/>
            </p:nvSpPr>
            <p:spPr>
              <a:xfrm>
                <a:off x="4759967" y="986555"/>
                <a:ext cx="1576265" cy="339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AT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𝑆𝑆𝑁</m:t>
                        </m:r>
                      </m:e>
                    </m:acc>
                  </m:oMath>
                </a14:m>
                <a:r>
                  <a:rPr lang="de-DE" sz="1600" baseline="-25000" dirty="0" smtClean="0">
                    <a:solidFill>
                      <a:srgbClr val="C00000"/>
                    </a:solidFill>
                  </a:rPr>
                  <a:t>2011w</a:t>
                </a:r>
                <a:r>
                  <a:rPr lang="de-DE" sz="800" dirty="0">
                    <a:solidFill>
                      <a:srgbClr val="C00000"/>
                    </a:solidFill>
                  </a:rPr>
                  <a:t> </a:t>
                </a:r>
                <a:r>
                  <a:rPr lang="de-DE" sz="1600" dirty="0" smtClean="0">
                    <a:solidFill>
                      <a:srgbClr val="C00000"/>
                    </a:solidFill>
                  </a:rPr>
                  <a:t>=</a:t>
                </a:r>
                <a:r>
                  <a:rPr lang="de-DE" sz="80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1600" dirty="0">
                    <a:solidFill>
                      <a:srgbClr val="C00000"/>
                    </a:solidFill>
                  </a:rPr>
                  <a:t>60.5 </a:t>
                </a:r>
                <a:endParaRPr lang="ru-RU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F522BE6-33A8-4C6B-B3AE-A198B18B2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967" y="986555"/>
                <a:ext cx="1576265" cy="339132"/>
              </a:xfrm>
              <a:prstGeom prst="rect">
                <a:avLst/>
              </a:prstGeom>
              <a:blipFill>
                <a:blip r:embed="rId12"/>
                <a:stretch>
                  <a:fillRect t="-7273" r="-1163" b="-2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C368AE8-8AEA-447F-90F3-BAA46EDE1D0E}"/>
                  </a:ext>
                </a:extLst>
              </p:cNvPr>
              <p:cNvSpPr/>
              <p:nvPr/>
            </p:nvSpPr>
            <p:spPr>
              <a:xfrm>
                <a:off x="4748698" y="4023272"/>
                <a:ext cx="2348647" cy="339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AT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𝑆𝑆𝑁</m:t>
                        </m:r>
                      </m:e>
                    </m:acc>
                  </m:oMath>
                </a14:m>
                <a:r>
                  <a:rPr lang="de-DE" sz="1600" baseline="-25000" dirty="0">
                    <a:solidFill>
                      <a:srgbClr val="C00000"/>
                    </a:solidFill>
                  </a:rPr>
                  <a:t>2012w</a:t>
                </a:r>
                <a:r>
                  <a:rPr lang="de-DE" sz="800" dirty="0">
                    <a:solidFill>
                      <a:srgbClr val="C00000"/>
                    </a:solidFill>
                  </a:rPr>
                  <a:t> </a:t>
                </a:r>
                <a:r>
                  <a:rPr lang="de-DE" sz="1600" dirty="0">
                    <a:solidFill>
                      <a:srgbClr val="C00000"/>
                    </a:solidFill>
                  </a:rPr>
                  <a:t>=</a:t>
                </a:r>
                <a:r>
                  <a:rPr lang="de-DE" sz="800" dirty="0">
                    <a:solidFill>
                      <a:srgbClr val="C00000"/>
                    </a:solidFill>
                  </a:rPr>
                  <a:t> </a:t>
                </a:r>
                <a:r>
                  <a:rPr lang="de-DE" sz="1600" dirty="0" smtClean="0">
                    <a:solidFill>
                      <a:srgbClr val="C00000"/>
                    </a:solidFill>
                  </a:rPr>
                  <a:t>79.3 (+24%) </a:t>
                </a:r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C368AE8-8AEA-447F-90F3-BAA46EDE1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698" y="4023272"/>
                <a:ext cx="2348647" cy="339132"/>
              </a:xfrm>
              <a:prstGeom prst="rect">
                <a:avLst/>
              </a:prstGeom>
              <a:blipFill>
                <a:blip r:embed="rId13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563AA48-05A5-49B2-8AB1-C8E714248AD1}"/>
              </a:ext>
            </a:extLst>
          </p:cNvPr>
          <p:cNvSpPr txBox="1"/>
          <p:nvPr/>
        </p:nvSpPr>
        <p:spPr>
          <a:xfrm>
            <a:off x="3468915" y="4572003"/>
            <a:ext cx="46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ym typeface="Wingdings" panose="05000000000000000000" pitchFamily="2" charset="2"/>
              </a:rPr>
              <a:t>3%</a:t>
            </a:r>
            <a:r>
              <a:rPr lang="ru-RU" dirty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FF9195-F7DE-446B-AF0A-88EC31331814}"/>
              </a:ext>
            </a:extLst>
          </p:cNvPr>
          <p:cNvSpPr txBox="1"/>
          <p:nvPr/>
        </p:nvSpPr>
        <p:spPr>
          <a:xfrm>
            <a:off x="7320943" y="5300393"/>
            <a:ext cx="638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1.5%</a:t>
            </a:r>
            <a:endParaRPr lang="de-AT" sz="16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7" name="Pfeil nach rechts 1301">
            <a:extLst>
              <a:ext uri="{FF2B5EF4-FFF2-40B4-BE49-F238E27FC236}">
                <a16:creationId xmlns:a16="http://schemas.microsoft.com/office/drawing/2014/main" id="{D2E780CA-37FF-4A55-BB29-D76C5CFB2B8C}"/>
              </a:ext>
            </a:extLst>
          </p:cNvPr>
          <p:cNvSpPr/>
          <p:nvPr/>
        </p:nvSpPr>
        <p:spPr>
          <a:xfrm rot="10800000">
            <a:off x="11794896" y="1867750"/>
            <a:ext cx="216000" cy="198000"/>
          </a:xfrm>
          <a:prstGeom prst="rightArrow">
            <a:avLst/>
          </a:prstGeom>
          <a:solidFill>
            <a:srgbClr val="66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9563AA48-05A5-49B2-8AB1-C8E714248AD1}"/>
              </a:ext>
            </a:extLst>
          </p:cNvPr>
          <p:cNvSpPr txBox="1"/>
          <p:nvPr/>
        </p:nvSpPr>
        <p:spPr>
          <a:xfrm>
            <a:off x="3429718" y="4654731"/>
            <a:ext cx="46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  <a:r>
              <a:rPr lang="de-AT" sz="1600" dirty="0">
                <a:solidFill>
                  <a:schemeClr val="bg1"/>
                </a:solidFill>
                <a:sym typeface="Wingdings" panose="05000000000000000000" pitchFamily="2" charset="2"/>
              </a:rPr>
              <a:t>%</a:t>
            </a:r>
            <a:r>
              <a:rPr lang="ru-RU" sz="16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9" name="Foliennummernplatzhalter 3"/>
          <p:cNvSpPr txBox="1">
            <a:spLocks/>
          </p:cNvSpPr>
          <p:nvPr/>
        </p:nvSpPr>
        <p:spPr>
          <a:xfrm>
            <a:off x="11385505" y="6029179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</a:t>
            </a:r>
            <a:r>
              <a:rPr lang="de-DE" sz="1800" dirty="0" smtClean="0">
                <a:solidFill>
                  <a:schemeClr val="tx1"/>
                </a:solidFill>
              </a:rPr>
              <a:t>10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" y="0"/>
            <a:ext cx="324000" cy="3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5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651">
        <p:circle/>
      </p:transition>
    </mc:Choice>
    <mc:Fallback xmlns="">
      <p:transition spd="slow" advTm="256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07" y="753228"/>
            <a:ext cx="5717221" cy="1080938"/>
          </a:xfrm>
        </p:spPr>
        <p:txBody>
          <a:bodyPr rtlCol="0">
            <a:normAutofit/>
          </a:bodyPr>
          <a:lstStyle/>
          <a:p>
            <a:pPr algn="ctr" rtl="0"/>
            <a:r>
              <a:rPr lang="de-DE" dirty="0" smtClean="0"/>
              <a:t>Cross-</a:t>
            </a:r>
            <a:r>
              <a:rPr lang="de-DE" dirty="0" err="1" smtClean="0"/>
              <a:t>correlation</a:t>
            </a:r>
            <a:r>
              <a:rPr lang="de-DE" dirty="0" smtClean="0"/>
              <a:t> analysis of </a:t>
            </a:r>
            <a:r>
              <a:rPr lang="de-DE" dirty="0" err="1" smtClean="0"/>
              <a:t>daily</a:t>
            </a:r>
            <a:r>
              <a:rPr lang="de-DE" dirty="0" smtClean="0"/>
              <a:t> SSN and MA</a:t>
            </a:r>
            <a:r>
              <a:rPr lang="de-DE" sz="2400" dirty="0" smtClean="0"/>
              <a:t>C</a:t>
            </a:r>
            <a:r>
              <a:rPr lang="de-DE" dirty="0" smtClean="0"/>
              <a:t> data </a:t>
            </a:r>
            <a:endParaRPr lang="de-DE" dirty="0"/>
          </a:p>
        </p:txBody>
      </p:sp>
      <p:sp>
        <p:nvSpPr>
          <p:cNvPr id="6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442111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6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p:pic>
        <p:nvPicPr>
          <p:cNvPr id="10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230" y="10"/>
            <a:ext cx="5555593" cy="6856310"/>
          </a:xfrm>
          <a:prstGeom prst="rect">
            <a:avLst/>
          </a:prstGeom>
          <a:ln>
            <a:solidFill>
              <a:srgbClr val="C00000"/>
            </a:solidFill>
          </a:ln>
          <a:effectLst/>
        </p:spPr>
      </p:pic>
      <p:sp>
        <p:nvSpPr>
          <p:cNvPr id="30" name="Foliennummernplatzhalter 3"/>
          <p:cNvSpPr txBox="1">
            <a:spLocks/>
          </p:cNvSpPr>
          <p:nvPr/>
        </p:nvSpPr>
        <p:spPr>
          <a:xfrm>
            <a:off x="11385505" y="6029179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</a:t>
            </a:r>
            <a:r>
              <a:rPr lang="de-DE" sz="1800" dirty="0" smtClean="0">
                <a:solidFill>
                  <a:schemeClr val="tx1"/>
                </a:solidFill>
              </a:rPr>
              <a:t>11</a:t>
            </a:r>
            <a:endParaRPr lang="de-DE" sz="1800" dirty="0">
              <a:solidFill>
                <a:schemeClr val="tx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0219" y="2049393"/>
            <a:ext cx="2955080" cy="2728853"/>
            <a:chOff x="7802783" y="289257"/>
            <a:chExt cx="3909145" cy="3283561"/>
          </a:xfrm>
        </p:grpSpPr>
        <p:pic>
          <p:nvPicPr>
            <p:cNvPr id="31" name="Grafik 1320">
              <a:extLst>
                <a:ext uri="{FF2B5EF4-FFF2-40B4-BE49-F238E27FC236}">
                  <a16:creationId xmlns:a16="http://schemas.microsoft.com/office/drawing/2014/main" id="{AA4746DF-7DA7-4E15-93A5-C95474A8D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02783" y="289257"/>
              <a:ext cx="3909145" cy="328299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66FF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Abgerundetes Rechteck 7">
              <a:extLst>
                <a:ext uri="{FF2B5EF4-FFF2-40B4-BE49-F238E27FC236}">
                  <a16:creationId xmlns:a16="http://schemas.microsoft.com/office/drawing/2014/main" id="{DB1F11F7-D394-444C-A67D-345B172748CA}"/>
                </a:ext>
              </a:extLst>
            </p:cNvPr>
            <p:cNvSpPr/>
            <p:nvPr/>
          </p:nvSpPr>
          <p:spPr>
            <a:xfrm rot="2884109">
              <a:off x="8006340" y="1112697"/>
              <a:ext cx="3157672" cy="1762570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aphicFrame>
        <p:nvGraphicFramePr>
          <p:cNvPr id="48" name="Table 8">
            <a:extLst>
              <a:ext uri="{FF2B5EF4-FFF2-40B4-BE49-F238E27FC236}">
                <a16:creationId xmlns:a16="http://schemas.microsoft.com/office/drawing/2014/main" id="{7E773395-0F2A-4969-B11C-79C0845FA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634019"/>
              </p:ext>
            </p:extLst>
          </p:nvPr>
        </p:nvGraphicFramePr>
        <p:xfrm>
          <a:off x="118620" y="5127257"/>
          <a:ext cx="6389887" cy="1724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2539">
                  <a:extLst>
                    <a:ext uri="{9D8B030D-6E8A-4147-A177-3AD203B41FA5}">
                      <a16:colId xmlns:a16="http://schemas.microsoft.com/office/drawing/2014/main" val="2625298769"/>
                    </a:ext>
                  </a:extLst>
                </a:gridCol>
                <a:gridCol w="1406875">
                  <a:extLst>
                    <a:ext uri="{9D8B030D-6E8A-4147-A177-3AD203B41FA5}">
                      <a16:colId xmlns:a16="http://schemas.microsoft.com/office/drawing/2014/main" val="464442208"/>
                    </a:ext>
                  </a:extLst>
                </a:gridCol>
                <a:gridCol w="1898469">
                  <a:extLst>
                    <a:ext uri="{9D8B030D-6E8A-4147-A177-3AD203B41FA5}">
                      <a16:colId xmlns:a16="http://schemas.microsoft.com/office/drawing/2014/main" val="282614703"/>
                    </a:ext>
                  </a:extLst>
                </a:gridCol>
                <a:gridCol w="1832004">
                  <a:extLst>
                    <a:ext uri="{9D8B030D-6E8A-4147-A177-3AD203B41FA5}">
                      <a16:colId xmlns:a16="http://schemas.microsoft.com/office/drawing/2014/main" val="3834555375"/>
                    </a:ext>
                  </a:extLst>
                </a:gridCol>
              </a:tblGrid>
              <a:tr h="694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Time series No.</a:t>
                      </a:r>
                      <a:endParaRPr lang="ru-RU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Correlation coefficient at zero </a:t>
                      </a:r>
                      <a:r>
                        <a:rPr lang="en-GB" sz="15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AT" sz="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Correlation coefficient at the second extreme</a:t>
                      </a:r>
                      <a:endParaRPr lang="ru-RU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Correlation coefficient at the third extreme </a:t>
                      </a:r>
                      <a:endParaRPr lang="ru-RU" sz="15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128960"/>
                  </a:ext>
                </a:extLst>
              </a:tr>
              <a:tr h="30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2011-1234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- 0.04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- 0.34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- 0.24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3384470"/>
                  </a:ext>
                </a:extLst>
              </a:tr>
              <a:tr h="30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2012-1234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- 0.17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- 0.45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- 0.32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0950309"/>
                  </a:ext>
                </a:extLst>
              </a:tr>
              <a:tr h="30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2015-1234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- 0.17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- 0.37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- 0.14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1778761"/>
                  </a:ext>
                </a:extLst>
              </a:tr>
            </a:tbl>
          </a:graphicData>
        </a:graphic>
      </p:graphicFrame>
      <p:sp>
        <p:nvSpPr>
          <p:cNvPr id="50" name="Rectangle 13">
            <a:extLst>
              <a:ext uri="{FF2B5EF4-FFF2-40B4-BE49-F238E27FC236}">
                <a16:creationId xmlns:a16="http://schemas.microsoft.com/office/drawing/2014/main" id="{B9A60675-6A6E-48E0-9D89-159B7DE9A8B9}"/>
              </a:ext>
            </a:extLst>
          </p:cNvPr>
          <p:cNvSpPr/>
          <p:nvPr/>
        </p:nvSpPr>
        <p:spPr>
          <a:xfrm>
            <a:off x="235135" y="4768043"/>
            <a:ext cx="6091322" cy="351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Correlation 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coefficients of daily SSN and </a:t>
            </a:r>
            <a:r>
              <a:rPr lang="en-GB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GPT </a:t>
            </a: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time series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id="{39BE864D-7375-492B-8200-ED292662FA75}"/>
              </a:ext>
            </a:extLst>
          </p:cNvPr>
          <p:cNvSpPr txBox="1">
            <a:spLocks/>
          </p:cNvSpPr>
          <p:nvPr/>
        </p:nvSpPr>
        <p:spPr>
          <a:xfrm>
            <a:off x="6761799" y="2576530"/>
            <a:ext cx="5220284" cy="362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i="1" dirty="0">
                <a:solidFill>
                  <a:schemeClr val="bg1"/>
                </a:solidFill>
              </a:rPr>
              <a:t>Simple scheme for the SSN – </a:t>
            </a:r>
            <a:r>
              <a:rPr lang="de-DE" sz="1600" i="1" dirty="0" smtClean="0">
                <a:solidFill>
                  <a:schemeClr val="bg1"/>
                </a:solidFill>
              </a:rPr>
              <a:t>MA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c</a:t>
            </a:r>
            <a:r>
              <a:rPr lang="de-DE" sz="1600" i="1" dirty="0" smtClean="0">
                <a:solidFill>
                  <a:schemeClr val="bg1"/>
                </a:solidFill>
              </a:rPr>
              <a:t> </a:t>
            </a:r>
            <a:r>
              <a:rPr lang="de-DE" sz="1600" i="1" dirty="0">
                <a:solidFill>
                  <a:schemeClr val="bg1"/>
                </a:solidFill>
              </a:rPr>
              <a:t>delay interpretation </a:t>
            </a:r>
            <a:endParaRPr lang="de-DE" sz="1600" i="1" baseline="-25000" dirty="0">
              <a:solidFill>
                <a:schemeClr val="bg1"/>
              </a:solidFill>
            </a:endParaRPr>
          </a:p>
        </p:txBody>
      </p:sp>
      <p:grpSp>
        <p:nvGrpSpPr>
          <p:cNvPr id="95" name="Gruppieren 94"/>
          <p:cNvGrpSpPr/>
          <p:nvPr/>
        </p:nvGrpSpPr>
        <p:grpSpPr>
          <a:xfrm>
            <a:off x="7534432" y="3038259"/>
            <a:ext cx="4084111" cy="1592126"/>
            <a:chOff x="1149654" y="2521301"/>
            <a:chExt cx="4084111" cy="1592126"/>
          </a:xfrm>
        </p:grpSpPr>
        <p:grpSp>
          <p:nvGrpSpPr>
            <p:cNvPr id="96" name="Gruppieren 2">
              <a:extLst>
                <a:ext uri="{FF2B5EF4-FFF2-40B4-BE49-F238E27FC236}">
                  <a16:creationId xmlns:a16="http://schemas.microsoft.com/office/drawing/2014/main" id="{544609CD-63F8-499C-B52E-F1B9E7AB8688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2185575" y="1485380"/>
              <a:ext cx="1592126" cy="3663967"/>
              <a:chOff x="0" y="-291927"/>
              <a:chExt cx="1845115" cy="4251735"/>
            </a:xfrm>
          </p:grpSpPr>
          <p:grpSp>
            <p:nvGrpSpPr>
              <p:cNvPr id="102" name="Gruppieren 37">
                <a:extLst>
                  <a:ext uri="{FF2B5EF4-FFF2-40B4-BE49-F238E27FC236}">
                    <a16:creationId xmlns:a16="http://schemas.microsoft.com/office/drawing/2014/main" id="{E23E38FD-425D-4512-ABCC-58F2496A1583}"/>
                  </a:ext>
                </a:extLst>
              </p:cNvPr>
              <p:cNvGrpSpPr/>
              <p:nvPr/>
            </p:nvGrpSpPr>
            <p:grpSpPr>
              <a:xfrm>
                <a:off x="0" y="-291927"/>
                <a:ext cx="1845115" cy="4251735"/>
                <a:chOff x="0" y="-291927"/>
                <a:chExt cx="1845115" cy="4251735"/>
              </a:xfrm>
            </p:grpSpPr>
            <p:sp>
              <p:nvSpPr>
                <p:cNvPr id="105" name="Ellipse 38">
                  <a:extLst>
                    <a:ext uri="{FF2B5EF4-FFF2-40B4-BE49-F238E27FC236}">
                      <a16:creationId xmlns:a16="http://schemas.microsoft.com/office/drawing/2014/main" id="{2DB38724-6DD4-46E9-8910-70FB569F6E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7163" y="3453920"/>
                  <a:ext cx="462869" cy="371798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cxnSp>
              <p:nvCxnSpPr>
                <p:cNvPr id="106" name="Gerade Verbindung 16">
                  <a:extLst>
                    <a:ext uri="{FF2B5EF4-FFF2-40B4-BE49-F238E27FC236}">
                      <a16:creationId xmlns:a16="http://schemas.microsoft.com/office/drawing/2014/main" id="{80261FF0-51FC-4468-AAFD-5FB6D78CBA33}"/>
                    </a:ext>
                  </a:extLst>
                </p:cNvPr>
                <p:cNvCxnSpPr/>
                <p:nvPr/>
              </p:nvCxnSpPr>
              <p:spPr>
                <a:xfrm>
                  <a:off x="833014" y="340273"/>
                  <a:ext cx="16042" cy="3343987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Flussdiagramm: Verbindungsstelle 18">
                  <a:extLst>
                    <a:ext uri="{FF2B5EF4-FFF2-40B4-BE49-F238E27FC236}">
                      <a16:creationId xmlns:a16="http://schemas.microsoft.com/office/drawing/2014/main" id="{D9219FED-E735-4995-8051-25AFA3B2852A}"/>
                    </a:ext>
                  </a:extLst>
                </p:cNvPr>
                <p:cNvSpPr/>
                <p:nvPr/>
              </p:nvSpPr>
              <p:spPr>
                <a:xfrm>
                  <a:off x="780615" y="290301"/>
                  <a:ext cx="108000" cy="108000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8" name="Flussdiagramm: Verbindungsstelle 19">
                  <a:extLst>
                    <a:ext uri="{FF2B5EF4-FFF2-40B4-BE49-F238E27FC236}">
                      <a16:creationId xmlns:a16="http://schemas.microsoft.com/office/drawing/2014/main" id="{063845A5-B3C9-4E81-9906-EE12E0AE012D}"/>
                    </a:ext>
                  </a:extLst>
                </p:cNvPr>
                <p:cNvSpPr/>
                <p:nvPr/>
              </p:nvSpPr>
              <p:spPr>
                <a:xfrm>
                  <a:off x="788052" y="1959237"/>
                  <a:ext cx="108000" cy="108000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9" name="Bogen 45">
                  <a:extLst>
                    <a:ext uri="{FF2B5EF4-FFF2-40B4-BE49-F238E27FC236}">
                      <a16:creationId xmlns:a16="http://schemas.microsoft.com/office/drawing/2014/main" id="{800FADC3-C64A-4AE8-ADBB-A67ADB8D5BF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306543">
                  <a:off x="621115" y="554836"/>
                  <a:ext cx="1224000" cy="1332000"/>
                </a:xfrm>
                <a:prstGeom prst="arc">
                  <a:avLst/>
                </a:prstGeom>
                <a:ln w="12700">
                  <a:solidFill>
                    <a:srgbClr val="996633"/>
                  </a:solidFill>
                  <a:headEnd type="triangle" w="med" len="lg"/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10" name="Rechteck 46">
                  <a:extLst>
                    <a:ext uri="{FF2B5EF4-FFF2-40B4-BE49-F238E27FC236}">
                      <a16:creationId xmlns:a16="http://schemas.microsoft.com/office/drawing/2014/main" id="{09EAE31E-EAE3-4289-A297-62E9C4C519C6}"/>
                    </a:ext>
                  </a:extLst>
                </p:cNvPr>
                <p:cNvSpPr/>
                <p:nvPr/>
              </p:nvSpPr>
              <p:spPr>
                <a:xfrm rot="5400000">
                  <a:off x="824351" y="2049581"/>
                  <a:ext cx="568413" cy="3314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1100" kern="12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de-AT" sz="1100" kern="12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MA</a:t>
                  </a:r>
                  <a:endParaRPr lang="ru-RU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11" name="Rechteck 47">
                  <a:extLst>
                    <a:ext uri="{FF2B5EF4-FFF2-40B4-BE49-F238E27FC236}">
                      <a16:creationId xmlns:a16="http://schemas.microsoft.com/office/drawing/2014/main" id="{04321ED1-49B4-4720-A587-AB3AC372882B}"/>
                    </a:ext>
                  </a:extLst>
                </p:cNvPr>
                <p:cNvSpPr/>
                <p:nvPr/>
              </p:nvSpPr>
              <p:spPr>
                <a:xfrm rot="5400000">
                  <a:off x="536938" y="-529862"/>
                  <a:ext cx="619403" cy="1095274"/>
                </a:xfrm>
                <a:prstGeom prst="rect">
                  <a:avLst/>
                </a:prstGeom>
              </p:spPr>
              <p:txBody>
                <a:bodyPr wrap="none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de-AT" sz="11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 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de-AT" sz="11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Temp.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de-AT" sz="11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Max</a:t>
                  </a:r>
                </a:p>
                <a:p>
                  <a:pPr algn="ctr">
                    <a:spcAft>
                      <a:spcPts val="0"/>
                    </a:spcAft>
                  </a:pPr>
                  <a:r>
                    <a:rPr lang="de-AT" sz="11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SSN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de-AT" sz="11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de-AT" sz="11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12" name="Rechteck 48">
                  <a:extLst>
                    <a:ext uri="{FF2B5EF4-FFF2-40B4-BE49-F238E27FC236}">
                      <a16:creationId xmlns:a16="http://schemas.microsoft.com/office/drawing/2014/main" id="{F9DB9033-093D-441D-A059-68CBACAF2C4D}"/>
                    </a:ext>
                  </a:extLst>
                </p:cNvPr>
                <p:cNvSpPr/>
                <p:nvPr/>
              </p:nvSpPr>
              <p:spPr>
                <a:xfrm rot="5400000">
                  <a:off x="1038677" y="3412319"/>
                  <a:ext cx="595622" cy="4993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de-AT" sz="1100" kern="1200" dirty="0" smtClean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SOT</a:t>
                  </a:r>
                  <a:r>
                    <a:rPr lang="de-AT" sz="1100" kern="12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: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de-AT" sz="1100" kern="1200" dirty="0" smtClean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GPT</a:t>
                  </a:r>
                  <a:endParaRPr lang="ru-RU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13" name="Ellipse 49">
                  <a:extLst>
                    <a:ext uri="{FF2B5EF4-FFF2-40B4-BE49-F238E27FC236}">
                      <a16:creationId xmlns:a16="http://schemas.microsoft.com/office/drawing/2014/main" id="{8788BB9A-E39A-4B3A-A79B-7541E7A421D2}"/>
                    </a:ext>
                  </a:extLst>
                </p:cNvPr>
                <p:cNvSpPr/>
                <p:nvPr/>
              </p:nvSpPr>
              <p:spPr>
                <a:xfrm>
                  <a:off x="0" y="340273"/>
                  <a:ext cx="1683834" cy="1682700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cxnSp>
            <p:nvCxnSpPr>
              <p:cNvPr id="103" name="Gerade Verbindung 47">
                <a:extLst>
                  <a:ext uri="{FF2B5EF4-FFF2-40B4-BE49-F238E27FC236}">
                    <a16:creationId xmlns:a16="http://schemas.microsoft.com/office/drawing/2014/main" id="{3DE4765F-06F1-4B3D-975A-E53D25EE114E}"/>
                  </a:ext>
                </a:extLst>
              </p:cNvPr>
              <p:cNvCxnSpPr>
                <a:stCxn id="105" idx="6"/>
              </p:cNvCxnSpPr>
              <p:nvPr/>
            </p:nvCxnSpPr>
            <p:spPr>
              <a:xfrm rot="5400000" flipH="1">
                <a:off x="-798843" y="1760943"/>
                <a:ext cx="3321016" cy="436735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50">
                <a:extLst>
                  <a:ext uri="{FF2B5EF4-FFF2-40B4-BE49-F238E27FC236}">
                    <a16:creationId xmlns:a16="http://schemas.microsoft.com/office/drawing/2014/main" id="{55A9A065-E30D-4199-8C80-FA8BCCD2658A}"/>
                  </a:ext>
                </a:extLst>
              </p:cNvPr>
              <p:cNvCxnSpPr/>
              <p:nvPr/>
            </p:nvCxnSpPr>
            <p:spPr>
              <a:xfrm flipV="1">
                <a:off x="620739" y="349798"/>
                <a:ext cx="429322" cy="3294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pieren 59">
              <a:extLst>
                <a:ext uri="{FF2B5EF4-FFF2-40B4-BE49-F238E27FC236}">
                  <a16:creationId xmlns:a16="http://schemas.microsoft.com/office/drawing/2014/main" id="{CA6875B1-F2DC-4F5F-A028-F652485BF7FA}"/>
                </a:ext>
              </a:extLst>
            </p:cNvPr>
            <p:cNvGrpSpPr/>
            <p:nvPr/>
          </p:nvGrpSpPr>
          <p:grpSpPr>
            <a:xfrm>
              <a:off x="2088248" y="3246655"/>
              <a:ext cx="3145517" cy="260985"/>
              <a:chOff x="-8709" y="0"/>
              <a:chExt cx="3145517" cy="260985"/>
            </a:xfrm>
          </p:grpSpPr>
          <p:grpSp>
            <p:nvGrpSpPr>
              <p:cNvPr id="98" name="Gruppieren 55">
                <a:extLst>
                  <a:ext uri="{FF2B5EF4-FFF2-40B4-BE49-F238E27FC236}">
                    <a16:creationId xmlns:a16="http://schemas.microsoft.com/office/drawing/2014/main" id="{8182E552-9143-4718-85B2-C1D2C4315946}"/>
                  </a:ext>
                </a:extLst>
              </p:cNvPr>
              <p:cNvGrpSpPr/>
              <p:nvPr/>
            </p:nvGrpSpPr>
            <p:grpSpPr>
              <a:xfrm>
                <a:off x="-8709" y="40640"/>
                <a:ext cx="2542397" cy="179705"/>
                <a:chOff x="-8710" y="0"/>
                <a:chExt cx="2542793" cy="180000"/>
              </a:xfrm>
            </p:grpSpPr>
            <p:sp>
              <p:nvSpPr>
                <p:cNvPr id="100" name="Pfeil nach rechts 52">
                  <a:extLst>
                    <a:ext uri="{FF2B5EF4-FFF2-40B4-BE49-F238E27FC236}">
                      <a16:creationId xmlns:a16="http://schemas.microsoft.com/office/drawing/2014/main" id="{2E579854-2C89-47CE-9294-20B02D369C17}"/>
                    </a:ext>
                  </a:extLst>
                </p:cNvPr>
                <p:cNvSpPr/>
                <p:nvPr/>
              </p:nvSpPr>
              <p:spPr>
                <a:xfrm>
                  <a:off x="-8710" y="13696"/>
                  <a:ext cx="243840" cy="16256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01" name="Ellipse 53">
                  <a:extLst>
                    <a:ext uri="{FF2B5EF4-FFF2-40B4-BE49-F238E27FC236}">
                      <a16:creationId xmlns:a16="http://schemas.microsoft.com/office/drawing/2014/main" id="{EEB310F0-0DD7-443A-911B-220E8F9527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2352283" y="-1800"/>
                  <a:ext cx="180000" cy="183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99" name="Textfeld 2">
                <a:extLst>
                  <a:ext uri="{FF2B5EF4-FFF2-40B4-BE49-F238E27FC236}">
                    <a16:creationId xmlns:a16="http://schemas.microsoft.com/office/drawing/2014/main" id="{9C6A0C53-1B71-4191-8CBC-905DF704D8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5153" y="0"/>
                <a:ext cx="541655" cy="260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e-AT" sz="1100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Earth</a:t>
                </a:r>
                <a:endParaRPr lang="ru-RU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2">
                <a:extLst>
                  <a:ext uri="{FF2B5EF4-FFF2-40B4-BE49-F238E27FC236}">
                    <a16:creationId xmlns:a16="http://schemas.microsoft.com/office/drawing/2014/main" id="{9BD218C8-A5B3-4397-B1D1-CCC166813C2A}"/>
                  </a:ext>
                </a:extLst>
              </p:cNvPr>
              <p:cNvSpPr/>
              <p:nvPr/>
            </p:nvSpPr>
            <p:spPr>
              <a:xfrm>
                <a:off x="9806629" y="4224369"/>
                <a:ext cx="13862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de-DE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𝑆𝑆𝑁</m:t>
                        </m:r>
                        <m:r>
                          <a:rPr lang="de-DE" sz="1600" b="0" i="1" baseline="-250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de-DE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de-DE" sz="1600" dirty="0" smtClean="0">
                    <a:solidFill>
                      <a:schemeClr val="bg1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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de-DE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𝑆𝑆𝑁</m:t>
                        </m:r>
                        <m:r>
                          <a:rPr lang="de-AT" sz="1600" i="1" baseline="-25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de-DE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4" name="Rectangle 2">
                <a:extLst>
                  <a:ext uri="{FF2B5EF4-FFF2-40B4-BE49-F238E27FC236}">
                    <a16:creationId xmlns:a16="http://schemas.microsoft.com/office/drawing/2014/main" id="{9BD218C8-A5B3-4397-B1D1-CCC166813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629" y="4224369"/>
                <a:ext cx="1386213" cy="369332"/>
              </a:xfrm>
              <a:prstGeom prst="rect">
                <a:avLst/>
              </a:prstGeom>
              <a:blipFill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hteck 114"/>
          <p:cNvSpPr/>
          <p:nvPr/>
        </p:nvSpPr>
        <p:spPr>
          <a:xfrm>
            <a:off x="6710772" y="4813114"/>
            <a:ext cx="54345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Asymmetry principle: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High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SSN values in the visible hemisphere combine with lower SSN on the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back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side of the Sun and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vice versa.</a:t>
            </a:r>
          </a:p>
          <a:p>
            <a:pPr algn="just">
              <a:spcAft>
                <a:spcPts val="600"/>
              </a:spcAft>
            </a:pP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Positive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sign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of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delay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btw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SSN and MAc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designates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former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as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leading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process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(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precursor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)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that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occurs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earlier</a:t>
            </a:r>
            <a:r>
              <a:rPr lang="de-D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116" name="Gruppieren 115"/>
          <p:cNvGrpSpPr>
            <a:grpSpLocks noChangeAspect="1"/>
          </p:cNvGrpSpPr>
          <p:nvPr/>
        </p:nvGrpSpPr>
        <p:grpSpPr>
          <a:xfrm>
            <a:off x="3109188" y="2046394"/>
            <a:ext cx="3416738" cy="2728800"/>
            <a:chOff x="7790341" y="3614856"/>
            <a:chExt cx="3921587" cy="3132000"/>
          </a:xfrm>
        </p:grpSpPr>
        <p:pic>
          <p:nvPicPr>
            <p:cNvPr id="117" name="Grafik 1312">
              <a:extLst>
                <a:ext uri="{FF2B5EF4-FFF2-40B4-BE49-F238E27FC236}">
                  <a16:creationId xmlns:a16="http://schemas.microsoft.com/office/drawing/2014/main" id="{AE6C63DF-4783-4EAE-AD8A-7AD5BA3D8730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90341" y="3614856"/>
              <a:ext cx="3921587" cy="313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66FF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8" name="Pfeil nach rechts 1325">
              <a:extLst>
                <a:ext uri="{FF2B5EF4-FFF2-40B4-BE49-F238E27FC236}">
                  <a16:creationId xmlns:a16="http://schemas.microsoft.com/office/drawing/2014/main" id="{7DC299F0-6FED-4427-87ED-81C890448A29}"/>
                </a:ext>
              </a:extLst>
            </p:cNvPr>
            <p:cNvSpPr/>
            <p:nvPr/>
          </p:nvSpPr>
          <p:spPr>
            <a:xfrm>
              <a:off x="8445139" y="6107128"/>
              <a:ext cx="252000" cy="180000"/>
            </a:xfrm>
            <a:prstGeom prst="rightArrow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119" name="Straight Connector 20">
              <a:extLst>
                <a:ext uri="{FF2B5EF4-FFF2-40B4-BE49-F238E27FC236}">
                  <a16:creationId xmlns:a16="http://schemas.microsoft.com/office/drawing/2014/main" id="{DA610A65-2AB0-4E1B-8F55-92F07317AA5A}"/>
                </a:ext>
              </a:extLst>
            </p:cNvPr>
            <p:cNvCxnSpPr/>
            <p:nvPr/>
          </p:nvCxnSpPr>
          <p:spPr>
            <a:xfrm>
              <a:off x="8967864" y="3853958"/>
              <a:ext cx="0" cy="2538792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21">
              <a:extLst>
                <a:ext uri="{FF2B5EF4-FFF2-40B4-BE49-F238E27FC236}">
                  <a16:creationId xmlns:a16="http://schemas.microsoft.com/office/drawing/2014/main" id="{8C9DF996-CCCB-45EF-A889-2ECF127EBF87}"/>
                </a:ext>
              </a:extLst>
            </p:cNvPr>
            <p:cNvCxnSpPr/>
            <p:nvPr/>
          </p:nvCxnSpPr>
          <p:spPr>
            <a:xfrm>
              <a:off x="9951336" y="3867808"/>
              <a:ext cx="0" cy="2538792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23">
              <a:extLst>
                <a:ext uri="{FF2B5EF4-FFF2-40B4-BE49-F238E27FC236}">
                  <a16:creationId xmlns:a16="http://schemas.microsoft.com/office/drawing/2014/main" id="{40EADE8C-85C8-497F-A0C4-B014EF443827}"/>
                </a:ext>
              </a:extLst>
            </p:cNvPr>
            <p:cNvCxnSpPr>
              <a:cxnSpLocks/>
            </p:cNvCxnSpPr>
            <p:nvPr/>
          </p:nvCxnSpPr>
          <p:spPr>
            <a:xfrm>
              <a:off x="8178148" y="4342895"/>
              <a:ext cx="79200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feld 2">
              <a:extLst>
                <a:ext uri="{FF2B5EF4-FFF2-40B4-BE49-F238E27FC236}">
                  <a16:creationId xmlns:a16="http://schemas.microsoft.com/office/drawing/2014/main" id="{9D4B6A86-E267-4593-829A-3F834BD6F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6003" y="4387805"/>
              <a:ext cx="1764635" cy="29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AT" sz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 days </a:t>
              </a:r>
              <a:r>
                <a:rPr lang="de-AT" sz="1200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14 </a:t>
              </a:r>
              <a:r>
                <a:rPr lang="de-AT" sz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days</a:t>
              </a:r>
              <a:endParaRPr lang="ru-RU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3" name="Straight Arrow Connector 25">
              <a:extLst>
                <a:ext uri="{FF2B5EF4-FFF2-40B4-BE49-F238E27FC236}">
                  <a16:creationId xmlns:a16="http://schemas.microsoft.com/office/drawing/2014/main" id="{9D84D668-EAC3-441A-9B86-D8C9D203DEE8}"/>
                </a:ext>
              </a:extLst>
            </p:cNvPr>
            <p:cNvCxnSpPr>
              <a:cxnSpLocks/>
            </p:cNvCxnSpPr>
            <p:nvPr/>
          </p:nvCxnSpPr>
          <p:spPr>
            <a:xfrm>
              <a:off x="8967853" y="4342888"/>
              <a:ext cx="98280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hteck 123"/>
            <p:cNvSpPr/>
            <p:nvPr/>
          </p:nvSpPr>
          <p:spPr>
            <a:xfrm>
              <a:off x="9988629" y="5781052"/>
              <a:ext cx="1614468" cy="622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200"/>
                </a:spcAft>
              </a:pPr>
              <a:r>
                <a:rPr lang="en-GB" sz="11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Cadence </a:t>
              </a:r>
              <a:r>
                <a:rPr lang="en-GB" sz="11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sym typeface="Symbol" panose="05050102010706020507" pitchFamily="18" charset="2"/>
                </a:rPr>
                <a:t></a:t>
              </a:r>
              <a:r>
                <a:rPr lang="en-GB" sz="11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1 day (few data gaps)</a:t>
              </a:r>
            </a:p>
          </p:txBody>
        </p:sp>
      </p:grpSp>
      <p:sp>
        <p:nvSpPr>
          <p:cNvPr id="125" name="Ellipse 53">
            <a:extLst>
              <a:ext uri="{FF2B5EF4-FFF2-40B4-BE49-F238E27FC236}">
                <a16:creationId xmlns:a16="http://schemas.microsoft.com/office/drawing/2014/main" id="{EEB310F0-0DD7-443A-911B-220E8F9527E9}"/>
              </a:ext>
            </a:extLst>
          </p:cNvPr>
          <p:cNvSpPr>
            <a:spLocks noChangeAspect="1"/>
          </p:cNvSpPr>
          <p:nvPr/>
        </p:nvSpPr>
        <p:spPr>
          <a:xfrm rot="16200000">
            <a:off x="10897964" y="3208110"/>
            <a:ext cx="74008" cy="75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49" name="Ellipse 48"/>
          <p:cNvSpPr>
            <a:spLocks noChangeAspect="1"/>
          </p:cNvSpPr>
          <p:nvPr/>
        </p:nvSpPr>
        <p:spPr>
          <a:xfrm>
            <a:off x="8956354" y="1952747"/>
            <a:ext cx="135796" cy="132608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>
            <a:spLocks noChangeAspect="1"/>
          </p:cNvSpPr>
          <p:nvPr/>
        </p:nvSpPr>
        <p:spPr>
          <a:xfrm>
            <a:off x="11144422" y="1944486"/>
            <a:ext cx="134994" cy="1318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6813115" y="52352"/>
            <a:ext cx="5195150" cy="2323326"/>
            <a:chOff x="6813115" y="52352"/>
            <a:chExt cx="5195150" cy="2323326"/>
          </a:xfrm>
        </p:grpSpPr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115" y="58397"/>
              <a:ext cx="5195150" cy="2317281"/>
            </a:xfrm>
            <a:prstGeom prst="rect">
              <a:avLst/>
            </a:prstGeom>
            <a:effectLst>
              <a:outerShdw blurRad="25400" dist="25400" dir="2700000" algn="ctr" rotWithShape="0">
                <a:schemeClr val="bg1">
                  <a:lumMod val="65000"/>
                  <a:lumOff val="35000"/>
                </a:schemeClr>
              </a:outerShdw>
            </a:effectLst>
          </p:spPr>
        </p:pic>
        <p:sp>
          <p:nvSpPr>
            <p:cNvPr id="46" name="Textfeld 45"/>
            <p:cNvSpPr txBox="1"/>
            <p:nvPr/>
          </p:nvSpPr>
          <p:spPr>
            <a:xfrm>
              <a:off x="9765509" y="52352"/>
              <a:ext cx="275837" cy="1944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36000" rIns="36000" rtlCol="0">
              <a:spAutoFit/>
            </a:bodyPr>
            <a:lstStyle/>
            <a:p>
              <a:r>
                <a:rPr lang="it-IT" sz="750" dirty="0" smtClean="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2012</a:t>
              </a:r>
              <a:endParaRPr lang="it-IT" sz="750" dirty="0">
                <a:solidFill>
                  <a:schemeClr val="bg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Ellipse 46"/>
            <p:cNvSpPr>
              <a:spLocks noChangeAspect="1"/>
            </p:cNvSpPr>
            <p:nvPr/>
          </p:nvSpPr>
          <p:spPr>
            <a:xfrm>
              <a:off x="8390825" y="1957826"/>
              <a:ext cx="135796" cy="131825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hteck 51"/>
                <p:cNvSpPr/>
                <p:nvPr/>
              </p:nvSpPr>
              <p:spPr>
                <a:xfrm>
                  <a:off x="6958910" y="242844"/>
                  <a:ext cx="1649831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AT" sz="1000" i="1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𝑆𝑆𝐴</m:t>
                          </m:r>
                        </m:e>
                        <m:sub>
                          <m:r>
                            <a:rPr lang="de-AT" sz="1000" i="1">
                              <a:solidFill>
                                <a:schemeClr val="bg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de-AT" sz="1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</m:oMath>
                  </a14:m>
                  <a:r>
                    <a:rPr lang="de-AT" sz="1000" i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5000 </a:t>
                  </a:r>
                  <a:r>
                    <a:rPr lang="de-AT" sz="1000" i="1" dirty="0" err="1" smtClean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hms</a:t>
                  </a:r>
                  <a:r>
                    <a:rPr lang="de-AT" sz="1000" i="1" dirty="0" smtClean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(at </a:t>
                  </a:r>
                  <a:r>
                    <a:rPr lang="de-AT" sz="1000" i="1" dirty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max) is  more relevant than </a:t>
                  </a:r>
                  <a:r>
                    <a:rPr lang="de-AT" sz="1000" i="1" dirty="0">
                      <a:solidFill>
                        <a:srgbClr val="6699FF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SSN</a:t>
                  </a:r>
                  <a:r>
                    <a:rPr lang="de-AT" sz="1000" i="1" dirty="0" smtClean="0">
                      <a:solidFill>
                        <a:schemeClr val="bg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.</a:t>
                  </a:r>
                  <a:endParaRPr lang="it-IT" sz="1000" dirty="0"/>
                </a:p>
              </p:txBody>
            </p:sp>
          </mc:Choice>
          <mc:Fallback xmlns="">
            <p:sp>
              <p:nvSpPr>
                <p:cNvPr id="52" name="Rechteck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8910" y="242844"/>
                  <a:ext cx="1649831" cy="400110"/>
                </a:xfrm>
                <a:prstGeom prst="rect">
                  <a:avLst/>
                </a:prstGeom>
                <a:blipFill>
                  <a:blip r:embed="rId10"/>
                  <a:stretch>
                    <a:fillRect r="-741" b="-769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507" y="0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886">
        <p:circle/>
      </p:transition>
    </mc:Choice>
    <mc:Fallback xmlns="">
      <p:transition spd="slow" advTm="268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23" y="753228"/>
            <a:ext cx="5421964" cy="1080938"/>
          </a:xfrm>
        </p:spPr>
        <p:txBody>
          <a:bodyPr rtlCol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Hinode Image </a:t>
            </a:r>
            <a:r>
              <a:rPr lang="de-AT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Segmentation:</a:t>
            </a:r>
            <a:r>
              <a:rPr lang="de-A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/>
            </a:r>
            <a:br>
              <a:rPr lang="de-A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</a:br>
            <a:r>
              <a:rPr lang="de-A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de-AT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Quiet</a:t>
            </a:r>
            <a:r>
              <a:rPr lang="de-A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vs </a:t>
            </a:r>
            <a:r>
              <a:rPr lang="de-AT" sz="3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Active</a:t>
            </a:r>
            <a:r>
              <a:rPr lang="de-A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de-AT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Sun</a:t>
            </a:r>
            <a:endParaRPr lang="de-AT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0891500" y="5637748"/>
            <a:ext cx="1154151" cy="1090789"/>
          </a:xfrm>
        </p:spPr>
        <p:txBody>
          <a:bodyPr/>
          <a:lstStyle/>
          <a:p>
            <a:pPr rtl="0"/>
            <a:fld id="{6D22F896-40B5-4ADD-8801-0D06FADFA095}" type="slidenum">
              <a:rPr lang="de-DE" noProof="0" smtClean="0"/>
              <a:t>12</a:t>
            </a:fld>
            <a:endParaRPr lang="de-DE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245" y="826"/>
            <a:ext cx="6066000" cy="6865510"/>
          </a:xfrm>
          <a:prstGeom prst="rect">
            <a:avLst/>
          </a:prstGeom>
        </p:spPr>
      </p:pic>
      <p:pic>
        <p:nvPicPr>
          <p:cNvPr id="8" name="Grafik 7"/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46418"/>
            <a:ext cx="6119536" cy="3420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3157" y="1956253"/>
            <a:ext cx="59932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i="1" dirty="0">
                <a:solidFill>
                  <a:srgbClr val="002060"/>
                </a:solidFill>
                <a:cs typeface="Arial" panose="020B0604020202020204" pitchFamily="34" charset="0"/>
              </a:rPr>
              <a:t>In the close vicinity of sunspots, the mean size of granular cells </a:t>
            </a:r>
            <a:r>
              <a:rPr lang="en-GB" i="1" dirty="0" smtClean="0">
                <a:solidFill>
                  <a:srgbClr val="002060"/>
                </a:solidFill>
                <a:cs typeface="Arial" panose="020B0604020202020204" pitchFamily="34" charset="0"/>
              </a:rPr>
              <a:t>decreases </a:t>
            </a:r>
            <a:r>
              <a:rPr lang="en-GB" i="1" dirty="0">
                <a:solidFill>
                  <a:srgbClr val="002060"/>
                </a:solidFill>
                <a:cs typeface="Arial" panose="020B0604020202020204" pitchFamily="34" charset="0"/>
              </a:rPr>
              <a:t>by a few percent, while the width of intergranular lanes </a:t>
            </a:r>
            <a:r>
              <a:rPr lang="en-GB" i="1" dirty="0" smtClean="0">
                <a:solidFill>
                  <a:srgbClr val="002060"/>
                </a:solidFill>
                <a:cs typeface="Arial" panose="020B0604020202020204" pitchFamily="34" charset="0"/>
              </a:rPr>
              <a:t>decreases </a:t>
            </a:r>
            <a:r>
              <a:rPr lang="en-GB" i="1" dirty="0">
                <a:solidFill>
                  <a:srgbClr val="002060"/>
                </a:solidFill>
                <a:cs typeface="Arial" panose="020B0604020202020204" pitchFamily="34" charset="0"/>
              </a:rPr>
              <a:t>by 60%, indicating the existence of bright rings with higher temperatures around these </a:t>
            </a:r>
            <a:r>
              <a:rPr lang="en-GB" i="1" dirty="0" smtClean="0">
                <a:solidFill>
                  <a:srgbClr val="002060"/>
                </a:solidFill>
                <a:cs typeface="Arial" panose="020B0604020202020204" pitchFamily="34" charset="0"/>
              </a:rPr>
              <a:t>sunspots (note </a:t>
            </a:r>
            <a:r>
              <a:rPr lang="ru-RU" i="1" dirty="0">
                <a:solidFill>
                  <a:schemeClr val="bg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҉</a:t>
            </a:r>
            <a:r>
              <a:rPr lang="ru-RU" i="1" dirty="0"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solidFill>
                  <a:srgbClr val="002060"/>
                </a:solidFill>
                <a:cs typeface="Arial" panose="020B0604020202020204" pitchFamily="34" charset="0"/>
              </a:rPr>
              <a:t>shape). </a:t>
            </a:r>
            <a:endParaRPr lang="it-IT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273995" y="68598"/>
            <a:ext cx="946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҉</a:t>
            </a:r>
            <a:endParaRPr lang="it-IT" sz="4800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05" y="0"/>
            <a:ext cx="324000" cy="3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6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845">
        <p:circle/>
      </p:transition>
    </mc:Choice>
    <mc:Fallback xmlns="">
      <p:transition spd="slow" advTm="228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78958" y="3029630"/>
                <a:ext cx="6540635" cy="3837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sz="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50 years 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after </a:t>
                </a:r>
                <a:r>
                  <a:rPr lang="en-U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E.Parker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1974, </a:t>
                </a:r>
                <a:r>
                  <a:rPr lang="en-U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R.Bonnet</a:t>
                </a:r>
                <a:r>
                  <a:rPr lang="en-US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1978, </a:t>
                </a:r>
                <a:r>
                  <a:rPr lang="en-U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P.Foukal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1984, </a:t>
                </a:r>
                <a:r>
                  <a:rPr lang="en-U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M.Rast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1999, </a:t>
                </a:r>
                <a:r>
                  <a:rPr lang="en-U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L.Kitchatinov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 2007</a:t>
                </a:r>
                <a:endParaRPr lang="it-I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just"/>
                <a:endParaRPr lang="de-AT" sz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endParaRPr>
              </a:p>
              <a:p>
                <a:pPr algn="just"/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Effect of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spots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on a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star‘s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endParaRPr lang="de-AT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endParaRPr>
              </a:p>
              <a:p>
                <a:pPr algn="just"/>
                <a:r>
                  <a:rPr lang="de-AT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luminosity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(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Spruit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, 1982):                                                </a:t>
                </a:r>
                <a:endParaRPr lang="de-DE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endParaRPr lang="de-DE" sz="1200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𝜒</m:t>
                    </m:r>
                  </m:oMath>
                </a14:m>
                <a:r>
                  <a:rPr lang="de-AT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= 0 </a:t>
                </a:r>
                <a:r>
                  <a:rPr lang="de-AT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… 0.1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– </a:t>
                </a:r>
                <a:r>
                  <a:rPr lang="de-AT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the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fraction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of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the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blocked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heat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flux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that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reappears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at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the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surface </a:t>
                </a:r>
                <a:r>
                  <a:rPr lang="de-AT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can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be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estimated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from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AT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the</a:t>
                </a:r>
                <a:r>
                  <a:rPr lang="de-AT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 BR </a:t>
                </a:r>
                <a:r>
                  <a:rPr lang="de-AT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area</a:t>
                </a:r>
                <a:r>
                  <a:rPr lang="de-AT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</a:p>
              <a:p>
                <a:pPr algn="just"/>
                <a:endParaRPr lang="en-GB" sz="1200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1200"/>
                  </a:spcAft>
                </a:pPr>
                <a:r>
                  <a:rPr lang="en-GB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Our </a:t>
                </a:r>
                <a:r>
                  <a:rPr lang="en-GB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en-GB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𝜒</m:t>
                    </m:r>
                  </m:oMath>
                </a14:m>
                <a:r>
                  <a:rPr lang="de-AT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0.18 – </a:t>
                </a:r>
                <a:r>
                  <a:rPr lang="de-AT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0.3, 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de-AT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𝑏𝑟</m:t>
                        </m:r>
                      </m:sub>
                    </m:sSub>
                    <m:r>
                      <a:rPr lang="de-AT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1.5 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𝑝𝑢</m:t>
                        </m:r>
                      </m:sub>
                    </m:sSub>
                  </m:oMath>
                </a14:m>
                <a:r>
                  <a:rPr lang="de-AT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).</a:t>
                </a:r>
                <a:r>
                  <a:rPr lang="de-AT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There is a rather </a:t>
                </a:r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weak negative correlation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between the sunspot field strength and the intensity / width of 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bright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rings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The amount of emerging heat is twice higher than that reported by others.       </a:t>
                </a:r>
              </a:p>
              <a:p>
                <a:pPr algn="just"/>
                <a:r>
                  <a:rPr 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</a:t>
                </a:r>
                <a:r>
                  <a:rPr lang="en-US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Good </a:t>
                </a:r>
                <a:r>
                  <a:rPr 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correspondence with </a:t>
                </a:r>
                <a:r>
                  <a:rPr lang="en-US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‘Sunspot-bright </a:t>
                </a:r>
                <a:r>
                  <a:rPr lang="en-US" sz="1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ring </a:t>
                </a:r>
                <a:r>
                  <a:rPr lang="en-US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model’ </a:t>
                </a:r>
                <a:r>
                  <a:rPr lang="en-US" sz="1400" dirty="0" smtClean="0">
                    <a:solidFill>
                      <a:schemeClr val="bg1"/>
                    </a:solidFill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endParaRPr lang="it-IT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8" y="3029630"/>
                <a:ext cx="6540635" cy="3837845"/>
              </a:xfrm>
              <a:prstGeom prst="rect">
                <a:avLst/>
              </a:prstGeom>
              <a:blipFill>
                <a:blip r:embed="rId6"/>
                <a:stretch>
                  <a:fillRect l="-839" t="-1111" r="-1212" b="-4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495" y="3261055"/>
            <a:ext cx="5562000" cy="3587554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6646679" y="4027183"/>
            <a:ext cx="5555595" cy="2829137"/>
            <a:chOff x="1874550" y="6835034"/>
            <a:chExt cx="4558663" cy="1890000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550" y="6835034"/>
              <a:ext cx="4558663" cy="1890000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5057347" y="7850247"/>
              <a:ext cx="1106932" cy="400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Kitchatinov</a:t>
              </a:r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&amp; 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Rüdiger</a:t>
              </a:r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(2007)</a:t>
              </a:r>
              <a:endParaRPr lang="de-DE" sz="1400" dirty="0">
                <a:cs typeface="Arial" panose="020B0604020202020204" pitchFamily="34" charset="0"/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794" y="-4034"/>
            <a:ext cx="5562000" cy="32676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23" y="753228"/>
            <a:ext cx="5421964" cy="1080938"/>
          </a:xfrm>
        </p:spPr>
        <p:txBody>
          <a:bodyPr rtlCol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de-A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Bright rings in LPF</a:t>
            </a:r>
            <a:endParaRPr lang="de-A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13430" y="2062652"/>
            <a:ext cx="6372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B</a:t>
            </a:r>
            <a:r>
              <a:rPr lang="en-US" i="1" dirty="0" smtClean="0">
                <a:solidFill>
                  <a:schemeClr val="bg1"/>
                </a:solidFill>
                <a:cs typeface="Arial" panose="020B0604020202020204" pitchFamily="34" charset="0"/>
              </a:rPr>
              <a:t>right rings </a:t>
            </a:r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can be clearly seen in </a:t>
            </a:r>
            <a:r>
              <a:rPr lang="en-US" i="1" dirty="0" smtClean="0">
                <a:solidFill>
                  <a:schemeClr val="bg1"/>
                </a:solidFill>
                <a:cs typeface="Arial" panose="020B0604020202020204" pitchFamily="34" charset="0"/>
              </a:rPr>
              <a:t>single Hinode FGs </a:t>
            </a:r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filtered with LPF. </a:t>
            </a:r>
            <a:r>
              <a:rPr lang="en-US" i="1" dirty="0" smtClean="0">
                <a:solidFill>
                  <a:schemeClr val="bg1"/>
                </a:solidFill>
                <a:cs typeface="Arial" panose="020B0604020202020204" pitchFamily="34" charset="0"/>
              </a:rPr>
              <a:t>These rings are not artifacts; they don’t decay on a time scale of several days.</a:t>
            </a:r>
            <a:endParaRPr lang="de-DE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8">
                <a:extLst>
                  <a:ext uri="{FF2B5EF4-FFF2-40B4-BE49-F238E27FC236}">
                    <a16:creationId xmlns:a16="http://schemas.microsoft.com/office/drawing/2014/main" id="{FDCFA5C7-3F59-4A7B-84EC-CD57D8B0D7CA}"/>
                  </a:ext>
                </a:extLst>
              </p:cNvPr>
              <p:cNvSpPr/>
              <p:nvPr/>
            </p:nvSpPr>
            <p:spPr>
              <a:xfrm>
                <a:off x="3514566" y="3773328"/>
                <a:ext cx="2319922" cy="616900"/>
              </a:xfrm>
              <a:prstGeom prst="rect">
                <a:avLst/>
              </a:prstGeom>
              <a:solidFill>
                <a:srgbClr val="F09415"/>
              </a:solidFill>
              <a:ln>
                <a:solidFill>
                  <a:srgbClr val="C00000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den>
                      </m:f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de-DE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(1−</m:t>
                      </m:r>
                      <m:r>
                        <a:rPr lang="de-DE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𝜒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)∙</m:t>
                      </m:r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𝑆𝑆𝐴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hteck 18">
                <a:extLst>
                  <a:ext uri="{FF2B5EF4-FFF2-40B4-BE49-F238E27FC236}">
                    <a16:creationId xmlns:a16="http://schemas.microsoft.com/office/drawing/2014/main" id="{FDCFA5C7-3F59-4A7B-84EC-CD57D8B0D7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566" y="3773328"/>
                <a:ext cx="2319922" cy="6169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C00000"/>
                </a:solidFill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oliennummernplatzhalter 3"/>
          <p:cNvSpPr txBox="1">
            <a:spLocks/>
          </p:cNvSpPr>
          <p:nvPr/>
        </p:nvSpPr>
        <p:spPr>
          <a:xfrm>
            <a:off x="11385505" y="6029179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1</a:t>
            </a:r>
            <a:endParaRPr lang="de-DE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18">
                <a:extLst>
                  <a:ext uri="{FF2B5EF4-FFF2-40B4-BE49-F238E27FC236}">
                    <a16:creationId xmlns:a16="http://schemas.microsoft.com/office/drawing/2014/main" id="{FDCFA5C7-3F59-4A7B-84EC-CD57D8B0D7CA}"/>
                  </a:ext>
                </a:extLst>
              </p:cNvPr>
              <p:cNvSpPr/>
              <p:nvPr/>
            </p:nvSpPr>
            <p:spPr>
              <a:xfrm>
                <a:off x="9966264" y="2599350"/>
                <a:ext cx="1844040" cy="568617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sz="1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num>
                        <m:den>
                          <m:r>
                            <a:rPr lang="de-AT" sz="1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den>
                      </m:f>
                      <m:r>
                        <a:rPr lang="de-AT" sz="1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de-DE" sz="1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AT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num>
                        <m:den>
                          <m:r>
                            <a:rPr lang="de-AT" sz="1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den>
                      </m:f>
                      <m:r>
                        <a:rPr lang="de-AT" sz="1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+4</m:t>
                      </m:r>
                      <m:f>
                        <m:fPr>
                          <m:ctrlPr>
                            <a:rPr lang="de-DE" sz="1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sz="1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hteck 18">
                <a:extLst>
                  <a:ext uri="{FF2B5EF4-FFF2-40B4-BE49-F238E27FC236}">
                    <a16:creationId xmlns:a16="http://schemas.microsoft.com/office/drawing/2014/main" id="{FDCFA5C7-3F59-4A7B-84EC-CD57D8B0D7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264" y="2599350"/>
                <a:ext cx="1844040" cy="568617"/>
              </a:xfrm>
              <a:prstGeom prst="rect">
                <a:avLst/>
              </a:prstGeom>
              <a:blipFill>
                <a:blip r:embed="rId11"/>
                <a:stretch>
                  <a:fillRect b="-7447"/>
                </a:stretch>
              </a:blipFill>
              <a:ln>
                <a:noFill/>
                <a:prstDash val="soli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hteck 17"/>
          <p:cNvSpPr/>
          <p:nvPr/>
        </p:nvSpPr>
        <p:spPr>
          <a:xfrm>
            <a:off x="5844160" y="391453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(6)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1700702" y="2673566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</a:rPr>
              <a:t>(7)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05" y="0"/>
            <a:ext cx="324000" cy="3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0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116">
        <p:circle/>
      </p:transition>
    </mc:Choice>
    <mc:Fallback xmlns="">
      <p:transition spd="slow" advTm="391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442111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6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p:pic>
        <p:nvPicPr>
          <p:cNvPr id="10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136" y="10"/>
            <a:ext cx="6009688" cy="6856310"/>
          </a:xfrm>
          <a:prstGeom prst="rect">
            <a:avLst/>
          </a:prstGeom>
          <a:ln>
            <a:solidFill>
              <a:srgbClr val="C00000"/>
            </a:solidFill>
          </a:ln>
          <a:effectLst/>
        </p:spPr>
      </p:pic>
      <p:sp>
        <p:nvSpPr>
          <p:cNvPr id="30" name="Foliennummernplatzhalter 3"/>
          <p:cNvSpPr txBox="1">
            <a:spLocks/>
          </p:cNvSpPr>
          <p:nvPr/>
        </p:nvSpPr>
        <p:spPr>
          <a:xfrm>
            <a:off x="11385505" y="6029179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</a:t>
            </a:r>
            <a:r>
              <a:rPr lang="de-DE" sz="1800" dirty="0" smtClean="0">
                <a:solidFill>
                  <a:schemeClr val="tx1"/>
                </a:solidFill>
              </a:rPr>
              <a:t>14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90" y="753228"/>
            <a:ext cx="5717221" cy="1080938"/>
          </a:xfrm>
        </p:spPr>
        <p:txBody>
          <a:bodyPr rtlCol="0">
            <a:normAutofit/>
          </a:bodyPr>
          <a:lstStyle/>
          <a:p>
            <a:pPr algn="ctr" rtl="0"/>
            <a:r>
              <a:rPr lang="de-DE" dirty="0" smtClean="0"/>
              <a:t>Granulation </a:t>
            </a:r>
            <a:r>
              <a:rPr lang="de-DE" dirty="0" err="1" smtClean="0"/>
              <a:t>size</a:t>
            </a:r>
            <a:r>
              <a:rPr lang="de-DE" dirty="0" smtClean="0"/>
              <a:t> in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de-DE" dirty="0"/>
          </a:p>
        </p:txBody>
      </p:sp>
      <p:sp>
        <p:nvSpPr>
          <p:cNvPr id="55" name="TextBox 33">
            <a:extLst>
              <a:ext uri="{FF2B5EF4-FFF2-40B4-BE49-F238E27FC236}">
                <a16:creationId xmlns:a16="http://schemas.microsoft.com/office/drawing/2014/main" id="{EBD32BF3-A969-48F8-9D0E-4ED071619A20}"/>
              </a:ext>
            </a:extLst>
          </p:cNvPr>
          <p:cNvSpPr txBox="1"/>
          <p:nvPr/>
        </p:nvSpPr>
        <p:spPr>
          <a:xfrm>
            <a:off x="85197" y="4878635"/>
            <a:ext cx="6013488" cy="181588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sunspots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pores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granulation parameters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vary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AutoNum type="arabicParenR"/>
            </a:pP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longated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granular cells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3.3 MED and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 algn="just">
              <a:buAutoNum type="arabicParenR"/>
            </a:pP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reas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„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 granules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arrangement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sharp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angles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 algn="just">
              <a:buAutoNum type="arabicParenR"/>
            </a:pP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large granular cells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ED 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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4MED. </a:t>
            </a: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770" y="3418821"/>
            <a:ext cx="5848496" cy="2520000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136" y="610678"/>
            <a:ext cx="5844346" cy="2533274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2789" y="3430982"/>
            <a:ext cx="2162718" cy="2492173"/>
          </a:xfrm>
          <a:prstGeom prst="rect">
            <a:avLst/>
          </a:prstGeom>
        </p:spPr>
      </p:pic>
      <p:grpSp>
        <p:nvGrpSpPr>
          <p:cNvPr id="59" name="Gruppieren 58"/>
          <p:cNvGrpSpPr/>
          <p:nvPr/>
        </p:nvGrpSpPr>
        <p:grpSpPr>
          <a:xfrm>
            <a:off x="6185769" y="3424188"/>
            <a:ext cx="2121132" cy="2492173"/>
            <a:chOff x="1057710" y="3953760"/>
            <a:chExt cx="2033833" cy="2270952"/>
          </a:xfrm>
        </p:grpSpPr>
        <p:pic>
          <p:nvPicPr>
            <p:cNvPr id="60" name="Grafik 59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7710" y="3953760"/>
              <a:ext cx="2033833" cy="2270952"/>
            </a:xfrm>
            <a:prstGeom prst="rect">
              <a:avLst/>
            </a:prstGeom>
          </p:spPr>
        </p:pic>
        <p:sp>
          <p:nvSpPr>
            <p:cNvPr id="61" name="Freihandform 60"/>
            <p:cNvSpPr/>
            <p:nvPr/>
          </p:nvSpPr>
          <p:spPr>
            <a:xfrm>
              <a:off x="1114588" y="4245788"/>
              <a:ext cx="1863745" cy="1405690"/>
            </a:xfrm>
            <a:custGeom>
              <a:avLst/>
              <a:gdLst>
                <a:gd name="connsiteX0" fmla="*/ 470374 w 1994969"/>
                <a:gd name="connsiteY0" fmla="*/ 10384 h 1405690"/>
                <a:gd name="connsiteX1" fmla="*/ 566168 w 1994969"/>
                <a:gd name="connsiteY1" fmla="*/ 1675 h 1405690"/>
                <a:gd name="connsiteX2" fmla="*/ 679379 w 1994969"/>
                <a:gd name="connsiteY2" fmla="*/ 1675 h 1405690"/>
                <a:gd name="connsiteX3" fmla="*/ 844842 w 1994969"/>
                <a:gd name="connsiteY3" fmla="*/ 19092 h 1405690"/>
                <a:gd name="connsiteX4" fmla="*/ 958054 w 1994969"/>
                <a:gd name="connsiteY4" fmla="*/ 62635 h 1405690"/>
                <a:gd name="connsiteX5" fmla="*/ 1053848 w 1994969"/>
                <a:gd name="connsiteY5" fmla="*/ 132304 h 1405690"/>
                <a:gd name="connsiteX6" fmla="*/ 1184477 w 1994969"/>
                <a:gd name="connsiteY6" fmla="*/ 201972 h 1405690"/>
                <a:gd name="connsiteX7" fmla="*/ 1271562 w 1994969"/>
                <a:gd name="connsiteY7" fmla="*/ 280349 h 1405690"/>
                <a:gd name="connsiteX8" fmla="*/ 1376065 w 1994969"/>
                <a:gd name="connsiteY8" fmla="*/ 402269 h 1405690"/>
                <a:gd name="connsiteX9" fmla="*/ 1463151 w 1994969"/>
                <a:gd name="connsiteY9" fmla="*/ 480646 h 1405690"/>
                <a:gd name="connsiteX10" fmla="*/ 1515402 w 1994969"/>
                <a:gd name="connsiteY10" fmla="*/ 567732 h 1405690"/>
                <a:gd name="connsiteX11" fmla="*/ 1611197 w 1994969"/>
                <a:gd name="connsiteY11" fmla="*/ 585149 h 1405690"/>
                <a:gd name="connsiteX12" fmla="*/ 1724408 w 1994969"/>
                <a:gd name="connsiteY12" fmla="*/ 707069 h 1405690"/>
                <a:gd name="connsiteX13" fmla="*/ 1811494 w 1994969"/>
                <a:gd name="connsiteY13" fmla="*/ 811572 h 1405690"/>
                <a:gd name="connsiteX14" fmla="*/ 1907288 w 1994969"/>
                <a:gd name="connsiteY14" fmla="*/ 855115 h 1405690"/>
                <a:gd name="connsiteX15" fmla="*/ 1933414 w 1994969"/>
                <a:gd name="connsiteY15" fmla="*/ 959618 h 1405690"/>
                <a:gd name="connsiteX16" fmla="*/ 1994374 w 1994969"/>
                <a:gd name="connsiteY16" fmla="*/ 1055412 h 1405690"/>
                <a:gd name="connsiteX17" fmla="*/ 1959539 w 1994969"/>
                <a:gd name="connsiteY17" fmla="*/ 1133789 h 1405690"/>
                <a:gd name="connsiteX18" fmla="*/ 1881162 w 1994969"/>
                <a:gd name="connsiteY18" fmla="*/ 1159915 h 1405690"/>
                <a:gd name="connsiteX19" fmla="*/ 1828911 w 1994969"/>
                <a:gd name="connsiteY19" fmla="*/ 1238292 h 1405690"/>
                <a:gd name="connsiteX20" fmla="*/ 1767951 w 1994969"/>
                <a:gd name="connsiteY20" fmla="*/ 1238292 h 1405690"/>
                <a:gd name="connsiteX21" fmla="*/ 1698282 w 1994969"/>
                <a:gd name="connsiteY21" fmla="*/ 1264418 h 1405690"/>
                <a:gd name="connsiteX22" fmla="*/ 1654739 w 1994969"/>
                <a:gd name="connsiteY22" fmla="*/ 1273126 h 1405690"/>
                <a:gd name="connsiteX23" fmla="*/ 1602488 w 1994969"/>
                <a:gd name="connsiteY23" fmla="*/ 1255709 h 1405690"/>
                <a:gd name="connsiteX24" fmla="*/ 1541528 w 1994969"/>
                <a:gd name="connsiteY24" fmla="*/ 1220875 h 1405690"/>
                <a:gd name="connsiteX25" fmla="*/ 1463151 w 1994969"/>
                <a:gd name="connsiteY25" fmla="*/ 1299252 h 1405690"/>
                <a:gd name="connsiteX26" fmla="*/ 1402191 w 1994969"/>
                <a:gd name="connsiteY26" fmla="*/ 1368921 h 1405690"/>
                <a:gd name="connsiteX27" fmla="*/ 1306397 w 1994969"/>
                <a:gd name="connsiteY27" fmla="*/ 1342795 h 1405690"/>
                <a:gd name="connsiteX28" fmla="*/ 1245437 w 1994969"/>
                <a:gd name="connsiteY28" fmla="*/ 1377629 h 1405690"/>
                <a:gd name="connsiteX29" fmla="*/ 1167059 w 1994969"/>
                <a:gd name="connsiteY29" fmla="*/ 1403755 h 1405690"/>
                <a:gd name="connsiteX30" fmla="*/ 1132225 w 1994969"/>
                <a:gd name="connsiteY30" fmla="*/ 1403755 h 1405690"/>
                <a:gd name="connsiteX31" fmla="*/ 1079974 w 1994969"/>
                <a:gd name="connsiteY31" fmla="*/ 1403755 h 1405690"/>
                <a:gd name="connsiteX32" fmla="*/ 1001597 w 1994969"/>
                <a:gd name="connsiteY32" fmla="*/ 1386338 h 1405690"/>
                <a:gd name="connsiteX33" fmla="*/ 853551 w 1994969"/>
                <a:gd name="connsiteY33" fmla="*/ 1395046 h 1405690"/>
                <a:gd name="connsiteX34" fmla="*/ 775174 w 1994969"/>
                <a:gd name="connsiteY34" fmla="*/ 1307961 h 1405690"/>
                <a:gd name="connsiteX35" fmla="*/ 714214 w 1994969"/>
                <a:gd name="connsiteY35" fmla="*/ 1281835 h 1405690"/>
                <a:gd name="connsiteX36" fmla="*/ 653254 w 1994969"/>
                <a:gd name="connsiteY36" fmla="*/ 1159915 h 1405690"/>
                <a:gd name="connsiteX37" fmla="*/ 609711 w 1994969"/>
                <a:gd name="connsiteY37" fmla="*/ 1151206 h 1405690"/>
                <a:gd name="connsiteX38" fmla="*/ 574877 w 1994969"/>
                <a:gd name="connsiteY38" fmla="*/ 1125081 h 1405690"/>
                <a:gd name="connsiteX39" fmla="*/ 435539 w 1994969"/>
                <a:gd name="connsiteY39" fmla="*/ 1055412 h 1405690"/>
                <a:gd name="connsiteX40" fmla="*/ 322328 w 1994969"/>
                <a:gd name="connsiteY40" fmla="*/ 1037995 h 1405690"/>
                <a:gd name="connsiteX41" fmla="*/ 252659 w 1994969"/>
                <a:gd name="connsiteY41" fmla="*/ 1037995 h 1405690"/>
                <a:gd name="connsiteX42" fmla="*/ 130739 w 1994969"/>
                <a:gd name="connsiteY42" fmla="*/ 1055412 h 1405690"/>
                <a:gd name="connsiteX43" fmla="*/ 52362 w 1994969"/>
                <a:gd name="connsiteY43" fmla="*/ 1011869 h 1405690"/>
                <a:gd name="connsiteX44" fmla="*/ 26237 w 1994969"/>
                <a:gd name="connsiteY44" fmla="*/ 950909 h 1405690"/>
                <a:gd name="connsiteX45" fmla="*/ 111 w 1994969"/>
                <a:gd name="connsiteY45" fmla="*/ 916075 h 1405690"/>
                <a:gd name="connsiteX46" fmla="*/ 17528 w 1994969"/>
                <a:gd name="connsiteY46" fmla="*/ 768029 h 1405690"/>
                <a:gd name="connsiteX47" fmla="*/ 34945 w 1994969"/>
                <a:gd name="connsiteY47" fmla="*/ 646109 h 1405690"/>
                <a:gd name="connsiteX48" fmla="*/ 174282 w 1994969"/>
                <a:gd name="connsiteY48" fmla="*/ 593858 h 1405690"/>
                <a:gd name="connsiteX49" fmla="*/ 235242 w 1994969"/>
                <a:gd name="connsiteY49" fmla="*/ 471938 h 1405690"/>
                <a:gd name="connsiteX50" fmla="*/ 270077 w 1994969"/>
                <a:gd name="connsiteY50" fmla="*/ 393561 h 1405690"/>
                <a:gd name="connsiteX51" fmla="*/ 331037 w 1994969"/>
                <a:gd name="connsiteY51" fmla="*/ 306475 h 1405690"/>
                <a:gd name="connsiteX52" fmla="*/ 461665 w 1994969"/>
                <a:gd name="connsiteY52" fmla="*/ 262932 h 1405690"/>
                <a:gd name="connsiteX53" fmla="*/ 426831 w 1994969"/>
                <a:gd name="connsiteY53" fmla="*/ 149721 h 1405690"/>
                <a:gd name="connsiteX54" fmla="*/ 418122 w 1994969"/>
                <a:gd name="connsiteY54" fmla="*/ 62635 h 1405690"/>
                <a:gd name="connsiteX55" fmla="*/ 418122 w 1994969"/>
                <a:gd name="connsiteY55" fmla="*/ 36509 h 140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994969" h="1405690">
                  <a:moveTo>
                    <a:pt x="470374" y="10384"/>
                  </a:moveTo>
                  <a:cubicBezTo>
                    <a:pt x="500854" y="6755"/>
                    <a:pt x="531334" y="3126"/>
                    <a:pt x="566168" y="1675"/>
                  </a:cubicBezTo>
                  <a:cubicBezTo>
                    <a:pt x="601002" y="224"/>
                    <a:pt x="632933" y="-1228"/>
                    <a:pt x="679379" y="1675"/>
                  </a:cubicBezTo>
                  <a:cubicBezTo>
                    <a:pt x="725825" y="4578"/>
                    <a:pt x="798396" y="8932"/>
                    <a:pt x="844842" y="19092"/>
                  </a:cubicBezTo>
                  <a:cubicBezTo>
                    <a:pt x="891288" y="29252"/>
                    <a:pt x="923220" y="43766"/>
                    <a:pt x="958054" y="62635"/>
                  </a:cubicBezTo>
                  <a:cubicBezTo>
                    <a:pt x="992888" y="81504"/>
                    <a:pt x="1016111" y="109081"/>
                    <a:pt x="1053848" y="132304"/>
                  </a:cubicBezTo>
                  <a:cubicBezTo>
                    <a:pt x="1091585" y="155527"/>
                    <a:pt x="1148191" y="177298"/>
                    <a:pt x="1184477" y="201972"/>
                  </a:cubicBezTo>
                  <a:cubicBezTo>
                    <a:pt x="1220763" y="226646"/>
                    <a:pt x="1239631" y="246966"/>
                    <a:pt x="1271562" y="280349"/>
                  </a:cubicBezTo>
                  <a:cubicBezTo>
                    <a:pt x="1303493" y="313732"/>
                    <a:pt x="1344134" y="368886"/>
                    <a:pt x="1376065" y="402269"/>
                  </a:cubicBezTo>
                  <a:cubicBezTo>
                    <a:pt x="1407997" y="435652"/>
                    <a:pt x="1439928" y="453069"/>
                    <a:pt x="1463151" y="480646"/>
                  </a:cubicBezTo>
                  <a:cubicBezTo>
                    <a:pt x="1486374" y="508223"/>
                    <a:pt x="1490728" y="550315"/>
                    <a:pt x="1515402" y="567732"/>
                  </a:cubicBezTo>
                  <a:cubicBezTo>
                    <a:pt x="1540076" y="585149"/>
                    <a:pt x="1576363" y="561926"/>
                    <a:pt x="1611197" y="585149"/>
                  </a:cubicBezTo>
                  <a:cubicBezTo>
                    <a:pt x="1646031" y="608372"/>
                    <a:pt x="1691025" y="669332"/>
                    <a:pt x="1724408" y="707069"/>
                  </a:cubicBezTo>
                  <a:cubicBezTo>
                    <a:pt x="1757791" y="744806"/>
                    <a:pt x="1781014" y="786898"/>
                    <a:pt x="1811494" y="811572"/>
                  </a:cubicBezTo>
                  <a:cubicBezTo>
                    <a:pt x="1841974" y="836246"/>
                    <a:pt x="1886968" y="830441"/>
                    <a:pt x="1907288" y="855115"/>
                  </a:cubicBezTo>
                  <a:cubicBezTo>
                    <a:pt x="1927608" y="879789"/>
                    <a:pt x="1918900" y="926235"/>
                    <a:pt x="1933414" y="959618"/>
                  </a:cubicBezTo>
                  <a:cubicBezTo>
                    <a:pt x="1947928" y="993001"/>
                    <a:pt x="1990020" y="1026384"/>
                    <a:pt x="1994374" y="1055412"/>
                  </a:cubicBezTo>
                  <a:cubicBezTo>
                    <a:pt x="1998728" y="1084440"/>
                    <a:pt x="1978408" y="1116372"/>
                    <a:pt x="1959539" y="1133789"/>
                  </a:cubicBezTo>
                  <a:cubicBezTo>
                    <a:pt x="1940670" y="1151206"/>
                    <a:pt x="1902933" y="1142498"/>
                    <a:pt x="1881162" y="1159915"/>
                  </a:cubicBezTo>
                  <a:cubicBezTo>
                    <a:pt x="1859391" y="1177332"/>
                    <a:pt x="1847780" y="1225229"/>
                    <a:pt x="1828911" y="1238292"/>
                  </a:cubicBezTo>
                  <a:cubicBezTo>
                    <a:pt x="1810042" y="1251355"/>
                    <a:pt x="1789722" y="1233938"/>
                    <a:pt x="1767951" y="1238292"/>
                  </a:cubicBezTo>
                  <a:cubicBezTo>
                    <a:pt x="1746180" y="1242646"/>
                    <a:pt x="1717151" y="1258612"/>
                    <a:pt x="1698282" y="1264418"/>
                  </a:cubicBezTo>
                  <a:cubicBezTo>
                    <a:pt x="1679413" y="1270224"/>
                    <a:pt x="1670705" y="1274578"/>
                    <a:pt x="1654739" y="1273126"/>
                  </a:cubicBezTo>
                  <a:cubicBezTo>
                    <a:pt x="1638773" y="1271674"/>
                    <a:pt x="1621357" y="1264418"/>
                    <a:pt x="1602488" y="1255709"/>
                  </a:cubicBezTo>
                  <a:cubicBezTo>
                    <a:pt x="1583620" y="1247001"/>
                    <a:pt x="1564751" y="1213618"/>
                    <a:pt x="1541528" y="1220875"/>
                  </a:cubicBezTo>
                  <a:cubicBezTo>
                    <a:pt x="1518305" y="1228132"/>
                    <a:pt x="1486374" y="1274578"/>
                    <a:pt x="1463151" y="1299252"/>
                  </a:cubicBezTo>
                  <a:cubicBezTo>
                    <a:pt x="1439928" y="1323926"/>
                    <a:pt x="1428317" y="1361664"/>
                    <a:pt x="1402191" y="1368921"/>
                  </a:cubicBezTo>
                  <a:cubicBezTo>
                    <a:pt x="1376065" y="1376178"/>
                    <a:pt x="1332523" y="1341344"/>
                    <a:pt x="1306397" y="1342795"/>
                  </a:cubicBezTo>
                  <a:cubicBezTo>
                    <a:pt x="1280271" y="1344246"/>
                    <a:pt x="1268660" y="1367469"/>
                    <a:pt x="1245437" y="1377629"/>
                  </a:cubicBezTo>
                  <a:cubicBezTo>
                    <a:pt x="1222214" y="1387789"/>
                    <a:pt x="1167059" y="1403755"/>
                    <a:pt x="1167059" y="1403755"/>
                  </a:cubicBezTo>
                  <a:cubicBezTo>
                    <a:pt x="1148190" y="1408109"/>
                    <a:pt x="1132225" y="1403755"/>
                    <a:pt x="1132225" y="1403755"/>
                  </a:cubicBezTo>
                  <a:cubicBezTo>
                    <a:pt x="1117711" y="1403755"/>
                    <a:pt x="1101745" y="1406658"/>
                    <a:pt x="1079974" y="1403755"/>
                  </a:cubicBezTo>
                  <a:cubicBezTo>
                    <a:pt x="1058203" y="1400852"/>
                    <a:pt x="1039334" y="1387789"/>
                    <a:pt x="1001597" y="1386338"/>
                  </a:cubicBezTo>
                  <a:cubicBezTo>
                    <a:pt x="963860" y="1384887"/>
                    <a:pt x="891288" y="1408109"/>
                    <a:pt x="853551" y="1395046"/>
                  </a:cubicBezTo>
                  <a:cubicBezTo>
                    <a:pt x="815814" y="1381983"/>
                    <a:pt x="798397" y="1326829"/>
                    <a:pt x="775174" y="1307961"/>
                  </a:cubicBezTo>
                  <a:cubicBezTo>
                    <a:pt x="751951" y="1289093"/>
                    <a:pt x="734534" y="1306509"/>
                    <a:pt x="714214" y="1281835"/>
                  </a:cubicBezTo>
                  <a:cubicBezTo>
                    <a:pt x="693894" y="1257161"/>
                    <a:pt x="670671" y="1181687"/>
                    <a:pt x="653254" y="1159915"/>
                  </a:cubicBezTo>
                  <a:cubicBezTo>
                    <a:pt x="635837" y="1138144"/>
                    <a:pt x="609711" y="1151206"/>
                    <a:pt x="609711" y="1151206"/>
                  </a:cubicBezTo>
                  <a:cubicBezTo>
                    <a:pt x="596648" y="1145400"/>
                    <a:pt x="603906" y="1141047"/>
                    <a:pt x="574877" y="1125081"/>
                  </a:cubicBezTo>
                  <a:cubicBezTo>
                    <a:pt x="545848" y="1109115"/>
                    <a:pt x="477630" y="1069926"/>
                    <a:pt x="435539" y="1055412"/>
                  </a:cubicBezTo>
                  <a:cubicBezTo>
                    <a:pt x="393448" y="1040898"/>
                    <a:pt x="352808" y="1040898"/>
                    <a:pt x="322328" y="1037995"/>
                  </a:cubicBezTo>
                  <a:cubicBezTo>
                    <a:pt x="291848" y="1035092"/>
                    <a:pt x="284590" y="1035092"/>
                    <a:pt x="252659" y="1037995"/>
                  </a:cubicBezTo>
                  <a:cubicBezTo>
                    <a:pt x="220728" y="1040898"/>
                    <a:pt x="164122" y="1059766"/>
                    <a:pt x="130739" y="1055412"/>
                  </a:cubicBezTo>
                  <a:cubicBezTo>
                    <a:pt x="97356" y="1051058"/>
                    <a:pt x="69779" y="1029286"/>
                    <a:pt x="52362" y="1011869"/>
                  </a:cubicBezTo>
                  <a:cubicBezTo>
                    <a:pt x="34945" y="994452"/>
                    <a:pt x="26237" y="950909"/>
                    <a:pt x="26237" y="950909"/>
                  </a:cubicBezTo>
                  <a:cubicBezTo>
                    <a:pt x="17529" y="934943"/>
                    <a:pt x="1562" y="946555"/>
                    <a:pt x="111" y="916075"/>
                  </a:cubicBezTo>
                  <a:cubicBezTo>
                    <a:pt x="-1340" y="885595"/>
                    <a:pt x="11722" y="813023"/>
                    <a:pt x="17528" y="768029"/>
                  </a:cubicBezTo>
                  <a:cubicBezTo>
                    <a:pt x="23334" y="723035"/>
                    <a:pt x="8819" y="675137"/>
                    <a:pt x="34945" y="646109"/>
                  </a:cubicBezTo>
                  <a:cubicBezTo>
                    <a:pt x="61071" y="617081"/>
                    <a:pt x="140899" y="622886"/>
                    <a:pt x="174282" y="593858"/>
                  </a:cubicBezTo>
                  <a:cubicBezTo>
                    <a:pt x="207665" y="564830"/>
                    <a:pt x="219276" y="505321"/>
                    <a:pt x="235242" y="471938"/>
                  </a:cubicBezTo>
                  <a:cubicBezTo>
                    <a:pt x="251208" y="438555"/>
                    <a:pt x="254111" y="421138"/>
                    <a:pt x="270077" y="393561"/>
                  </a:cubicBezTo>
                  <a:cubicBezTo>
                    <a:pt x="286043" y="365984"/>
                    <a:pt x="299106" y="328246"/>
                    <a:pt x="331037" y="306475"/>
                  </a:cubicBezTo>
                  <a:cubicBezTo>
                    <a:pt x="362968" y="284704"/>
                    <a:pt x="445699" y="289058"/>
                    <a:pt x="461665" y="262932"/>
                  </a:cubicBezTo>
                  <a:cubicBezTo>
                    <a:pt x="477631" y="236806"/>
                    <a:pt x="434088" y="183104"/>
                    <a:pt x="426831" y="149721"/>
                  </a:cubicBezTo>
                  <a:cubicBezTo>
                    <a:pt x="419574" y="116338"/>
                    <a:pt x="418122" y="62635"/>
                    <a:pt x="418122" y="62635"/>
                  </a:cubicBezTo>
                  <a:cubicBezTo>
                    <a:pt x="416671" y="43766"/>
                    <a:pt x="417396" y="40137"/>
                    <a:pt x="418122" y="36509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9871548" y="5568408"/>
            <a:ext cx="2160643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granules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6184530" y="5557212"/>
            <a:ext cx="2122372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‘split’ granules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hteckige Legende 63"/>
          <p:cNvSpPr/>
          <p:nvPr/>
        </p:nvSpPr>
        <p:spPr>
          <a:xfrm>
            <a:off x="7907383" y="1576251"/>
            <a:ext cx="1254034" cy="1222330"/>
          </a:xfrm>
          <a:prstGeom prst="wedgeRectCallout">
            <a:avLst>
              <a:gd name="adj1" fmla="val -79112"/>
              <a:gd name="adj2" fmla="val 101305"/>
            </a:avLst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Textfeld 64"/>
          <p:cNvSpPr txBox="1"/>
          <p:nvPr/>
        </p:nvSpPr>
        <p:spPr>
          <a:xfrm>
            <a:off x="9805851" y="608854"/>
            <a:ext cx="2221978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Hinode FG20140416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7402297" y="6162738"/>
            <a:ext cx="37272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also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pores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A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naked</a:t>
            </a:r>
            <a:r>
              <a:rPr lang="de-A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spots</a:t>
            </a:r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80040" y="2211710"/>
            <a:ext cx="5840926" cy="2520000"/>
            <a:chOff x="180040" y="2211710"/>
            <a:chExt cx="5840926" cy="2520000"/>
          </a:xfrm>
        </p:grpSpPr>
        <p:grpSp>
          <p:nvGrpSpPr>
            <p:cNvPr id="25" name="Gruppieren 24"/>
            <p:cNvGrpSpPr>
              <a:grpSpLocks noChangeAspect="1"/>
            </p:cNvGrpSpPr>
            <p:nvPr/>
          </p:nvGrpSpPr>
          <p:grpSpPr>
            <a:xfrm>
              <a:off x="180040" y="2211710"/>
              <a:ext cx="5840926" cy="2520000"/>
              <a:chOff x="4807221" y="3420966"/>
              <a:chExt cx="6863258" cy="2961073"/>
            </a:xfrm>
          </p:grpSpPr>
          <p:grpSp>
            <p:nvGrpSpPr>
              <p:cNvPr id="26" name="Gruppieren 25"/>
              <p:cNvGrpSpPr/>
              <p:nvPr/>
            </p:nvGrpSpPr>
            <p:grpSpPr>
              <a:xfrm>
                <a:off x="4807221" y="3420966"/>
                <a:ext cx="6863258" cy="2961073"/>
                <a:chOff x="136609" y="3586437"/>
                <a:chExt cx="6863258" cy="2961073"/>
              </a:xfrm>
            </p:grpSpPr>
            <p:pic>
              <p:nvPicPr>
                <p:cNvPr id="29" name="Grafik 28"/>
                <p:cNvPicPr>
                  <a:picLocks noChangeAspect="1"/>
                </p:cNvPicPr>
                <p:nvPr/>
              </p:nvPicPr>
              <p:blipFill rotWithShape="1">
                <a:blip r:embed="rId14" cstate="email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969" r="5928"/>
                <a:stretch/>
              </p:blipFill>
              <p:spPr>
                <a:xfrm>
                  <a:off x="136609" y="3586437"/>
                  <a:ext cx="6863258" cy="2961073"/>
                </a:xfrm>
                <a:prstGeom prst="rect">
                  <a:avLst/>
                </a:prstGeom>
                <a:ln>
                  <a:solidFill>
                    <a:srgbClr val="0070C0"/>
                  </a:solidFill>
                </a:ln>
              </p:spPr>
            </p:pic>
            <p:sp>
              <p:nvSpPr>
                <p:cNvPr id="31" name="Ellipse 30"/>
                <p:cNvSpPr>
                  <a:spLocks noChangeAspect="1"/>
                </p:cNvSpPr>
                <p:nvPr/>
              </p:nvSpPr>
              <p:spPr>
                <a:xfrm>
                  <a:off x="383008" y="3623759"/>
                  <a:ext cx="1152000" cy="1150999"/>
                </a:xfrm>
                <a:prstGeom prst="ellipse">
                  <a:avLst/>
                </a:prstGeom>
                <a:noFill/>
                <a:ln w="19050">
                  <a:solidFill>
                    <a:srgbClr val="0070C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n>
                      <a:solidFill>
                        <a:srgbClr val="C00000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hteck 26"/>
                  <p:cNvSpPr/>
                  <p:nvPr/>
                </p:nvSpPr>
                <p:spPr>
                  <a:xfrm>
                    <a:off x="4820797" y="5960977"/>
                    <a:ext cx="2119227" cy="399893"/>
                  </a:xfrm>
                  <a:prstGeom prst="rect">
                    <a:avLst/>
                  </a:prstGeom>
                  <a:solidFill>
                    <a:srgbClr val="FFC000">
                      <a:alpha val="69000"/>
                    </a:srgbClr>
                  </a:solidFill>
                  <a:ln>
                    <a:solidFill>
                      <a:srgbClr val="0070C0"/>
                    </a:solidFill>
                    <a:prstDash val="solid"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de-DE" sz="1600" b="0" i="0" dirty="0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ctr" rotWithShape="0">
                                  <a:srgbClr val="CCECFF"/>
                                </a:outerShdw>
                              </a:effectLs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de-DE" sz="1600" b="0" i="0" dirty="0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ctr" rotWithShape="0">
                                  <a:srgbClr val="CCECFF"/>
                                </a:outerShdw>
                              </a:effectLs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= 2000 </m:t>
                          </m:r>
                          <m:r>
                            <m:rPr>
                              <m:nor/>
                            </m:rPr>
                            <a:rPr lang="de-DE" sz="1600" b="0" i="0" dirty="0" smtClean="0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ctr" rotWithShape="0">
                                  <a:srgbClr val="CCECFF"/>
                                </a:outerShdw>
                              </a:effectLs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Gauss</m:t>
                          </m:r>
                        </m:oMath>
                      </m:oMathPara>
                    </a14:m>
                    <a:endParaRPr lang="de-DE" sz="16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hteck 5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20797" y="5960977"/>
                    <a:ext cx="2119227" cy="39989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rgbClr val="0070C0"/>
                    </a:solidFill>
                    <a:prstDash val="solid"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Pfeil nach links 27"/>
              <p:cNvSpPr/>
              <p:nvPr/>
            </p:nvSpPr>
            <p:spPr>
              <a:xfrm>
                <a:off x="10990294" y="3760568"/>
                <a:ext cx="484094" cy="43030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8" name="Textfeld 67"/>
            <p:cNvSpPr txBox="1"/>
            <p:nvPr/>
          </p:nvSpPr>
          <p:spPr>
            <a:xfrm>
              <a:off x="3795009" y="4359567"/>
              <a:ext cx="2221978" cy="36933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Hinode FG20141020</a:t>
              </a:r>
              <a:endPara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76" y="0"/>
            <a:ext cx="324000" cy="3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02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014">
        <p:circle/>
      </p:transition>
    </mc:Choice>
    <mc:Fallback xmlns="">
      <p:transition spd="slow" advTm="350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433" y="609600"/>
            <a:ext cx="5988567" cy="624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hteck 24"/>
          <p:cNvSpPr/>
          <p:nvPr/>
        </p:nvSpPr>
        <p:spPr>
          <a:xfrm>
            <a:off x="6333893" y="3362517"/>
            <a:ext cx="5727478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Hinode image data (IGAM Database, © JAXA) were  made available by </a:t>
            </a:r>
            <a:r>
              <a:rPr lang="en-GB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</a:t>
            </a: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A.Hanslmeier</a:t>
            </a: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University of Graz. </a:t>
            </a:r>
          </a:p>
          <a:p>
            <a:pPr algn="just">
              <a:spcAft>
                <a:spcPts val="600"/>
              </a:spcAft>
            </a:pP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and monthly mean SSN </a:t>
            </a:r>
            <a:r>
              <a:rPr lang="en-GB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 were derived from the SILSO archive at the Royal Observatory of Belgium. </a:t>
            </a:r>
          </a:p>
          <a:p>
            <a:pPr algn="just">
              <a:spcAft>
                <a:spcPts val="600"/>
              </a:spcAft>
            </a:pP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SSA time series were downloaded from the web-site of the NASA / Marshall Center for Solar Physics, USA</a:t>
            </a:r>
            <a:r>
              <a:rPr lang="en-GB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GB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MWO MFS strength data for sunspots were provided by </a:t>
            </a:r>
            <a:r>
              <a:rPr lang="en-GB" sz="16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A.Pevtsov</a:t>
            </a:r>
            <a:r>
              <a:rPr lang="en-GB" sz="1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National Solar Observatory, USA.</a:t>
            </a:r>
          </a:p>
          <a:p>
            <a:pPr algn="just">
              <a:spcAft>
                <a:spcPts val="600"/>
              </a:spcAft>
            </a:pP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warmly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colleagues who supported this research and all of you for the kind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audience and the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sincere interest in this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work. 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310767" y="2424879"/>
            <a:ext cx="5798480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de-DE" sz="1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The instrumental </a:t>
            </a:r>
            <a:r>
              <a:rPr lang="de-DE" sz="1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orbital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effects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accuracy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estimated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New image data </a:t>
            </a:r>
            <a:r>
              <a:rPr lang="de-DE" sz="1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polar granulation will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obtained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Solar Orbiter</a:t>
            </a:r>
            <a:r>
              <a:rPr lang="de-DE" sz="15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5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2" y="609600"/>
            <a:ext cx="6132807" cy="154142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ctr" rtl="0"/>
            <a:r>
              <a:rPr lang="de-DE" dirty="0" err="1" smtClean="0"/>
              <a:t>Conclusions</a:t>
            </a:r>
            <a:r>
              <a:rPr lang="de-DE" dirty="0"/>
              <a:t> </a:t>
            </a:r>
            <a:r>
              <a:rPr lang="de-DE" dirty="0" smtClean="0"/>
              <a:t>and </a:t>
            </a:r>
            <a:br>
              <a:rPr lang="de-DE" dirty="0" smtClean="0"/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33">
            <a:extLst>
              <a:ext uri="{FF2B5EF4-FFF2-40B4-BE49-F238E27FC236}">
                <a16:creationId xmlns:a16="http://schemas.microsoft.com/office/drawing/2014/main" id="{EBD32BF3-A969-48F8-9D0E-4ED071619A20}"/>
              </a:ext>
            </a:extLst>
          </p:cNvPr>
          <p:cNvSpPr txBox="1"/>
          <p:nvPr/>
        </p:nvSpPr>
        <p:spPr>
          <a:xfrm>
            <a:off x="76588" y="2066655"/>
            <a:ext cx="6013488" cy="4712059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summarized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follows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endParaRPr lang="de-AT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original set of </a:t>
            </a:r>
            <a:r>
              <a:rPr lang="en-GB" sz="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elementary equations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describing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interplay between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 granular size and global solar parameters was written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tested. </a:t>
            </a:r>
            <a:endParaRPr lang="ru-RU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Basic granulation parameters were measured in 8 HITS using an efficient marker-controlled watershed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algorithm and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compared to corresponding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series of sunspot indices.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essential </a:t>
            </a:r>
            <a:r>
              <a:rPr lang="de-AT" sz="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anti-</a:t>
            </a:r>
            <a:r>
              <a:rPr lang="de-AT" sz="1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correlation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measured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 granular 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size and </a:t>
            </a:r>
            <a:r>
              <a:rPr lang="en-GB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daily SSN 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4-month time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intervals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The </a:t>
            </a:r>
            <a:r>
              <a:rPr lang="de-AT" sz="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14-day </a:t>
            </a:r>
            <a:r>
              <a:rPr lang="de-AT" sz="15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delay</a:t>
            </a:r>
            <a:r>
              <a:rPr lang="de-AT" sz="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cause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-and-effect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relationship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SSN and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granulation scale was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revealed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de-AT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explained</a:t>
            </a: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AT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de-AT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de-AT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immediate vicinity of sunspots, the width of the intergranular lanes 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decreases 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60%, indicating the presence of brighter rings with higher temperatures, 5-10 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 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wide, and 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std 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contrast of &lt;16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Between 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sunspots and pores with opposite magnetic polarity, areas with an oriented arrangement of "split" elongated 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granules 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were discovered and measured.</a:t>
            </a:r>
            <a:endParaRPr lang="de-AT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2F47A15-6A0D-4822-8FE7-D47217C012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863" y="810640"/>
            <a:ext cx="792482" cy="630937"/>
          </a:xfrm>
          <a:prstGeom prst="rect">
            <a:avLst/>
          </a:prstGeom>
        </p:spPr>
      </p:pic>
      <p:pic>
        <p:nvPicPr>
          <p:cNvPr id="27" name="Picture 2" descr="D:\SMARAGD\EXPEDITION\Sun_eclipse.jpg">
            <a:extLst>
              <a:ext uri="{FF2B5EF4-FFF2-40B4-BE49-F238E27FC236}">
                <a16:creationId xmlns:a16="http://schemas.microsoft.com/office/drawing/2014/main" id="{E4630FE3-41EC-4429-B457-5346A0D25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4" y="0"/>
            <a:ext cx="1118162" cy="93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 14" descr="HD-ShadowLong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0240"/>
            <a:ext cx="6174459" cy="321164"/>
          </a:xfrm>
          <a:prstGeom prst="rect">
            <a:avLst/>
          </a:prstGeom>
        </p:spPr>
      </p:pic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6203432" y="42038"/>
            <a:ext cx="5990400" cy="512428"/>
            <a:chOff x="21694" y="-1199"/>
            <a:chExt cx="12196800" cy="1066100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94" y="-1199"/>
              <a:ext cx="12196800" cy="106610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5925" y="144786"/>
              <a:ext cx="2085999" cy="774401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8000" y="6500913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778">
        <p:circle/>
      </p:transition>
    </mc:Choice>
    <mc:Fallback xmlns="">
      <p:transition spd="slow" advTm="197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357" y="10"/>
            <a:ext cx="5464466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63" y="2110935"/>
            <a:ext cx="6587561" cy="4732997"/>
          </a:xfrm>
        </p:spPr>
        <p:txBody>
          <a:bodyPr rtlCol="0">
            <a:normAutofit fontScale="25000" lnSpcReduction="20000"/>
          </a:bodyPr>
          <a:lstStyle/>
          <a:p>
            <a:pPr marL="0" indent="0"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de-AT" sz="7600" dirty="0">
                <a:solidFill>
                  <a:schemeClr val="bg1"/>
                </a:solidFill>
              </a:rPr>
              <a:t>The </a:t>
            </a:r>
            <a:r>
              <a:rPr lang="de-AT" sz="7600" i="1" dirty="0" err="1" smtClean="0">
                <a:solidFill>
                  <a:schemeClr val="bg1"/>
                </a:solidFill>
              </a:rPr>
              <a:t>research</a:t>
            </a:r>
            <a:r>
              <a:rPr lang="de-AT" sz="7600" i="1" dirty="0" smtClean="0">
                <a:solidFill>
                  <a:schemeClr val="bg1"/>
                </a:solidFill>
              </a:rPr>
              <a:t> </a:t>
            </a:r>
            <a:r>
              <a:rPr lang="de-AT" sz="7600" i="1" dirty="0" err="1" smtClean="0">
                <a:solidFill>
                  <a:schemeClr val="bg1"/>
                </a:solidFill>
              </a:rPr>
              <a:t>goal</a:t>
            </a:r>
            <a:r>
              <a:rPr lang="de-AT" sz="7600" i="1" dirty="0" smtClean="0">
                <a:solidFill>
                  <a:schemeClr val="bg1"/>
                </a:solidFill>
              </a:rPr>
              <a:t> &amp; </a:t>
            </a:r>
            <a:r>
              <a:rPr lang="de-AT" sz="7600" i="1" dirty="0" err="1" smtClean="0">
                <a:solidFill>
                  <a:schemeClr val="bg1"/>
                </a:solidFill>
              </a:rPr>
              <a:t>objectives</a:t>
            </a:r>
            <a:r>
              <a:rPr lang="de-AT" sz="7600" i="1" dirty="0" smtClean="0">
                <a:solidFill>
                  <a:schemeClr val="bg1"/>
                </a:solidFill>
              </a:rPr>
              <a:t> </a:t>
            </a:r>
            <a:r>
              <a:rPr lang="de-AT" sz="7600" i="1" dirty="0" err="1">
                <a:solidFill>
                  <a:schemeClr val="bg1"/>
                </a:solidFill>
              </a:rPr>
              <a:t>a</a:t>
            </a:r>
            <a:r>
              <a:rPr lang="de-AT" sz="7600" dirty="0" err="1" smtClean="0">
                <a:solidFill>
                  <a:schemeClr val="bg1"/>
                </a:solidFill>
              </a:rPr>
              <a:t>re</a:t>
            </a:r>
            <a:r>
              <a:rPr lang="de-AT" sz="7600" dirty="0" smtClean="0">
                <a:solidFill>
                  <a:schemeClr val="bg1"/>
                </a:solidFill>
              </a:rPr>
              <a:t> </a:t>
            </a:r>
            <a:r>
              <a:rPr lang="de-AT" sz="7600" dirty="0" err="1" smtClean="0">
                <a:solidFill>
                  <a:schemeClr val="bg1"/>
                </a:solidFill>
              </a:rPr>
              <a:t>formulated</a:t>
            </a:r>
            <a:r>
              <a:rPr lang="de-AT" sz="7600" dirty="0" smtClean="0">
                <a:solidFill>
                  <a:schemeClr val="bg1"/>
                </a:solidFill>
              </a:rPr>
              <a:t> </a:t>
            </a:r>
            <a:r>
              <a:rPr lang="de-AT" sz="7600" dirty="0" err="1" smtClean="0">
                <a:solidFill>
                  <a:schemeClr val="bg1"/>
                </a:solidFill>
              </a:rPr>
              <a:t>as</a:t>
            </a:r>
            <a:r>
              <a:rPr lang="de-AT" sz="7600" dirty="0" smtClean="0">
                <a:solidFill>
                  <a:schemeClr val="bg1"/>
                </a:solidFill>
              </a:rPr>
              <a:t> </a:t>
            </a:r>
            <a:r>
              <a:rPr lang="de-AT" sz="7600" dirty="0" err="1" smtClean="0">
                <a:solidFill>
                  <a:schemeClr val="bg1"/>
                </a:solidFill>
              </a:rPr>
              <a:t>folows</a:t>
            </a:r>
            <a:r>
              <a:rPr lang="de-AT" sz="7600" dirty="0" smtClean="0">
                <a:solidFill>
                  <a:schemeClr val="bg1"/>
                </a:solidFill>
              </a:rPr>
              <a:t>: </a:t>
            </a:r>
            <a:endParaRPr lang="de-AT" sz="7600" dirty="0">
              <a:solidFill>
                <a:schemeClr val="bg1"/>
              </a:solidFill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7600" dirty="0">
                <a:solidFill>
                  <a:schemeClr val="bg1"/>
                </a:solidFill>
              </a:rPr>
              <a:t>t</a:t>
            </a:r>
            <a:r>
              <a:rPr lang="en-US" sz="7600" dirty="0" smtClean="0">
                <a:solidFill>
                  <a:schemeClr val="bg1"/>
                </a:solidFill>
              </a:rPr>
              <a:t>o assess </a:t>
            </a:r>
            <a:r>
              <a:rPr lang="en-US" sz="7600" dirty="0">
                <a:solidFill>
                  <a:schemeClr val="bg1"/>
                </a:solidFill>
              </a:rPr>
              <a:t>the </a:t>
            </a:r>
            <a:r>
              <a:rPr lang="en-US" sz="7600" dirty="0" smtClean="0">
                <a:solidFill>
                  <a:schemeClr val="bg1"/>
                </a:solidFill>
              </a:rPr>
              <a:t>interplay </a:t>
            </a:r>
            <a:r>
              <a:rPr lang="en-US" sz="7600" dirty="0">
                <a:solidFill>
                  <a:schemeClr val="bg1"/>
                </a:solidFill>
              </a:rPr>
              <a:t>between </a:t>
            </a:r>
            <a:r>
              <a:rPr lang="en-US" sz="7600" dirty="0" smtClean="0">
                <a:solidFill>
                  <a:schemeClr val="bg1"/>
                </a:solidFill>
              </a:rPr>
              <a:t>global </a:t>
            </a:r>
            <a:r>
              <a:rPr lang="en-US" sz="7600" dirty="0">
                <a:solidFill>
                  <a:schemeClr val="bg1"/>
                </a:solidFill>
              </a:rPr>
              <a:t>solar parameters (R, T, </a:t>
            </a:r>
            <a:r>
              <a:rPr lang="en-US" sz="7600" dirty="0" smtClean="0">
                <a:solidFill>
                  <a:schemeClr val="bg1"/>
                </a:solidFill>
              </a:rPr>
              <a:t>g, SSA) and the mean size of granular cells (r</a:t>
            </a:r>
            <a:r>
              <a:rPr lang="en-US" sz="7600" baseline="-25000" dirty="0" smtClean="0">
                <a:solidFill>
                  <a:schemeClr val="bg1"/>
                </a:solidFill>
              </a:rPr>
              <a:t>g</a:t>
            </a:r>
            <a:r>
              <a:rPr lang="en-US" sz="7600" dirty="0" smtClean="0">
                <a:solidFill>
                  <a:schemeClr val="bg1"/>
                </a:solidFill>
              </a:rPr>
              <a:t>);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7600" dirty="0" smtClean="0">
                <a:solidFill>
                  <a:schemeClr val="bg1"/>
                </a:solidFill>
              </a:rPr>
              <a:t>to determine </a:t>
            </a:r>
            <a:r>
              <a:rPr lang="en-US" sz="7600" dirty="0">
                <a:solidFill>
                  <a:schemeClr val="bg1"/>
                </a:solidFill>
              </a:rPr>
              <a:t>the mean size of solar granulation </a:t>
            </a:r>
            <a:r>
              <a:rPr lang="en-US" sz="7600" dirty="0" smtClean="0">
                <a:solidFill>
                  <a:schemeClr val="bg1"/>
                </a:solidFill>
              </a:rPr>
              <a:t>and its rate of change from Hinode SOT BFI image </a:t>
            </a:r>
            <a:r>
              <a:rPr lang="en-US" sz="7600" dirty="0">
                <a:solidFill>
                  <a:schemeClr val="bg1"/>
                </a:solidFill>
              </a:rPr>
              <a:t>time series </a:t>
            </a:r>
            <a:r>
              <a:rPr lang="en-US" sz="7600" dirty="0" smtClean="0">
                <a:solidFill>
                  <a:schemeClr val="bg1"/>
                </a:solidFill>
              </a:rPr>
              <a:t>in </a:t>
            </a:r>
            <a:r>
              <a:rPr lang="en-US" sz="7600" dirty="0">
                <a:solidFill>
                  <a:schemeClr val="bg1"/>
                </a:solidFill>
              </a:rPr>
              <a:t>the blue continuum channel with different cadences of 1, 27 and 30 days; 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7600" dirty="0">
                <a:solidFill>
                  <a:schemeClr val="bg1"/>
                </a:solidFill>
              </a:rPr>
              <a:t>to detect and to investigate the main modes of correlated variations in </a:t>
            </a:r>
            <a:r>
              <a:rPr lang="en-GB" sz="7600" dirty="0" smtClean="0">
                <a:solidFill>
                  <a:schemeClr val="bg1"/>
                </a:solidFill>
              </a:rPr>
              <a:t>the mean </a:t>
            </a:r>
            <a:r>
              <a:rPr lang="en-GB" sz="7600" dirty="0">
                <a:solidFill>
                  <a:schemeClr val="bg1"/>
                </a:solidFill>
              </a:rPr>
              <a:t>granular </a:t>
            </a:r>
            <a:r>
              <a:rPr lang="en-GB" sz="7600" dirty="0" smtClean="0">
                <a:solidFill>
                  <a:schemeClr val="bg1"/>
                </a:solidFill>
              </a:rPr>
              <a:t>size, </a:t>
            </a:r>
            <a:r>
              <a:rPr lang="en-US" sz="7600" dirty="0" smtClean="0">
                <a:solidFill>
                  <a:schemeClr val="bg1"/>
                </a:solidFill>
              </a:rPr>
              <a:t>sunspot </a:t>
            </a:r>
            <a:r>
              <a:rPr lang="en-US" sz="7600" dirty="0">
                <a:solidFill>
                  <a:schemeClr val="bg1"/>
                </a:solidFill>
              </a:rPr>
              <a:t>numbers (SSN) and areas (SSA) in </a:t>
            </a:r>
            <a:r>
              <a:rPr lang="en-US" sz="7600" dirty="0" smtClean="0">
                <a:solidFill>
                  <a:schemeClr val="bg1"/>
                </a:solidFill>
              </a:rPr>
              <a:t>both, quiet and </a:t>
            </a:r>
            <a:r>
              <a:rPr lang="en-US" sz="7600" dirty="0">
                <a:solidFill>
                  <a:schemeClr val="bg1"/>
                </a:solidFill>
              </a:rPr>
              <a:t>active </a:t>
            </a:r>
            <a:r>
              <a:rPr lang="en-US" sz="7600" dirty="0" smtClean="0">
                <a:solidFill>
                  <a:schemeClr val="bg1"/>
                </a:solidFill>
              </a:rPr>
              <a:t>regions at the disc center;</a:t>
            </a:r>
            <a:endParaRPr lang="en-GB" sz="7600" dirty="0">
              <a:solidFill>
                <a:schemeClr val="bg1"/>
              </a:solidFill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7600" dirty="0">
                <a:solidFill>
                  <a:schemeClr val="bg1"/>
                </a:solidFill>
              </a:rPr>
              <a:t>to infer the </a:t>
            </a:r>
            <a:r>
              <a:rPr lang="en-US" sz="7600" dirty="0" smtClean="0">
                <a:solidFill>
                  <a:schemeClr val="bg1"/>
                </a:solidFill>
              </a:rPr>
              <a:t>cause-effect </a:t>
            </a:r>
            <a:r>
              <a:rPr lang="en-US" sz="7600" dirty="0">
                <a:solidFill>
                  <a:schemeClr val="bg1"/>
                </a:solidFill>
              </a:rPr>
              <a:t>relationship between sunspot indices </a:t>
            </a:r>
            <a:r>
              <a:rPr lang="en-US" sz="7600" dirty="0" smtClean="0">
                <a:solidFill>
                  <a:schemeClr val="bg1"/>
                </a:solidFill>
              </a:rPr>
              <a:t>and solar </a:t>
            </a:r>
            <a:r>
              <a:rPr lang="en-US" sz="7600" dirty="0">
                <a:solidFill>
                  <a:schemeClr val="bg1"/>
                </a:solidFill>
              </a:rPr>
              <a:t>granulation size </a:t>
            </a:r>
            <a:r>
              <a:rPr lang="en-US" sz="7600" dirty="0" smtClean="0">
                <a:solidFill>
                  <a:schemeClr val="bg1"/>
                </a:solidFill>
              </a:rPr>
              <a:t>for various </a:t>
            </a:r>
            <a:r>
              <a:rPr lang="en-US" sz="7600" dirty="0">
                <a:solidFill>
                  <a:schemeClr val="bg1"/>
                </a:solidFill>
              </a:rPr>
              <a:t>phases of sunspot activity and the entire activity cycle 24 </a:t>
            </a:r>
            <a:r>
              <a:rPr lang="en-GB" sz="7600" dirty="0">
                <a:solidFill>
                  <a:schemeClr val="bg1"/>
                </a:solidFill>
              </a:rPr>
              <a:t>using cross-correlation analysis</a:t>
            </a:r>
            <a:r>
              <a:rPr lang="en-GB" sz="7600" dirty="0" smtClean="0">
                <a:solidFill>
                  <a:schemeClr val="bg1"/>
                </a:solidFill>
              </a:rPr>
              <a:t>. </a:t>
            </a:r>
            <a:endParaRPr lang="en-GB" sz="8000" dirty="0" smtClean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756000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de-DE" dirty="0" smtClean="0"/>
              <a:t>Research Goal</a:t>
            </a:r>
            <a:endParaRPr lang="de-DE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376122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/>
              <a:t>2</a:t>
            </a:r>
            <a:endParaRPr lang="de-DE" sz="1800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449299" y="607947"/>
            <a:ext cx="4032000" cy="3106746"/>
            <a:chOff x="7450560" y="3363861"/>
            <a:chExt cx="4032000" cy="3106746"/>
          </a:xfrm>
        </p:grpSpPr>
        <p:pic>
          <p:nvPicPr>
            <p:cNvPr id="39" name="Grafik 1124">
              <a:extLst>
                <a:ext uri="{FF2B5EF4-FFF2-40B4-BE49-F238E27FC236}">
                  <a16:creationId xmlns:a16="http://schemas.microsoft.com/office/drawing/2014/main" id="{F9D33963-45B6-4F4D-A2F6-90C6DE695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50560" y="3363861"/>
              <a:ext cx="4032000" cy="31067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rgbClr val="0070C0">
                  <a:alpha val="52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7" name="Gerade Verbindung mit Pfeil 36"/>
            <p:cNvCxnSpPr/>
            <p:nvPr/>
          </p:nvCxnSpPr>
          <p:spPr>
            <a:xfrm>
              <a:off x="9734534" y="4558110"/>
              <a:ext cx="1512000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9746051" y="4183351"/>
              <a:ext cx="151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Solar cycle 24</a:t>
              </a:r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961" y="3942680"/>
            <a:ext cx="4032000" cy="2461450"/>
          </a:xfrm>
          <a:prstGeom prst="rect">
            <a:avLst/>
          </a:prstGeom>
          <a:effectLst>
            <a:outerShdw blurRad="38100" dist="38100" dir="2700000" algn="ctr" rotWithShape="0">
              <a:schemeClr val="bg1">
                <a:lumMod val="65000"/>
                <a:lumOff val="35000"/>
              </a:scheme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87" y="865071"/>
            <a:ext cx="617360" cy="8643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14" y="20713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7">
        <p:circle/>
      </p:transition>
    </mc:Choice>
    <mc:Fallback xmlns="">
      <p:transition spd="slow" advTm="2040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112" y="10"/>
            <a:ext cx="5464466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756000"/>
            <a:ext cx="6326523" cy="1080938"/>
          </a:xfrm>
        </p:spPr>
        <p:txBody>
          <a:bodyPr rtlCol="0">
            <a:normAutofit/>
          </a:bodyPr>
          <a:lstStyle/>
          <a:p>
            <a:r>
              <a:rPr lang="de-DE" dirty="0" smtClean="0"/>
              <a:t>Sun surface </a:t>
            </a:r>
            <a:r>
              <a:rPr lang="de-DE" dirty="0" err="1" smtClean="0"/>
              <a:t>area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120384" y="2109600"/>
                <a:ext cx="6503440" cy="1455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900" i="1" dirty="0" smtClean="0">
                    <a:solidFill>
                      <a:schemeClr val="bg1"/>
                    </a:solidFill>
                  </a:rPr>
                  <a:t>At </a:t>
                </a:r>
                <a:r>
                  <a:rPr lang="en-US" sz="1900" i="1" dirty="0">
                    <a:solidFill>
                      <a:schemeClr val="bg1"/>
                    </a:solidFill>
                  </a:rPr>
                  <a:t>the height of blue continuum </a:t>
                </a:r>
                <a:r>
                  <a:rPr lang="en-US" sz="1900" i="1" dirty="0" smtClean="0">
                    <a:solidFill>
                      <a:schemeClr val="bg1"/>
                    </a:solidFill>
                  </a:rPr>
                  <a:t>formation, t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he total solar surface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sum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areas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 of granular cells,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pores</a:t>
                </a:r>
                <a:r>
                  <a:rPr lang="de-AT" sz="1900" i="1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de-AT" sz="1900" i="1" dirty="0" err="1" smtClean="0">
                    <a:solidFill>
                      <a:schemeClr val="bg1"/>
                    </a:solidFill>
                  </a:rPr>
                  <a:t>sunspots</a:t>
                </a:r>
                <a:r>
                  <a:rPr lang="en-GB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1900" i="1" dirty="0">
                    <a:solidFill>
                      <a:schemeClr val="bg1"/>
                    </a:solidFill>
                  </a:rPr>
                  <a:t>(other elements can be </a:t>
                </a:r>
                <a:r>
                  <a:rPr lang="en-GB" sz="1900" i="1" dirty="0" smtClean="0">
                    <a:solidFill>
                      <a:schemeClr val="bg1"/>
                    </a:solidFill>
                  </a:rPr>
                  <a:t>neglected, </a:t>
                </a:r>
                <a:r>
                  <a:rPr lang="en-GB" sz="1900" i="1" dirty="0" smtClean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 =1</a:t>
                </a:r>
                <a:r>
                  <a:rPr lang="en-GB" sz="1900" i="1" dirty="0" smtClean="0">
                    <a:solidFill>
                      <a:schemeClr val="bg1"/>
                    </a:solidFill>
                  </a:rPr>
                  <a:t>).               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000" i="1" dirty="0" smtClean="0">
                        <a:solidFill>
                          <a:schemeClr val="bg1"/>
                        </a:solidFill>
                        <a:cs typeface="Arial" panose="020B0604020202020204" pitchFamily="34" charset="0"/>
                      </a:rPr>
                      <m:t>A</m:t>
                    </m:r>
                    <m:r>
                      <a:rPr lang="de-DE" sz="2000" i="1" baseline="-25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 2" panose="05020102010507070707" pitchFamily="18" charset="2"/>
                      </a:rPr>
                      <m:t></m:t>
                    </m:r>
                    <m:r>
                      <a:rPr lang="de-DE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6.086</m:t>
                    </m:r>
                    <m:r>
                      <a:rPr lang="de-DE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de-DE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𝑀𝑚</m:t>
                    </m:r>
                    <m:r>
                      <a:rPr lang="de-DE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²</m:t>
                    </m:r>
                  </m:oMath>
                </a14:m>
                <a:endParaRPr lang="de-DE" altLang="de-DE" sz="19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84" y="2109600"/>
                <a:ext cx="6503440" cy="1455014"/>
              </a:xfrm>
              <a:prstGeom prst="rect">
                <a:avLst/>
              </a:prstGeom>
              <a:blipFill>
                <a:blip r:embed="rId6"/>
                <a:stretch>
                  <a:fillRect l="-937" t="-1255" r="-843" b="-3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432684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/>
              <a:t>3</a:t>
            </a:r>
            <a:endParaRPr lang="de-DE" sz="18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hteck 27"/>
              <p:cNvSpPr/>
              <p:nvPr/>
            </p:nvSpPr>
            <p:spPr>
              <a:xfrm>
                <a:off x="7077603" y="630064"/>
                <a:ext cx="3886488" cy="44294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𝜋𝜃</m:t>
                      </m:r>
                      <m:sSup>
                        <m:sSup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∙</m:t>
                          </m:r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acc>
                            <m:accPr>
                              <m:chr m:val="̅"/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+ 4</m:t>
                      </m:r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𝜋𝜃</m:t>
                      </m:r>
                      <m:sSup>
                        <m:sSup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∙</m:t>
                      </m:r>
                      <m:sSub>
                        <m:sSub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𝑆𝑆𝐴</m:t>
                          </m:r>
                        </m:e>
                        <m:sub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de-DE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hteck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603" y="630064"/>
                <a:ext cx="3886488" cy="442942"/>
              </a:xfrm>
              <a:prstGeom prst="rect">
                <a:avLst/>
              </a:prstGeom>
              <a:blipFill>
                <a:blip r:embed="rId7"/>
                <a:stretch>
                  <a:fillRect b="-266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5" y="3946287"/>
            <a:ext cx="6569494" cy="2804216"/>
          </a:xfrm>
          <a:prstGeom prst="rect">
            <a:avLst/>
          </a:prstGeom>
          <a:effectLst>
            <a:outerShdw blurRad="25400" dist="25400" dir="2700000" algn="ctr" rotWithShape="0">
              <a:schemeClr val="accent1">
                <a:lumMod val="60000"/>
                <a:lumOff val="40000"/>
              </a:scheme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82797" y="625753"/>
            <a:ext cx="1032162" cy="133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123208" y="3963379"/>
                <a:ext cx="2031325" cy="338554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FG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20070204_120329</a:t>
                </a:r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08" y="3963379"/>
                <a:ext cx="2031325" cy="338554"/>
              </a:xfrm>
              <a:prstGeom prst="rect">
                <a:avLst/>
              </a:prstGeom>
              <a:blipFill>
                <a:blip r:embed="rId10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hteck 53">
                <a:extLst>
                  <a:ext uri="{FF2B5EF4-FFF2-40B4-BE49-F238E27FC236}">
                    <a16:creationId xmlns:a16="http://schemas.microsoft.com/office/drawing/2014/main" id="{88EF8F2D-F464-4A98-B1EC-48EB3B079CB9}"/>
                  </a:ext>
                </a:extLst>
              </p:cNvPr>
              <p:cNvSpPr/>
              <p:nvPr/>
            </p:nvSpPr>
            <p:spPr>
              <a:xfrm>
                <a:off x="7034839" y="3938226"/>
                <a:ext cx="2926786" cy="100168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de-A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ad>
                        <m:radPr>
                          <m:degHide m:val="on"/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A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de-DE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hteck 53">
                <a:extLst>
                  <a:ext uri="{FF2B5EF4-FFF2-40B4-BE49-F238E27FC236}">
                    <a16:creationId xmlns:a16="http://schemas.microsoft.com/office/drawing/2014/main" id="{88EF8F2D-F464-4A98-B1EC-48EB3B079C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839" y="3938226"/>
                <a:ext cx="2926786" cy="10016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/>
              <p:cNvSpPr/>
              <p:nvPr/>
            </p:nvSpPr>
            <p:spPr>
              <a:xfrm>
                <a:off x="9961625" y="4065519"/>
                <a:ext cx="2149948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mean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equivalent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de-DE" b="0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radius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granular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de-DE" b="0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cells</m:t>
                      </m:r>
                    </m:oMath>
                  </m:oMathPara>
                </a14:m>
                <a:endParaRPr lang="de-DE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htec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625" y="4065519"/>
                <a:ext cx="2149948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/>
              <p:nvPr/>
            </p:nvSpPr>
            <p:spPr>
              <a:xfrm>
                <a:off x="7087881" y="5121755"/>
                <a:ext cx="3450022" cy="7736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AT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de-A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A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AT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A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de-A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A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881" y="5121755"/>
                <a:ext cx="3450022" cy="7736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hteck 37"/>
              <p:cNvSpPr/>
              <p:nvPr/>
            </p:nvSpPr>
            <p:spPr>
              <a:xfrm>
                <a:off x="7099905" y="1533365"/>
                <a:ext cx="4332779" cy="4001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𝑆𝑆𝐴</m:t>
                        </m:r>
                      </m:e>
                      <m:sub>
                        <m:r>
                          <a:rPr lang="de-A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≅</m:t>
                    </m:r>
                    <m:d>
                      <m:dPr>
                        <m:ctrlPr>
                          <a:rPr lang="de-A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de-A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000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/ </a:t>
                </a:r>
                <a:r>
                  <a:rPr lang="en-GB" sz="20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de-DE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de-A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sz="2000" i="1" baseline="30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de-DE" sz="20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GB" sz="200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[</a:t>
                </a:r>
                <a:r>
                  <a:rPr lang="en-GB" sz="2000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mhs</a:t>
                </a:r>
                <a:r>
                  <a:rPr lang="en-GB" sz="200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]</a:t>
                </a:r>
                <a:r>
                  <a:rPr lang="en-GB" sz="20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endParaRPr lang="it-IT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hteck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905" y="1533365"/>
                <a:ext cx="4332779" cy="400110"/>
              </a:xfrm>
              <a:prstGeom prst="rect">
                <a:avLst/>
              </a:prstGeom>
              <a:blipFill>
                <a:blip r:embed="rId14"/>
                <a:stretch>
                  <a:fillRect t="-7463" r="-1264" b="-2537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/>
              <p:cNvSpPr/>
              <p:nvPr/>
            </p:nvSpPr>
            <p:spPr>
              <a:xfrm>
                <a:off x="7122207" y="2026421"/>
                <a:ext cx="2137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total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sunspot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area</m:t>
                    </m:r>
                  </m:oMath>
                </a14:m>
                <a:r>
                  <a:rPr lang="de-DE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  <a:endParaRPr lang="de-DE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htec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207" y="2026421"/>
                <a:ext cx="2137124" cy="369332"/>
              </a:xfrm>
              <a:prstGeom prst="rect">
                <a:avLst/>
              </a:prstGeom>
              <a:blipFill>
                <a:blip r:embed="rId15"/>
                <a:stretch>
                  <a:fillRect t="-9836" r="-1425" b="-229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hteck 42"/>
              <p:cNvSpPr/>
              <p:nvPr/>
            </p:nvSpPr>
            <p:spPr>
              <a:xfrm>
                <a:off x="7140795" y="1152913"/>
                <a:ext cx="27606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total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solar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surface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area</m:t>
                    </m:r>
                  </m:oMath>
                </a14:m>
                <a:r>
                  <a:rPr lang="de-DE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:endParaRPr lang="de-DE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hteck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795" y="1152913"/>
                <a:ext cx="2760692" cy="369332"/>
              </a:xfrm>
              <a:prstGeom prst="rect">
                <a:avLst/>
              </a:prstGeom>
              <a:blipFill>
                <a:blip r:embed="rId16"/>
                <a:stretch>
                  <a:fillRect t="-9836" r="-883" b="-229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hteck 43"/>
              <p:cNvSpPr/>
              <p:nvPr/>
            </p:nvSpPr>
            <p:spPr>
              <a:xfrm>
                <a:off x="7077603" y="2463195"/>
                <a:ext cx="6096000" cy="12926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– 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total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number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of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granular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cells</m:t>
                    </m:r>
                  </m:oMath>
                </a14:m>
                <a:r>
                  <a:rPr lang="de-DE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</a:p>
              <a:p>
                <a:endParaRPr lang="de-DE" sz="1200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=0.999965535</m:t>
                    </m:r>
                  </m:oMath>
                </a14:m>
                <a:r>
                  <a:rPr lang="de-DE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𝑜𝑏𝑙𝑎𝑡𝑒𝑛𝑒𝑠𝑠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𝐴𝑙𝑙𝑒𝑛</m:t>
                        </m:r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1973</m:t>
                        </m:r>
                      </m:e>
                    </m:d>
                  </m:oMath>
                </a14:m>
                <a:r>
                  <a:rPr lang="it-IT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</a:p>
              <a:p>
                <a:endParaRPr lang="it-IT" sz="1200" dirty="0" smtClean="0"/>
              </a:p>
              <a:p>
                <a:r>
                  <a:rPr lang="it-IT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 </a:t>
                </a:r>
                <a:r>
                  <a:rPr lang="it-IT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</a:t>
                </a:r>
                <a:r>
                  <a:rPr lang="it-IT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695.956 Mm </a:t>
                </a:r>
                <a:r>
                  <a:rPr lang="it-IT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– solar </a:t>
                </a:r>
                <a:r>
                  <a:rPr lang="it-IT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radius</a:t>
                </a:r>
                <a:r>
                  <a:rPr lang="it-IT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in blue continuum </a:t>
                </a:r>
                <a:r>
                  <a:rPr lang="de-AT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4" name="Rechteck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603" y="2463195"/>
                <a:ext cx="6096000" cy="1292662"/>
              </a:xfrm>
              <a:prstGeom prst="rect">
                <a:avLst/>
              </a:prstGeom>
              <a:blipFill>
                <a:blip r:embed="rId17"/>
                <a:stretch>
                  <a:fillRect l="-800" t="-2830" b="-61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Ellipse 45"/>
          <p:cNvSpPr/>
          <p:nvPr/>
        </p:nvSpPr>
        <p:spPr>
          <a:xfrm>
            <a:off x="4476129" y="4261288"/>
            <a:ext cx="1512000" cy="1512000"/>
          </a:xfrm>
          <a:prstGeom prst="ellipse">
            <a:avLst/>
          </a:prstGeom>
          <a:noFill/>
          <a:ln w="254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hteck 46"/>
              <p:cNvSpPr/>
              <p:nvPr/>
            </p:nvSpPr>
            <p:spPr>
              <a:xfrm>
                <a:off x="7029094" y="5996508"/>
                <a:ext cx="36537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𝑟𝑒𝑙𝑎𝑡𝑖𝑣𝑒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𝑣𝑎𝑟𝑖𝑎𝑡𝑖𝑜𝑛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𝑜𝑓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𝑔𝑟𝑎𝑛𝑢𝑙𝑎𝑟</m:t>
                    </m:r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de-DE" b="0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𝑠𝑖𝑧𝑒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𝑎𝑛𝑑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𝑔𝑙𝑜𝑏𝑎𝑙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𝑠𝑜𝑙𝑎𝑟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𝑝𝑎𝑟𝑎𝑚𝑒𝑡𝑒𝑟𝑠</m:t>
                      </m:r>
                    </m:oMath>
                  </m:oMathPara>
                </a14:m>
                <a:endParaRPr lang="de-DE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chteck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94" y="5996508"/>
                <a:ext cx="3653776" cy="646331"/>
              </a:xfrm>
              <a:prstGeom prst="rect">
                <a:avLst/>
              </a:prstGeom>
              <a:blipFill>
                <a:blip r:embed="rId18"/>
                <a:stretch>
                  <a:fillRect l="-1169" t="-3774" b="-75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bgerundetes Rechteck 53"/>
          <p:cNvSpPr/>
          <p:nvPr/>
        </p:nvSpPr>
        <p:spPr>
          <a:xfrm>
            <a:off x="7838277" y="5158228"/>
            <a:ext cx="360000" cy="684000"/>
          </a:xfrm>
          <a:prstGeom prst="roundRect">
            <a:avLst/>
          </a:prstGeom>
          <a:noFill/>
          <a:ln w="2222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Abgerundetes Rechteck 54"/>
          <p:cNvSpPr/>
          <p:nvPr/>
        </p:nvSpPr>
        <p:spPr>
          <a:xfrm>
            <a:off x="8443760" y="5155880"/>
            <a:ext cx="396000" cy="684000"/>
          </a:xfrm>
          <a:prstGeom prst="roundRect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139" y="5587629"/>
            <a:ext cx="896498" cy="900000"/>
          </a:xfrm>
          <a:prstGeom prst="rect">
            <a:avLst/>
          </a:prstGeom>
        </p:spPr>
      </p:pic>
      <p:sp>
        <p:nvSpPr>
          <p:cNvPr id="23" name="Ellipse 22"/>
          <p:cNvSpPr>
            <a:spLocks noChangeAspect="1"/>
          </p:cNvSpPr>
          <p:nvPr/>
        </p:nvSpPr>
        <p:spPr>
          <a:xfrm>
            <a:off x="230693" y="5946403"/>
            <a:ext cx="432000" cy="432000"/>
          </a:xfrm>
          <a:prstGeom prst="ellipse">
            <a:avLst/>
          </a:prstGeom>
          <a:noFill/>
          <a:ln w="254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588203" y="5290243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(3)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0583857" y="4597909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(2)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0923480" y="652906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(1)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31" y="0"/>
            <a:ext cx="324000" cy="324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95445" y="1779179"/>
            <a:ext cx="609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[WK21]</a:t>
            </a:r>
            <a:endParaRPr lang="it-IT" sz="9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269">
        <p:circle/>
      </p:transition>
    </mc:Choice>
    <mc:Fallback xmlns="">
      <p:transition spd="slow" advTm="1726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112" y="10"/>
            <a:ext cx="5464466" cy="68563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5" t="7585" r="3199" b="23355"/>
          <a:stretch/>
        </p:blipFill>
        <p:spPr>
          <a:xfrm>
            <a:off x="104051" y="3992366"/>
            <a:ext cx="6570000" cy="279176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2258" y="2089038"/>
            <a:ext cx="6463687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i="1" dirty="0" smtClean="0"/>
              <a:t>“The </a:t>
            </a:r>
            <a:r>
              <a:rPr lang="en-GB" sz="2000" i="1" dirty="0"/>
              <a:t>horizontal extent of convective cells primarily scales with gravity</a:t>
            </a:r>
            <a:r>
              <a:rPr lang="en-GB" sz="2000" i="1" dirty="0" smtClean="0"/>
              <a:t>"</a:t>
            </a:r>
            <a:r>
              <a:rPr lang="en-GB" sz="1600" i="1" dirty="0" smtClean="0"/>
              <a:t> </a:t>
            </a:r>
            <a:r>
              <a:rPr lang="en-GB" i="1" dirty="0" smtClean="0"/>
              <a:t>(</a:t>
            </a:r>
            <a:r>
              <a:rPr lang="en-GB" i="1" dirty="0" err="1" smtClean="0"/>
              <a:t>S.Mathur</a:t>
            </a:r>
            <a:r>
              <a:rPr lang="en-GB" i="1" dirty="0" smtClean="0"/>
              <a:t> </a:t>
            </a:r>
            <a:r>
              <a:rPr lang="en-GB" i="1" dirty="0"/>
              <a:t>et al. 2011</a:t>
            </a:r>
            <a:r>
              <a:rPr lang="en-GB" i="1" dirty="0" smtClean="0"/>
              <a:t>). 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For </a:t>
            </a:r>
            <a:r>
              <a:rPr lang="de-DE" altLang="de-DE" sz="1900" i="1" dirty="0" err="1" smtClean="0">
                <a:solidFill>
                  <a:schemeClr val="bg1"/>
                </a:solidFill>
              </a:rPr>
              <a:t>the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900" i="1" dirty="0">
                <a:solidFill>
                  <a:schemeClr val="bg1"/>
                </a:solidFill>
              </a:rPr>
              <a:t>solar 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granulation, </a:t>
            </a:r>
            <a:r>
              <a:rPr lang="de-DE" altLang="de-DE" sz="1900" i="1" dirty="0" err="1" smtClean="0">
                <a:solidFill>
                  <a:schemeClr val="bg1"/>
                </a:solidFill>
              </a:rPr>
              <a:t>changes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900" i="1" dirty="0">
                <a:solidFill>
                  <a:schemeClr val="bg1"/>
                </a:solidFill>
              </a:rPr>
              <a:t>in </a:t>
            </a:r>
            <a:r>
              <a:rPr lang="de-DE" altLang="de-DE" sz="1900" i="1" dirty="0" err="1" smtClean="0">
                <a:solidFill>
                  <a:schemeClr val="bg1"/>
                </a:solidFill>
              </a:rPr>
              <a:t>sunspot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900" i="1" dirty="0" err="1" smtClean="0">
                <a:solidFill>
                  <a:schemeClr val="bg1"/>
                </a:solidFill>
              </a:rPr>
              <a:t>area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900" i="1" dirty="0" err="1">
                <a:solidFill>
                  <a:schemeClr val="bg1"/>
                </a:solidFill>
              </a:rPr>
              <a:t>have</a:t>
            </a:r>
            <a:r>
              <a:rPr lang="de-DE" altLang="de-DE" sz="1900" i="1" dirty="0">
                <a:solidFill>
                  <a:schemeClr val="bg1"/>
                </a:solidFill>
              </a:rPr>
              <a:t> </a:t>
            </a:r>
            <a:r>
              <a:rPr lang="de-DE" altLang="de-DE" sz="1900" i="1" dirty="0" err="1">
                <a:solidFill>
                  <a:schemeClr val="bg1"/>
                </a:solidFill>
              </a:rPr>
              <a:t>the</a:t>
            </a:r>
            <a:r>
              <a:rPr lang="de-DE" altLang="de-DE" sz="1900" i="1" dirty="0">
                <a:solidFill>
                  <a:schemeClr val="bg1"/>
                </a:solidFill>
              </a:rPr>
              <a:t> dominant </a:t>
            </a:r>
            <a:r>
              <a:rPr lang="de-DE" altLang="de-DE" sz="1900" i="1" dirty="0" err="1">
                <a:solidFill>
                  <a:schemeClr val="bg1"/>
                </a:solidFill>
              </a:rPr>
              <a:t>influence</a:t>
            </a:r>
            <a:r>
              <a:rPr lang="de-DE" altLang="de-DE" sz="1900" i="1" dirty="0">
                <a:solidFill>
                  <a:schemeClr val="bg1"/>
                </a:solidFill>
              </a:rPr>
              <a:t> on </a:t>
            </a:r>
            <a:r>
              <a:rPr lang="de-DE" altLang="de-DE" sz="1900" i="1" dirty="0" err="1">
                <a:solidFill>
                  <a:schemeClr val="bg1"/>
                </a:solidFill>
              </a:rPr>
              <a:t>variations</a:t>
            </a:r>
            <a:r>
              <a:rPr lang="de-DE" altLang="de-DE" sz="1900" i="1" dirty="0">
                <a:solidFill>
                  <a:schemeClr val="bg1"/>
                </a:solidFill>
              </a:rPr>
              <a:t> in </a:t>
            </a:r>
            <a:r>
              <a:rPr lang="de-DE" altLang="de-DE" sz="1900" i="1" dirty="0" err="1">
                <a:solidFill>
                  <a:schemeClr val="bg1"/>
                </a:solidFill>
              </a:rPr>
              <a:t>the</a:t>
            </a:r>
            <a:r>
              <a:rPr lang="de-DE" altLang="de-DE" sz="1900" i="1" dirty="0">
                <a:solidFill>
                  <a:schemeClr val="bg1"/>
                </a:solidFill>
              </a:rPr>
              <a:t> </a:t>
            </a:r>
            <a:r>
              <a:rPr lang="de-DE" altLang="de-DE" sz="1900" i="1" dirty="0" err="1">
                <a:solidFill>
                  <a:schemeClr val="bg1"/>
                </a:solidFill>
              </a:rPr>
              <a:t>mean</a:t>
            </a:r>
            <a:r>
              <a:rPr lang="de-DE" altLang="de-DE" sz="1900" i="1" dirty="0">
                <a:solidFill>
                  <a:schemeClr val="bg1"/>
                </a:solidFill>
              </a:rPr>
              <a:t> granular </a:t>
            </a:r>
            <a:r>
              <a:rPr lang="de-DE" altLang="de-DE" sz="1900" i="1" dirty="0" err="1">
                <a:solidFill>
                  <a:schemeClr val="bg1"/>
                </a:solidFill>
              </a:rPr>
              <a:t>size</a:t>
            </a:r>
            <a:r>
              <a:rPr lang="de-DE" altLang="de-DE" sz="1900" i="1" dirty="0" smtClean="0">
                <a:solidFill>
                  <a:schemeClr val="bg1"/>
                </a:solidFill>
              </a:rPr>
              <a:t>.</a:t>
            </a:r>
            <a:r>
              <a:rPr lang="de-DE" altLang="de-DE" sz="1900" i="1" dirty="0">
                <a:solidFill>
                  <a:schemeClr val="bg1"/>
                </a:solidFill>
              </a:rPr>
              <a:t> </a:t>
            </a:r>
            <a:endParaRPr lang="de-DE" altLang="de-DE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756000"/>
            <a:ext cx="6096112" cy="1080938"/>
          </a:xfrm>
        </p:spPr>
        <p:txBody>
          <a:bodyPr rtlCol="0">
            <a:normAutofit/>
          </a:bodyPr>
          <a:lstStyle/>
          <a:p>
            <a:r>
              <a:rPr lang="de-DE" dirty="0" smtClean="0"/>
              <a:t>Relative </a:t>
            </a:r>
            <a:r>
              <a:rPr lang="de-DE" dirty="0" err="1" smtClean="0"/>
              <a:t>variation</a:t>
            </a:r>
            <a:r>
              <a:rPr lang="de-DE" dirty="0" smtClean="0"/>
              <a:t> in granular </a:t>
            </a:r>
            <a:r>
              <a:rPr lang="de-DE" dirty="0" err="1" smtClean="0"/>
              <a:t>size</a:t>
            </a:r>
            <a:endParaRPr lang="de-DE" dirty="0"/>
          </a:p>
        </p:txBody>
      </p:sp>
      <p:sp>
        <p:nvSpPr>
          <p:cNvPr id="2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366695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4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hteck 46"/>
              <p:cNvSpPr/>
              <p:nvPr/>
            </p:nvSpPr>
            <p:spPr>
              <a:xfrm>
                <a:off x="6963522" y="2361793"/>
                <a:ext cx="5098924" cy="1684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Relative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change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in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mean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granular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size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is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the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sum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change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e-DE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g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𝑆𝑆𝐴</m:t>
                        </m:r>
                      </m:e>
                      <m:sub>
                        <m:r>
                          <a:rPr lang="de-A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(gravitational, thermal - turbulent and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magnetic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field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energy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). </a:t>
                </a:r>
              </a:p>
              <a:p>
                <a:pPr algn="just"/>
                <a:endParaRPr lang="de-DE" sz="12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de-DE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Solar </a:t>
                </a:r>
                <a:r>
                  <a:rPr lang="de-DE" i="1" dirty="0" err="1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radius</a:t>
                </a:r>
                <a:r>
                  <a:rPr lang="de-DE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and </a:t>
                </a:r>
                <a:r>
                  <a:rPr lang="de-DE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luminosity</a:t>
                </a:r>
                <a:r>
                  <a:rPr lang="de-DE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i="1" dirty="0" err="1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increase</a:t>
                </a:r>
                <a:r>
                  <a:rPr lang="de-DE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while</a:t>
                </a:r>
                <a:r>
                  <a:rPr lang="de-DE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mean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granular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size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decreases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b="0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de-DE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e-DE" i="1" dirty="0" err="1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growing</a:t>
                </a:r>
                <a:r>
                  <a:rPr lang="de-DE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𝑆𝑆𝐴</m:t>
                        </m:r>
                      </m:e>
                      <m:sub>
                        <m:r>
                          <a:rPr lang="de-A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GB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   </a:t>
                </a:r>
                <a:endParaRPr lang="de-DE" i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chteck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522" y="2361793"/>
                <a:ext cx="5098924" cy="1684244"/>
              </a:xfrm>
              <a:prstGeom prst="rect">
                <a:avLst/>
              </a:prstGeom>
              <a:blipFill>
                <a:blip r:embed="rId8"/>
                <a:stretch>
                  <a:fillRect l="-956" t="-2166" r="-956" b="-46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hteck 48"/>
              <p:cNvSpPr/>
              <p:nvPr/>
            </p:nvSpPr>
            <p:spPr>
              <a:xfrm>
                <a:off x="9074179" y="677452"/>
                <a:ext cx="2471494" cy="720582"/>
              </a:xfrm>
              <a:prstGeom prst="rect">
                <a:avLst/>
              </a:prstGeom>
              <a:ln>
                <a:solidFill>
                  <a:srgbClr val="F09415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de-A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AT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chteck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179" y="677452"/>
                <a:ext cx="2471494" cy="7205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09415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/>
              <p:cNvSpPr/>
              <p:nvPr/>
            </p:nvSpPr>
            <p:spPr>
              <a:xfrm>
                <a:off x="7402710" y="623978"/>
                <a:ext cx="1557413" cy="775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∙</m:t>
                                  </m:r>
                                  <m:r>
                                    <a:rPr lang="de-DE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Rechtec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710" y="623978"/>
                <a:ext cx="1557413" cy="7752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38">
                <a:extLst>
                  <a:ext uri="{FF2B5EF4-FFF2-40B4-BE49-F238E27FC236}">
                    <a16:creationId xmlns:a16="http://schemas.microsoft.com/office/drawing/2014/main" id="{0A6FC2D9-C667-43AD-9DCB-30EB417EC0DE}"/>
                  </a:ext>
                </a:extLst>
              </p:cNvPr>
              <p:cNvSpPr/>
              <p:nvPr/>
            </p:nvSpPr>
            <p:spPr>
              <a:xfrm>
                <a:off x="6932021" y="4250533"/>
                <a:ext cx="2418934" cy="72186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AT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e>
                        <m:sub>
                          <m:r>
                            <a:rPr lang="de-DE" i="1" baseline="-250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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∙</m:t>
                          </m:r>
                          <m: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𝜎</m:t>
                          </m:r>
                          <m: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1</m:t>
                          </m:r>
                          <m:r>
                            <a:rPr lang="de-A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Rechteck 38">
                <a:extLst>
                  <a:ext uri="{FF2B5EF4-FFF2-40B4-BE49-F238E27FC236}">
                    <a16:creationId xmlns:a16="http://schemas.microsoft.com/office/drawing/2014/main" id="{0A6FC2D9-C667-43AD-9DCB-30EB417EC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021" y="4250533"/>
                <a:ext cx="2418934" cy="7218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/>
              <p:cNvSpPr/>
              <p:nvPr/>
            </p:nvSpPr>
            <p:spPr>
              <a:xfrm>
                <a:off x="9740666" y="4062370"/>
                <a:ext cx="2549050" cy="1101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AT" sz="17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de-DE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</m:t>
                    </m:r>
                    <m:r>
                      <a:rPr lang="de-AT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𝑅</m:t>
                    </m:r>
                    <m:r>
                      <a:rPr lang="de-AT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)/</m:t>
                    </m:r>
                    <m:r>
                      <a:rPr lang="de-AT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𝑅</m:t>
                    </m:r>
                    <m:r>
                      <a:rPr lang="de-DE" sz="17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de-AT" sz="17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1−</m:t>
                    </m:r>
                    <m:rad>
                      <m:radPr>
                        <m:degHide m:val="on"/>
                        <m:ctrlP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1</m:t>
                        </m:r>
                        <m:r>
                          <a:rPr lang="de-AT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−</m:t>
                        </m:r>
                        <m:sSub>
                          <m:sSubPr>
                            <m:ctrlPr>
                              <a:rPr lang="de-DE" sz="17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7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𝑆𝑆𝐴</m:t>
                            </m:r>
                          </m:e>
                          <m:sub>
                            <m:r>
                              <a:rPr lang="de-DE" sz="17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700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</a:t>
                </a:r>
                <a:endParaRPr lang="de-DE" sz="17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AT" sz="17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de-DE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</m:t>
                    </m:r>
                    <m:r>
                      <a:rPr lang="de-DE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𝐿</m:t>
                    </m:r>
                    <m:r>
                      <a:rPr lang="de-AT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)/</m:t>
                    </m:r>
                    <m:r>
                      <a:rPr lang="de-DE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𝐿</m:t>
                    </m:r>
                    <m:r>
                      <a:rPr lang="de-DE" sz="17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sSub>
                      <m:sSubPr>
                        <m:ctrlP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𝑆𝑆𝐴</m:t>
                        </m:r>
                      </m:e>
                      <m:sub>
                        <m: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sz="17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AT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e-DE" sz="17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de-DE" sz="17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</m:oMath>
                </a14:m>
                <a:r>
                  <a:rPr lang="de-DE" sz="17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de-DE" sz="17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de-DE" sz="17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GB" sz="1700" i="1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GB" sz="17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or </a:t>
                </a:r>
                <a:r>
                  <a:rPr lang="en-GB" sz="17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sz="1700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0.1</a:t>
                </a:r>
                <a:r>
                  <a:rPr lang="en-GB" sz="17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%</a:t>
                </a:r>
                <a:r>
                  <a:rPr lang="en-GB" sz="17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if </a:t>
                </a:r>
                <a:r>
                  <a:rPr lang="en-GB" sz="170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SSA</a:t>
                </a:r>
                <a:r>
                  <a:rPr lang="en-GB" i="1" baseline="-25000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lang="en-GB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= </a:t>
                </a:r>
                <a:r>
                  <a:rPr lang="en-GB" dirty="0">
                    <a:solidFill>
                      <a:srgbClr val="0070C0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0.001.</a:t>
                </a:r>
                <a:endParaRPr lang="it-IT" dirty="0">
                  <a:solidFill>
                    <a:srgbClr val="0070C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666" y="4062370"/>
                <a:ext cx="2549050" cy="1101648"/>
              </a:xfrm>
              <a:prstGeom prst="rect">
                <a:avLst/>
              </a:prstGeom>
              <a:blipFill>
                <a:blip r:embed="rId12"/>
                <a:stretch>
                  <a:fillRect l="-1675" r="-718" b="-7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oliennummernplatzhalter 3"/>
          <p:cNvSpPr txBox="1">
            <a:spLocks/>
          </p:cNvSpPr>
          <p:nvPr/>
        </p:nvSpPr>
        <p:spPr>
          <a:xfrm>
            <a:off x="11519095" y="6185936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 </a:t>
            </a:r>
            <a:endParaRPr lang="de-D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4931688"/>
                  </p:ext>
                </p:extLst>
              </p:nvPr>
            </p:nvGraphicFramePr>
            <p:xfrm>
              <a:off x="97311" y="5283495"/>
              <a:ext cx="12077377" cy="15006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95894">
                      <a:extLst>
                        <a:ext uri="{9D8B030D-6E8A-4147-A177-3AD203B41FA5}">
                          <a16:colId xmlns:a16="http://schemas.microsoft.com/office/drawing/2014/main" val="2374801745"/>
                        </a:ext>
                      </a:extLst>
                    </a:gridCol>
                    <a:gridCol w="1414896">
                      <a:extLst>
                        <a:ext uri="{9D8B030D-6E8A-4147-A177-3AD203B41FA5}">
                          <a16:colId xmlns:a16="http://schemas.microsoft.com/office/drawing/2014/main" val="1670888903"/>
                        </a:ext>
                      </a:extLst>
                    </a:gridCol>
                    <a:gridCol w="1567168">
                      <a:extLst>
                        <a:ext uri="{9D8B030D-6E8A-4147-A177-3AD203B41FA5}">
                          <a16:colId xmlns:a16="http://schemas.microsoft.com/office/drawing/2014/main" val="2575063518"/>
                        </a:ext>
                      </a:extLst>
                    </a:gridCol>
                    <a:gridCol w="1314994">
                      <a:extLst>
                        <a:ext uri="{9D8B030D-6E8A-4147-A177-3AD203B41FA5}">
                          <a16:colId xmlns:a16="http://schemas.microsoft.com/office/drawing/2014/main" val="2507169155"/>
                        </a:ext>
                      </a:extLst>
                    </a:gridCol>
                    <a:gridCol w="1280160">
                      <a:extLst>
                        <a:ext uri="{9D8B030D-6E8A-4147-A177-3AD203B41FA5}">
                          <a16:colId xmlns:a16="http://schemas.microsoft.com/office/drawing/2014/main" val="415282499"/>
                        </a:ext>
                      </a:extLst>
                    </a:gridCol>
                    <a:gridCol w="1367246">
                      <a:extLst>
                        <a:ext uri="{9D8B030D-6E8A-4147-A177-3AD203B41FA5}">
                          <a16:colId xmlns:a16="http://schemas.microsoft.com/office/drawing/2014/main" val="1615147114"/>
                        </a:ext>
                      </a:extLst>
                    </a:gridCol>
                    <a:gridCol w="1437019">
                      <a:extLst>
                        <a:ext uri="{9D8B030D-6E8A-4147-A177-3AD203B41FA5}">
                          <a16:colId xmlns:a16="http://schemas.microsoft.com/office/drawing/2014/main" val="8722369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700" dirty="0" smtClean="0"/>
                            <a:t>Variation </a:t>
                          </a:r>
                          <a:r>
                            <a:rPr lang="de-DE" sz="1700" dirty="0" err="1" smtClean="0"/>
                            <a:t>parameter</a:t>
                          </a:r>
                          <a:r>
                            <a:rPr lang="de-DE" sz="1700" dirty="0" smtClean="0"/>
                            <a:t>, X</a:t>
                          </a:r>
                          <a:endParaRPr lang="de-DE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g </a:t>
                          </a:r>
                          <a:r>
                            <a:rPr lang="de-DE" b="0" i="0" dirty="0" smtClean="0"/>
                            <a:t>[m/s²]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  <m:r>
                                <a:rPr lang="de-DE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𝑒𝑓𝑓</m:t>
                              </m:r>
                            </m:oMath>
                          </a14:m>
                          <a:r>
                            <a:rPr lang="de-DE" b="0" baseline="-25000" dirty="0" smtClean="0"/>
                            <a:t> </a:t>
                          </a:r>
                          <a:r>
                            <a:rPr lang="de-DE" b="0" baseline="0" dirty="0" smtClean="0"/>
                            <a:t>[K]</a:t>
                          </a:r>
                          <a:endParaRPr lang="de-DE" b="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R </a:t>
                          </a:r>
                          <a:r>
                            <a:rPr lang="de-DE" b="0" i="0" dirty="0" smtClean="0"/>
                            <a:t>[Mm]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N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  <a:sym typeface="Symbol" panose="05050102010706020507" pitchFamily="18" charset="2"/>
                                      </a:rPr>
                                      <m:t>1−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𝑆𝑆𝐴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  <a:sym typeface="Symbol" panose="05050102010706020507" pitchFamily="18" charset="2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acc>
                            </m:oMath>
                          </a14:m>
                          <a:r>
                            <a:rPr lang="de-DE" b="0" dirty="0" smtClean="0"/>
                            <a:t> [Mm]</a:t>
                          </a:r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1950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Mean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value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i="0" dirty="0" smtClean="0"/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de-DE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acc>
                            </m:oMath>
                          </a14:m>
                          <a:endParaRPr lang="de-DE" sz="1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273.98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5800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de-DE" sz="1800" b="0" i="0" kern="1200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695.95</m:t>
                              </m:r>
                            </m:oMath>
                          </a14:m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6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3.10</m:t>
                                </m:r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0.9975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60319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Variation,</a:t>
                          </a:r>
                          <a:r>
                            <a:rPr lang="de-DE" sz="1800" i="0" dirty="0" smtClean="0"/>
                            <a:t> </a:t>
                          </a:r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</a:t>
                          </a:r>
                          <a:endParaRPr lang="de-DE" sz="1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5.6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0.6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0.348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3720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0.0041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6679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Relative </a:t>
                          </a:r>
                          <a:r>
                            <a:rPr lang="de-DE" dirty="0" err="1" smtClean="0"/>
                            <a:t>variation</a:t>
                          </a:r>
                          <a:r>
                            <a:rPr lang="de-DE" dirty="0" smtClean="0"/>
                            <a:t>, </a:t>
                          </a:r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 / X, </a:t>
                          </a:r>
                          <a:r>
                            <a:rPr lang="de-DE" dirty="0" err="1" smtClean="0">
                              <a:sym typeface="Symbol" panose="05050102010706020507" pitchFamily="18" charset="2"/>
                            </a:rPr>
                            <a:t>max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dirty="0" smtClean="0"/>
                            <a:t> *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de-DE" altLang="de-DE" sz="1800" b="0" i="0" kern="1200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de-DE" altLang="de-DE" sz="1800" b="0" i="0" kern="1200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10</m:t>
                                </m:r>
                                <m:r>
                                  <m:rPr>
                                    <m:nor/>
                                  </m:rPr>
                                  <a:rPr lang="de-DE" altLang="de-DE" sz="1800" b="0" i="0" kern="1200" baseline="30000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de-DE" sz="1800" b="0" i="0" kern="1200" baseline="300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</m:t>
                                </m:r>
                                <m:r>
                                  <a:rPr lang="de-DE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AT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1.2</m:t>
                                </m:r>
                                <m:r>
                                  <a:rPr lang="de-DE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</m:t>
                                </m:r>
                                <m:r>
                                  <a:rPr lang="de-DE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5.5</m:t>
                                </m:r>
                                <m:r>
                                  <a:rPr lang="de-DE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03934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4931688"/>
                  </p:ext>
                </p:extLst>
              </p:nvPr>
            </p:nvGraphicFramePr>
            <p:xfrm>
              <a:off x="97311" y="5283495"/>
              <a:ext cx="12077377" cy="15006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95894">
                      <a:extLst>
                        <a:ext uri="{9D8B030D-6E8A-4147-A177-3AD203B41FA5}">
                          <a16:colId xmlns:a16="http://schemas.microsoft.com/office/drawing/2014/main" val="2374801745"/>
                        </a:ext>
                      </a:extLst>
                    </a:gridCol>
                    <a:gridCol w="1414896">
                      <a:extLst>
                        <a:ext uri="{9D8B030D-6E8A-4147-A177-3AD203B41FA5}">
                          <a16:colId xmlns:a16="http://schemas.microsoft.com/office/drawing/2014/main" val="1670888903"/>
                        </a:ext>
                      </a:extLst>
                    </a:gridCol>
                    <a:gridCol w="1567168">
                      <a:extLst>
                        <a:ext uri="{9D8B030D-6E8A-4147-A177-3AD203B41FA5}">
                          <a16:colId xmlns:a16="http://schemas.microsoft.com/office/drawing/2014/main" val="2575063518"/>
                        </a:ext>
                      </a:extLst>
                    </a:gridCol>
                    <a:gridCol w="1314994">
                      <a:extLst>
                        <a:ext uri="{9D8B030D-6E8A-4147-A177-3AD203B41FA5}">
                          <a16:colId xmlns:a16="http://schemas.microsoft.com/office/drawing/2014/main" val="2507169155"/>
                        </a:ext>
                      </a:extLst>
                    </a:gridCol>
                    <a:gridCol w="1280160">
                      <a:extLst>
                        <a:ext uri="{9D8B030D-6E8A-4147-A177-3AD203B41FA5}">
                          <a16:colId xmlns:a16="http://schemas.microsoft.com/office/drawing/2014/main" val="415282499"/>
                        </a:ext>
                      </a:extLst>
                    </a:gridCol>
                    <a:gridCol w="1367246">
                      <a:extLst>
                        <a:ext uri="{9D8B030D-6E8A-4147-A177-3AD203B41FA5}">
                          <a16:colId xmlns:a16="http://schemas.microsoft.com/office/drawing/2014/main" val="1615147114"/>
                        </a:ext>
                      </a:extLst>
                    </a:gridCol>
                    <a:gridCol w="1437019">
                      <a:extLst>
                        <a:ext uri="{9D8B030D-6E8A-4147-A177-3AD203B41FA5}">
                          <a16:colId xmlns:a16="http://schemas.microsoft.com/office/drawing/2014/main" val="872236989"/>
                        </a:ext>
                      </a:extLst>
                    </a:gridCol>
                  </a:tblGrid>
                  <a:tr h="388112">
                    <a:tc>
                      <a:txBody>
                        <a:bodyPr/>
                        <a:lstStyle/>
                        <a:p>
                          <a:r>
                            <a:rPr lang="de-DE" sz="1700" dirty="0" smtClean="0"/>
                            <a:t>Variation </a:t>
                          </a:r>
                          <a:r>
                            <a:rPr lang="de-DE" sz="1700" dirty="0" err="1" smtClean="0"/>
                            <a:t>parameter</a:t>
                          </a:r>
                          <a:r>
                            <a:rPr lang="de-DE" sz="1700" dirty="0" smtClean="0"/>
                            <a:t>, X</a:t>
                          </a:r>
                          <a:endParaRPr lang="de-DE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g </a:t>
                          </a:r>
                          <a:r>
                            <a:rPr lang="de-DE" b="0" i="0" dirty="0" smtClean="0"/>
                            <a:t>[m/s²]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326848" t="-9375" r="-346693" b="-3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i="1" dirty="0" smtClean="0"/>
                            <a:t>R </a:t>
                          </a:r>
                          <a:r>
                            <a:rPr lang="de-DE" b="0" i="0" dirty="0" smtClean="0"/>
                            <a:t>[Mm]</a:t>
                          </a:r>
                          <a:endParaRPr lang="de-DE" b="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0" dirty="0" smtClean="0">
                              <a:sym typeface="Symbol" panose="05050102010706020507" pitchFamily="18" charset="2"/>
                            </a:rPr>
                            <a:t>N</a:t>
                          </a:r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680357" t="-9375" r="-107143" b="-3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740678" t="-9375" r="-1695" b="-3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1950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165" t="-114754" r="-22734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273.98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5800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507870" t="-114754" r="-312500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622275" t="-114754" r="-21990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0.9975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0.75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60319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Variation,</a:t>
                          </a:r>
                          <a:r>
                            <a:rPr lang="de-DE" sz="1800" i="0" dirty="0" smtClean="0"/>
                            <a:t> </a:t>
                          </a:r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</a:t>
                          </a:r>
                          <a:endParaRPr lang="de-DE" sz="1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262069" t="-214754" r="-49482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0.6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0.348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3720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0.005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de-DE" sz="1800" b="0" i="0" kern="1200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0.0041</a:t>
                          </a:r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6679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Relative </a:t>
                          </a:r>
                          <a:r>
                            <a:rPr lang="de-DE" dirty="0" err="1" smtClean="0"/>
                            <a:t>variation</a:t>
                          </a:r>
                          <a:r>
                            <a:rPr lang="de-DE" dirty="0" smtClean="0"/>
                            <a:t>, </a:t>
                          </a:r>
                          <a:r>
                            <a:rPr lang="de-DE" dirty="0" smtClean="0">
                              <a:sym typeface="Symbol" panose="05050102010706020507" pitchFamily="18" charset="2"/>
                            </a:rPr>
                            <a:t>X / X, </a:t>
                          </a:r>
                          <a:r>
                            <a:rPr lang="de-DE" dirty="0" err="1" smtClean="0">
                              <a:sym typeface="Symbol" panose="05050102010706020507" pitchFamily="18" charset="2"/>
                            </a:rPr>
                            <a:t>max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262069" t="-314754" r="-49482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326848" t="-314754" r="-34669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507870" t="-314754" r="-3125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622275" t="-314754" r="-21990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680357" t="-314754" r="-10714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3"/>
                          <a:stretch>
                            <a:fillRect l="-740678" t="-314754" r="-1695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03934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Foliennummernplatzhalter 3"/>
          <p:cNvSpPr txBox="1">
            <a:spLocks/>
          </p:cNvSpPr>
          <p:nvPr/>
        </p:nvSpPr>
        <p:spPr>
          <a:xfrm>
            <a:off x="11432684" y="6033536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 </a:t>
            </a:r>
            <a:endParaRPr lang="de-D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/>
              <p:nvPr/>
            </p:nvSpPr>
            <p:spPr>
              <a:xfrm>
                <a:off x="7711652" y="1504177"/>
                <a:ext cx="3460301" cy="77367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de-A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r>
                        <a:rPr lang="de-DE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de-A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Rechteck 53">
                <a:extLst>
                  <a:ext uri="{FF2B5EF4-FFF2-40B4-BE49-F238E27FC236}">
                    <a16:creationId xmlns:a16="http://schemas.microsoft.com/office/drawing/2014/main" id="{0B593BA3-133A-42AD-8E9B-36165142D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652" y="1504177"/>
                <a:ext cx="3460301" cy="7736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133" y="606559"/>
            <a:ext cx="1185366" cy="136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el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095875"/>
                  </p:ext>
                </p:extLst>
              </p:nvPr>
            </p:nvGraphicFramePr>
            <p:xfrm>
              <a:off x="95343" y="3984932"/>
              <a:ext cx="6675156" cy="12911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58960">
                      <a:extLst>
                        <a:ext uri="{9D8B030D-6E8A-4147-A177-3AD203B41FA5}">
                          <a16:colId xmlns:a16="http://schemas.microsoft.com/office/drawing/2014/main" val="3256057857"/>
                        </a:ext>
                      </a:extLst>
                    </a:gridCol>
                    <a:gridCol w="1852451">
                      <a:extLst>
                        <a:ext uri="{9D8B030D-6E8A-4147-A177-3AD203B41FA5}">
                          <a16:colId xmlns:a16="http://schemas.microsoft.com/office/drawing/2014/main" val="1844683773"/>
                        </a:ext>
                      </a:extLst>
                    </a:gridCol>
                    <a:gridCol w="1863745">
                      <a:extLst>
                        <a:ext uri="{9D8B030D-6E8A-4147-A177-3AD203B41FA5}">
                          <a16:colId xmlns:a16="http://schemas.microsoft.com/office/drawing/2014/main" val="2039760116"/>
                        </a:ext>
                      </a:extLst>
                    </a:gridCol>
                  </a:tblGrid>
                  <a:tr h="447675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de-DE" sz="1700" dirty="0" err="1" smtClean="0"/>
                            <a:t>Energy</a:t>
                          </a:r>
                          <a:r>
                            <a:rPr lang="de-DE" sz="1700" dirty="0" smtClean="0"/>
                            <a:t> </a:t>
                          </a:r>
                          <a:r>
                            <a:rPr lang="de-DE" sz="1700" dirty="0" err="1" smtClean="0"/>
                            <a:t>change</a:t>
                          </a:r>
                          <a:r>
                            <a:rPr lang="de-DE" sz="1700" dirty="0" smtClean="0"/>
                            <a:t> in </a:t>
                          </a:r>
                          <a:r>
                            <a:rPr lang="de-DE" sz="1700" dirty="0" err="1" smtClean="0"/>
                            <a:t>play</a:t>
                          </a:r>
                          <a:endParaRPr lang="de-DE" sz="17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b="0" baseline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b="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5676724"/>
                      </a:ext>
                    </a:extLst>
                  </a:tr>
                  <a:tr h="843454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AT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de-DE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de-D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𝑆𝑆𝐴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  <m:t>1−</m:t>
                                        </m:r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𝑆𝑆𝐴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de-DE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AT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sSub>
                                      <m:sSubPr>
                                        <m:ctrlP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AT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de-DE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AT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sSub>
                                      <m:sSubPr>
                                        <m:ctrlP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de-AT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de-DE" i="1" dirty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1</m:t>
                                </m:r>
                                <m:r>
                                  <a:rPr lang="de-DE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AT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="0" i="0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92936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el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095875"/>
                  </p:ext>
                </p:extLst>
              </p:nvPr>
            </p:nvGraphicFramePr>
            <p:xfrm>
              <a:off x="95343" y="3984932"/>
              <a:ext cx="6675156" cy="12911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58960">
                      <a:extLst>
                        <a:ext uri="{9D8B030D-6E8A-4147-A177-3AD203B41FA5}">
                          <a16:colId xmlns:a16="http://schemas.microsoft.com/office/drawing/2014/main" val="3256057857"/>
                        </a:ext>
                      </a:extLst>
                    </a:gridCol>
                    <a:gridCol w="1852451">
                      <a:extLst>
                        <a:ext uri="{9D8B030D-6E8A-4147-A177-3AD203B41FA5}">
                          <a16:colId xmlns:a16="http://schemas.microsoft.com/office/drawing/2014/main" val="1844683773"/>
                        </a:ext>
                      </a:extLst>
                    </a:gridCol>
                    <a:gridCol w="1863745">
                      <a:extLst>
                        <a:ext uri="{9D8B030D-6E8A-4147-A177-3AD203B41FA5}">
                          <a16:colId xmlns:a16="http://schemas.microsoft.com/office/drawing/2014/main" val="2039760116"/>
                        </a:ext>
                      </a:extLst>
                    </a:gridCol>
                  </a:tblGrid>
                  <a:tr h="447675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de-DE" sz="1700" dirty="0" err="1" smtClean="0"/>
                            <a:t>Energy</a:t>
                          </a:r>
                          <a:r>
                            <a:rPr lang="de-DE" sz="1700" dirty="0" smtClean="0"/>
                            <a:t> </a:t>
                          </a:r>
                          <a:r>
                            <a:rPr lang="de-DE" sz="1700" dirty="0" err="1" smtClean="0"/>
                            <a:t>change</a:t>
                          </a:r>
                          <a:r>
                            <a:rPr lang="de-DE" sz="1700" dirty="0" smtClean="0"/>
                            <a:t> in </a:t>
                          </a:r>
                          <a:r>
                            <a:rPr lang="de-DE" sz="1700" dirty="0" err="1" smtClean="0"/>
                            <a:t>play</a:t>
                          </a:r>
                          <a:endParaRPr lang="de-DE" sz="17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b="0" baseline="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b="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5676724"/>
                      </a:ext>
                    </a:extLst>
                  </a:tr>
                  <a:tr h="84345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7"/>
                          <a:stretch>
                            <a:fillRect l="-206" t="-55396" r="-126337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7"/>
                          <a:stretch>
                            <a:fillRect l="-160197" t="-55396" r="-101974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17"/>
                          <a:stretch>
                            <a:fillRect l="-258497" t="-55396" r="-1307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92936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Rechteck 27"/>
          <p:cNvSpPr/>
          <p:nvPr/>
        </p:nvSpPr>
        <p:spPr>
          <a:xfrm>
            <a:off x="11180391" y="1693591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(4)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9242724" y="444114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(5)</a:t>
            </a:r>
            <a:r>
              <a:rPr lang="de-DE" i="1" dirty="0" smtClean="0">
                <a:solidFill>
                  <a:schemeClr val="bg1"/>
                </a:solidFill>
                <a:latin typeface="Cambria Math" panose="02040503050406030204" pitchFamily="18" charset="0"/>
              </a:rPr>
              <a:t> </a:t>
            </a:r>
            <a:endParaRPr lang="de-DE" i="1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62" y="6924"/>
            <a:ext cx="324000" cy="32400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6306247" y="1772097"/>
            <a:ext cx="609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solidFill>
                  <a:schemeClr val="accent1">
                    <a:lumMod val="75000"/>
                  </a:schemeClr>
                </a:solidFill>
              </a:rPr>
              <a:t>[WK21]</a:t>
            </a:r>
            <a:endParaRPr lang="it-IT" sz="9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3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372">
        <p:circle/>
      </p:transition>
    </mc:Choice>
    <mc:Fallback xmlns="">
      <p:transition spd="slow" advTm="45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112" y="10"/>
            <a:ext cx="5464466" cy="6856310"/>
          </a:xfrm>
          <a:prstGeom prst="rect">
            <a:avLst/>
          </a:prstGeom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152258" y="2089038"/>
                <a:ext cx="6463687" cy="1554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900" i="1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Due </a:t>
                </a:r>
                <a:r>
                  <a:rPr lang="en-GB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to the sun tilt, apparent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Wingdings 2" panose="05020102010507070707" pitchFamily="18" charset="2"/>
                      </a:rPr>
                      <m:t>Ω</m:t>
                    </m:r>
                  </m:oMath>
                </a14:m>
                <a:r>
                  <a:rPr lang="de-DE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and g </a:t>
                </a:r>
                <a:r>
                  <a:rPr lang="de-DE" sz="1900" i="1" dirty="0" err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vary</a:t>
                </a:r>
                <a:r>
                  <a:rPr lang="de-DE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900" i="1" dirty="0" err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cyclically</a:t>
                </a:r>
                <a:r>
                  <a:rPr lang="de-DE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900" i="1" dirty="0" err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with</a:t>
                </a:r>
                <a:r>
                  <a:rPr lang="de-DE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900" i="1" dirty="0" err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900" i="1" dirty="0" err="1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heliocentric</a:t>
                </a:r>
                <a:r>
                  <a:rPr lang="de-DE" sz="1900" i="1" dirty="0">
                    <a:solidFill>
                      <a:schemeClr val="bg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angle </a:t>
                </a:r>
                <a:r>
                  <a:rPr lang="de-DE" sz="1900" i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b</a:t>
                </a:r>
                <a:r>
                  <a:rPr lang="de-DE" sz="1900" i="1" baseline="-250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0 </a:t>
                </a:r>
                <a:r>
                  <a:rPr lang="de-DE" sz="19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= </a:t>
                </a:r>
                <a:r>
                  <a:rPr lang="de-DE" sz="1900" dirty="0">
                    <a:solidFill>
                      <a:schemeClr val="bg1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7.23</a:t>
                </a:r>
                <a:r>
                  <a:rPr lang="de-DE" sz="1900" dirty="0" smtClean="0">
                    <a:solidFill>
                      <a:schemeClr val="bg1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°. </a:t>
                </a:r>
                <a:r>
                  <a:rPr lang="en-US" sz="1900" i="1" dirty="0" smtClean="0">
                    <a:solidFill>
                      <a:schemeClr val="bg1"/>
                    </a:solidFill>
                  </a:rPr>
                  <a:t>Apparent </a:t>
                </a:r>
                <a:r>
                  <a:rPr lang="en-US" sz="1900" i="1" dirty="0">
                    <a:solidFill>
                      <a:schemeClr val="bg1"/>
                    </a:solidFill>
                  </a:rPr>
                  <a:t>variations in </a:t>
                </a:r>
                <a:r>
                  <a:rPr lang="en-US" sz="1900" i="1" dirty="0" smtClean="0">
                    <a:solidFill>
                      <a:schemeClr val="bg1"/>
                    </a:solidFill>
                  </a:rPr>
                  <a:t>𝛿g/g </a:t>
                </a:r>
                <a:r>
                  <a:rPr lang="en-US" sz="1900" i="1" dirty="0">
                    <a:solidFill>
                      <a:schemeClr val="bg1"/>
                    </a:solidFill>
                  </a:rPr>
                  <a:t>must be taken into account, otherwise, </a:t>
                </a:r>
                <a:r>
                  <a:rPr lang="en-US" sz="1900" i="1" dirty="0" smtClean="0">
                    <a:solidFill>
                      <a:schemeClr val="bg1"/>
                    </a:solidFill>
                  </a:rPr>
                  <a:t>an </a:t>
                </a:r>
                <a:r>
                  <a:rPr lang="en-US" sz="1900" i="1" dirty="0">
                    <a:solidFill>
                      <a:schemeClr val="bg1"/>
                    </a:solidFill>
                  </a:rPr>
                  <a:t>observation error </a:t>
                </a:r>
                <a:r>
                  <a:rPr lang="en-US" sz="1900" i="1" dirty="0" smtClean="0">
                    <a:solidFill>
                      <a:schemeClr val="bg1"/>
                    </a:solidFill>
                  </a:rPr>
                  <a:t>occurs at </a:t>
                </a:r>
                <a:r>
                  <a:rPr lang="en-US" sz="1900" i="1" dirty="0">
                    <a:solidFill>
                      <a:schemeClr val="bg1"/>
                    </a:solidFill>
                  </a:rPr>
                  <a:t>long time </a:t>
                </a:r>
                <a:r>
                  <a:rPr lang="en-US" sz="1900" i="1" dirty="0" smtClean="0">
                    <a:solidFill>
                      <a:schemeClr val="bg1"/>
                    </a:solidFill>
                  </a:rPr>
                  <a:t>intervals. </a:t>
                </a:r>
                <a:endParaRPr lang="en-GB" sz="1900" i="1" dirty="0">
                  <a:solidFill>
                    <a:schemeClr val="bg1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de-DE" sz="1900" dirty="0">
                  <a:solidFill>
                    <a:schemeClr val="bg1"/>
                  </a:solidFill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58" y="2089038"/>
                <a:ext cx="6463687" cy="1554272"/>
              </a:xfrm>
              <a:prstGeom prst="rect">
                <a:avLst/>
              </a:prstGeom>
              <a:blipFill>
                <a:blip r:embed="rId6"/>
                <a:stretch>
                  <a:fillRect l="-943" t="-2353" r="-8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24" y="756000"/>
            <a:ext cx="6096112" cy="1080938"/>
          </a:xfrm>
        </p:spPr>
        <p:txBody>
          <a:bodyPr rtlCol="0">
            <a:normAutofit/>
          </a:bodyPr>
          <a:lstStyle/>
          <a:p>
            <a:r>
              <a:rPr lang="de-DE" dirty="0" smtClean="0"/>
              <a:t>Surface </a:t>
            </a:r>
            <a:r>
              <a:rPr lang="de-DE" dirty="0" err="1" smtClean="0"/>
              <a:t>rotation</a:t>
            </a:r>
            <a:r>
              <a:rPr lang="de-DE" dirty="0" smtClean="0"/>
              <a:t> and </a:t>
            </a:r>
            <a:r>
              <a:rPr lang="de-DE" dirty="0" err="1" smtClean="0"/>
              <a:t>gravity</a:t>
            </a:r>
            <a:endParaRPr lang="de-DE" dirty="0"/>
          </a:p>
        </p:txBody>
      </p:sp>
      <p:sp>
        <p:nvSpPr>
          <p:cNvPr id="2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442111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5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485883" y="3478314"/>
            <a:ext cx="3247695" cy="3379694"/>
            <a:chOff x="8594977" y="1533428"/>
            <a:chExt cx="3247695" cy="3379694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8594977" y="1533428"/>
              <a:ext cx="3221860" cy="3379694"/>
              <a:chOff x="4105836" y="2070847"/>
              <a:chExt cx="3221860" cy="3379694"/>
            </a:xfrm>
          </p:grpSpPr>
          <p:cxnSp>
            <p:nvCxnSpPr>
              <p:cNvPr id="38" name="Gerader Verbinder 37"/>
              <p:cNvCxnSpPr/>
              <p:nvPr/>
            </p:nvCxnSpPr>
            <p:spPr>
              <a:xfrm>
                <a:off x="5625956" y="3751725"/>
                <a:ext cx="425220" cy="0"/>
              </a:xfrm>
              <a:prstGeom prst="line">
                <a:avLst/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mit Pfeil 36"/>
              <p:cNvCxnSpPr/>
              <p:nvPr/>
            </p:nvCxnSpPr>
            <p:spPr>
              <a:xfrm flipH="1">
                <a:off x="6033391" y="3021104"/>
                <a:ext cx="882000" cy="738000"/>
              </a:xfrm>
              <a:prstGeom prst="straightConnector1">
                <a:avLst/>
              </a:prstGeom>
              <a:ln w="15875">
                <a:solidFill>
                  <a:srgbClr val="FFC000"/>
                </a:solidFill>
                <a:prstDash val="sys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>
              <a:xfrm flipH="1">
                <a:off x="6051176" y="3012132"/>
                <a:ext cx="1270800" cy="739593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e 27"/>
              <p:cNvSpPr/>
              <p:nvPr/>
            </p:nvSpPr>
            <p:spPr>
              <a:xfrm>
                <a:off x="4320986" y="2743197"/>
                <a:ext cx="2592000" cy="555813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noFill/>
                </a:endParaRPr>
              </a:p>
            </p:txBody>
          </p:sp>
          <p:sp>
            <p:nvSpPr>
              <p:cNvPr id="29" name="Ellipse 28"/>
              <p:cNvSpPr>
                <a:spLocks noChangeAspect="1"/>
              </p:cNvSpPr>
              <p:nvPr/>
            </p:nvSpPr>
            <p:spPr>
              <a:xfrm>
                <a:off x="4105836" y="2241177"/>
                <a:ext cx="3024000" cy="3024000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30" name="Gerader Verbinder 29"/>
              <p:cNvCxnSpPr/>
              <p:nvPr/>
            </p:nvCxnSpPr>
            <p:spPr>
              <a:xfrm>
                <a:off x="5619600" y="2070847"/>
                <a:ext cx="0" cy="337969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lipse 30"/>
              <p:cNvSpPr/>
              <p:nvPr/>
            </p:nvSpPr>
            <p:spPr>
              <a:xfrm>
                <a:off x="4132731" y="3299005"/>
                <a:ext cx="2988000" cy="905440"/>
              </a:xfrm>
              <a:prstGeom prst="ellipse">
                <a:avLst/>
              </a:prstGeom>
              <a:noFill/>
              <a:ln w="158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noFill/>
                </a:endParaRPr>
              </a:p>
            </p:txBody>
          </p:sp>
          <p:cxnSp>
            <p:nvCxnSpPr>
              <p:cNvPr id="32" name="Gerader Verbinder 31"/>
              <p:cNvCxnSpPr>
                <a:stCxn id="31" idx="2"/>
                <a:endCxn id="29" idx="6"/>
              </p:cNvCxnSpPr>
              <p:nvPr/>
            </p:nvCxnSpPr>
            <p:spPr>
              <a:xfrm>
                <a:off x="4132731" y="3751725"/>
                <a:ext cx="2997105" cy="145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>
              <a:xfrm>
                <a:off x="4329956" y="3016619"/>
                <a:ext cx="2592000" cy="1452"/>
              </a:xfrm>
              <a:prstGeom prst="line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mit Pfeil 34"/>
              <p:cNvCxnSpPr/>
              <p:nvPr/>
            </p:nvCxnSpPr>
            <p:spPr>
              <a:xfrm flipH="1">
                <a:off x="5619600" y="3016619"/>
                <a:ext cx="1293246" cy="735106"/>
              </a:xfrm>
              <a:prstGeom prst="straightConnector1">
                <a:avLst/>
              </a:prstGeom>
              <a:ln w="22225">
                <a:solidFill>
                  <a:srgbClr val="FFC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mit Pfeil 35"/>
              <p:cNvCxnSpPr/>
              <p:nvPr/>
            </p:nvCxnSpPr>
            <p:spPr>
              <a:xfrm>
                <a:off x="6931696" y="3012132"/>
                <a:ext cx="396000" cy="0"/>
              </a:xfrm>
              <a:prstGeom prst="straightConnector1">
                <a:avLst/>
              </a:prstGeom>
              <a:ln w="22225">
                <a:solidFill>
                  <a:srgbClr val="FFC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ihandform 38"/>
              <p:cNvSpPr/>
              <p:nvPr/>
            </p:nvSpPr>
            <p:spPr>
              <a:xfrm>
                <a:off x="5836024" y="3621741"/>
                <a:ext cx="46994" cy="125506"/>
              </a:xfrm>
              <a:custGeom>
                <a:avLst/>
                <a:gdLst>
                  <a:gd name="connsiteX0" fmla="*/ 0 w 46994"/>
                  <a:gd name="connsiteY0" fmla="*/ 0 h 125506"/>
                  <a:gd name="connsiteX1" fmla="*/ 44823 w 46994"/>
                  <a:gd name="connsiteY1" fmla="*/ 53788 h 125506"/>
                  <a:gd name="connsiteX2" fmla="*/ 35858 w 46994"/>
                  <a:gd name="connsiteY2" fmla="*/ 125506 h 12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994" h="125506">
                    <a:moveTo>
                      <a:pt x="0" y="0"/>
                    </a:moveTo>
                    <a:cubicBezTo>
                      <a:pt x="19423" y="16435"/>
                      <a:pt x="38847" y="32870"/>
                      <a:pt x="44823" y="53788"/>
                    </a:cubicBezTo>
                    <a:cubicBezTo>
                      <a:pt x="50799" y="74706"/>
                      <a:pt x="43328" y="100106"/>
                      <a:pt x="35858" y="125506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9" name="Textfeld 18"/>
            <p:cNvSpPr txBox="1"/>
            <p:nvPr/>
          </p:nvSpPr>
          <p:spPr>
            <a:xfrm>
              <a:off x="11421040" y="2122423"/>
              <a:ext cx="4216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F</a:t>
              </a:r>
              <a:r>
                <a:rPr lang="it-IT" sz="1600" baseline="-25000" dirty="0" smtClean="0">
                  <a:solidFill>
                    <a:schemeClr val="bg1"/>
                  </a:solidFill>
                </a:rPr>
                <a:t>f</a:t>
              </a:r>
              <a:endParaRPr lang="it-IT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0095277" y="2702087"/>
              <a:ext cx="5605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mg</a:t>
              </a:r>
              <a:endParaRPr lang="it-IT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0769494" y="2833679"/>
              <a:ext cx="5605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mg’</a:t>
              </a:r>
              <a:endParaRPr lang="it-IT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0051462" y="2201080"/>
              <a:ext cx="10896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i="1" dirty="0" smtClean="0">
                  <a:solidFill>
                    <a:schemeClr val="bg1"/>
                  </a:solidFill>
                </a:rPr>
                <a:t>r = R</a:t>
              </a:r>
              <a:r>
                <a:rPr lang="it-IT" sz="1600" i="1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</a:t>
              </a:r>
              <a:r>
                <a:rPr lang="it-IT" sz="1600" i="1" dirty="0" smtClean="0">
                  <a:solidFill>
                    <a:schemeClr val="bg1"/>
                  </a:solidFill>
                </a:rPr>
                <a:t>cosb</a:t>
              </a:r>
              <a:endParaRPr lang="it-IT" sz="16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10328413" y="2949308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i="1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b</a:t>
              </a:r>
              <a:endParaRPr lang="it-IT" sz="1600" i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8">
                <a:extLst>
                  <a:ext uri="{FF2B5EF4-FFF2-40B4-BE49-F238E27FC236}">
                    <a16:creationId xmlns:a16="http://schemas.microsoft.com/office/drawing/2014/main" id="{1878E7D2-CE87-4372-AD5A-4886CA2D7FB9}"/>
                  </a:ext>
                </a:extLst>
              </p:cNvPr>
              <p:cNvSpPr txBox="1"/>
              <p:nvPr/>
            </p:nvSpPr>
            <p:spPr>
              <a:xfrm>
                <a:off x="7072835" y="2644670"/>
                <a:ext cx="3454820" cy="668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Ω</m:t>
                          </m:r>
                        </m:den>
                      </m:f>
                      <m:r>
                        <a:rPr lang="de-AT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A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4(1−</m:t>
                              </m:r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𝑆𝑆𝐴</m:t>
                              </m:r>
                            </m:e>
                            <m:sub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A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  <m:r>
                        <a:rPr lang="de-A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de-A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𝑡𝑎𝑛𝑏</m:t>
                      </m:r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𝛿</m:t>
                      </m:r>
                      <m:r>
                        <a:rPr lang="de-AT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28">
                <a:extLst>
                  <a:ext uri="{FF2B5EF4-FFF2-40B4-BE49-F238E27FC236}">
                    <a16:creationId xmlns:a16="http://schemas.microsoft.com/office/drawing/2014/main" id="{1878E7D2-CE87-4372-AD5A-4886CA2D7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35" y="2644670"/>
                <a:ext cx="3454820" cy="6680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uppieren 40"/>
          <p:cNvGrpSpPr/>
          <p:nvPr/>
        </p:nvGrpSpPr>
        <p:grpSpPr>
          <a:xfrm>
            <a:off x="7135136" y="4001320"/>
            <a:ext cx="4265901" cy="2324050"/>
            <a:chOff x="3672494" y="4119720"/>
            <a:chExt cx="4265901" cy="2324050"/>
          </a:xfrm>
        </p:grpSpPr>
        <p:sp>
          <p:nvSpPr>
            <p:cNvPr id="42" name="Textfeld 41"/>
            <p:cNvSpPr txBox="1"/>
            <p:nvPr/>
          </p:nvSpPr>
          <p:spPr>
            <a:xfrm>
              <a:off x="5032851" y="5238154"/>
              <a:ext cx="1517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solidFill>
                    <a:schemeClr val="bg1"/>
                  </a:solidFill>
                </a:rPr>
                <a:t>node, </a:t>
              </a:r>
              <a:r>
                <a:rPr lang="it-IT" sz="1400" dirty="0" smtClean="0">
                  <a:solidFill>
                    <a:srgbClr val="FFFF00"/>
                  </a:solidFill>
                </a:rPr>
                <a:t>Jan</a:t>
              </a:r>
              <a:r>
                <a:rPr lang="it-IT" sz="1400" dirty="0" smtClean="0">
                  <a:solidFill>
                    <a:schemeClr val="bg1"/>
                  </a:solidFill>
                </a:rPr>
                <a:t>, June</a:t>
              </a:r>
            </a:p>
          </p:txBody>
        </p:sp>
        <p:grpSp>
          <p:nvGrpSpPr>
            <p:cNvPr id="43" name="Gruppieren 42"/>
            <p:cNvGrpSpPr/>
            <p:nvPr/>
          </p:nvGrpSpPr>
          <p:grpSpPr>
            <a:xfrm>
              <a:off x="3672494" y="4119720"/>
              <a:ext cx="4265901" cy="2324050"/>
              <a:chOff x="3649527" y="4100562"/>
              <a:chExt cx="4265901" cy="2324050"/>
            </a:xfrm>
          </p:grpSpPr>
          <p:grpSp>
            <p:nvGrpSpPr>
              <p:cNvPr id="44" name="Gruppieren 43"/>
              <p:cNvGrpSpPr/>
              <p:nvPr/>
            </p:nvGrpSpPr>
            <p:grpSpPr>
              <a:xfrm>
                <a:off x="3649527" y="4100562"/>
                <a:ext cx="4265901" cy="2324050"/>
                <a:chOff x="5227315" y="1933270"/>
                <a:chExt cx="4265901" cy="2324050"/>
              </a:xfrm>
            </p:grpSpPr>
            <p:cxnSp>
              <p:nvCxnSpPr>
                <p:cNvPr id="46" name="Gerader Verbinder 45"/>
                <p:cNvCxnSpPr/>
                <p:nvPr/>
              </p:nvCxnSpPr>
              <p:spPr>
                <a:xfrm flipV="1">
                  <a:off x="5227315" y="2913529"/>
                  <a:ext cx="1423434" cy="3854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49"/>
                <p:cNvCxnSpPr/>
                <p:nvPr/>
              </p:nvCxnSpPr>
              <p:spPr>
                <a:xfrm>
                  <a:off x="5227315" y="2928878"/>
                  <a:ext cx="1423434" cy="370134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" name="Gruppieren 50"/>
                <p:cNvGrpSpPr/>
                <p:nvPr/>
              </p:nvGrpSpPr>
              <p:grpSpPr>
                <a:xfrm>
                  <a:off x="5227315" y="2384003"/>
                  <a:ext cx="3441555" cy="1440000"/>
                  <a:chOff x="8012571" y="2461075"/>
                  <a:chExt cx="3481608" cy="1440000"/>
                </a:xfrm>
              </p:grpSpPr>
              <p:cxnSp>
                <p:nvCxnSpPr>
                  <p:cNvPr id="61" name="Gerader Verbinder 60"/>
                  <p:cNvCxnSpPr/>
                  <p:nvPr/>
                </p:nvCxnSpPr>
                <p:spPr>
                  <a:xfrm flipH="1">
                    <a:off x="8577427" y="2474075"/>
                    <a:ext cx="327771" cy="1404000"/>
                  </a:xfrm>
                  <a:prstGeom prst="line">
                    <a:avLst/>
                  </a:prstGeom>
                  <a:ln w="15875">
                    <a:solidFill>
                      <a:srgbClr val="FFFF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Gerader Verbinder 58"/>
                  <p:cNvCxnSpPr/>
                  <p:nvPr/>
                </p:nvCxnSpPr>
                <p:spPr>
                  <a:xfrm>
                    <a:off x="8897261" y="2469542"/>
                    <a:ext cx="0" cy="1419827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0" name="Gruppieren 59"/>
                  <p:cNvGrpSpPr/>
                  <p:nvPr/>
                </p:nvGrpSpPr>
                <p:grpSpPr>
                  <a:xfrm>
                    <a:off x="8012571" y="2461075"/>
                    <a:ext cx="3481608" cy="1440000"/>
                    <a:chOff x="7780333" y="2461075"/>
                    <a:chExt cx="3481608" cy="1440000"/>
                  </a:xfrm>
                </p:grpSpPr>
                <p:cxnSp>
                  <p:nvCxnSpPr>
                    <p:cNvPr id="62" name="Gerader Verbinder 61"/>
                    <p:cNvCxnSpPr/>
                    <p:nvPr/>
                  </p:nvCxnSpPr>
                  <p:spPr>
                    <a:xfrm>
                      <a:off x="8491727" y="3186000"/>
                      <a:ext cx="2770214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3" name="Ellipse 62"/>
                    <p:cNvSpPr>
                      <a:spLocks noChangeAspect="1"/>
                    </p:cNvSpPr>
                    <p:nvPr/>
                  </p:nvSpPr>
                  <p:spPr>
                    <a:xfrm flipH="1">
                      <a:off x="7780333" y="2461075"/>
                      <a:ext cx="1440000" cy="1440000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4" name="Rechteck 63"/>
                        <p:cNvSpPr/>
                        <p:nvPr/>
                      </p:nvSpPr>
                      <p:spPr>
                        <a:xfrm>
                          <a:off x="8127944" y="3260448"/>
                          <a:ext cx="412550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de-DE" i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4" name="Rechteck 63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127944" y="3260448"/>
                          <a:ext cx="412550" cy="369332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it-IT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66" name="Gerader Verbinder 65"/>
                    <p:cNvCxnSpPr>
                      <a:endCxn id="65" idx="6"/>
                    </p:cNvCxnSpPr>
                    <p:nvPr/>
                  </p:nvCxnSpPr>
                  <p:spPr>
                    <a:xfrm>
                      <a:off x="8665029" y="2481160"/>
                      <a:ext cx="2596912" cy="70551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Gerader Verbinder 66"/>
                    <p:cNvCxnSpPr/>
                    <p:nvPr/>
                  </p:nvCxnSpPr>
                  <p:spPr>
                    <a:xfrm flipH="1">
                      <a:off x="8665029" y="3206771"/>
                      <a:ext cx="2486814" cy="66755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5" name="Ellipse 64"/>
                    <p:cNvSpPr>
                      <a:spLocks noChangeAspect="1"/>
                    </p:cNvSpPr>
                    <p:nvPr/>
                  </p:nvSpPr>
                  <p:spPr>
                    <a:xfrm>
                      <a:off x="11081941" y="3096673"/>
                      <a:ext cx="180000" cy="180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cxnSp>
              <p:nvCxnSpPr>
                <p:cNvPr id="53" name="Gerader Verbinder 52"/>
                <p:cNvCxnSpPr/>
                <p:nvPr/>
              </p:nvCxnSpPr>
              <p:spPr>
                <a:xfrm>
                  <a:off x="5785673" y="2384003"/>
                  <a:ext cx="316154" cy="1428294"/>
                </a:xfrm>
                <a:prstGeom prst="line">
                  <a:avLst/>
                </a:prstGeom>
                <a:ln w="15875">
                  <a:solidFill>
                    <a:srgbClr val="FFFF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3"/>
                <p:cNvCxnSpPr/>
                <p:nvPr/>
              </p:nvCxnSpPr>
              <p:spPr>
                <a:xfrm flipH="1">
                  <a:off x="6642846" y="2911225"/>
                  <a:ext cx="2015409" cy="56092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/>
                <p:cNvCxnSpPr/>
                <p:nvPr/>
              </p:nvCxnSpPr>
              <p:spPr>
                <a:xfrm flipH="1">
                  <a:off x="6641785" y="2913529"/>
                  <a:ext cx="2052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feld 55"/>
                <p:cNvSpPr txBox="1"/>
                <p:nvPr/>
              </p:nvSpPr>
              <p:spPr>
                <a:xfrm>
                  <a:off x="6119022" y="1933270"/>
                  <a:ext cx="55039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bg1"/>
                      </a:solidFill>
                    </a:rPr>
                    <a:t>SNP, </a:t>
                  </a:r>
                  <a:r>
                    <a:rPr lang="it-IT" sz="1400" dirty="0" err="1" smtClean="0">
                      <a:solidFill>
                        <a:schemeClr val="bg1"/>
                      </a:solidFill>
                    </a:rPr>
                    <a:t>Sept</a:t>
                  </a:r>
                  <a:endParaRPr lang="it-IT" sz="1400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Textfeld 56"/>
                <p:cNvSpPr txBox="1"/>
                <p:nvPr/>
              </p:nvSpPr>
              <p:spPr>
                <a:xfrm>
                  <a:off x="6117157" y="3734100"/>
                  <a:ext cx="67086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bg1"/>
                      </a:solidFill>
                    </a:rPr>
                    <a:t>SSP,</a:t>
                  </a:r>
                </a:p>
                <a:p>
                  <a:r>
                    <a:rPr lang="it-IT" sz="1400" dirty="0" smtClean="0">
                      <a:solidFill>
                        <a:srgbClr val="FFFF00"/>
                      </a:solidFill>
                    </a:rPr>
                    <a:t>March</a:t>
                  </a:r>
                </a:p>
              </p:txBody>
            </p:sp>
            <p:sp>
              <p:nvSpPr>
                <p:cNvPr id="58" name="Textfeld 57"/>
                <p:cNvSpPr txBox="1"/>
                <p:nvPr/>
              </p:nvSpPr>
              <p:spPr>
                <a:xfrm>
                  <a:off x="8654164" y="2649381"/>
                  <a:ext cx="839052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bg1"/>
                      </a:solidFill>
                    </a:rPr>
                    <a:t>Hinode,</a:t>
                  </a:r>
                </a:p>
                <a:p>
                  <a:r>
                    <a:rPr lang="it-IT" sz="1400" dirty="0" smtClean="0">
                      <a:solidFill>
                        <a:schemeClr val="bg1"/>
                      </a:solidFill>
                    </a:rPr>
                    <a:t>SOT</a:t>
                  </a:r>
                </a:p>
                <a:p>
                  <a:r>
                    <a:rPr lang="it-IT" sz="1400" dirty="0" smtClean="0">
                      <a:solidFill>
                        <a:schemeClr val="bg1"/>
                      </a:solidFill>
                    </a:rPr>
                    <a:t>Earth</a:t>
                  </a:r>
                </a:p>
              </p:txBody>
            </p:sp>
            <p:cxnSp>
              <p:nvCxnSpPr>
                <p:cNvPr id="52" name="Gerader Verbinder 51"/>
                <p:cNvCxnSpPr/>
                <p:nvPr/>
              </p:nvCxnSpPr>
              <p:spPr>
                <a:xfrm flipH="1">
                  <a:off x="8490941" y="2913529"/>
                  <a:ext cx="177929" cy="385483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Rechteck 44"/>
              <p:cNvSpPr/>
              <p:nvPr/>
            </p:nvSpPr>
            <p:spPr>
              <a:xfrm>
                <a:off x="4936698" y="5002833"/>
                <a:ext cx="26988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it-IT" sz="20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8" name="Picture 2" descr="http://www.jgiesen.de/sunrot/img/coord.gif">
            <a:extLst>
              <a:ext uri="{FF2B5EF4-FFF2-40B4-BE49-F238E27FC236}">
                <a16:creationId xmlns:a16="http://schemas.microsoft.com/office/drawing/2014/main" id="{5AA8AC1B-DF2E-45DC-BD2E-DAB4D9EA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39" y="3589624"/>
            <a:ext cx="3088013" cy="302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862117" y="6330435"/>
            <a:ext cx="14670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Marshall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endParaRPr lang="it-I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7165363" y="572812"/>
                <a:ext cx="47310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AT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de-AT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i="1" dirty="0">
                    <a:solidFill>
                      <a:schemeClr val="bg1"/>
                    </a:solidFill>
                  </a:rPr>
                  <a:t>= f (</a:t>
                </a:r>
                <a14:m>
                  <m:oMath xmlns:m="http://schemas.openxmlformats.org/officeDocument/2006/math">
                    <m:r>
                      <a:rPr lang="de-A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de-A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de-A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de-A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de-A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 2" panose="05020102010507070707" pitchFamily="18" charset="2"/>
                      </a:rPr>
                      <m:t>Ω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𝑓𝑜𝑟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𝑟𝑜𝑡𝑎𝑡𝑖𝑛𝑔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𝑆𝑢𝑛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𝑎𝑝𝑝𝑙𝑖𝑒𝑠</m:t>
                    </m:r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363" y="572812"/>
                <a:ext cx="4731039" cy="369332"/>
              </a:xfrm>
              <a:prstGeom prst="rect">
                <a:avLst/>
              </a:prstGeom>
              <a:blipFill>
                <a:blip r:embed="rId10"/>
                <a:stretch>
                  <a:fillRect t="-11475" b="-229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7142565" y="1098391"/>
                <a:ext cx="4678873" cy="71468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09415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 2" panose="05020102010507070707" pitchFamily="18" charset="2"/>
                            </a:rPr>
                            <m:t>𝑔</m:t>
                          </m:r>
                        </m:num>
                        <m:den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 2" panose="05020102010507070707" pitchFamily="18" charset="2"/>
                            </a:rPr>
                            <m:t>𝑔</m:t>
                          </m:r>
                        </m:den>
                      </m:f>
                      <m:r>
                        <a:rPr lang="de-A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3.65∙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AT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f>
                            <m:f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AT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</m:t>
                              </m:r>
                            </m:num>
                            <m:den>
                              <m:r>
                                <a:rPr lang="de-AT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</m:t>
                              </m:r>
                            </m:den>
                          </m:f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AT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𝑡𝑎𝑛𝑏</m:t>
                          </m:r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AT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nor/>
                            </m:rPr>
                            <a:rPr lang="LID4096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it-IT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565" y="1098391"/>
                <a:ext cx="4678873" cy="714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09415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3722847" y="5577390"/>
                <a:ext cx="2498120" cy="705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AT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de-AT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=−2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847" y="5577390"/>
                <a:ext cx="2498120" cy="7055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7141584" y="1902534"/>
                <a:ext cx="5078570" cy="667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𝑔</m:t>
                          </m:r>
                        </m:num>
                        <m:den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 2" panose="05020102010507070707" pitchFamily="18" charset="2"/>
                            </a:rPr>
                            <m:t>𝑔</m:t>
                          </m:r>
                        </m:den>
                      </m:f>
                      <m: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≅2∙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nor/>
                        </m:rP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</m:t>
                      </m:r>
                      <m:r>
                        <m:rPr>
                          <m:nor/>
                        </m:rP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b</m:t>
                      </m:r>
                      <m: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𝑠𝑚𝑎𝑙𝑙</m:t>
                      </m:r>
                      <m: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)  </m:t>
                      </m:r>
                      <m:r>
                        <a:rPr lang="de-D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0.5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de-D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nor/>
                        </m:rP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</m:t>
                      </m:r>
                      <m:r>
                        <m:rPr>
                          <m:nor/>
                        </m:rP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b</m:t>
                      </m:r>
                      <m:r>
                        <m:rPr>
                          <m:nor/>
                        </m:rPr>
                        <a:rPr lang="de-DE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&gt;</m:t>
                      </m:r>
                      <m:r>
                        <m:rPr>
                          <m:nor/>
                        </m:rP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14</m:t>
                      </m:r>
                      <m:r>
                        <m:rPr>
                          <m:nor/>
                        </m:rPr>
                        <a:rPr lang="de-DE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°</m:t>
                      </m:r>
                      <m:r>
                        <m:rPr>
                          <m:nor/>
                        </m:rPr>
                        <a:rPr lang="de-DE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584" y="1902534"/>
                <a:ext cx="5078570" cy="6674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>
          <a:xfrm>
            <a:off x="8700611" y="5822059"/>
            <a:ext cx="340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Hinode perspective: SNP is visible in September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SSP is visible in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clipse 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season: </a:t>
            </a:r>
            <a:r>
              <a:rPr lang="de-DE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– VIII.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7072835" y="3316659"/>
                <a:ext cx="550126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- variation </a:t>
                </a:r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of angular velocity </a:t>
                </a:r>
                <a:r>
                  <a:rPr lang="en-GB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drops </a:t>
                </a:r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with growing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A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𝑆𝑆𝐴</m:t>
                        </m:r>
                      </m:e>
                      <m:sub>
                        <m:r>
                          <a:rPr lang="de-A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 and heliographic latitude </a:t>
                </a:r>
                <a:r>
                  <a:rPr lang="en-GB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(Beljan </a:t>
                </a:r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et al. 2017</a:t>
                </a:r>
                <a:r>
                  <a:rPr lang="en-GB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)  </a:t>
                </a:r>
                <a:endParaRPr lang="it-IT" i="1" dirty="0">
                  <a:solidFill>
                    <a:schemeClr val="bg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835" y="3316659"/>
                <a:ext cx="5501264" cy="646331"/>
              </a:xfrm>
              <a:prstGeom prst="rect">
                <a:avLst/>
              </a:prstGeom>
              <a:blipFill>
                <a:blip r:embed="rId14"/>
                <a:stretch>
                  <a:fillRect l="-886" t="-5660" b="-13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02" y="8001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953">
        <p:circle/>
      </p:transition>
    </mc:Choice>
    <mc:Fallback xmlns="">
      <p:transition spd="slow" advTm="169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hteck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pic>
          <p:nvPicPr>
            <p:cNvPr id="73" name="Bild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5" name="Rechteck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de-DE" dirty="0" smtClean="0"/>
              <a:t>Hinode SOT data set</a:t>
            </a:r>
            <a:endParaRPr lang="de-DE" dirty="0"/>
          </a:p>
        </p:txBody>
      </p:sp>
      <p:pic>
        <p:nvPicPr>
          <p:cNvPr id="77" name="Bild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32" name="Picture 2" descr="SolarB_Auto1A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3" y="2585677"/>
            <a:ext cx="5933954" cy="4193329"/>
          </a:xfrm>
          <a:prstGeom prst="rect">
            <a:avLst/>
          </a:prstGeom>
          <a:effectLst>
            <a:outerShdw blurRad="25400" dist="25400" dir="2700000" algn="ctr" rotWithShape="0">
              <a:srgbClr val="99C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82879" y="1948054"/>
            <a:ext cx="5925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IGAM Database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4000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images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solar granulation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obtained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blue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continuum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channel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(450.45 </a:t>
            </a:r>
            <a:r>
              <a:rPr lang="de-DE" i="1" dirty="0" err="1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nm</a:t>
            </a:r>
            <a:r>
              <a:rPr lang="de-DE" i="1" dirty="0" smtClean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L1).</a:t>
            </a:r>
            <a:endParaRPr lang="it-IT" dirty="0"/>
          </a:p>
        </p:txBody>
      </p:sp>
      <p:sp>
        <p:nvSpPr>
          <p:cNvPr id="35" name="Rechteck 34"/>
          <p:cNvSpPr/>
          <p:nvPr/>
        </p:nvSpPr>
        <p:spPr>
          <a:xfrm>
            <a:off x="104127" y="6252203"/>
            <a:ext cx="5894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 smtClean="0"/>
              <a:t>© </a:t>
            </a:r>
            <a:r>
              <a:rPr lang="de-DE" sz="1400" dirty="0" err="1" smtClean="0"/>
              <a:t>eoPortal</a:t>
            </a:r>
            <a:r>
              <a:rPr lang="de-DE" sz="1400" dirty="0" smtClean="0"/>
              <a:t> </a:t>
            </a:r>
            <a:r>
              <a:rPr lang="de-DE" sz="1400" dirty="0"/>
              <a:t>2019               </a:t>
            </a:r>
            <a:r>
              <a:rPr lang="de-DE" sz="1400" dirty="0" smtClean="0"/>
              <a:t>        Hinode </a:t>
            </a:r>
            <a:r>
              <a:rPr lang="de-DE" sz="1400" dirty="0" err="1"/>
              <a:t>dawn-dusk</a:t>
            </a:r>
            <a:r>
              <a:rPr lang="de-DE" sz="1400" dirty="0"/>
              <a:t> </a:t>
            </a:r>
            <a:r>
              <a:rPr lang="de-DE" sz="1400" dirty="0" err="1" smtClean="0"/>
              <a:t>orbit</a:t>
            </a:r>
            <a:r>
              <a:rPr lang="de-DE" sz="1400" dirty="0" smtClean="0"/>
              <a:t>, data </a:t>
            </a:r>
            <a:r>
              <a:rPr lang="de-DE" sz="1400" dirty="0" err="1" smtClean="0"/>
              <a:t>take</a:t>
            </a:r>
            <a:r>
              <a:rPr lang="de-DE" sz="1400" dirty="0" smtClean="0"/>
              <a:t> time</a:t>
            </a:r>
            <a:endParaRPr lang="de-AT" sz="1400" dirty="0"/>
          </a:p>
          <a:p>
            <a:pPr algn="r"/>
            <a:r>
              <a:rPr lang="de-DE" sz="1400" dirty="0" smtClean="0">
                <a:sym typeface="Symbol"/>
              </a:rPr>
              <a:t>6:00 </a:t>
            </a:r>
            <a:r>
              <a:rPr lang="de-DE" sz="1400" dirty="0">
                <a:sym typeface="Symbol"/>
              </a:rPr>
              <a:t>and 18:00 </a:t>
            </a:r>
            <a:r>
              <a:rPr lang="de-DE" sz="1400" dirty="0" smtClean="0">
                <a:sym typeface="Symbol"/>
              </a:rPr>
              <a:t>DNLT</a:t>
            </a:r>
            <a:endParaRPr lang="de-AT" sz="1400" dirty="0"/>
          </a:p>
        </p:txBody>
      </p:sp>
      <p:sp>
        <p:nvSpPr>
          <p:cNvPr id="36" name="Smiley 35"/>
          <p:cNvSpPr>
            <a:spLocks noChangeAspect="1"/>
          </p:cNvSpPr>
          <p:nvPr/>
        </p:nvSpPr>
        <p:spPr>
          <a:xfrm>
            <a:off x="4613243" y="3295638"/>
            <a:ext cx="792000" cy="791703"/>
          </a:xfrm>
          <a:prstGeom prst="smileyFace">
            <a:avLst/>
          </a:prstGeom>
          <a:solidFill>
            <a:srgbClr val="6699FF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1324304" y="4414345"/>
            <a:ext cx="1171521" cy="928617"/>
          </a:xfrm>
          <a:prstGeom prst="straightConnector1">
            <a:avLst/>
          </a:prstGeom>
          <a:ln w="19050">
            <a:solidFill>
              <a:schemeClr val="tx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9"/>
          <p:cNvCxnSpPr/>
          <p:nvPr/>
        </p:nvCxnSpPr>
        <p:spPr>
          <a:xfrm flipV="1">
            <a:off x="3015597" y="3747210"/>
            <a:ext cx="1987259" cy="677233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11"/>
          <p:cNvCxnSpPr/>
          <p:nvPr/>
        </p:nvCxnSpPr>
        <p:spPr>
          <a:xfrm flipV="1">
            <a:off x="2918129" y="3740596"/>
            <a:ext cx="2103339" cy="402065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2"/>
          <p:cNvCxnSpPr/>
          <p:nvPr/>
        </p:nvCxnSpPr>
        <p:spPr>
          <a:xfrm flipV="1">
            <a:off x="2495825" y="3747210"/>
            <a:ext cx="2507031" cy="1595754"/>
          </a:xfrm>
          <a:prstGeom prst="line">
            <a:avLst/>
          </a:prstGeom>
          <a:ln w="19050">
            <a:solidFill>
              <a:schemeClr val="tx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ihandform 41"/>
          <p:cNvSpPr/>
          <p:nvPr/>
        </p:nvSpPr>
        <p:spPr>
          <a:xfrm rot="21250852">
            <a:off x="4474558" y="3848977"/>
            <a:ext cx="108000" cy="172637"/>
          </a:xfrm>
          <a:custGeom>
            <a:avLst/>
            <a:gdLst>
              <a:gd name="connsiteX0" fmla="*/ 0 w 167268"/>
              <a:gd name="connsiteY0" fmla="*/ 0 h 535258"/>
              <a:gd name="connsiteX1" fmla="*/ 33454 w 167268"/>
              <a:gd name="connsiteY1" fmla="*/ 289931 h 535258"/>
              <a:gd name="connsiteX2" fmla="*/ 111512 w 167268"/>
              <a:gd name="connsiteY2" fmla="*/ 446048 h 535258"/>
              <a:gd name="connsiteX3" fmla="*/ 167268 w 167268"/>
              <a:gd name="connsiteY3" fmla="*/ 535258 h 53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68" h="535258">
                <a:moveTo>
                  <a:pt x="0" y="0"/>
                </a:moveTo>
                <a:cubicBezTo>
                  <a:pt x="7434" y="107795"/>
                  <a:pt x="14869" y="215590"/>
                  <a:pt x="33454" y="289931"/>
                </a:cubicBezTo>
                <a:cubicBezTo>
                  <a:pt x="52039" y="364272"/>
                  <a:pt x="89210" y="405160"/>
                  <a:pt x="111512" y="446048"/>
                </a:cubicBezTo>
                <a:cubicBezTo>
                  <a:pt x="133814" y="486936"/>
                  <a:pt x="167268" y="535258"/>
                  <a:pt x="167268" y="535258"/>
                </a:cubicBezTo>
              </a:path>
            </a:pathLst>
          </a:custGeom>
          <a:noFill/>
          <a:ln w="19050">
            <a:solidFill>
              <a:schemeClr val="tx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Freihandform 48"/>
          <p:cNvSpPr/>
          <p:nvPr/>
        </p:nvSpPr>
        <p:spPr>
          <a:xfrm>
            <a:off x="1206062" y="3799490"/>
            <a:ext cx="118242" cy="614855"/>
          </a:xfrm>
          <a:custGeom>
            <a:avLst/>
            <a:gdLst>
              <a:gd name="connsiteX0" fmla="*/ 0 w 118242"/>
              <a:gd name="connsiteY0" fmla="*/ 0 h 614855"/>
              <a:gd name="connsiteX1" fmla="*/ 39414 w 118242"/>
              <a:gd name="connsiteY1" fmla="*/ 291662 h 614855"/>
              <a:gd name="connsiteX2" fmla="*/ 118242 w 118242"/>
              <a:gd name="connsiteY2" fmla="*/ 614855 h 614855"/>
              <a:gd name="connsiteX3" fmla="*/ 118242 w 118242"/>
              <a:gd name="connsiteY3" fmla="*/ 614855 h 6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42" h="614855">
                <a:moveTo>
                  <a:pt x="0" y="0"/>
                </a:moveTo>
                <a:cubicBezTo>
                  <a:pt x="9853" y="94593"/>
                  <a:pt x="19707" y="189186"/>
                  <a:pt x="39414" y="291662"/>
                </a:cubicBezTo>
                <a:cubicBezTo>
                  <a:pt x="59121" y="394138"/>
                  <a:pt x="118242" y="614855"/>
                  <a:pt x="118242" y="614855"/>
                </a:cubicBezTo>
                <a:lnTo>
                  <a:pt x="118242" y="614855"/>
                </a:lnTo>
              </a:path>
            </a:pathLst>
          </a:custGeom>
          <a:noFill/>
          <a:ln>
            <a:solidFill>
              <a:schemeClr val="tx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1" name="Gerader Verbinder 50"/>
          <p:cNvCxnSpPr>
            <a:stCxn id="49" idx="2"/>
          </p:cNvCxnSpPr>
          <p:nvPr/>
        </p:nvCxnSpPr>
        <p:spPr>
          <a:xfrm flipV="1">
            <a:off x="1324304" y="4142660"/>
            <a:ext cx="1593825" cy="271685"/>
          </a:xfrm>
          <a:prstGeom prst="line">
            <a:avLst/>
          </a:prstGeom>
          <a:ln w="9525">
            <a:solidFill>
              <a:schemeClr val="tx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1069569" y="5173997"/>
            <a:ext cx="1388522" cy="5152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300" b="1" dirty="0"/>
              <a:t>Orbit </a:t>
            </a:r>
            <a:r>
              <a:rPr lang="de-DE" sz="1300" b="1" dirty="0" smtClean="0"/>
              <a:t>diameter </a:t>
            </a:r>
          </a:p>
          <a:p>
            <a:pPr>
              <a:lnSpc>
                <a:spcPct val="110000"/>
              </a:lnSpc>
            </a:pPr>
            <a:r>
              <a:rPr lang="de-DE" sz="1300" dirty="0" smtClean="0">
                <a:solidFill>
                  <a:srgbClr val="FF0000"/>
                </a:solidFill>
              </a:rPr>
              <a:t>2a </a:t>
            </a:r>
            <a:r>
              <a:rPr lang="de-DE" sz="1300" dirty="0">
                <a:solidFill>
                  <a:srgbClr val="FF0000"/>
                </a:solidFill>
                <a:sym typeface="Symbol"/>
              </a:rPr>
              <a:t> 14.000 km </a:t>
            </a:r>
          </a:p>
        </p:txBody>
      </p:sp>
      <p:sp>
        <p:nvSpPr>
          <p:cNvPr id="54" name="Rechteck 53"/>
          <p:cNvSpPr/>
          <p:nvPr/>
        </p:nvSpPr>
        <p:spPr>
          <a:xfrm>
            <a:off x="3243109" y="3382813"/>
            <a:ext cx="1351267" cy="515269"/>
          </a:xfrm>
          <a:prstGeom prst="rect">
            <a:avLst/>
          </a:prstGeom>
          <a:effectLst>
            <a:outerShdw blurRad="12700" dist="12700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de-DE" sz="1300" b="1" dirty="0">
                <a:sym typeface="Symbol"/>
              </a:rPr>
              <a:t>Solar </a:t>
            </a:r>
            <a:r>
              <a:rPr lang="de-DE" sz="1300" b="1" dirty="0" err="1" smtClean="0">
                <a:sym typeface="Symbol"/>
              </a:rPr>
              <a:t>parallax</a:t>
            </a:r>
            <a:r>
              <a:rPr lang="de-DE" sz="1300" b="1" dirty="0">
                <a:sym typeface="Symbol"/>
              </a:rPr>
              <a:t>:</a:t>
            </a:r>
            <a:r>
              <a:rPr lang="de-DE" sz="1300" b="1" dirty="0" smtClean="0">
                <a:sym typeface="Symbol"/>
              </a:rPr>
              <a:t> </a:t>
            </a:r>
          </a:p>
          <a:p>
            <a:pPr algn="r">
              <a:lnSpc>
                <a:spcPct val="110000"/>
              </a:lnSpc>
            </a:pPr>
            <a:r>
              <a:rPr lang="de-DE" sz="1300" dirty="0" smtClean="0">
                <a:solidFill>
                  <a:srgbClr val="FF0000"/>
                </a:solidFill>
                <a:effectLst>
                  <a:outerShdw blurRad="12700" dist="12700" dir="2700000" algn="ctr" rotWithShape="0">
                    <a:schemeClr val="bg1"/>
                  </a:outerShdw>
                </a:effectLst>
              </a:rPr>
              <a:t>2</a:t>
            </a:r>
            <a:r>
              <a:rPr lang="de-DE" sz="1300" dirty="0">
                <a:solidFill>
                  <a:srgbClr val="FF0000"/>
                </a:solidFill>
                <a:effectLst>
                  <a:outerShdw blurRad="12700" dist="12700" dir="2700000" algn="ctr" rotWithShape="0">
                    <a:schemeClr val="bg1"/>
                  </a:outerShdw>
                </a:effectLst>
                <a:sym typeface="Symbol"/>
              </a:rPr>
              <a:t>  19</a:t>
            </a:r>
            <a:r>
              <a:rPr lang="de-DE" sz="1300" dirty="0" smtClean="0">
                <a:solidFill>
                  <a:srgbClr val="FF0000"/>
                </a:solidFill>
                <a:effectLst>
                  <a:outerShdw blurRad="12700" dist="12700" dir="2700000" algn="ctr" rotWithShape="0">
                    <a:schemeClr val="bg1"/>
                  </a:outerShdw>
                </a:effectLst>
                <a:sym typeface="Symbol"/>
              </a:rPr>
              <a:t>‘‘ </a:t>
            </a:r>
            <a:endParaRPr lang="de-DE" sz="1300" dirty="0">
              <a:solidFill>
                <a:srgbClr val="FF0000"/>
              </a:solidFill>
              <a:effectLst>
                <a:outerShdw blurRad="12700" dist="12700" dir="2700000" algn="ctr" rotWithShape="0">
                  <a:schemeClr val="bg1"/>
                </a:outerShdw>
              </a:effectLst>
              <a:sym typeface="Symbol"/>
            </a:endParaRPr>
          </a:p>
        </p:txBody>
      </p:sp>
      <p:sp>
        <p:nvSpPr>
          <p:cNvPr id="6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442111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6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p:pic>
        <p:nvPicPr>
          <p:cNvPr id="10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solidFill>
              <a:srgbClr val="C00000"/>
            </a:solidFill>
          </a:ln>
          <a:effectLst/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707" y="129560"/>
            <a:ext cx="5935408" cy="2383974"/>
          </a:xfrm>
          <a:prstGeom prst="rect">
            <a:avLst/>
          </a:prstGeom>
          <a:effectLst>
            <a:outerShdw blurRad="25400" dist="25400" dir="2700000" algn="ctr" rotWithShape="0">
              <a:srgbClr val="99CCFF"/>
            </a:outerShdw>
          </a:effectLst>
        </p:spPr>
      </p:pic>
      <p:sp>
        <p:nvSpPr>
          <p:cNvPr id="25" name="Abgerundetes Rechteck 24"/>
          <p:cNvSpPr/>
          <p:nvPr/>
        </p:nvSpPr>
        <p:spPr>
          <a:xfrm>
            <a:off x="8162694" y="796773"/>
            <a:ext cx="1196896" cy="614655"/>
          </a:xfrm>
          <a:prstGeom prst="roundRect">
            <a:avLst/>
          </a:prstGeom>
          <a:noFill/>
          <a:ln w="254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0316493" y="2098022"/>
            <a:ext cx="17381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“alphabet soup”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48695"/>
              </p:ext>
            </p:extLst>
          </p:nvPr>
        </p:nvGraphicFramePr>
        <p:xfrm>
          <a:off x="6200278" y="2711135"/>
          <a:ext cx="5909837" cy="25137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0019">
                  <a:extLst>
                    <a:ext uri="{9D8B030D-6E8A-4147-A177-3AD203B41FA5}">
                      <a16:colId xmlns:a16="http://schemas.microsoft.com/office/drawing/2014/main" val="2808498967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3607855894"/>
                    </a:ext>
                  </a:extLst>
                </a:gridCol>
                <a:gridCol w="1236617">
                  <a:extLst>
                    <a:ext uri="{9D8B030D-6E8A-4147-A177-3AD203B41FA5}">
                      <a16:colId xmlns:a16="http://schemas.microsoft.com/office/drawing/2014/main" val="174080137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043748891"/>
                    </a:ext>
                  </a:extLst>
                </a:gridCol>
                <a:gridCol w="1233109">
                  <a:extLst>
                    <a:ext uri="{9D8B030D-6E8A-4147-A177-3AD203B41FA5}">
                      <a16:colId xmlns:a16="http://schemas.microsoft.com/office/drawing/2014/main" val="3140680376"/>
                    </a:ext>
                  </a:extLst>
                </a:gridCol>
              </a:tblGrid>
              <a:tr h="463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 Name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Cadence, days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Start scene</a:t>
                      </a:r>
                      <a:endParaRPr lang="de-DE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No. of scenes</a:t>
                      </a:r>
                      <a:endParaRPr lang="de-DE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Re-processing </a:t>
                      </a:r>
                      <a:r>
                        <a:rPr lang="en-GB" sz="1300" dirty="0">
                          <a:effectLst/>
                        </a:rPr>
                        <a:t>date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6095566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HITS-30-basic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Monthly, 30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FG20061215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94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12.02.2021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3844430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HITS-30-other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Monthly, 30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FG20061202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94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15.02.2021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591903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HITS-273-basic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Synodic, 27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FG20061215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104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19.02.2021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4256360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HITS-Activ-1234</a:t>
                      </a:r>
                      <a:endParaRPr lang="de-DE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FG20061209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03.12.2021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044396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HITS-2007-1234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Daily, 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FG20061201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96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30.11.2020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948540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HITS-2011-1234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Daily, 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FG20110101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118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09.02.2021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9182111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HITS-2012-1234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Daily, 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FG20120101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105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10.02.2021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986051"/>
                  </a:ext>
                </a:extLst>
              </a:tr>
              <a:tr h="214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HITS-2015-1234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Daily, 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FG20150101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88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11.02.2021</a:t>
                      </a:r>
                      <a:endParaRPr lang="de-DE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7799471"/>
                  </a:ext>
                </a:extLst>
              </a:tr>
              <a:tr h="20594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  <a:endParaRPr lang="de-DE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351398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6108442" y="5370662"/>
            <a:ext cx="608355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de-DE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total,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840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images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grouped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in 8 image time series (HITS)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were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processed</a:t>
            </a:r>
            <a:r>
              <a:rPr lang="de-A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Processing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level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L1: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science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data,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fully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calibrated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The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effective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duration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of time series: 111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months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; of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daily</a:t>
            </a:r>
            <a:r>
              <a:rPr lang="de-D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HITS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- 4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months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 Frame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size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4096 x 2048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1024 pix.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Pixel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size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0.054‘‘ / 0.108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‘‘ </a:t>
            </a:r>
            <a:r>
              <a:rPr lang="en-GB" alt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 </a:t>
            </a:r>
            <a:r>
              <a:rPr lang="en-GB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75 km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(after 01.2008). 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10325202" y="4102258"/>
            <a:ext cx="360000" cy="871200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70C0"/>
              </a:solidFill>
            </a:endParaRPr>
          </a:p>
        </p:txBody>
      </p:sp>
      <p:sp>
        <p:nvSpPr>
          <p:cNvPr id="30" name="Foliennummernplatzhalter 3"/>
          <p:cNvSpPr txBox="1">
            <a:spLocks/>
          </p:cNvSpPr>
          <p:nvPr/>
        </p:nvSpPr>
        <p:spPr>
          <a:xfrm>
            <a:off x="11385505" y="6029179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 </a:t>
            </a:r>
            <a:r>
              <a:rPr lang="de-DE" sz="1800" dirty="0" smtClean="0">
                <a:solidFill>
                  <a:schemeClr val="tx1"/>
                </a:solidFill>
              </a:rPr>
              <a:t>6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42" y="2036"/>
            <a:ext cx="324000" cy="3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637">
        <p:circle/>
      </p:transition>
    </mc:Choice>
    <mc:Fallback xmlns="">
      <p:transition spd="slow" advTm="156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709" y="2222161"/>
            <a:ext cx="5580000" cy="242959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519" y="4590899"/>
            <a:ext cx="5580000" cy="2274450"/>
          </a:xfrm>
          <a:prstGeom prst="rect">
            <a:avLst/>
          </a:prstGeom>
          <a:noFill/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" y="756000"/>
            <a:ext cx="6567735" cy="1080938"/>
          </a:xfrm>
        </p:spPr>
        <p:txBody>
          <a:bodyPr rtlCol="0">
            <a:normAutofit/>
          </a:bodyPr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Marker-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controlled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Watershed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Algorithm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(MCW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376122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7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" y="2006442"/>
            <a:ext cx="3716642" cy="4808023"/>
          </a:xfrm>
          <a:prstGeom prst="rect">
            <a:avLst/>
          </a:prstGeom>
          <a:effectLst/>
        </p:spPr>
      </p:pic>
      <p:sp>
        <p:nvSpPr>
          <p:cNvPr id="15" name="Abgerundetes Rechteck 14"/>
          <p:cNvSpPr/>
          <p:nvPr/>
        </p:nvSpPr>
        <p:spPr>
          <a:xfrm>
            <a:off x="207534" y="4809359"/>
            <a:ext cx="2160000" cy="58063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3709848" y="5395769"/>
                <a:ext cx="2913795" cy="138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600"/>
                  </a:spcAft>
                  <a:defRPr/>
                </a:pPr>
                <a:r>
                  <a:rPr lang="en-GB" sz="1400" dirty="0">
                    <a:solidFill>
                      <a:schemeClr val="bg1"/>
                    </a:solidFill>
                  </a:rPr>
                  <a:t>Oriented watershed transform determines the position of watershed 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points / 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dams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 which </a:t>
                </a:r>
                <a:r>
                  <a:rPr lang="en-GB" sz="1400" dirty="0">
                    <a:solidFill>
                      <a:schemeClr val="bg1"/>
                    </a:solidFill>
                  </a:rPr>
                  <a:t>separate 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catchment basins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GB" sz="1400" i="1" dirty="0">
                    <a:solidFill>
                      <a:schemeClr val="bg1"/>
                    </a:solidFill>
                  </a:rPr>
                  <a:t>WT(DT) </a:t>
                </a:r>
                <a:r>
                  <a:rPr lang="en-GB" sz="1400" dirty="0">
                    <a:solidFill>
                      <a:schemeClr val="bg1"/>
                    </a:solidFill>
                  </a:rPr>
                  <a:t>= 0 (MATLAB UG 2017</a:t>
                </a:r>
                <a:r>
                  <a:rPr lang="en-GB" sz="1400" dirty="0" smtClean="0">
                    <a:solidFill>
                      <a:schemeClr val="bg1"/>
                    </a:solidFill>
                  </a:rPr>
                  <a:t>). </a:t>
                </a:r>
                <a:r>
                  <a:rPr lang="en-GB" sz="1400" dirty="0">
                    <a:solidFill>
                      <a:prstClr val="black"/>
                    </a:solidFill>
                  </a:rPr>
                  <a:t>Threshold: </a:t>
                </a:r>
                <a:r>
                  <a:rPr lang="en-GB" sz="1400" i="1" dirty="0" smtClean="0">
                    <a:solidFill>
                      <a:prstClr val="black"/>
                    </a:solidFill>
                  </a:rPr>
                  <a:t>I/I</a:t>
                </a:r>
                <a:r>
                  <a:rPr lang="en-GB" sz="1400" i="1" baseline="-25000" dirty="0" smtClean="0">
                    <a:solidFill>
                      <a:prstClr val="black"/>
                    </a:solidFill>
                  </a:rPr>
                  <a:t>0</a:t>
                </a:r>
                <a:r>
                  <a:rPr lang="en-GB" sz="1400" i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n-GB" sz="1400" dirty="0">
                    <a:solidFill>
                      <a:prstClr val="black"/>
                    </a:solidFill>
                  </a:rPr>
                  <a:t>= 0.97;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400" i="1" baseline="-25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  </a:t>
                </a:r>
                <a:r>
                  <a:rPr lang="en-GB" sz="14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 </a:t>
                </a:r>
                <a:r>
                  <a:rPr lang="ru-RU" sz="14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380</a:t>
                </a:r>
                <a:r>
                  <a:rPr lang="ru-RU" sz="1400" dirty="0">
                    <a:solidFill>
                      <a:prstClr val="black"/>
                    </a:solidFill>
                    <a:sym typeface="Symbol" panose="05050102010706020507" pitchFamily="18" charset="2"/>
                  </a:rPr>
                  <a:t> </a:t>
                </a:r>
                <a:endParaRPr lang="ru-RU" sz="1400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848" y="5395769"/>
                <a:ext cx="2913795" cy="1385444"/>
              </a:xfrm>
              <a:prstGeom prst="rect">
                <a:avLst/>
              </a:prstGeom>
              <a:blipFill>
                <a:blip r:embed="rId8"/>
                <a:stretch>
                  <a:fillRect l="-628" t="-1322" r="-628" b="-3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>
            <a:extLst>
              <a:ext uri="{FF2B5EF4-FFF2-40B4-BE49-F238E27FC236}">
                <a16:creationId xmlns:a16="http://schemas.microsoft.com/office/drawing/2014/main" id="{06EAABCF-0642-49E1-BB77-F15B853D741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517" y="-1644"/>
            <a:ext cx="5580000" cy="2241223"/>
          </a:xfrm>
          <a:prstGeom prst="rect">
            <a:avLst/>
          </a:prstGeom>
          <a:noFill/>
          <a:effectLst/>
        </p:spPr>
      </p:pic>
      <p:sp>
        <p:nvSpPr>
          <p:cNvPr id="22" name="Ellipse 21"/>
          <p:cNvSpPr/>
          <p:nvPr/>
        </p:nvSpPr>
        <p:spPr>
          <a:xfrm>
            <a:off x="7700671" y="380531"/>
            <a:ext cx="720000" cy="7200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8161313" y="2549884"/>
            <a:ext cx="720000" cy="7200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11361723" y="5158105"/>
            <a:ext cx="720000" cy="7200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792" y="1997733"/>
            <a:ext cx="2879067" cy="2879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132C54A3-D4EA-418E-BF19-09AA6D31A6DC}"/>
                  </a:ext>
                </a:extLst>
              </p:cNvPr>
              <p:cNvSpPr txBox="1"/>
              <p:nvPr/>
            </p:nvSpPr>
            <p:spPr>
              <a:xfrm>
                <a:off x="3973666" y="3967860"/>
                <a:ext cx="240014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  </a:t>
                </a:r>
                <a:r>
                  <a:rPr lang="en-GB" sz="1200" dirty="0"/>
                  <a:t>Solar disk of 05 August 2008 </a:t>
                </a:r>
              </a:p>
              <a:p>
                <a:r>
                  <a:rPr lang="en-GB" sz="1200" dirty="0"/>
                  <a:t>       There are no sunspots. </a:t>
                </a:r>
              </a:p>
              <a:p>
                <a:pPr algn="ctr"/>
                <a:r>
                  <a:rPr lang="en-GB" sz="1200" dirty="0"/>
                  <a:t>SSA</a:t>
                </a:r>
                <a:r>
                  <a:rPr lang="en-GB" sz="1200" baseline="-25000" dirty="0"/>
                  <a:t>t</a:t>
                </a:r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r>
                      <a:rPr lang="en-GB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GB" sz="1200" dirty="0"/>
                  <a:t> 0 + 0·10</a:t>
                </a:r>
                <a:r>
                  <a:rPr lang="en-GB" sz="1200" baseline="30000" dirty="0"/>
                  <a:t>-6</a:t>
                </a:r>
                <a:endParaRPr lang="LID4096" sz="1200" baseline="30000" dirty="0"/>
              </a:p>
            </p:txBody>
          </p:sp>
        </mc:Choice>
        <mc:Fallback xmlns=""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132C54A3-D4EA-418E-BF19-09AA6D31A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666" y="3967860"/>
                <a:ext cx="2400142" cy="738664"/>
              </a:xfrm>
              <a:prstGeom prst="rect">
                <a:avLst/>
              </a:prstGeom>
              <a:blipFill>
                <a:blip r:embed="rId12"/>
                <a:stretch>
                  <a:fillRect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8">
            <a:extLst>
              <a:ext uri="{FF2B5EF4-FFF2-40B4-BE49-F238E27FC236}">
                <a16:creationId xmlns:a16="http://schemas.microsoft.com/office/drawing/2014/main" id="{84A2A12B-67E7-4734-88D9-0BC21AF73146}"/>
              </a:ext>
            </a:extLst>
          </p:cNvPr>
          <p:cNvSpPr/>
          <p:nvPr/>
        </p:nvSpPr>
        <p:spPr>
          <a:xfrm>
            <a:off x="4981435" y="3365844"/>
            <a:ext cx="360000" cy="216000"/>
          </a:xfrm>
          <a:prstGeom prst="roundRect">
            <a:avLst/>
          </a:prstGeom>
          <a:noFill/>
          <a:ln w="19050">
            <a:solidFill>
              <a:srgbClr val="D014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noFill/>
            </a:endParaRPr>
          </a:p>
        </p:txBody>
      </p:sp>
      <p:sp>
        <p:nvSpPr>
          <p:cNvPr id="30" name="Rechteckige Legende 29"/>
          <p:cNvSpPr/>
          <p:nvPr/>
        </p:nvSpPr>
        <p:spPr>
          <a:xfrm>
            <a:off x="6644636" y="20339"/>
            <a:ext cx="5539482" cy="2201822"/>
          </a:xfrm>
          <a:prstGeom prst="wedgeRectCallout">
            <a:avLst>
              <a:gd name="adj1" fmla="val -73712"/>
              <a:gd name="adj2" fmla="val 102624"/>
            </a:avLst>
          </a:prstGeom>
          <a:noFill/>
          <a:ln>
            <a:solidFill>
              <a:srgbClr val="D0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6663611" y="6453584"/>
                <a:ext cx="4361440" cy="3539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𝑔𝑟𝑎𝑛𝑢𝑙𝑒𝑠</m:t>
                    </m:r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𝑟𝑒𝑑</m:t>
                    </m:r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de-DE" sz="17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intergranular </a:t>
                </a:r>
                <a:r>
                  <a:rPr lang="de-DE" sz="1700" i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lanes</a:t>
                </a:r>
                <a:r>
                  <a:rPr lang="de-DE" sz="17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𝑏𝑙𝑢𝑒</m:t>
                    </m:r>
                  </m:oMath>
                </a14:m>
                <a:endParaRPr lang="en-GB" sz="17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611" y="6453584"/>
                <a:ext cx="4361440" cy="353943"/>
              </a:xfrm>
              <a:prstGeom prst="rect">
                <a:avLst/>
              </a:prstGeom>
              <a:blipFill>
                <a:blip r:embed="rId13"/>
                <a:stretch>
                  <a:fillRect l="-140" t="-6897" b="-224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/>
              <p:cNvSpPr/>
              <p:nvPr/>
            </p:nvSpPr>
            <p:spPr>
              <a:xfrm>
                <a:off x="10711543" y="4227372"/>
                <a:ext cx="1454872" cy="36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de-DE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𝑔𝑟𝑎𝑛𝑢</m:t>
                    </m:r>
                  </m:oMath>
                </a14:m>
                <a:r>
                  <a:rPr lang="en-GB" sz="17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ar cells</a:t>
                </a:r>
                <a:endParaRPr lang="en-GB" sz="17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htec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543" y="4227372"/>
                <a:ext cx="1454872" cy="360000"/>
              </a:xfrm>
              <a:prstGeom prst="rect">
                <a:avLst/>
              </a:prstGeom>
              <a:blipFill>
                <a:blip r:embed="rId14"/>
                <a:stretch>
                  <a:fillRect t="-5000" r="-2092" b="-1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hteck 32"/>
              <p:cNvSpPr>
                <a:spLocks/>
              </p:cNvSpPr>
              <p:nvPr/>
            </p:nvSpPr>
            <p:spPr>
              <a:xfrm>
                <a:off x="10706630" y="1807675"/>
                <a:ext cx="1454400" cy="39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𝐻𝑖𝑛𝑜𝑑𝑒</m:t>
                      </m:r>
                      <m:r>
                        <a:rPr lang="de-DE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𝐹𝐺</m:t>
                      </m:r>
                    </m:oMath>
                  </m:oMathPara>
                </a14:m>
                <a:endParaRPr lang="en-GB" sz="17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Rechteck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6630" y="1807675"/>
                <a:ext cx="1454400" cy="396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hteck 33"/>
          <p:cNvSpPr/>
          <p:nvPr/>
        </p:nvSpPr>
        <p:spPr>
          <a:xfrm>
            <a:off x="3748625" y="2005612"/>
            <a:ext cx="524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KHO</a:t>
            </a:r>
            <a:endParaRPr lang="de-DE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98" y="-1644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448">
        <p:circle/>
      </p:transition>
    </mc:Choice>
    <mc:Fallback xmlns="">
      <p:transition spd="slow" advTm="64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30" y="753228"/>
            <a:ext cx="6519799" cy="1080938"/>
          </a:xfrm>
        </p:spPr>
        <p:txBody>
          <a:bodyPr rtlCol="0">
            <a:noAutofit/>
          </a:bodyPr>
          <a:lstStyle/>
          <a:p>
            <a:pPr algn="ctr"/>
            <a:r>
              <a:rPr lang="de-AT" dirty="0"/>
              <a:t>Average granulation parameters</a:t>
            </a:r>
            <a:endParaRPr lang="de-DE" dirty="0"/>
          </a:p>
        </p:txBody>
      </p:sp>
      <p:pic>
        <p:nvPicPr>
          <p:cNvPr id="9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648" y="10"/>
            <a:ext cx="5555593" cy="6856310"/>
          </a:xfrm>
          <a:prstGeom prst="rect">
            <a:avLst/>
          </a:prstGeom>
          <a:ln>
            <a:solidFill>
              <a:srgbClr val="C00000"/>
            </a:solidFill>
          </a:ln>
          <a:effectLst/>
        </p:spPr>
      </p:pic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9A27389B-804A-44C9-B4EE-E00027B54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251429"/>
              </p:ext>
            </p:extLst>
          </p:nvPr>
        </p:nvGraphicFramePr>
        <p:xfrm>
          <a:off x="380589" y="2135997"/>
          <a:ext cx="5828372" cy="1729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6682">
                  <a:extLst>
                    <a:ext uri="{9D8B030D-6E8A-4147-A177-3AD203B41FA5}">
                      <a16:colId xmlns:a16="http://schemas.microsoft.com/office/drawing/2014/main" val="3807461138"/>
                    </a:ext>
                  </a:extLst>
                </a:gridCol>
                <a:gridCol w="893262">
                  <a:extLst>
                    <a:ext uri="{9D8B030D-6E8A-4147-A177-3AD203B41FA5}">
                      <a16:colId xmlns:a16="http://schemas.microsoft.com/office/drawing/2014/main" val="418249870"/>
                    </a:ext>
                  </a:extLst>
                </a:gridCol>
                <a:gridCol w="929871">
                  <a:extLst>
                    <a:ext uri="{9D8B030D-6E8A-4147-A177-3AD203B41FA5}">
                      <a16:colId xmlns:a16="http://schemas.microsoft.com/office/drawing/2014/main" val="1570496807"/>
                    </a:ext>
                  </a:extLst>
                </a:gridCol>
                <a:gridCol w="798079">
                  <a:extLst>
                    <a:ext uri="{9D8B030D-6E8A-4147-A177-3AD203B41FA5}">
                      <a16:colId xmlns:a16="http://schemas.microsoft.com/office/drawing/2014/main" val="2026748215"/>
                    </a:ext>
                  </a:extLst>
                </a:gridCol>
                <a:gridCol w="585746">
                  <a:extLst>
                    <a:ext uri="{9D8B030D-6E8A-4147-A177-3AD203B41FA5}">
                      <a16:colId xmlns:a16="http://schemas.microsoft.com/office/drawing/2014/main" val="1235679301"/>
                    </a:ext>
                  </a:extLst>
                </a:gridCol>
                <a:gridCol w="776113">
                  <a:extLst>
                    <a:ext uri="{9D8B030D-6E8A-4147-A177-3AD203B41FA5}">
                      <a16:colId xmlns:a16="http://schemas.microsoft.com/office/drawing/2014/main" val="2477411791"/>
                    </a:ext>
                  </a:extLst>
                </a:gridCol>
                <a:gridCol w="878619">
                  <a:extLst>
                    <a:ext uri="{9D8B030D-6E8A-4147-A177-3AD203B41FA5}">
                      <a16:colId xmlns:a16="http://schemas.microsoft.com/office/drawing/2014/main" val="839757050"/>
                    </a:ext>
                  </a:extLst>
                </a:gridCol>
              </a:tblGrid>
              <a:tr h="488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HITS No.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Average area, </a:t>
                      </a:r>
                      <a:r>
                        <a:rPr lang="en-GB" sz="1300" dirty="0" smtClean="0">
                          <a:effectLst/>
                        </a:rPr>
                        <a:t>pix</a:t>
                      </a:r>
                      <a:endParaRPr lang="ru-RU" sz="13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Average </a:t>
                      </a:r>
                      <a:r>
                        <a:rPr lang="en-GB" sz="1300" dirty="0" smtClean="0">
                          <a:effectLst/>
                        </a:rPr>
                        <a:t>perimeter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Average </a:t>
                      </a: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D</a:t>
                      </a:r>
                      <a:r>
                        <a:rPr lang="en-GB" sz="1300" baseline="-25000" dirty="0">
                          <a:effectLst/>
                        </a:rPr>
                        <a:t>e</a:t>
                      </a:r>
                      <a:r>
                        <a:rPr lang="en-GB" sz="1300" dirty="0">
                          <a:effectLst/>
                        </a:rPr>
                        <a:t>, </a:t>
                      </a:r>
                      <a:r>
                        <a:rPr lang="en-GB" sz="1300" dirty="0" smtClean="0">
                          <a:effectLst/>
                        </a:rPr>
                        <a:t>pix.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PAR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Average extent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Contrast std(I</a:t>
                      </a:r>
                      <a:r>
                        <a:rPr lang="en-GB" sz="1300" dirty="0">
                          <a:effectLst/>
                        </a:rPr>
                        <a:t>)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921865"/>
                  </a:ext>
                </a:extLst>
              </a:tr>
              <a:tr h="230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30-basic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340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68.1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19.1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0.200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0.654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29.7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2815088"/>
                  </a:ext>
                </a:extLst>
              </a:tr>
              <a:tr h="230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30-other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345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68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19.2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0.201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0.6545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873289"/>
                  </a:ext>
                </a:extLst>
              </a:tr>
              <a:tr h="230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273-other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339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67.8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19.1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0.200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0.6545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30.1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7959081"/>
                  </a:ext>
                </a:extLst>
              </a:tr>
              <a:tr h="238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273-basic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338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67.7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19.2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0.200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0.655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30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68468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 smtClean="0">
                          <a:effectLst/>
                        </a:rPr>
                        <a:t>273-basi</a:t>
                      </a:r>
                      <a:r>
                        <a:rPr lang="de-DE" sz="1300" dirty="0" smtClean="0">
                          <a:effectLst/>
                        </a:rPr>
                        <a:t>g</a:t>
                      </a:r>
                      <a:endParaRPr lang="en-GB" sz="13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i="1" dirty="0">
                          <a:solidFill>
                            <a:srgbClr val="0000FF"/>
                          </a:solidFill>
                          <a:effectLst/>
                        </a:rPr>
                        <a:t>162</a:t>
                      </a:r>
                      <a:endParaRPr lang="ru-RU" sz="1300" i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i="1" dirty="0">
                          <a:solidFill>
                            <a:srgbClr val="0000FF"/>
                          </a:solidFill>
                          <a:effectLst/>
                        </a:rPr>
                        <a:t>53.75</a:t>
                      </a:r>
                      <a:endParaRPr lang="ru-RU" sz="1300" i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i="1" dirty="0">
                          <a:solidFill>
                            <a:srgbClr val="0000FF"/>
                          </a:solidFill>
                          <a:effectLst/>
                        </a:rPr>
                        <a:t>12.66</a:t>
                      </a:r>
                      <a:endParaRPr lang="ru-RU" sz="1300" i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i="1" dirty="0">
                          <a:solidFill>
                            <a:srgbClr val="0000FF"/>
                          </a:solidFill>
                          <a:effectLst/>
                        </a:rPr>
                        <a:t>0.332</a:t>
                      </a:r>
                      <a:endParaRPr lang="ru-RU" sz="1300" i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i="1" dirty="0">
                          <a:solidFill>
                            <a:srgbClr val="0000FF"/>
                          </a:solidFill>
                          <a:effectLst/>
                        </a:rPr>
                        <a:t>-</a:t>
                      </a:r>
                      <a:endParaRPr lang="ru-RU" sz="1300" i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i="1" dirty="0">
                          <a:solidFill>
                            <a:srgbClr val="0000FF"/>
                          </a:solidFill>
                          <a:effectLst/>
                        </a:rPr>
                        <a:t>15.5</a:t>
                      </a:r>
                      <a:endParaRPr lang="ru-RU" sz="1300" i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3710901"/>
                  </a:ext>
                </a:extLst>
              </a:tr>
            </a:tbl>
          </a:graphicData>
        </a:graphic>
      </p:graphicFrame>
      <p:pic>
        <p:nvPicPr>
          <p:cNvPr id="19" name="Grafik 1281">
            <a:extLst>
              <a:ext uri="{FF2B5EF4-FFF2-40B4-BE49-F238E27FC236}">
                <a16:creationId xmlns:a16="http://schemas.microsoft.com/office/drawing/2014/main" id="{BBF71E63-9B9B-4A73-9FCF-D7434678F1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580" y="4044176"/>
            <a:ext cx="3132000" cy="26169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Grafik 1298">
            <a:extLst>
              <a:ext uri="{FF2B5EF4-FFF2-40B4-BE49-F238E27FC236}">
                <a16:creationId xmlns:a16="http://schemas.microsoft.com/office/drawing/2014/main" id="{F1E9829D-5F1B-4830-A267-D98752B37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3329" y="4044176"/>
            <a:ext cx="3132000" cy="26134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AB1BEF70-7684-445F-ABBC-5983686E59C8}"/>
                  </a:ext>
                </a:extLst>
              </p:cNvPr>
              <p:cNvSpPr/>
              <p:nvPr/>
            </p:nvSpPr>
            <p:spPr>
              <a:xfrm>
                <a:off x="6778881" y="532311"/>
                <a:ext cx="5265074" cy="3437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Mean granular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area </a:t>
                </a:r>
                <a:r>
                  <a:rPr lang="en-GB" sz="1400" i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lang="en-GB" sz="1400" i="1" baseline="-25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</a:t>
                </a:r>
                <a:r>
                  <a:rPr lang="en-GB" sz="1400" i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perimeter </a:t>
                </a:r>
                <a:r>
                  <a:rPr lang="en-GB" sz="1400" i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</a:t>
                </a:r>
                <a:r>
                  <a:rPr lang="en-GB" sz="1400" i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GB" sz="1400" i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PAR,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equivalent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diameter, </a:t>
                </a:r>
                <a:endPara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GB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b>
                          <m:sSubPr>
                            <m:ctrlPr>
                              <a:rPr lang="ru-RU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</m:rad>
                  </m:oMath>
                </a14:m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granular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extent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  <m:r>
                      <a:rPr lang="en-GB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and std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contrast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with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  <m:r>
                      <a:rPr lang="en-GB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𝑠𝑡𝑑</m:t>
                        </m:r>
                      </m:sub>
                    </m:sSub>
                    <m:r>
                      <a:rPr lang="en-GB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ru-RU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ru-RU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GB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ru-RU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ru-RU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GB" sz="1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GB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en-GB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den>
                        </m:f>
                      </m:e>
                    </m:rad>
                  </m:oMath>
                </a14:m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AT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AT" sz="14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AT" sz="14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e-AT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- </a:t>
                </a:r>
                <a:r>
                  <a:rPr lang="de-AT" sz="1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mean</a:t>
                </a:r>
                <a:r>
                  <a:rPr lang="de-AT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de-AT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and </a:t>
                </a:r>
                <a:r>
                  <a:rPr lang="de-AT" sz="1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current</a:t>
                </a:r>
                <a:r>
                  <a:rPr lang="de-AT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de-AT" sz="1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intensity</a:t>
                </a:r>
                <a:r>
                  <a:rPr lang="de-AT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</a:t>
                </a:r>
                <a:endPara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were measured cell by cell, frame by frame, series by series, 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corrected for the variable sun-earth distance, represented in the form of timelines and collocated with </a:t>
                </a:r>
                <a:r>
                  <a:rPr lang="en-US" sz="1400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SSi</a:t>
                </a: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time series.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In total,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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27.000.000 parameters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de-DE" sz="14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5200 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average </a:t>
                </a:r>
                <a:r>
                  <a:rPr lang="de-DE" sz="1400" dirty="0" err="1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values</a:t>
                </a:r>
                <a:r>
                  <a:rPr lang="de-DE" sz="14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were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measured</a:t>
                </a:r>
                <a:r>
                  <a:rPr lang="de-DE" sz="1400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 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endParaRPr lang="de-DE" sz="800" dirty="0" smtClean="0">
                  <a:solidFill>
                    <a:schemeClr val="bg1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en-GB" sz="17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Mean equivalent diameter </a:t>
                </a:r>
              </a:p>
              <a:p>
                <a:pPr algn="ctr"/>
                <a:r>
                  <a:rPr lang="en-GB" sz="17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[cell: 2.06” or 1495 km; granule: 1.37” or 995 km]</a:t>
                </a:r>
                <a:endParaRPr lang="en-GB" altLang="ru-RU" sz="17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endParaRPr lang="de-DE" sz="800" dirty="0">
                  <a:solidFill>
                    <a:schemeClr val="bg1"/>
                  </a:solidFill>
                  <a:latin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de-DE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Granules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have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twice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lower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contrast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more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scattered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dimensions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and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more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complex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outlines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err="1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than</a:t>
                </a:r>
                <a:r>
                  <a:rPr lang="de-DE" sz="14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cells: </a:t>
                </a:r>
                <a:r>
                  <a:rPr lang="de-DE" sz="1400" i="1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PAR</a:t>
                </a:r>
                <a:r>
                  <a:rPr lang="de-DE" sz="1400" i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g</a:t>
                </a:r>
                <a:r>
                  <a:rPr lang="de-DE" sz="1400" i="1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i="1" dirty="0" smtClean="0">
                    <a:solidFill>
                      <a:schemeClr val="bg1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 </a:t>
                </a:r>
                <a:r>
                  <a:rPr lang="de-DE" sz="1400" i="1" dirty="0" smtClean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1.5 </a:t>
                </a:r>
                <a:r>
                  <a:rPr lang="de-DE" sz="1400" i="1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PAR</a:t>
                </a:r>
                <a:r>
                  <a:rPr lang="de-DE" sz="1400" i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c</a:t>
                </a:r>
                <a:r>
                  <a:rPr lang="de-DE" sz="1400" i="1" dirty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de-DE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AB1BEF70-7684-445F-ABBC-5983686E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881" y="532311"/>
                <a:ext cx="5265074" cy="3437223"/>
              </a:xfrm>
              <a:prstGeom prst="rect">
                <a:avLst/>
              </a:prstGeom>
              <a:blipFill>
                <a:blip r:embed="rId9"/>
                <a:stretch>
                  <a:fillRect l="-347" r="-347" b="-3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3">
            <a:extLst>
              <a:ext uri="{FF2B5EF4-FFF2-40B4-BE49-F238E27FC236}">
                <a16:creationId xmlns:a16="http://schemas.microsoft.com/office/drawing/2014/main" id="{06D07472-99E3-4110-A686-A6D2033839F5}"/>
              </a:ext>
            </a:extLst>
          </p:cNvPr>
          <p:cNvSpPr txBox="1"/>
          <p:nvPr/>
        </p:nvSpPr>
        <p:spPr>
          <a:xfrm>
            <a:off x="471254" y="4240546"/>
            <a:ext cx="12965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300" dirty="0">
                <a:solidFill>
                  <a:schemeClr val="bg1"/>
                </a:solidFill>
              </a:rPr>
              <a:t>Granular cells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06D07472-99E3-4110-A686-A6D2033839F5}"/>
              </a:ext>
            </a:extLst>
          </p:cNvPr>
          <p:cNvSpPr txBox="1"/>
          <p:nvPr/>
        </p:nvSpPr>
        <p:spPr>
          <a:xfrm>
            <a:off x="3715211" y="4244900"/>
            <a:ext cx="961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300" dirty="0" smtClean="0">
                <a:solidFill>
                  <a:schemeClr val="bg1"/>
                </a:solidFill>
              </a:rPr>
              <a:t>Granules</a:t>
            </a:r>
            <a:endParaRPr lang="de-AT" sz="13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10367077" y="6136308"/>
                <a:ext cx="1461362" cy="358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de-AT" sz="1600" i="1" baseline="-25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𝑟𝑚𝑠</m:t>
                      </m:r>
                      <m:r>
                        <a:rPr lang="en-GB" sz="1600" 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ru-RU" sz="1600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i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077" y="6136308"/>
                <a:ext cx="1461362" cy="358560"/>
              </a:xfrm>
              <a:prstGeom prst="rect">
                <a:avLst/>
              </a:prstGeom>
              <a:blipFill>
                <a:blip r:embed="rId10"/>
                <a:stretch>
                  <a:fillRect t="-98276" r="-22176" b="-162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11376122" y="6033536"/>
            <a:ext cx="807996" cy="823114"/>
          </a:xfrm>
        </p:spPr>
        <p:txBody>
          <a:bodyPr/>
          <a:lstStyle/>
          <a:p>
            <a:pPr rtl="0"/>
            <a:r>
              <a:rPr lang="de-DE" noProof="0" dirty="0" smtClean="0"/>
              <a:t>   </a:t>
            </a:r>
            <a:r>
              <a:rPr lang="de-DE" sz="1800" noProof="0" dirty="0" smtClean="0">
                <a:solidFill>
                  <a:schemeClr val="tx1"/>
                </a:solidFill>
              </a:rPr>
              <a:t>8</a:t>
            </a:r>
            <a:endParaRPr lang="de-DE" sz="18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9945262" y="4044176"/>
                <a:ext cx="2098693" cy="1599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200"/>
                  </a:spcAft>
                </a:pPr>
                <a:r>
                  <a:rPr lang="de-DE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Granular extent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is 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 i</a:t>
                </a:r>
                <a:r>
                  <a:rPr lang="en-GB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nteresting parameter for granulation studies; it varies in phase with sunspot activity and is normally distributed.</a:t>
                </a:r>
                <a:endParaRPr lang="ru-RU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262" y="4044176"/>
                <a:ext cx="2098693" cy="1599027"/>
              </a:xfrm>
              <a:prstGeom prst="rect">
                <a:avLst/>
              </a:prstGeom>
              <a:blipFill>
                <a:blip r:embed="rId11"/>
                <a:stretch>
                  <a:fillRect l="-870" r="-580" b="-19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574" y="4035787"/>
            <a:ext cx="3256288" cy="26136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3366FF">
                <a:alpha val="4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44" y="10"/>
            <a:ext cx="324000" cy="3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51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664">
        <p:circle/>
      </p:transition>
    </mc:Choice>
    <mc:Fallback xmlns="">
      <p:transition spd="slow" advTm="226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geometrisches abstraktes Bild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2823" cy="68563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084" y="646886"/>
            <a:ext cx="5464750" cy="1291483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Quiet sun region at the disc center </a:t>
            </a:r>
          </a:p>
          <a:p>
            <a:pPr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118 </a:t>
            </a:r>
            <a:r>
              <a:rPr lang="en-GB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paired data points.  </a:t>
            </a:r>
            <a:r>
              <a:rPr lang="de-DE" sz="1800" dirty="0">
                <a:solidFill>
                  <a:schemeClr val="bg1"/>
                </a:solidFill>
                <a:cs typeface="Arial" panose="020B0604020202020204" pitchFamily="34" charset="0"/>
              </a:rPr>
              <a:t>No „cosmetics</a:t>
            </a:r>
            <a:r>
              <a:rPr lang="de-DE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“</a:t>
            </a:r>
          </a:p>
          <a:p>
            <a:pPr>
              <a:lnSpc>
                <a:spcPct val="100000"/>
              </a:lnSpc>
            </a:pPr>
            <a:r>
              <a:rPr lang="de-DE" sz="1800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Ascending</a:t>
            </a:r>
            <a:r>
              <a:rPr lang="de-DE" sz="18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  <a:r>
              <a:rPr lang="de-DE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de-DE" sz="1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de-DE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cycle 24 (2012) </a:t>
            </a:r>
          </a:p>
          <a:p>
            <a:pPr>
              <a:lnSpc>
                <a:spcPct val="100000"/>
              </a:lnSpc>
            </a:pPr>
            <a:endParaRPr lang="de-AT" sz="1800" dirty="0">
              <a:solidFill>
                <a:schemeClr val="bg1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58398" y="753228"/>
            <a:ext cx="5415679" cy="1080938"/>
          </a:xfrm>
        </p:spPr>
        <p:txBody>
          <a:bodyPr/>
          <a:lstStyle/>
          <a:p>
            <a:r>
              <a:rPr lang="de-A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Relationship</a:t>
            </a:r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de-A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between</a:t>
            </a:r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de-A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daily</a:t>
            </a:r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de-AT" b="1" dirty="0">
                <a:solidFill>
                  <a:srgbClr val="F09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SSN</a:t>
            </a:r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and </a:t>
            </a:r>
            <a:r>
              <a:rPr lang="de-AT" b="1" dirty="0" err="1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MAR</a:t>
            </a:r>
            <a:r>
              <a:rPr lang="de-AT" b="1" baseline="-25000" dirty="0" err="1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c</a:t>
            </a:r>
            <a:r>
              <a:rPr lang="de-AT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de-A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time </a:t>
            </a:r>
            <a:r>
              <a:rPr lang="de-A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series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11" name="Grafik 1343">
            <a:extLst>
              <a:ext uri="{FF2B5EF4-FFF2-40B4-BE49-F238E27FC236}">
                <a16:creationId xmlns:a16="http://schemas.microsoft.com/office/drawing/2014/main" id="{DDD8A1EE-A3C8-4BB4-9BCA-80431CB343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046" y="2189782"/>
            <a:ext cx="5472020" cy="4428000"/>
          </a:xfrm>
          <a:prstGeom prst="rect">
            <a:avLst/>
          </a:prstGeom>
          <a:effectLst>
            <a:outerShdw blurRad="25400" dist="25400" dir="2700000" algn="ctr" rotWithShape="0">
              <a:srgbClr val="99CCFF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oliennummernplatzhalter 3"/>
          <p:cNvSpPr txBox="1">
            <a:spLocks/>
          </p:cNvSpPr>
          <p:nvPr/>
        </p:nvSpPr>
        <p:spPr>
          <a:xfrm>
            <a:off x="11385505" y="6029179"/>
            <a:ext cx="807996" cy="823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   </a:t>
            </a:r>
            <a:r>
              <a:rPr lang="de-DE" sz="1800" dirty="0" smtClean="0">
                <a:solidFill>
                  <a:schemeClr val="tx1"/>
                </a:solidFill>
              </a:rPr>
              <a:t>9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3" name="Grafik 213">
            <a:extLst>
              <a:ext uri="{FF2B5EF4-FFF2-40B4-BE49-F238E27FC236}">
                <a16:creationId xmlns:a16="http://schemas.microsoft.com/office/drawing/2014/main" id="{E98640A3-88D8-43FB-9290-C3C8D7AB66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7083" y="2187699"/>
            <a:ext cx="5464751" cy="4428000"/>
          </a:xfrm>
          <a:prstGeom prst="rect">
            <a:avLst/>
          </a:prstGeom>
          <a:effectLst>
            <a:outerShdw blurRad="25400" dist="25400" dir="2700000" algn="ctr" rotWithShape="0">
              <a:srgbClr val="99CCFF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2F522BE6-33A8-4C6B-B3AE-A198B18B2E71}"/>
              </a:ext>
            </a:extLst>
          </p:cNvPr>
          <p:cNvSpPr/>
          <p:nvPr/>
        </p:nvSpPr>
        <p:spPr>
          <a:xfrm>
            <a:off x="7791808" y="2586336"/>
            <a:ext cx="2969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Inverse </a:t>
            </a:r>
            <a:r>
              <a:rPr lang="de-DE" sz="1600" dirty="0" err="1" smtClean="0">
                <a:solidFill>
                  <a:schemeClr val="bg1"/>
                </a:solidFill>
              </a:rPr>
              <a:t>relationship</a:t>
            </a:r>
            <a:r>
              <a:rPr lang="de-DE" sz="1600" dirty="0" smtClean="0">
                <a:solidFill>
                  <a:schemeClr val="bg1"/>
                </a:solidFill>
              </a:rPr>
              <a:t> (</a:t>
            </a:r>
            <a:r>
              <a:rPr lang="de-DE" sz="1600" dirty="0" err="1" smtClean="0">
                <a:solidFill>
                  <a:schemeClr val="bg1"/>
                </a:solidFill>
              </a:rPr>
              <a:t>close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up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F522BE6-33A8-4C6B-B3AE-A198B18B2E71}"/>
              </a:ext>
            </a:extLst>
          </p:cNvPr>
          <p:cNvSpPr/>
          <p:nvPr/>
        </p:nvSpPr>
        <p:spPr>
          <a:xfrm>
            <a:off x="2152976" y="2590683"/>
            <a:ext cx="1999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Inverse </a:t>
            </a:r>
            <a:r>
              <a:rPr lang="de-DE" sz="1600" dirty="0">
                <a:solidFill>
                  <a:schemeClr val="bg1"/>
                </a:solidFill>
              </a:rPr>
              <a:t>relationship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46" y="0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966">
        <p:circle/>
      </p:transition>
    </mc:Choice>
    <mc:Fallback xmlns="">
      <p:transition spd="slow" advTm="309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022_TF11161285.potx" id="{C16AEA8C-974F-4F36-A871-8E8968BD12D9}" vid="{315BA5C1-E4D3-4172-91E0-0BFAB60489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0B8658-DE86-42E1-9D01-970FE6B6ABA5}">
  <ds:schemaRefs>
    <ds:schemaRef ds:uri="16c05727-aa75-4e4a-9b5f-8a80a1165891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„Berlin“</Template>
  <TotalTime>0</TotalTime>
  <Words>1691</Words>
  <Application>Microsoft Office PowerPoint</Application>
  <PresentationFormat>Breitbild</PresentationFormat>
  <Paragraphs>362</Paragraphs>
  <Slides>15</Slides>
  <Notes>15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Symbol</vt:lpstr>
      <vt:lpstr>Times New Roman</vt:lpstr>
      <vt:lpstr>Trebuchet MS</vt:lpstr>
      <vt:lpstr>Wingdings</vt:lpstr>
      <vt:lpstr>Wingdings 2</vt:lpstr>
      <vt:lpstr>Berlin</vt:lpstr>
      <vt:lpstr>Titel Lorem Ipsum</vt:lpstr>
      <vt:lpstr>Research Goal</vt:lpstr>
      <vt:lpstr>Sun surface area</vt:lpstr>
      <vt:lpstr>Relative variation in granular size</vt:lpstr>
      <vt:lpstr>Surface rotation and gravity</vt:lpstr>
      <vt:lpstr>Hinode SOT data set</vt:lpstr>
      <vt:lpstr>Marker-controlled Watershed Algorithm (MCW) </vt:lpstr>
      <vt:lpstr>Average granulation parameters</vt:lpstr>
      <vt:lpstr>Relationship between daily SSN and MARc time series</vt:lpstr>
      <vt:lpstr>PowerPoint-Präsentation</vt:lpstr>
      <vt:lpstr>Cross-correlation analysis of daily SSN and MAC data </vt:lpstr>
      <vt:lpstr>Hinode Image Segmentation:  Quiet vs Active Sun</vt:lpstr>
      <vt:lpstr>Bright rings in LPF</vt:lpstr>
      <vt:lpstr>Granulation size in active regions</vt:lpstr>
      <vt:lpstr>Conclusions and  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2022-05-06T14:52:13Z</dcterms:created>
  <dcterms:modified xsi:type="dcterms:W3CDTF">2022-05-19T10:23:04Z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