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2" r:id="rId4"/>
    <p:sldId id="263" r:id="rId5"/>
    <p:sldId id="266" r:id="rId6"/>
    <p:sldId id="264" r:id="rId7"/>
    <p:sldId id="257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80" autoAdjust="0"/>
    <p:restoredTop sz="94660"/>
  </p:normalViewPr>
  <p:slideViewPr>
    <p:cSldViewPr>
      <p:cViewPr varScale="1">
        <p:scale>
          <a:sx n="79" d="100"/>
          <a:sy n="79" d="100"/>
        </p:scale>
        <p:origin x="-157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850B-9635-4E04-B59D-85A411166B21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845-5322-4B52-A006-132B7C6BB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850B-9635-4E04-B59D-85A411166B21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845-5322-4B52-A006-132B7C6BB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850B-9635-4E04-B59D-85A411166B21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845-5322-4B52-A006-132B7C6BB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850B-9635-4E04-B59D-85A411166B21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845-5322-4B52-A006-132B7C6BB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850B-9635-4E04-B59D-85A411166B21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845-5322-4B52-A006-132B7C6BB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850B-9635-4E04-B59D-85A411166B21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845-5322-4B52-A006-132B7C6BB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850B-9635-4E04-B59D-85A411166B21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845-5322-4B52-A006-132B7C6BB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850B-9635-4E04-B59D-85A411166B21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845-5322-4B52-A006-132B7C6BB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850B-9635-4E04-B59D-85A411166B21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845-5322-4B52-A006-132B7C6BB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850B-9635-4E04-B59D-85A411166B21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845-5322-4B52-A006-132B7C6BB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850B-9635-4E04-B59D-85A411166B21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845-5322-4B52-A006-132B7C6BB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850B-9635-4E04-B59D-85A411166B21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E845-5322-4B52-A006-132B7C6BB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/>
              <a:t>Geochemical features of river flow into Lake </a:t>
            </a:r>
            <a:r>
              <a:rPr lang="en-US" b="1" dirty="0" smtClean="0"/>
              <a:t>Onego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85992"/>
            <a:ext cx="9144000" cy="1214446"/>
          </a:xfrm>
        </p:spPr>
        <p:txBody>
          <a:bodyPr>
            <a:normAutofit/>
          </a:bodyPr>
          <a:lstStyle/>
          <a:p>
            <a:r>
              <a:rPr lang="nn-NO" sz="2400" b="1" dirty="0" smtClean="0">
                <a:solidFill>
                  <a:schemeClr val="tx1"/>
                </a:solidFill>
              </a:rPr>
              <a:t>Natalia </a:t>
            </a:r>
            <a:r>
              <a:rPr lang="nn-NO" sz="2400" b="1" dirty="0" smtClean="0">
                <a:solidFill>
                  <a:schemeClr val="tx1"/>
                </a:solidFill>
              </a:rPr>
              <a:t>Kulik</a:t>
            </a:r>
            <a:r>
              <a:rPr lang="nn-NO" sz="2400" b="1" baseline="30000" dirty="0" smtClean="0">
                <a:solidFill>
                  <a:schemeClr val="tx1"/>
                </a:solidFill>
              </a:rPr>
              <a:t>1</a:t>
            </a:r>
            <a:r>
              <a:rPr lang="nn-NO" sz="2400" b="1" dirty="0" smtClean="0">
                <a:solidFill>
                  <a:schemeClr val="tx1"/>
                </a:solidFill>
              </a:rPr>
              <a:t>. </a:t>
            </a:r>
            <a:r>
              <a:rPr lang="nn-NO" sz="2400" b="1" dirty="0" smtClean="0">
                <a:solidFill>
                  <a:schemeClr val="tx1"/>
                </a:solidFill>
              </a:rPr>
              <a:t>Natalia </a:t>
            </a:r>
            <a:r>
              <a:rPr lang="nn-NO" sz="2400" b="1" dirty="0" smtClean="0">
                <a:solidFill>
                  <a:schemeClr val="tx1"/>
                </a:solidFill>
              </a:rPr>
              <a:t>Efremenko</a:t>
            </a:r>
            <a:r>
              <a:rPr lang="nn-NO" sz="2400" b="1" baseline="30000" dirty="0" smtClean="0">
                <a:solidFill>
                  <a:schemeClr val="tx1"/>
                </a:solidFill>
              </a:rPr>
              <a:t>1</a:t>
            </a:r>
            <a:r>
              <a:rPr lang="nn-NO" sz="2400" b="1" dirty="0" smtClean="0">
                <a:solidFill>
                  <a:schemeClr val="tx1"/>
                </a:solidFill>
              </a:rPr>
              <a:t>. </a:t>
            </a:r>
            <a:r>
              <a:rPr lang="nn-NO" sz="2400" b="1" dirty="0" smtClean="0">
                <a:solidFill>
                  <a:schemeClr val="tx1"/>
                </a:solidFill>
              </a:rPr>
              <a:t>Natalia </a:t>
            </a:r>
            <a:r>
              <a:rPr lang="nn-NO" sz="2400" b="1" dirty="0" smtClean="0">
                <a:solidFill>
                  <a:schemeClr val="tx1"/>
                </a:solidFill>
              </a:rPr>
              <a:t>Belkina</a:t>
            </a:r>
            <a:r>
              <a:rPr lang="nn-NO" sz="2400" b="1" baseline="30000" dirty="0" smtClean="0">
                <a:solidFill>
                  <a:schemeClr val="tx1"/>
                </a:solidFill>
              </a:rPr>
              <a:t>1</a:t>
            </a:r>
            <a:r>
              <a:rPr lang="nn-NO" sz="2400" b="1" dirty="0" smtClean="0">
                <a:solidFill>
                  <a:schemeClr val="tx1"/>
                </a:solidFill>
              </a:rPr>
              <a:t>. </a:t>
            </a:r>
            <a:r>
              <a:rPr lang="nn-NO" sz="2400" b="1" dirty="0" smtClean="0">
                <a:solidFill>
                  <a:schemeClr val="tx1"/>
                </a:solidFill>
              </a:rPr>
              <a:t>Vera </a:t>
            </a:r>
            <a:r>
              <a:rPr lang="nn-NO" sz="2400" b="1" dirty="0" smtClean="0">
                <a:solidFill>
                  <a:schemeClr val="tx1"/>
                </a:solidFill>
              </a:rPr>
              <a:t>Strakhovenko</a:t>
            </a:r>
            <a:r>
              <a:rPr lang="nn-NO" sz="2400" b="1" baseline="30000" dirty="0" smtClean="0">
                <a:solidFill>
                  <a:schemeClr val="tx1"/>
                </a:solidFill>
              </a:rPr>
              <a:t>2</a:t>
            </a:r>
            <a:r>
              <a:rPr lang="nn-NO" sz="2400" b="1" dirty="0" smtClean="0">
                <a:solidFill>
                  <a:schemeClr val="tx1"/>
                </a:solidFill>
              </a:rPr>
              <a:t>. </a:t>
            </a:r>
            <a:r>
              <a:rPr lang="nn-NO" sz="2400" b="1" dirty="0" smtClean="0">
                <a:solidFill>
                  <a:schemeClr val="tx1"/>
                </a:solidFill>
              </a:rPr>
              <a:t>and Ekaterina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Gatalskaya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4291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study was supported by </a:t>
            </a:r>
            <a:endParaRPr lang="en-US" b="1" dirty="0" smtClean="0"/>
          </a:p>
          <a:p>
            <a:pPr algn="ctr"/>
            <a:r>
              <a:rPr lang="en-US" b="1" dirty="0" smtClean="0"/>
              <a:t>RFBR </a:t>
            </a:r>
            <a:r>
              <a:rPr lang="en-US" b="1" dirty="0"/>
              <a:t>grant #</a:t>
            </a:r>
            <a:r>
              <a:rPr lang="en-US" b="1" dirty="0" smtClean="0"/>
              <a:t>19-05-50014. </a:t>
            </a:r>
            <a:r>
              <a:rPr lang="en-US" b="1" dirty="0"/>
              <a:t>RSF research project #18-17-00176 and by the Federal </a:t>
            </a:r>
            <a:r>
              <a:rPr lang="en-US" b="1" dirty="0" smtClean="0"/>
              <a:t>Budget. </a:t>
            </a:r>
            <a:r>
              <a:rPr lang="en-US" b="1" dirty="0"/>
              <a:t>within the State Assignments nos. 121021700116-6</a:t>
            </a:r>
            <a:endParaRPr lang="ru-RU" b="1" dirty="0"/>
          </a:p>
        </p:txBody>
      </p:sp>
      <p:pic>
        <p:nvPicPr>
          <p:cNvPr id="5" name="Рисунок 4" descr="EGU_2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0"/>
            <a:ext cx="2924315" cy="8572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314324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en-US" b="1" baseline="30000" dirty="0" smtClean="0"/>
              <a:t>1</a:t>
            </a:r>
            <a:r>
              <a:rPr lang="ru-RU" b="1" baseline="30000" dirty="0" smtClean="0"/>
              <a:t> </a:t>
            </a:r>
            <a:r>
              <a:rPr lang="en-US" dirty="0" smtClean="0"/>
              <a:t>Northern </a:t>
            </a:r>
            <a:r>
              <a:rPr lang="en-US" dirty="0"/>
              <a:t>Water Problems </a:t>
            </a:r>
            <a:r>
              <a:rPr lang="en-US" dirty="0" smtClean="0"/>
              <a:t>Institute. </a:t>
            </a:r>
            <a:r>
              <a:rPr lang="en-US" dirty="0"/>
              <a:t>Laboratory of Hydrochemistry and </a:t>
            </a:r>
            <a:r>
              <a:rPr lang="en-US" dirty="0" smtClean="0"/>
              <a:t>Hydrogeology. Petrozavodsk. </a:t>
            </a:r>
            <a:r>
              <a:rPr lang="en-US" dirty="0"/>
              <a:t>Russian </a:t>
            </a:r>
            <a:r>
              <a:rPr lang="en-US" dirty="0" smtClean="0"/>
              <a:t>Federation</a:t>
            </a:r>
            <a:endParaRPr lang="en-US" dirty="0"/>
          </a:p>
          <a:p>
            <a:pPr marL="182563" indent="-182563"/>
            <a:r>
              <a:rPr lang="en-US" b="1" baseline="30000" dirty="0" smtClean="0"/>
              <a:t>2</a:t>
            </a:r>
            <a:r>
              <a:rPr lang="ru-RU" b="1" baseline="30000" dirty="0" smtClean="0"/>
              <a:t> </a:t>
            </a:r>
            <a:r>
              <a:rPr lang="en-US" dirty="0" smtClean="0"/>
              <a:t>V.S</a:t>
            </a:r>
            <a:r>
              <a:rPr lang="en-US" dirty="0"/>
              <a:t>. </a:t>
            </a:r>
            <a:r>
              <a:rPr lang="en-US" dirty="0" err="1"/>
              <a:t>Sobolev</a:t>
            </a:r>
            <a:r>
              <a:rPr lang="en-US" dirty="0"/>
              <a:t> Institute of Geology and Mineralogy of the Siberian Branch of the </a:t>
            </a:r>
            <a:r>
              <a:rPr lang="en-US" dirty="0" smtClean="0"/>
              <a:t>RAS. Novosibirsk. </a:t>
            </a:r>
            <a:r>
              <a:rPr lang="en-US" dirty="0"/>
              <a:t>Russian </a:t>
            </a:r>
            <a:r>
              <a:rPr lang="en-US" dirty="0" smtClean="0"/>
              <a:t>Federation</a:t>
            </a:r>
            <a:endParaRPr lang="ru-RU" dirty="0"/>
          </a:p>
        </p:txBody>
      </p:sp>
      <p:pic>
        <p:nvPicPr>
          <p:cNvPr id="7" name="Рисунок 6" descr="ИВП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04" y="5424709"/>
            <a:ext cx="3796696" cy="1433291"/>
          </a:xfrm>
          <a:prstGeom prst="rect">
            <a:avLst/>
          </a:prstGeom>
        </p:spPr>
      </p:pic>
      <p:pic>
        <p:nvPicPr>
          <p:cNvPr id="8" name="Рисунок 7" descr="РНФ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5715016"/>
            <a:ext cx="2096125" cy="746983"/>
          </a:xfrm>
          <a:prstGeom prst="rect">
            <a:avLst/>
          </a:prstGeom>
        </p:spPr>
      </p:pic>
      <p:pic>
        <p:nvPicPr>
          <p:cNvPr id="9" name="Рисунок 8" descr="RFB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5643578"/>
            <a:ext cx="1676400" cy="86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714356"/>
            <a:ext cx="8072493" cy="43577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attention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0"/>
            <a:ext cx="5429288" cy="1071546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Objects of research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Геологическая карта_Атлас РК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18163" y="0"/>
            <a:ext cx="3525837" cy="4002762"/>
          </a:xfrm>
        </p:spPr>
      </p:pic>
      <p:pic>
        <p:nvPicPr>
          <p:cNvPr id="9" name="Рисунок 8" descr="легенд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960643"/>
            <a:ext cx="2786050" cy="2897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28603" y="3929066"/>
            <a:ext cx="1023036" cy="3970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00" b="1" dirty="0" smtClean="0"/>
              <a:t>(</a:t>
            </a:r>
            <a:r>
              <a:rPr lang="en-US" sz="1100" b="1" dirty="0" smtClean="0"/>
              <a:t>Atlas of</a:t>
            </a:r>
            <a:endParaRPr lang="ru-RU" sz="1100" b="1" dirty="0" smtClean="0"/>
          </a:p>
          <a:p>
            <a:pPr algn="ctr">
              <a:lnSpc>
                <a:spcPct val="90000"/>
              </a:lnSpc>
            </a:pPr>
            <a:r>
              <a:rPr lang="en-US" sz="1100" b="1" dirty="0" smtClean="0"/>
              <a:t> </a:t>
            </a:r>
            <a:r>
              <a:rPr lang="en-US" sz="1100" b="1" dirty="0" smtClean="0"/>
              <a:t>Karelia</a:t>
            </a:r>
            <a:r>
              <a:rPr lang="ru-RU" sz="1100" b="1" dirty="0" smtClean="0"/>
              <a:t>. </a:t>
            </a:r>
            <a:r>
              <a:rPr lang="ru-RU" sz="1100" b="1" dirty="0" smtClean="0"/>
              <a:t>2021)</a:t>
            </a:r>
            <a:endParaRPr lang="ru-RU" sz="1100" b="1" dirty="0"/>
          </a:p>
        </p:txBody>
      </p:sp>
      <p:pic>
        <p:nvPicPr>
          <p:cNvPr id="7" name="Рисунок 6" descr="Map_Ri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5"/>
            <a:ext cx="5541453" cy="57150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14744" cy="7143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357818" cy="5643578"/>
          </a:xfrm>
        </p:spPr>
        <p:txBody>
          <a:bodyPr>
            <a:noAutofit/>
          </a:bodyPr>
          <a:lstStyle/>
          <a:p>
            <a:pPr algn="just"/>
            <a:r>
              <a:rPr lang="en-US" sz="1500" dirty="0" smtClean="0">
                <a:latin typeface="Arial" pitchFamily="34" charset="0"/>
                <a:cs typeface="Arial" pitchFamily="34" charset="0"/>
              </a:rPr>
              <a:t>Separation of suspended matter into dimensional fractions: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722313" indent="-182563" algn="just">
              <a:buFont typeface="Wingdings" pitchFamily="2" charset="2"/>
              <a:buChar char="Ø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By sequential filtration through membrane filters with different pore diameters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722313" indent="-182563" algn="just">
              <a:buFont typeface="Wingdings" pitchFamily="2" charset="2"/>
              <a:buChar char="Ø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5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morphology.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phase and chemical composition of the selected samples of suspended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matter.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sedimentary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material.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bottom sediment were studied using electron scanning microscopy (SEM)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722313" indent="-182563" algn="just">
              <a:buFont typeface="Wingdings" pitchFamily="2" charset="2"/>
              <a:buChar char="Ø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Scanning electron microscope MIRA 3 LMU (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TESCAN.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Czech Republic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including the INCA Energy 450+ microanalysis system based on the X-MAX 80 energy dispersive spectrometer (Oxford Instruments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Analysis.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UK)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722313" indent="-182563" algn="just">
              <a:buFont typeface="Wingdings" pitchFamily="2" charset="2"/>
              <a:buChar char="Ø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500" dirty="0" smtClean="0">
                <a:latin typeface="Arial" pitchFamily="34" charset="0"/>
                <a:cs typeface="Arial" pitchFamily="34" charset="0"/>
              </a:rPr>
              <a:t>Opening of samples for micro-component analysis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722313" indent="-182563" algn="just">
              <a:buFont typeface="Wingdings" pitchFamily="2" charset="2"/>
              <a:buChar char="Ø"/>
            </a:pP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SpeedWave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4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722313" indent="-182563" algn="just">
              <a:buFont typeface="Wingdings" pitchFamily="2" charset="2"/>
              <a:buChar char="Ø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500" dirty="0" smtClean="0">
                <a:latin typeface="Arial" pitchFamily="34" charset="0"/>
                <a:cs typeface="Arial" pitchFamily="34" charset="0"/>
              </a:rPr>
              <a:t>The micro-component composition in water and aqueous suspended matter was analyzed: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722313" indent="-182563" algn="just">
              <a:buFont typeface="Wingdings" pitchFamily="2" charset="2"/>
              <a:buChar char="Ø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AAS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АА6800.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Shimadzu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714375" indent="-1714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ICP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MS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Agilent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7500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47688" indent="-4763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20220407_105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5791" y="1214422"/>
            <a:ext cx="2298209" cy="3000372"/>
          </a:xfrm>
          <a:prstGeom prst="rect">
            <a:avLst/>
          </a:prstGeom>
        </p:spPr>
      </p:pic>
      <p:pic>
        <p:nvPicPr>
          <p:cNvPr id="5" name="Рисунок 4" descr="20220407_105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071810"/>
            <a:ext cx="1262525" cy="15716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714356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Sampling was carried out from the surface horizon into ten-liter polyethylene cans.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3" descr="AA-68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819" y="5715016"/>
            <a:ext cx="1983180" cy="1006464"/>
          </a:xfrm>
          <a:prstGeom prst="rect">
            <a:avLst/>
          </a:prstGeom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5715016"/>
            <a:ext cx="1785950" cy="1022261"/>
          </a:xfrm>
          <a:prstGeom prst="rect">
            <a:avLst/>
          </a:prstGeom>
        </p:spPr>
      </p:pic>
      <p:pic>
        <p:nvPicPr>
          <p:cNvPr id="9" name="Рисунок 8" descr="загружено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930" y="4214818"/>
            <a:ext cx="2250070" cy="1497319"/>
          </a:xfrm>
          <a:prstGeom prst="rect">
            <a:avLst/>
          </a:prstGeom>
        </p:spPr>
      </p:pic>
      <p:pic>
        <p:nvPicPr>
          <p:cNvPr id="10" name="Рисунок 9" descr="загружен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4643446"/>
            <a:ext cx="1575843" cy="10582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concentrations of dissolved metals in river waters during the observation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period.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kg/l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786880" cy="5572205"/>
        </p:xfrm>
        <a:graphic>
          <a:graphicData uri="http://schemas.openxmlformats.org/drawingml/2006/table">
            <a:tbl>
              <a:tblPr/>
              <a:tblGrid>
                <a:gridCol w="928696"/>
                <a:gridCol w="928692"/>
                <a:gridCol w="642942"/>
                <a:gridCol w="642942"/>
                <a:gridCol w="642942"/>
                <a:gridCol w="571504"/>
                <a:gridCol w="767962"/>
                <a:gridCol w="875114"/>
                <a:gridCol w="928694"/>
                <a:gridCol w="714380"/>
                <a:gridCol w="571504"/>
                <a:gridCol w="571508"/>
              </a:tblGrid>
              <a:tr h="217781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Element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II</a:t>
                      </a:r>
                      <a:endParaRPr lang="ru-R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III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Rivers of the world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*</a:t>
                      </a:r>
                      <a:endParaRPr lang="en-US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5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Northwest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North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West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Southeast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Southwest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South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Lososinka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Shuya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Suna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Kumsa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Vodla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Andoma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Derevyanka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eltozerka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Vytegra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Svir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’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2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Cr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0.44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0.79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0.49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0.29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0.51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0.67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1.01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0.60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0.54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0.33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PMingLiU"/>
                        </a:rPr>
                        <a:t>0.70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278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Mn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32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44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4.8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14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33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39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53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32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45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4.3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PMingLiU"/>
                        </a:rPr>
                        <a:t>34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2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Fe</a:t>
                      </a:r>
                      <a:endParaRPr lang="ru-RU" sz="1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545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521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205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238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539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63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820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985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289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49</a:t>
                      </a: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PMingLiU"/>
                        </a:rPr>
                        <a:t>66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339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Co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0.09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0.14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0.11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0.19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0.23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0.18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0.12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PMingLiU"/>
                        </a:rPr>
                        <a:t>0.148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2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Ni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0.98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0.82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0.48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0.53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0.88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1.18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1.93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0.92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0.98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0.59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0.80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2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Cu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1.23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1.84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0.99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0.82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0.91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1.32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7.25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1.45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1.55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1.20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PMingLiU"/>
                        </a:rPr>
                        <a:t>1.48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2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Zn</a:t>
                      </a:r>
                      <a:endParaRPr lang="ru-RU" sz="1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2.81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4.21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0.86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3.26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1.98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4.38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5.65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3.00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1.87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3.11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0.60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2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As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0.41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0.51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0.19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0.29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0.31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0.36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0.41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0.31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0.43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0.17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0.62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2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Mo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0.16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0.15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0.07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0.04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0.13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0.17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0.21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0.42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2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Cd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0.08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2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Sb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0.05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0.07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2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Ba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8.5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8.10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4.7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7.2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8.8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15.2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15.5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11.2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22.6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6.3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2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Pb</a:t>
                      </a:r>
                      <a:endParaRPr lang="ru-RU" sz="1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0.35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2.50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0.62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0.19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0.38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0.30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0.41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0.33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0.34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0.15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PMingLiU"/>
                        </a:rPr>
                        <a:t>0.08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Note: the average value of the elemental content of dissolved metals in river waters is given in accordance with the literature data *</a:t>
            </a:r>
            <a:r>
              <a:rPr lang="ru-RU" sz="1200" dirty="0" smtClean="0"/>
              <a:t> – </a:t>
            </a:r>
            <a:r>
              <a:rPr lang="en-US" sz="1200" dirty="0" err="1" smtClean="0"/>
              <a:t>Gaillardet</a:t>
            </a:r>
            <a:r>
              <a:rPr lang="ru-RU" sz="1200" dirty="0" smtClean="0"/>
              <a:t>. </a:t>
            </a:r>
            <a:r>
              <a:rPr lang="ru-RU" sz="1200" dirty="0" smtClean="0"/>
              <a:t>2004</a:t>
            </a:r>
            <a:endParaRPr lang="ru-RU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content of metals in suspended matter from the water of the surface horizon of the inflows of Lake Onego 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(Fe – µkg/mg; other metals – µkg/g)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86872" cy="5232084"/>
        </p:xfrm>
        <a:graphic>
          <a:graphicData uri="http://schemas.openxmlformats.org/drawingml/2006/table">
            <a:tbl>
              <a:tblPr/>
              <a:tblGrid>
                <a:gridCol w="580263"/>
                <a:gridCol w="991371"/>
                <a:gridCol w="571504"/>
                <a:gridCol w="571504"/>
                <a:gridCol w="714380"/>
                <a:gridCol w="642942"/>
                <a:gridCol w="928694"/>
                <a:gridCol w="1071570"/>
                <a:gridCol w="1071570"/>
                <a:gridCol w="928694"/>
                <a:gridCol w="714380"/>
              </a:tblGrid>
              <a:tr h="275991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Element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I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II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III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Rivers of the world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*</a:t>
                      </a:r>
                      <a:endParaRPr lang="en-US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5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Northwest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North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West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Southeast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Southwest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PMingLiU"/>
                        </a:rPr>
                        <a:t>South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Lososinka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Shuya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Suna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Kumsa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Vodla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Andoma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Derevyanka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eltozerka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Vytegra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41204" marR="4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9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Cr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85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97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111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78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134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59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81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89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132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PMingLiU"/>
                        </a:rPr>
                        <a:t>108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9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Mn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8925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3773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3000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18084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11350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6251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4611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6549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2350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PMingLiU"/>
                        </a:rPr>
                        <a:t>1606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9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Fe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90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65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70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106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166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82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92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106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102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PMingLiU"/>
                        </a:rPr>
                        <a:t>50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9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Co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24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21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30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26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34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36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24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PMingLiU"/>
                        </a:rPr>
                        <a:t>19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9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Ni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56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19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112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73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94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48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46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39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60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65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9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Cu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53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239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99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98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43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106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56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38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PMingLiU"/>
                        </a:rPr>
                        <a:t>59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9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Zn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372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39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314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221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361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90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101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119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71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157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9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As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23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7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30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12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12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14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31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21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9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Mo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7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4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нет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9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Cd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5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4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7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26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6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8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0.85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9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Sb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24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8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7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8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9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Ba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323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166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413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516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723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297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394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457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413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447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9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Pb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</a:endParaRPr>
                    </a:p>
                  </a:txBody>
                  <a:tcPr marL="64657" marR="64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47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31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192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45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73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59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PMingLiU"/>
                        </a:rPr>
                        <a:t>34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52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37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PMingLiU"/>
                        </a:rPr>
                        <a:t>268</a:t>
                      </a:r>
                    </a:p>
                  </a:txBody>
                  <a:tcPr marL="64657" marR="64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– </a:t>
            </a:r>
            <a:r>
              <a:rPr lang="en-US" sz="1200" dirty="0" smtClean="0"/>
              <a:t>the average value of the elemental content in the suspended matter of the rivers of the world according to the literature data is given (</a:t>
            </a:r>
            <a:r>
              <a:rPr lang="en-US" sz="1200" dirty="0" err="1" smtClean="0"/>
              <a:t>Gordeev</a:t>
            </a:r>
            <a:r>
              <a:rPr lang="en-US" sz="1200" dirty="0" smtClean="0"/>
              <a:t>. </a:t>
            </a:r>
            <a:r>
              <a:rPr lang="en-US" sz="1200" dirty="0" err="1" smtClean="0"/>
              <a:t>Lizicyn</a:t>
            </a:r>
            <a:r>
              <a:rPr lang="en-US" sz="1200" dirty="0" smtClean="0"/>
              <a:t>. </a:t>
            </a:r>
            <a:r>
              <a:rPr lang="en-US" sz="1200" dirty="0" smtClean="0"/>
              <a:t>1978; </a:t>
            </a:r>
            <a:r>
              <a:rPr lang="en-US" sz="1200" dirty="0" err="1" smtClean="0"/>
              <a:t>Savenko</a:t>
            </a:r>
            <a:r>
              <a:rPr lang="en-US" sz="1200" dirty="0" smtClean="0"/>
              <a:t>. </a:t>
            </a:r>
            <a:r>
              <a:rPr lang="en-US" sz="1200" dirty="0" smtClean="0"/>
              <a:t>2006; </a:t>
            </a:r>
            <a:r>
              <a:rPr lang="en-US" sz="1200" dirty="0" err="1" smtClean="0"/>
              <a:t>Viers</a:t>
            </a:r>
            <a:r>
              <a:rPr lang="en-US" sz="1200" dirty="0" smtClean="0"/>
              <a:t>. </a:t>
            </a:r>
            <a:r>
              <a:rPr lang="en-US" sz="1200" dirty="0" smtClean="0"/>
              <a:t>2009; </a:t>
            </a:r>
            <a:r>
              <a:rPr lang="en-US" sz="1200" dirty="0" err="1" smtClean="0"/>
              <a:t>Chudaeva</a:t>
            </a:r>
            <a:r>
              <a:rPr lang="en-US" sz="1200" dirty="0" smtClean="0"/>
              <a:t>. </a:t>
            </a:r>
            <a:r>
              <a:rPr lang="en-US" sz="1200" dirty="0" err="1" smtClean="0"/>
              <a:t>Chudaev</a:t>
            </a:r>
            <a:r>
              <a:rPr lang="en-US" sz="1200" dirty="0" smtClean="0"/>
              <a:t>. </a:t>
            </a:r>
            <a:r>
              <a:rPr lang="en-US" sz="1200" dirty="0" smtClean="0"/>
              <a:t>2011; Shevchenko [et al</a:t>
            </a:r>
            <a:r>
              <a:rPr lang="en-US" sz="1200" dirty="0" smtClean="0"/>
              <a:t>.]. </a:t>
            </a:r>
            <a:r>
              <a:rPr lang="en-US" sz="1200" dirty="0" smtClean="0"/>
              <a:t>2010; </a:t>
            </a:r>
            <a:r>
              <a:rPr lang="en-US" sz="1200" dirty="0" err="1" smtClean="0"/>
              <a:t>Puzanov</a:t>
            </a:r>
            <a:r>
              <a:rPr lang="en-US" sz="1200" dirty="0" smtClean="0"/>
              <a:t>. </a:t>
            </a:r>
            <a:r>
              <a:rPr lang="en-US" sz="1200" dirty="0" smtClean="0"/>
              <a:t>2009)</a:t>
            </a:r>
            <a:endParaRPr lang="ru-RU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content of suspended matter in the surface water layer of the tributaries of Lake Oneg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715438" cy="5876766"/>
        </p:xfrm>
        <a:graphic>
          <a:graphicData uri="http://schemas.openxmlformats.org/drawingml/2006/table">
            <a:tbl>
              <a:tblPr/>
              <a:tblGrid>
                <a:gridCol w="2834286"/>
                <a:gridCol w="1133716"/>
                <a:gridCol w="1700573"/>
                <a:gridCol w="850287"/>
                <a:gridCol w="1346287"/>
                <a:gridCol w="850289"/>
              </a:tblGrid>
              <a:tr h="34815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Geological structure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Coast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River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Suspended matter 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45 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/>
                          <a:ea typeface="Times New Roman"/>
                          <a:cs typeface="Times New Roman"/>
                        </a:rPr>
                        <a:t>Æ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&lt;0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2226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Archean-Proterozoic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Fennoscandian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Crystalline Shield</a:t>
                      </a:r>
                      <a:endParaRPr lang="ru-RU" sz="1600" dirty="0"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(I)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Northwest</a:t>
                      </a:r>
                      <a:endParaRPr lang="ru-RU" sz="1600" dirty="0"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Lososinka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upper reaches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11.01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18.91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2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Lososinka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mouth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6.97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5.69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4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Shuya</a:t>
                      </a:r>
                      <a:endParaRPr lang="ru-RU" sz="1600" dirty="0"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7.31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0.64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6.74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4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Suna</a:t>
                      </a:r>
                      <a:endParaRPr lang="ru-RU" sz="1600" dirty="0"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1.20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1.66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4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North</a:t>
                      </a:r>
                      <a:endParaRPr lang="ru-RU" sz="1600" dirty="0"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Kumsa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1.72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0.23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1.91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4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West</a:t>
                      </a:r>
                      <a:endParaRPr lang="ru-RU" sz="1600" dirty="0"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Vodla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4.79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1.94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2.30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4075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Junction of geological structures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(II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Southeast</a:t>
                      </a:r>
                      <a:endParaRPr lang="ru-RU" sz="1600" dirty="0"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Andoma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6.85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1.17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8.76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Southwest</a:t>
                      </a:r>
                      <a:endParaRPr lang="ru-RU" sz="1600" dirty="0"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Derevyanka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6.67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3.35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16.26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6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eltozerka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8.63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1.17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14.50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815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East European Platform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(III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South</a:t>
                      </a:r>
                      <a:endParaRPr lang="ru-RU" sz="1600" dirty="0"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Vytegra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10.43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0.56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5.64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Svir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‘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Source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1.85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0.13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0.96</a:t>
                      </a:r>
                      <a:endParaRPr lang="ru-RU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26111" marR="261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redistribution of forms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 and P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in rivers</a:t>
            </a:r>
            <a:endParaRPr lang="ru-RU" sz="2800" dirty="0"/>
          </a:p>
        </p:txBody>
      </p:sp>
      <p:pic>
        <p:nvPicPr>
          <p:cNvPr id="4" name="Содержимое 3" descr="Fe_Mn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8105934" cy="5687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85723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Suspended matter from the water of the surface horizon of the inflows of Lake Onego</a:t>
            </a:r>
            <a:endParaRPr lang="ru-RU" sz="2800" b="1" dirty="0"/>
          </a:p>
        </p:txBody>
      </p:sp>
      <p:sp>
        <p:nvSpPr>
          <p:cNvPr id="12" name="Текст 3"/>
          <p:cNvSpPr>
            <a:spLocks noGrp="1"/>
          </p:cNvSpPr>
          <p:nvPr>
            <p:ph type="body" idx="1"/>
          </p:nvPr>
        </p:nvSpPr>
        <p:spPr>
          <a:xfrm>
            <a:off x="0" y="6072206"/>
            <a:ext cx="9001156" cy="785794"/>
          </a:xfrm>
        </p:spPr>
        <p:txBody>
          <a:bodyPr>
            <a:noAutofit/>
          </a:bodyPr>
          <a:lstStyle/>
          <a:p>
            <a:pPr algn="just"/>
            <a:r>
              <a:rPr lang="en-US" sz="1000" dirty="0" smtClean="0">
                <a:latin typeface="Arial" pitchFamily="34" charset="0"/>
                <a:cs typeface="Arial" pitchFamily="34" charset="0"/>
              </a:rPr>
              <a:t>Micrographs (using the MIRA 3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Tescan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SEM) of river suspension samples on filters selected in the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Shuya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River (a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Vodla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River (b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Sheltozerka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River (c): (a) 1 – shells and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biodetrite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diatoms.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2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muscovite.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quartz.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4 – potassium feldspar; (b) 1– shells and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biodetrite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diatoms.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2 - hydroxides Mn and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Fe.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oligoclase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4 – quartz; (c) 1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quartz.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2 – potassium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feldspar.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 –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epidote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4 – shells and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biodetrite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diatoms.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 –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illite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Mg.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Fe).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3714752"/>
            <a:ext cx="57746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9421" y="928670"/>
            <a:ext cx="513029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6286512" y="2928934"/>
            <a:ext cx="2857488" cy="2143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Micrographs (using the MIRA 3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Tescan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SEM) of river suspension samples on filters selected in the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Andoma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River (a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the Salmon River (b): (a) 1 – coarse-flaked chlorite aggregate (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Mg.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2 – latent-flaked ferruginous chlorite grains; (b) 1– fine-flaked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illite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aggregate (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Mg.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2 – latent scaly grains of ferruginous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illite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; 3 – fine-fiber aggregate of manganese hydroxides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928670"/>
            <a:ext cx="3429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Electron microscopic examination (SEM) of samples of river suspension on filters showed the level of concentration of the mineral </a:t>
            </a:r>
            <a:r>
              <a:rPr lang="en-US" dirty="0" smtClean="0"/>
              <a:t>component. </a:t>
            </a:r>
            <a:r>
              <a:rPr lang="en-US" dirty="0" smtClean="0"/>
              <a:t>corresponding in general to the rivers of the Arctic territories (</a:t>
            </a:r>
            <a:r>
              <a:rPr lang="en-US" dirty="0" err="1" smtClean="0"/>
              <a:t>Savenko</a:t>
            </a:r>
            <a:r>
              <a:rPr lang="en-US" dirty="0" smtClean="0"/>
              <a:t>. </a:t>
            </a:r>
            <a:r>
              <a:rPr lang="en-US" dirty="0" smtClean="0"/>
              <a:t>2007; </a:t>
            </a:r>
            <a:r>
              <a:rPr lang="en-US" dirty="0" err="1" smtClean="0"/>
              <a:t>Maslov</a:t>
            </a:r>
            <a:r>
              <a:rPr lang="en-US" dirty="0" smtClean="0"/>
              <a:t>. Shevchenko. 2019. </a:t>
            </a:r>
            <a:r>
              <a:rPr lang="en-US" dirty="0" smtClean="0"/>
              <a:t>etc.).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357850"/>
          </a:xfrm>
        </p:spPr>
        <p:txBody>
          <a:bodyPr>
            <a:normAutofit fontScale="85000" lnSpcReduction="20000"/>
          </a:bodyPr>
          <a:lstStyle/>
          <a:p>
            <a:pPr marL="180975" indent="0" algn="ctr">
              <a:buNone/>
            </a:pPr>
            <a:r>
              <a:rPr lang="en-US" dirty="0" smtClean="0"/>
              <a:t>In </a:t>
            </a:r>
            <a:r>
              <a:rPr lang="en-US" dirty="0" smtClean="0"/>
              <a:t>2020-2021. </a:t>
            </a:r>
            <a:r>
              <a:rPr lang="en-US" dirty="0" smtClean="0"/>
              <a:t>work continued on the study of the suspended matter of the lake and the suspended matter entering Lake Onego with river runoff: to assess the flow of substances into Lake Onego with river </a:t>
            </a:r>
            <a:r>
              <a:rPr lang="en-US" dirty="0" smtClean="0"/>
              <a:t>waters. </a:t>
            </a:r>
            <a:r>
              <a:rPr lang="en-US" dirty="0" smtClean="0"/>
              <a:t>work continued on the survey of 9 of its tributaries and the </a:t>
            </a:r>
            <a:r>
              <a:rPr lang="en-US" dirty="0" err="1" smtClean="0"/>
              <a:t>Svir</a:t>
            </a:r>
            <a:r>
              <a:rPr lang="en-US" dirty="0" smtClean="0"/>
              <a:t>’ </a:t>
            </a:r>
            <a:r>
              <a:rPr lang="en-US" dirty="0" smtClean="0"/>
              <a:t>River. </a:t>
            </a:r>
            <a:r>
              <a:rPr lang="en-US" dirty="0" smtClean="0"/>
              <a:t>among them three large rivers </a:t>
            </a:r>
            <a:r>
              <a:rPr lang="en-US" dirty="0" err="1" smtClean="0"/>
              <a:t>Vodla</a:t>
            </a:r>
            <a:r>
              <a:rPr lang="en-US" dirty="0" smtClean="0"/>
              <a:t>. </a:t>
            </a:r>
            <a:r>
              <a:rPr lang="en-US" dirty="0" err="1" smtClean="0"/>
              <a:t>Shuya</a:t>
            </a:r>
            <a:r>
              <a:rPr lang="en-US" dirty="0" smtClean="0"/>
              <a:t> and </a:t>
            </a:r>
            <a:r>
              <a:rPr lang="en-US" dirty="0" err="1" smtClean="0"/>
              <a:t>Suna</a:t>
            </a:r>
            <a:r>
              <a:rPr lang="en-US" dirty="0" smtClean="0"/>
              <a:t>. </a:t>
            </a:r>
            <a:r>
              <a:rPr lang="en-US" dirty="0" smtClean="0"/>
              <a:t>which provide 68% of the water runoff into the lake.</a:t>
            </a:r>
            <a:endParaRPr lang="ru-RU" dirty="0" smtClean="0"/>
          </a:p>
          <a:p>
            <a:pPr marL="180975" indent="0" algn="ctr">
              <a:buNone/>
            </a:pPr>
            <a:endParaRPr lang="ru-RU" dirty="0" smtClean="0"/>
          </a:p>
          <a:p>
            <a:pPr marL="180975" indent="0" algn="ctr">
              <a:buNone/>
            </a:pPr>
            <a:r>
              <a:rPr lang="en-US" dirty="0" smtClean="0"/>
              <a:t>Despite the similarity of the main chemical characteristics due to the common climatic conditions of the entire catchment </a:t>
            </a:r>
            <a:r>
              <a:rPr lang="en-US" dirty="0" smtClean="0"/>
              <a:t>basin. </a:t>
            </a:r>
            <a:r>
              <a:rPr lang="en-US" dirty="0" smtClean="0"/>
              <a:t>due to the heterogeneity of its geological and </a:t>
            </a:r>
            <a:r>
              <a:rPr lang="en-US" dirty="0" err="1" smtClean="0"/>
              <a:t>geomorphological</a:t>
            </a:r>
            <a:r>
              <a:rPr lang="en-US" dirty="0" smtClean="0"/>
              <a:t> structure and hydrographic </a:t>
            </a:r>
            <a:r>
              <a:rPr lang="en-US" dirty="0" smtClean="0"/>
              <a:t>features. </a:t>
            </a:r>
            <a:r>
              <a:rPr lang="en-US" dirty="0" smtClean="0"/>
              <a:t>the chemical composition and regime of river waters within the region differs.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1236</Words>
  <Application>Microsoft Office PowerPoint</Application>
  <PresentationFormat>Экран (4:3)</PresentationFormat>
  <Paragraphs>445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Geochemical features of river flow into Lake Onego</vt:lpstr>
      <vt:lpstr>Objects of research</vt:lpstr>
      <vt:lpstr>Methods</vt:lpstr>
      <vt:lpstr>Average concentrations of dissolved metals in river waters during the observation period. μkg/l</vt:lpstr>
      <vt:lpstr>The average content of metals in suspended matter from the water of the surface horizon of the inflows of Lake Onego  (Fe – µkg/mg; other metals – µkg/g)</vt:lpstr>
      <vt:lpstr>The average content of suspended matter in the surface water layer of the tributaries of Lake Onego</vt:lpstr>
      <vt:lpstr>Seasonal redistribution of forms of Fe. Mn and P  content in rivers</vt:lpstr>
      <vt:lpstr>Suspended matter from the water of the surface horizon of the inflows of Lake Onego</vt:lpstr>
      <vt:lpstr>Conclusion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ноутбук</dc:creator>
  <cp:lastModifiedBy>ноутбук</cp:lastModifiedBy>
  <cp:revision>21</cp:revision>
  <dcterms:created xsi:type="dcterms:W3CDTF">2022-05-20T05:44:35Z</dcterms:created>
  <dcterms:modified xsi:type="dcterms:W3CDTF">2022-05-20T11:55:57Z</dcterms:modified>
</cp:coreProperties>
</file>