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2EA1B-B2FA-793A-E661-0E46F33F525C}" v="96" dt="2022-05-18T06:57:48.358"/>
    <p1510:client id="{E89DECDA-7344-8E96-658A-84B82FFCFA3F}" v="7" dt="2022-05-18T06:28:43.197"/>
    <p1510:client id="{F88742D6-29F1-4003-BBA5-C29A34365B9F}" v="5" dt="2022-05-19T07:38:1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b58d787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b58d787d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b58d78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b58d78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2641dff6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2641dff6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b58d787d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b58d787d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bbd65fe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bbd65fe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2641dff6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22641dff6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641dff6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2641dff6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meetingorganizer.copernicus.org/EGU22/EGU22-9448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doi.org/10.5194/egusphere-egu22-9448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lma-ice/yelm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39000" y="1268775"/>
            <a:ext cx="7173900" cy="9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990"/>
            </a:pPr>
            <a:r>
              <a:rPr lang="es" sz="2150" b="0" dirty="0">
                <a:highlight>
                  <a:srgbClr val="FFFFFF"/>
                </a:highlight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Antarctic contribution to future sea-level rise with a three-dimensional ice-sheet model</a:t>
            </a:r>
            <a:r>
              <a:rPr lang="es" sz="2150" b="0" dirty="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lang="es-ES" sz="2150" b="0" dirty="0">
              <a:highlight>
                <a:srgbClr val="FFFFFF"/>
              </a:highlight>
              <a:latin typeface="Open Sans"/>
              <a:ea typeface="Open Sans"/>
              <a:cs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450" b="0" dirty="0" err="1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" sz="1450" b="0" dirty="0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450" b="0" dirty="0" err="1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contribution</a:t>
            </a:r>
            <a:r>
              <a:rPr lang="es" sz="1450" b="0" dirty="0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450" b="0" dirty="0" err="1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es" sz="1450" b="0" dirty="0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Yelmo </a:t>
            </a:r>
            <a:r>
              <a:rPr lang="es" sz="1450" b="0" dirty="0" err="1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</a:t>
            </a:r>
            <a:r>
              <a:rPr lang="es" sz="1450" b="0" dirty="0">
                <a:solidFill>
                  <a:srgbClr val="99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ISMIP6</a:t>
            </a:r>
            <a:endParaRPr sz="1450" b="0" dirty="0">
              <a:solidFill>
                <a:srgbClr val="99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11700" y="3265300"/>
            <a:ext cx="8553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s" sz="1000" b="1" dirty="0">
                <a:solidFill>
                  <a:srgbClr val="000000"/>
                </a:solidFill>
              </a:rPr>
              <a:t>Antonio Juárez-Martínez</a:t>
            </a:r>
            <a:r>
              <a:rPr lang="es" sz="1000" dirty="0">
                <a:solidFill>
                  <a:srgbClr val="000000"/>
                </a:solidFill>
              </a:rPr>
              <a:t>, Javier Blasco, Marisa Montoya, Jorge Álvarez-Solas and Alexander Robinson</a:t>
            </a:r>
            <a:endParaRPr sz="10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00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SzPts val="688"/>
            </a:pPr>
            <a:r>
              <a:rPr lang="es" sz="1000" dirty="0">
                <a:solidFill>
                  <a:schemeClr val="accent4">
                    <a:lumMod val="50000"/>
                  </a:schemeClr>
                </a:solidFill>
              </a:rPr>
              <a:t>   </a:t>
            </a:r>
            <a:r>
              <a:rPr lang="es" sz="900" u="sng" dirty="0">
                <a:solidFill>
                  <a:srgbClr val="0070C0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https://doi.org/10.5194/egusphere-egu22-9448</a:t>
            </a:r>
            <a:endParaRPr sz="1000">
              <a:solidFill>
                <a:srgbClr val="0070C0"/>
              </a:solidFill>
            </a:endParaRPr>
          </a:p>
          <a:p>
            <a:pPr marL="171450" lvl="0" indent="-17145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Font typeface="Arial"/>
              <a:buChar char="•"/>
            </a:pPr>
            <a:endParaRPr sz="9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200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225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225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925">
              <a:solidFill>
                <a:srgbClr val="0000FF"/>
              </a:solidFill>
            </a:endParaRPr>
          </a:p>
          <a:p>
            <a:pPr marL="0" indent="0" algn="l">
              <a:lnSpc>
                <a:spcPct val="80000"/>
              </a:lnSpc>
              <a:buSzPts val="688"/>
            </a:pPr>
            <a:r>
              <a:rPr lang="es" sz="900" dirty="0"/>
              <a:t>                                                                                                 </a:t>
            </a:r>
            <a:r>
              <a:rPr lang="es" sz="600" dirty="0"/>
              <a:t>       </a:t>
            </a:r>
            <a:endParaRPr sz="642"/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l="-8269" t="-20520" r="8270" b="20519"/>
          <a:stretch/>
        </p:blipFill>
        <p:spPr>
          <a:xfrm>
            <a:off x="511050" y="3971625"/>
            <a:ext cx="1271730" cy="109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5325" y="4331413"/>
            <a:ext cx="756345" cy="75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2238" y="4331413"/>
            <a:ext cx="675799" cy="61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77863" y="4205238"/>
            <a:ext cx="865287" cy="86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8975" y="4449025"/>
            <a:ext cx="1901202" cy="4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3993525" y="2911300"/>
            <a:ext cx="1331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      26/05/2022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311700" y="188175"/>
            <a:ext cx="85206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840">
                <a:solidFill>
                  <a:srgbClr val="666666"/>
                </a:solidFill>
              </a:rPr>
              <a:t>1.  Motivation</a:t>
            </a:r>
            <a:endParaRPr sz="2840">
              <a:solidFill>
                <a:srgbClr val="666666"/>
              </a:solidFill>
            </a:endParaRPr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859875" y="3421225"/>
            <a:ext cx="6669300" cy="1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❖"/>
            </a:pP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Explore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future </a:t>
            </a:r>
            <a:r>
              <a:rPr lang="es" sz="1100" b="1" dirty="0" err="1">
                <a:latin typeface="Open Sans"/>
                <a:ea typeface="Open Sans"/>
                <a:cs typeface="Open Sans"/>
                <a:sym typeface="Open Sans"/>
              </a:rPr>
              <a:t>evolution</a:t>
            </a:r>
            <a:r>
              <a:rPr lang="es" sz="1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b="1" dirty="0" err="1"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s" sz="11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b="1" dirty="0" err="1">
                <a:latin typeface="Open Sans"/>
                <a:ea typeface="Open Sans"/>
                <a:cs typeface="Open Sans"/>
                <a:sym typeface="Open Sans"/>
              </a:rPr>
              <a:t>Antarctica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ice-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sheet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model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b="1" dirty="0">
                <a:latin typeface="Open Sans"/>
                <a:ea typeface="Open Sans"/>
                <a:cs typeface="Open Sans"/>
                <a:sym typeface="Open Sans"/>
              </a:rPr>
              <a:t>Yelmo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s" sz="1100" u="sng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https://github.com/palma-ice/yelmo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. Robinson et al (2020).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298450">
              <a:lnSpc>
                <a:spcPct val="115000"/>
              </a:lnSpc>
              <a:buSzPts val="1100"/>
              <a:buFont typeface="Open Sans"/>
              <a:buChar char="❖"/>
            </a:pP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Consider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periods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s" sz="1100" b="1" dirty="0">
                <a:latin typeface="Open Sans"/>
                <a:ea typeface="Open Sans"/>
                <a:cs typeface="Open Sans"/>
                <a:sym typeface="Open Sans"/>
              </a:rPr>
              <a:t>2100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comparison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with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ISMIP6; 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Seroussi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et al, 2020) and </a:t>
            </a:r>
            <a:r>
              <a:rPr lang="es" sz="1100" b="1" dirty="0">
                <a:latin typeface="Open Sans"/>
                <a:ea typeface="Open Sans"/>
                <a:cs typeface="Open Sans"/>
                <a:sym typeface="Open Sans"/>
              </a:rPr>
              <a:t>2500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an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extension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).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Starting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from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2015.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l="52130" r="-719"/>
          <a:stretch/>
        </p:blipFill>
        <p:spPr>
          <a:xfrm>
            <a:off x="2351325" y="569425"/>
            <a:ext cx="4244476" cy="26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/>
        </p:nvSpPr>
        <p:spPr>
          <a:xfrm>
            <a:off x="6548725" y="756875"/>
            <a:ext cx="209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Sea level contribution and simulation spreads from Seroussi et al (2020). Figure 12d.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311700" y="202175"/>
            <a:ext cx="85206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840">
                <a:solidFill>
                  <a:srgbClr val="666666"/>
                </a:solidFill>
              </a:rPr>
              <a:t>2.  Methodology </a:t>
            </a:r>
            <a:endParaRPr sz="2840">
              <a:solidFill>
                <a:srgbClr val="666666"/>
              </a:solidFill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075" y="328534"/>
            <a:ext cx="2850977" cy="23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4331375" y="2050675"/>
            <a:ext cx="197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Open Sans"/>
                <a:ea typeface="Open Sans"/>
                <a:cs typeface="Open Sans"/>
                <a:sym typeface="Open Sans"/>
              </a:rPr>
              <a:t>Jourdain et al (2020)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92" name="Google Shape;92;p15"/>
          <p:cNvCxnSpPr/>
          <p:nvPr/>
        </p:nvCxnSpPr>
        <p:spPr>
          <a:xfrm flipH="1">
            <a:off x="605200" y="2794000"/>
            <a:ext cx="80532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3" name="Google Shape;93;p15"/>
          <p:cNvSpPr txBox="1"/>
          <p:nvPr/>
        </p:nvSpPr>
        <p:spPr>
          <a:xfrm>
            <a:off x="6091250" y="3619813"/>
            <a:ext cx="279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❏"/>
            </a:pP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MeanAnt (</a:t>
            </a:r>
            <a:r>
              <a:rPr lang="es" sz="900" b="1">
                <a:latin typeface="Open Sans"/>
                <a:ea typeface="Open Sans"/>
                <a:cs typeface="Open Sans"/>
                <a:sym typeface="Open Sans"/>
              </a:rPr>
              <a:t>Mean</a:t>
            </a: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900" b="1">
                <a:latin typeface="Open Sans"/>
                <a:ea typeface="Open Sans"/>
                <a:cs typeface="Open Sans"/>
                <a:sym typeface="Open Sans"/>
              </a:rPr>
              <a:t>Ant</a:t>
            </a: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arctic observations)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❏"/>
            </a:pP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PIGL (</a:t>
            </a:r>
            <a:r>
              <a:rPr lang="es" sz="900" b="1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ine </a:t>
            </a:r>
            <a:r>
              <a:rPr lang="es" sz="900" b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sland </a:t>
            </a:r>
            <a:r>
              <a:rPr lang="es" sz="900" b="1">
                <a:latin typeface="Open Sans"/>
                <a:ea typeface="Open Sans"/>
                <a:cs typeface="Open Sans"/>
                <a:sym typeface="Open Sans"/>
              </a:rPr>
              <a:t>GL</a:t>
            </a:r>
            <a:r>
              <a:rPr lang="es" sz="900">
                <a:latin typeface="Open Sans"/>
                <a:ea typeface="Open Sans"/>
                <a:cs typeface="Open Sans"/>
                <a:sym typeface="Open Sans"/>
              </a:rPr>
              <a:t>acier observations)</a:t>
            </a:r>
            <a:endParaRPr sz="9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262" y="1226550"/>
            <a:ext cx="5486400" cy="88326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/>
        </p:nvSpPr>
        <p:spPr>
          <a:xfrm>
            <a:off x="605200" y="899075"/>
            <a:ext cx="2189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latin typeface="Open Sans"/>
                <a:ea typeface="Open Sans"/>
                <a:cs typeface="Open Sans"/>
                <a:sym typeface="Open Sans"/>
              </a:rPr>
              <a:t>Basal melt parametrization</a:t>
            </a:r>
            <a:endParaRPr sz="1200" u="sng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69075" y="2913250"/>
            <a:ext cx="239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u="sng">
                <a:latin typeface="Open Sans"/>
                <a:ea typeface="Open Sans"/>
                <a:cs typeface="Open Sans"/>
                <a:sym typeface="Open Sans"/>
              </a:rPr>
              <a:t>Experiments</a:t>
            </a:r>
            <a:endParaRPr sz="1100" u="sng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971" y="3206121"/>
            <a:ext cx="5106901" cy="16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22250" y="171825"/>
            <a:ext cx="79104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40">
                <a:solidFill>
                  <a:srgbClr val="666666"/>
                </a:solidFill>
                <a:highlight>
                  <a:schemeClr val="lt1"/>
                </a:highlight>
              </a:rPr>
              <a:t>3.  Results | Evolution until 2100</a:t>
            </a:r>
            <a:endParaRPr sz="2840">
              <a:solidFill>
                <a:srgbClr val="666666"/>
              </a:solidFill>
              <a:highlight>
                <a:schemeClr val="lt1"/>
              </a:highlight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22250" y="659413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" y="731075"/>
            <a:ext cx="3808993" cy="19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C282D73-066F-F0EB-8EF9-1241E47E5E71}"/>
              </a:ext>
            </a:extLst>
          </p:cNvPr>
          <p:cNvGrpSpPr/>
          <p:nvPr/>
        </p:nvGrpSpPr>
        <p:grpSpPr>
          <a:xfrm>
            <a:off x="4868020" y="1282250"/>
            <a:ext cx="3479279" cy="3381000"/>
            <a:chOff x="4868020" y="1282250"/>
            <a:chExt cx="3479279" cy="3381000"/>
          </a:xfrm>
        </p:grpSpPr>
        <p:pic>
          <p:nvPicPr>
            <p:cNvPr id="104" name="Google Shape;104;p16"/>
            <p:cNvPicPr preferRelativeResize="0"/>
            <p:nvPr/>
          </p:nvPicPr>
          <p:blipFill rotWithShape="1">
            <a:blip r:embed="rId4">
              <a:alphaModFix/>
            </a:blip>
            <a:srcRect t="16058"/>
            <a:stretch/>
          </p:blipFill>
          <p:spPr>
            <a:xfrm>
              <a:off x="4868020" y="1282250"/>
              <a:ext cx="3479279" cy="1987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16"/>
            <p:cNvCxnSpPr/>
            <p:nvPr/>
          </p:nvCxnSpPr>
          <p:spPr>
            <a:xfrm rot="10800000" flipH="1">
              <a:off x="6835600" y="3331925"/>
              <a:ext cx="463200" cy="44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0" name="Google Shape;110;p16"/>
            <p:cNvSpPr/>
            <p:nvPr/>
          </p:nvSpPr>
          <p:spPr>
            <a:xfrm>
              <a:off x="5705725" y="3745550"/>
              <a:ext cx="2497500" cy="917700"/>
            </a:xfrm>
            <a:prstGeom prst="rect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100" dirty="0" err="1"/>
                <a:t>The</a:t>
              </a:r>
              <a:r>
                <a:rPr lang="es" sz="1100" dirty="0"/>
                <a:t> WAIS </a:t>
              </a:r>
              <a:r>
                <a:rPr lang="es" sz="1100" dirty="0" err="1"/>
                <a:t>is</a:t>
              </a:r>
              <a:r>
                <a:rPr lang="es" sz="1100" dirty="0"/>
                <a:t> </a:t>
              </a:r>
              <a:r>
                <a:rPr lang="es" sz="1100" dirty="0" err="1"/>
                <a:t>the</a:t>
              </a:r>
              <a:r>
                <a:rPr lang="es" sz="1100" dirty="0"/>
                <a:t> </a:t>
              </a:r>
              <a:r>
                <a:rPr lang="es" sz="1100" dirty="0" err="1"/>
                <a:t>main</a:t>
              </a:r>
              <a:r>
                <a:rPr lang="es" sz="1100" dirty="0"/>
                <a:t> </a:t>
              </a:r>
              <a:r>
                <a:rPr lang="es" sz="1100" dirty="0" err="1"/>
                <a:t>contributor</a:t>
              </a:r>
              <a:r>
                <a:rPr lang="es" sz="1100" dirty="0"/>
                <a:t> </a:t>
              </a:r>
              <a:r>
                <a:rPr lang="es" sz="1100" dirty="0" err="1"/>
                <a:t>to</a:t>
              </a:r>
              <a:r>
                <a:rPr lang="es" sz="1100" dirty="0"/>
                <a:t> sea </a:t>
              </a:r>
              <a:r>
                <a:rPr lang="es" sz="1100" dirty="0" err="1"/>
                <a:t>level</a:t>
              </a:r>
              <a:r>
                <a:rPr lang="es" sz="1100" dirty="0"/>
                <a:t> </a:t>
              </a:r>
              <a:r>
                <a:rPr lang="es" sz="1100" dirty="0" err="1"/>
                <a:t>rise</a:t>
              </a:r>
              <a:endParaRPr sz="1100" dirty="0" err="1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9D90E06-FF9C-6510-6E4C-8D360D1FAC31}"/>
              </a:ext>
            </a:extLst>
          </p:cNvPr>
          <p:cNvGrpSpPr/>
          <p:nvPr/>
        </p:nvGrpSpPr>
        <p:grpSpPr>
          <a:xfrm>
            <a:off x="540750" y="2724700"/>
            <a:ext cx="4930600" cy="2280700"/>
            <a:chOff x="540750" y="2724700"/>
            <a:chExt cx="4930600" cy="2280700"/>
          </a:xfrm>
        </p:grpSpPr>
        <p:pic>
          <p:nvPicPr>
            <p:cNvPr id="108" name="Google Shape;108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0750" y="3018100"/>
              <a:ext cx="3763550" cy="198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6"/>
            <p:cNvSpPr/>
            <p:nvPr/>
          </p:nvSpPr>
          <p:spPr>
            <a:xfrm>
              <a:off x="2323350" y="2724700"/>
              <a:ext cx="358500" cy="2934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4251850" y="4232125"/>
              <a:ext cx="1219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latin typeface="Open Sans"/>
                  <a:ea typeface="Open Sans"/>
                  <a:cs typeface="Open Sans"/>
                  <a:sym typeface="Open Sans"/>
                </a:rPr>
                <a:t>Shaded regions from Seroussi et al (2020)</a:t>
              </a:r>
              <a:endParaRPr sz="8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12" name="Google Shape;112;p16"/>
            <p:cNvCxnSpPr/>
            <p:nvPr/>
          </p:nvCxnSpPr>
          <p:spPr>
            <a:xfrm rot="10800000">
              <a:off x="4251850" y="4039625"/>
              <a:ext cx="337500" cy="26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311700" y="171825"/>
            <a:ext cx="75099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40">
                <a:solidFill>
                  <a:srgbClr val="666666"/>
                </a:solidFill>
                <a:highlight>
                  <a:schemeClr val="lt1"/>
                </a:highlight>
              </a:rPr>
              <a:t>4.  Results | Evolution until 2500 (I)</a:t>
            </a:r>
            <a:endParaRPr sz="2840">
              <a:solidFill>
                <a:srgbClr val="666666"/>
              </a:solidFill>
              <a:highlight>
                <a:schemeClr val="lt1"/>
              </a:highlight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15150" y="64772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t="14653"/>
          <a:stretch/>
        </p:blipFill>
        <p:spPr>
          <a:xfrm>
            <a:off x="4732300" y="1404050"/>
            <a:ext cx="3998824" cy="221186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00" y="1346863"/>
            <a:ext cx="4427501" cy="23262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7"/>
          <p:cNvCxnSpPr/>
          <p:nvPr/>
        </p:nvCxnSpPr>
        <p:spPr>
          <a:xfrm rot="10800000" flipH="1">
            <a:off x="843300" y="3463800"/>
            <a:ext cx="174300" cy="35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17"/>
          <p:cNvSpPr txBox="1"/>
          <p:nvPr/>
        </p:nvSpPr>
        <p:spPr>
          <a:xfrm>
            <a:off x="311700" y="3819300"/>
            <a:ext cx="138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Open Sans"/>
                <a:ea typeface="Open Sans"/>
                <a:cs typeface="Open Sans"/>
                <a:sym typeface="Open Sans"/>
              </a:rPr>
              <a:t>Shaded regions from Seroussi et al (2020)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311700" y="171825"/>
            <a:ext cx="64941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40">
                <a:solidFill>
                  <a:srgbClr val="666666"/>
                </a:solidFill>
                <a:highlight>
                  <a:schemeClr val="lt1"/>
                </a:highlight>
              </a:rPr>
              <a:t>4.  Results | Evolution until 2500 (II) with PIGL</a:t>
            </a:r>
            <a:endParaRPr sz="2840">
              <a:solidFill>
                <a:srgbClr val="666666"/>
              </a:solidFill>
              <a:highlight>
                <a:schemeClr val="lt1"/>
              </a:highlight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115150" y="647725"/>
            <a:ext cx="342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62725" y="7248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         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655125" y="1083550"/>
            <a:ext cx="240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s" sz="12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Ice Thickness Anomalies (m)</a:t>
            </a:r>
            <a:endParaRPr sz="1700"/>
          </a:p>
        </p:txBody>
      </p:sp>
      <p:sp>
        <p:nvSpPr>
          <p:cNvPr id="133" name="Google Shape;133;p18"/>
          <p:cNvSpPr txBox="1"/>
          <p:nvPr/>
        </p:nvSpPr>
        <p:spPr>
          <a:xfrm>
            <a:off x="5275925" y="1083550"/>
            <a:ext cx="262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Surface Velocity Anomalies (m/yr)</a:t>
            </a:r>
            <a:r>
              <a:rPr lang="es" sz="1100" u="sng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100" u="sng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4" name="Google Shape;134;p18"/>
          <p:cNvCxnSpPr>
            <a:stCxn id="135" idx="0"/>
          </p:cNvCxnSpPr>
          <p:nvPr/>
        </p:nvCxnSpPr>
        <p:spPr>
          <a:xfrm rot="10800000">
            <a:off x="2028125" y="3526475"/>
            <a:ext cx="1025100" cy="8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18"/>
          <p:cNvSpPr/>
          <p:nvPr/>
        </p:nvSpPr>
        <p:spPr>
          <a:xfrm>
            <a:off x="2485450" y="4328075"/>
            <a:ext cx="1135550" cy="507250"/>
          </a:xfrm>
          <a:prstGeom prst="flowChartProcess">
            <a:avLst/>
          </a:prstGeom>
          <a:solidFill>
            <a:srgbClr val="D9D9D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The grounding line migrates</a:t>
            </a:r>
            <a:endParaRPr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75" y="1442275"/>
            <a:ext cx="4004058" cy="34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858" y="1442275"/>
            <a:ext cx="4004058" cy="3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311700" y="164850"/>
            <a:ext cx="8520600" cy="5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40">
                <a:solidFill>
                  <a:srgbClr val="666666"/>
                </a:solidFill>
                <a:highlight>
                  <a:schemeClr val="lt1"/>
                </a:highlight>
              </a:rPr>
              <a:t>5.   Conclusions and future work</a:t>
            </a:r>
            <a:endParaRPr sz="2840">
              <a:solidFill>
                <a:srgbClr val="666666"/>
              </a:solidFill>
              <a:highlight>
                <a:schemeClr val="lt1"/>
              </a:highlight>
            </a:endParaRPr>
          </a:p>
        </p:txBody>
      </p:sp>
      <p:cxnSp>
        <p:nvCxnSpPr>
          <p:cNvPr id="143" name="Google Shape;143;p19"/>
          <p:cNvCxnSpPr/>
          <p:nvPr/>
        </p:nvCxnSpPr>
        <p:spPr>
          <a:xfrm>
            <a:off x="4694625" y="680550"/>
            <a:ext cx="69600" cy="429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5215925" y="962588"/>
            <a:ext cx="33705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indent="-298450">
              <a:buSzPts val="1100"/>
              <a:buFont typeface="Open Sans"/>
              <a:buChar char="❖"/>
            </a:pP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Implementation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in Yelmo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submodule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for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subglacial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hydrology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⇒  basal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sliding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s" sz="1100" dirty="0" err="1">
                <a:latin typeface="Open Sans"/>
                <a:ea typeface="Open Sans"/>
                <a:cs typeface="Open Sans"/>
                <a:sym typeface="Open Sans"/>
              </a:rPr>
              <a:t>dynamics</a:t>
            </a:r>
            <a:r>
              <a:rPr lang="es" sz="11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543625" y="1156950"/>
            <a:ext cx="3748200" cy="29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❖"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Strong dependency in the calibration of basal melting             uncertainty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❖"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In the range of the results achieved by Seroussi et al (2020) for ISMIP6.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❖"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In 2100, sea level rise between -12.5 mm and 19 mm. In 2500, sea level could surpass 80 cm.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"/>
              <a:buChar char="❖"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WAIS the main contributor. EAIS counterbalance effect.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7" name="Google Shape;147;p19"/>
          <p:cNvCxnSpPr/>
          <p:nvPr/>
        </p:nvCxnSpPr>
        <p:spPr>
          <a:xfrm>
            <a:off x="1637825" y="1526300"/>
            <a:ext cx="383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" name="Google Shape;148;p19"/>
          <p:cNvSpPr txBox="1"/>
          <p:nvPr/>
        </p:nvSpPr>
        <p:spPr>
          <a:xfrm>
            <a:off x="6004013" y="1922975"/>
            <a:ext cx="2043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latin typeface="Open Sans"/>
                <a:ea typeface="Open Sans"/>
                <a:cs typeface="Open Sans"/>
                <a:sym typeface="Open Sans"/>
              </a:rPr>
              <a:t>      Height of water (m)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25" y="2276975"/>
            <a:ext cx="3320181" cy="25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568613"/>
            <a:ext cx="662940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8</Slides>
  <Notes>8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Tropic</vt:lpstr>
      <vt:lpstr>Antarctic contribution to future sea-level rise with a three-dimensional ice-sheet model  The contribution from Yelmo to ISMIP6</vt:lpstr>
      <vt:lpstr>1.  Motivation</vt:lpstr>
      <vt:lpstr>2.  Methodology </vt:lpstr>
      <vt:lpstr>3.  Results | Evolution until 2100</vt:lpstr>
      <vt:lpstr>4.  Results | Evolution until 2500 (I)</vt:lpstr>
      <vt:lpstr>4.  Results | Evolution until 2500 (II) with PIGL</vt:lpstr>
      <vt:lpstr>5.   Conclusions and future work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 contribution to future sea-level rise with a three-dimensional ice-sheet model  The contribution from Yelmo to ISMIP6</dc:title>
  <cp:revision>69</cp:revision>
  <dcterms:modified xsi:type="dcterms:W3CDTF">2022-05-21T07:21:23Z</dcterms:modified>
</cp:coreProperties>
</file>