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7" r:id="rId2"/>
    <p:sldId id="330" r:id="rId3"/>
    <p:sldId id="328" r:id="rId4"/>
    <p:sldId id="325" r:id="rId5"/>
    <p:sldId id="322" r:id="rId6"/>
    <p:sldId id="321" r:id="rId7"/>
    <p:sldId id="312" r:id="rId8"/>
    <p:sldId id="291" r:id="rId9"/>
    <p:sldId id="329" r:id="rId10"/>
    <p:sldId id="288" r:id="rId11"/>
  </p:sldIdLst>
  <p:sldSz cx="12192000" cy="6858000"/>
  <p:notesSz cx="6794500" cy="9931400"/>
  <p:defaultText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cardo Biella" initials="RB" lastIdx="1" clrIdx="0">
    <p:extLst>
      <p:ext uri="{19B8F6BF-5375-455C-9EA6-DF929625EA0E}">
        <p15:presenceInfo xmlns:p15="http://schemas.microsoft.com/office/powerpoint/2012/main" userId="Riccardo Biell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393"/>
    <a:srgbClr val="FF9B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63" autoAdjust="0"/>
    <p:restoredTop sz="77234" autoAdjust="0"/>
  </p:normalViewPr>
  <p:slideViewPr>
    <p:cSldViewPr snapToGrid="0">
      <p:cViewPr varScale="1">
        <p:scale>
          <a:sx n="66" d="100"/>
          <a:sy n="66" d="100"/>
        </p:scale>
        <p:origin x="109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4283" cy="498295"/>
          </a:xfrm>
          <a:prstGeom prst="rect">
            <a:avLst/>
          </a:prstGeom>
        </p:spPr>
        <p:txBody>
          <a:bodyPr vert="horz" lIns="91432" tIns="45716" rIns="91432" bIns="45716" rtlCol="0"/>
          <a:lstStyle>
            <a:lvl1pPr algn="l">
              <a:defRPr sz="1200"/>
            </a:lvl1pPr>
          </a:lstStyle>
          <a:p>
            <a:endParaRPr lang="en-SE"/>
          </a:p>
        </p:txBody>
      </p:sp>
      <p:sp>
        <p:nvSpPr>
          <p:cNvPr id="3" name="Date Placeholder 2"/>
          <p:cNvSpPr>
            <a:spLocks noGrp="1"/>
          </p:cNvSpPr>
          <p:nvPr>
            <p:ph type="dt" idx="1"/>
          </p:nvPr>
        </p:nvSpPr>
        <p:spPr>
          <a:xfrm>
            <a:off x="3848646" y="1"/>
            <a:ext cx="2944283" cy="498295"/>
          </a:xfrm>
          <a:prstGeom prst="rect">
            <a:avLst/>
          </a:prstGeom>
        </p:spPr>
        <p:txBody>
          <a:bodyPr vert="horz" lIns="91432" tIns="45716" rIns="91432" bIns="45716" rtlCol="0"/>
          <a:lstStyle>
            <a:lvl1pPr algn="r">
              <a:defRPr sz="1200"/>
            </a:lvl1pPr>
          </a:lstStyle>
          <a:p>
            <a:fld id="{EA93D850-BFC7-4712-A20D-F514C2DC8028}" type="datetimeFigureOut">
              <a:rPr lang="en-SE" smtClean="0"/>
              <a:t>2022-05-23</a:t>
            </a:fld>
            <a:endParaRPr lang="en-SE"/>
          </a:p>
        </p:txBody>
      </p:sp>
      <p:sp>
        <p:nvSpPr>
          <p:cNvPr id="4" name="Slide Image Placeholder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32" tIns="45716" rIns="91432" bIns="45716" rtlCol="0" anchor="ctr"/>
          <a:lstStyle/>
          <a:p>
            <a:endParaRPr lang="en-SE"/>
          </a:p>
        </p:txBody>
      </p:sp>
      <p:sp>
        <p:nvSpPr>
          <p:cNvPr id="5" name="Notes Placeholder 4"/>
          <p:cNvSpPr>
            <a:spLocks noGrp="1"/>
          </p:cNvSpPr>
          <p:nvPr>
            <p:ph type="body" sz="quarter" idx="3"/>
          </p:nvPr>
        </p:nvSpPr>
        <p:spPr>
          <a:xfrm>
            <a:off x="679450" y="4779487"/>
            <a:ext cx="5435600" cy="3910489"/>
          </a:xfrm>
          <a:prstGeom prst="rect">
            <a:avLst/>
          </a:prstGeom>
        </p:spPr>
        <p:txBody>
          <a:bodyPr vert="horz" lIns="91432" tIns="45716" rIns="91432" bIns="4571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6" name="Footer Placeholder 5"/>
          <p:cNvSpPr>
            <a:spLocks noGrp="1"/>
          </p:cNvSpPr>
          <p:nvPr>
            <p:ph type="ftr" sz="quarter" idx="4"/>
          </p:nvPr>
        </p:nvSpPr>
        <p:spPr>
          <a:xfrm>
            <a:off x="1" y="9433108"/>
            <a:ext cx="2944283" cy="498294"/>
          </a:xfrm>
          <a:prstGeom prst="rect">
            <a:avLst/>
          </a:prstGeom>
        </p:spPr>
        <p:txBody>
          <a:bodyPr vert="horz" lIns="91432" tIns="45716" rIns="91432" bIns="45716" rtlCol="0" anchor="b"/>
          <a:lstStyle>
            <a:lvl1pPr algn="l">
              <a:defRPr sz="1200"/>
            </a:lvl1pPr>
          </a:lstStyle>
          <a:p>
            <a:endParaRPr lang="en-SE"/>
          </a:p>
        </p:txBody>
      </p:sp>
      <p:sp>
        <p:nvSpPr>
          <p:cNvPr id="7" name="Slide Number Placeholder 6"/>
          <p:cNvSpPr>
            <a:spLocks noGrp="1"/>
          </p:cNvSpPr>
          <p:nvPr>
            <p:ph type="sldNum" sz="quarter" idx="5"/>
          </p:nvPr>
        </p:nvSpPr>
        <p:spPr>
          <a:xfrm>
            <a:off x="3848646" y="9433108"/>
            <a:ext cx="2944283" cy="498294"/>
          </a:xfrm>
          <a:prstGeom prst="rect">
            <a:avLst/>
          </a:prstGeom>
        </p:spPr>
        <p:txBody>
          <a:bodyPr vert="horz" lIns="91432" tIns="45716" rIns="91432" bIns="45716" rtlCol="0" anchor="b"/>
          <a:lstStyle>
            <a:lvl1pPr algn="r">
              <a:defRPr sz="1200"/>
            </a:lvl1pPr>
          </a:lstStyle>
          <a:p>
            <a:fld id="{6E281A04-0886-40F9-8126-82E660D9D1C6}" type="slidenum">
              <a:rPr lang="en-SE" smtClean="0"/>
              <a:t>‹#›</a:t>
            </a:fld>
            <a:endParaRPr lang="en-SE"/>
          </a:p>
        </p:txBody>
      </p:sp>
    </p:spTree>
    <p:extLst>
      <p:ext uri="{BB962C8B-B14F-4D97-AF65-F5344CB8AC3E}">
        <p14:creationId xmlns:p14="http://schemas.microsoft.com/office/powerpoint/2010/main" val="4217525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20">
              <a:defRPr/>
            </a:pPr>
            <a:r>
              <a:rPr lang="en-GB" dirty="0"/>
              <a:t>Good morning everyone, I am here to present my current work titled </a:t>
            </a:r>
            <a:r>
              <a:rPr lang="en-US" b="1" dirty="0">
                <a:solidFill>
                  <a:schemeClr val="accent1">
                    <a:lumMod val="75000"/>
                  </a:schemeClr>
                </a:solidFill>
                <a:latin typeface="Gadugi" panose="020B0502040204020203" pitchFamily="34" charset="0"/>
                <a:ea typeface="Gadugi" panose="020B0502040204020203" pitchFamily="34" charset="0"/>
              </a:rPr>
              <a:t>Conceptualizing the interactions between climate information and adaptation across various European contexts</a:t>
            </a:r>
            <a:endParaRPr lang="en-GB" b="1" dirty="0">
              <a:solidFill>
                <a:schemeClr val="accent1"/>
              </a:solidFill>
              <a:latin typeface="Calibri" panose="020F0502020204030204" pitchFamily="34" charset="0"/>
            </a:endParaRPr>
          </a:p>
          <a:p>
            <a:endParaRPr lang="en-GB" dirty="0"/>
          </a:p>
          <a:p>
            <a:pPr defTabSz="914320">
              <a:defRPr/>
            </a:pPr>
            <a:r>
              <a:rPr lang="en-GB" b="1" dirty="0"/>
              <a:t>One might think that access to climate information can only lead to positive societal outcomes. </a:t>
            </a:r>
            <a:r>
              <a:rPr lang="en-GB" dirty="0"/>
              <a:t>However, the climate services community of practices has highlighted possible challenges stemming from the use of climate information in adaptation</a:t>
            </a:r>
          </a:p>
          <a:p>
            <a:endParaRPr lang="en-SE" b="1" dirty="0"/>
          </a:p>
        </p:txBody>
      </p:sp>
      <p:sp>
        <p:nvSpPr>
          <p:cNvPr id="4" name="Slide Number Placeholder 3"/>
          <p:cNvSpPr>
            <a:spLocks noGrp="1"/>
          </p:cNvSpPr>
          <p:nvPr>
            <p:ph type="sldNum" sz="quarter" idx="5"/>
          </p:nvPr>
        </p:nvSpPr>
        <p:spPr/>
        <p:txBody>
          <a:bodyPr/>
          <a:lstStyle/>
          <a:p>
            <a:fld id="{C4D99DB2-0C19-458E-8C4D-EAA3E9CA42B0}" type="slidenum">
              <a:rPr lang="en-SE" smtClean="0"/>
              <a:t>1</a:t>
            </a:fld>
            <a:endParaRPr lang="en-SE"/>
          </a:p>
        </p:txBody>
      </p:sp>
    </p:spTree>
    <p:extLst>
      <p:ext uri="{BB962C8B-B14F-4D97-AF65-F5344CB8AC3E}">
        <p14:creationId xmlns:p14="http://schemas.microsoft.com/office/powerpoint/2010/main" val="9195772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I wanted to leave you with this message: </a:t>
            </a:r>
          </a:p>
          <a:p>
            <a:endParaRPr lang="en-GB" dirty="0"/>
          </a:p>
          <a:p>
            <a:r>
              <a:rPr lang="en-GB" b="0" dirty="0"/>
              <a:t>As more and more evidence is showing how Climate Change is enhancing social inequalities. </a:t>
            </a:r>
            <a:r>
              <a:rPr lang="en-GB" b="1" dirty="0"/>
              <a:t>Climate information should allow adaptation to reduce them</a:t>
            </a:r>
            <a:r>
              <a:rPr lang="en-GB" b="0" dirty="0"/>
              <a:t>. </a:t>
            </a:r>
          </a:p>
          <a:p>
            <a:endParaRPr lang="en-GB" b="0" dirty="0"/>
          </a:p>
          <a:p>
            <a:r>
              <a:rPr lang="en-GB" b="0" dirty="0"/>
              <a:t>Thank you very much.</a:t>
            </a:r>
            <a:endParaRPr lang="en-SE" b="0" dirty="0"/>
          </a:p>
        </p:txBody>
      </p:sp>
      <p:sp>
        <p:nvSpPr>
          <p:cNvPr id="4" name="Slide Number Placeholder 3"/>
          <p:cNvSpPr>
            <a:spLocks noGrp="1"/>
          </p:cNvSpPr>
          <p:nvPr>
            <p:ph type="sldNum" sz="quarter" idx="5"/>
          </p:nvPr>
        </p:nvSpPr>
        <p:spPr/>
        <p:txBody>
          <a:bodyPr/>
          <a:lstStyle/>
          <a:p>
            <a:fld id="{C4D99DB2-0C19-458E-8C4D-EAA3E9CA42B0}" type="slidenum">
              <a:rPr lang="en-SE" smtClean="0"/>
              <a:t>10</a:t>
            </a:fld>
            <a:endParaRPr lang="en-SE"/>
          </a:p>
        </p:txBody>
      </p:sp>
    </p:spTree>
    <p:extLst>
      <p:ext uri="{BB962C8B-B14F-4D97-AF65-F5344CB8AC3E}">
        <p14:creationId xmlns:p14="http://schemas.microsoft.com/office/powerpoint/2010/main" val="999176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20">
              <a:defRPr/>
            </a:pPr>
            <a:r>
              <a:rPr lang="en-GB" dirty="0"/>
              <a:t>For example: </a:t>
            </a:r>
          </a:p>
          <a:p>
            <a:pPr defTabSz="914320">
              <a:defRPr/>
            </a:pPr>
            <a:r>
              <a:rPr lang="en-GB" dirty="0"/>
              <a:t>Different actors can have unequal access to information due to limitations such as cost, internal capacity, or social norms.</a:t>
            </a:r>
            <a:endParaRPr lang="en-SE" dirty="0"/>
          </a:p>
          <a:p>
            <a:endParaRPr lang="en-GB" dirty="0"/>
          </a:p>
          <a:p>
            <a:r>
              <a:rPr lang="en-GB" dirty="0"/>
              <a:t>This can favour player able to access Climate Information, leading to </a:t>
            </a:r>
            <a:r>
              <a:rPr lang="en-GB" b="1" dirty="0"/>
              <a:t>scenarios where the rich get richer </a:t>
            </a:r>
            <a:r>
              <a:rPr lang="en-GB" dirty="0"/>
              <a:t>at the expenses of the less fortunate.</a:t>
            </a:r>
          </a:p>
          <a:p>
            <a:endParaRPr lang="en-GB" b="1" dirty="0"/>
          </a:p>
        </p:txBody>
      </p:sp>
      <p:sp>
        <p:nvSpPr>
          <p:cNvPr id="4" name="Slide Number Placeholder 3"/>
          <p:cNvSpPr>
            <a:spLocks noGrp="1"/>
          </p:cNvSpPr>
          <p:nvPr>
            <p:ph type="sldNum" sz="quarter" idx="5"/>
          </p:nvPr>
        </p:nvSpPr>
        <p:spPr/>
        <p:txBody>
          <a:bodyPr/>
          <a:lstStyle/>
          <a:p>
            <a:fld id="{C4D99DB2-0C19-458E-8C4D-EAA3E9CA42B0}" type="slidenum">
              <a:rPr lang="en-SE" smtClean="0"/>
              <a:t>2</a:t>
            </a:fld>
            <a:endParaRPr lang="en-SE"/>
          </a:p>
        </p:txBody>
      </p:sp>
    </p:spTree>
    <p:extLst>
      <p:ext uri="{BB962C8B-B14F-4D97-AF65-F5344CB8AC3E}">
        <p14:creationId xmlns:p14="http://schemas.microsoft.com/office/powerpoint/2010/main" val="1601090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20">
              <a:defRPr/>
            </a:pPr>
            <a:r>
              <a:rPr lang="en-GB" b="0" dirty="0"/>
              <a:t>Here, </a:t>
            </a:r>
            <a:r>
              <a:rPr lang="en-GB" b="1" dirty="0"/>
              <a:t>I use a system dynamic archetypes to model this scenario </a:t>
            </a:r>
            <a:r>
              <a:rPr lang="en-GB" dirty="0"/>
              <a:t>characterized by paired reinforcing feedback loops, whereby the growth of one actor leads to the decline of another one. </a:t>
            </a:r>
          </a:p>
          <a:p>
            <a:pPr defTabSz="914320">
              <a:defRPr/>
            </a:pPr>
            <a:endParaRPr lang="en-GB" dirty="0"/>
          </a:p>
          <a:p>
            <a:pPr defTabSz="914320">
              <a:defRPr/>
            </a:pPr>
            <a:r>
              <a:rPr lang="en-GB" dirty="0"/>
              <a:t>This emerging behaviour quickly accelerates and spirals out of control.</a:t>
            </a:r>
            <a:r>
              <a:rPr lang="en-GB" b="0" dirty="0"/>
              <a:t> This is often referred to as </a:t>
            </a:r>
            <a:r>
              <a:rPr lang="en-GB" b="1" dirty="0"/>
              <a:t>The success of the successful scenario.</a:t>
            </a:r>
          </a:p>
          <a:p>
            <a:pPr defTabSz="914320">
              <a:defRPr/>
            </a:pPr>
            <a:endParaRPr lang="en-GB" b="1" dirty="0"/>
          </a:p>
          <a:p>
            <a:r>
              <a:rPr lang="en-GB" b="0" dirty="0"/>
              <a:t>This is a type of system dynamic archetype, which </a:t>
            </a:r>
            <a:r>
              <a:rPr lang="en-GB" dirty="0"/>
              <a:t>basic system configuration found in many real world complex systems, showing emerging – often unexpected - properties. </a:t>
            </a:r>
          </a:p>
          <a:p>
            <a:endParaRPr lang="en-GB" b="1" dirty="0"/>
          </a:p>
        </p:txBody>
      </p:sp>
      <p:sp>
        <p:nvSpPr>
          <p:cNvPr id="4" name="Slide Number Placeholder 3"/>
          <p:cNvSpPr>
            <a:spLocks noGrp="1"/>
          </p:cNvSpPr>
          <p:nvPr>
            <p:ph type="sldNum" sz="quarter" idx="5"/>
          </p:nvPr>
        </p:nvSpPr>
        <p:spPr/>
        <p:txBody>
          <a:bodyPr/>
          <a:lstStyle/>
          <a:p>
            <a:fld id="{C4D99DB2-0C19-458E-8C4D-EAA3E9CA42B0}" type="slidenum">
              <a:rPr lang="en-SE" smtClean="0"/>
              <a:t>3</a:t>
            </a:fld>
            <a:endParaRPr lang="en-SE"/>
          </a:p>
        </p:txBody>
      </p:sp>
    </p:spTree>
    <p:extLst>
      <p:ext uri="{BB962C8B-B14F-4D97-AF65-F5344CB8AC3E}">
        <p14:creationId xmlns:p14="http://schemas.microsoft.com/office/powerpoint/2010/main" val="2331156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Let’s put this into practice in a context relevant to climate information. </a:t>
            </a:r>
          </a:p>
          <a:p>
            <a:endParaRPr lang="en-GB" dirty="0"/>
          </a:p>
          <a:p>
            <a:r>
              <a:rPr lang="en-GB" dirty="0"/>
              <a:t>Let’s imagine a </a:t>
            </a:r>
            <a:r>
              <a:rPr lang="en-GB" b="1" dirty="0"/>
              <a:t>simple system where two competitors compete over limited resources </a:t>
            </a:r>
          </a:p>
          <a:p>
            <a:r>
              <a:rPr lang="en-GB" dirty="0"/>
              <a:t>and where the amount of </a:t>
            </a:r>
            <a:r>
              <a:rPr lang="en-GB" b="1" dirty="0"/>
              <a:t>resources</a:t>
            </a:r>
            <a:r>
              <a:rPr lang="en-GB" dirty="0"/>
              <a:t> they own determines their </a:t>
            </a:r>
            <a:r>
              <a:rPr lang="en-GB" b="1" dirty="0"/>
              <a:t>competitivity</a:t>
            </a:r>
            <a:r>
              <a:rPr lang="en-GB" dirty="0"/>
              <a:t>, which in turns leads to higher </a:t>
            </a:r>
            <a:r>
              <a:rPr lang="en-GB" b="1" dirty="0"/>
              <a:t>income</a:t>
            </a:r>
            <a:r>
              <a:rPr lang="en-GB" dirty="0"/>
              <a:t>, which allows them to </a:t>
            </a:r>
            <a:r>
              <a:rPr lang="en-GB" b="1" dirty="0"/>
              <a:t>accumulate resource</a:t>
            </a:r>
            <a:r>
              <a:rPr lang="en-GB" dirty="0"/>
              <a:t>. </a:t>
            </a:r>
          </a:p>
          <a:p>
            <a:endParaRPr lang="en-GB" b="1" dirty="0"/>
          </a:p>
          <a:p>
            <a:r>
              <a:rPr lang="en-GB" b="1" dirty="0"/>
              <a:t>Production costs </a:t>
            </a:r>
            <a:r>
              <a:rPr lang="en-GB" dirty="0"/>
              <a:t>reduce their income, balancing out their resource accumulation.</a:t>
            </a:r>
          </a:p>
          <a:p>
            <a:pPr defTabSz="914320">
              <a:defRPr/>
            </a:pPr>
            <a:endParaRPr lang="en-GB" dirty="0"/>
          </a:p>
          <a:p>
            <a:pPr defTabSz="914320">
              <a:defRPr/>
            </a:pPr>
            <a:r>
              <a:rPr lang="en-GB" dirty="0"/>
              <a:t>On the right hand, we can see how the system develops over the runtime of the scenario.</a:t>
            </a:r>
          </a:p>
          <a:p>
            <a:pPr defTabSz="914320">
              <a:defRPr/>
            </a:pPr>
            <a:endParaRPr lang="en-GB" dirty="0"/>
          </a:p>
          <a:p>
            <a:pPr defTabSz="914320">
              <a:defRPr/>
            </a:pPr>
            <a:r>
              <a:rPr lang="en-GB" dirty="0"/>
              <a:t>Despite the two competitors starting at two different resource levels (A being twice as large as B</a:t>
            </a:r>
            <a:r>
              <a:rPr lang="en-GB" b="1" dirty="0"/>
              <a:t>), the larger costs associated with A </a:t>
            </a:r>
            <a:r>
              <a:rPr lang="en-GB" b="0" dirty="0"/>
              <a:t>keeps the system in a state of equilibrium </a:t>
            </a:r>
            <a:r>
              <a:rPr lang="en-GB" dirty="0"/>
              <a:t>and </a:t>
            </a:r>
            <a:r>
              <a:rPr lang="en-GB" b="1" dirty="0"/>
              <a:t>prevents the Success to the Successful dynamics form emerging</a:t>
            </a:r>
            <a:r>
              <a:rPr lang="en-GB" dirty="0"/>
              <a:t>. </a:t>
            </a:r>
            <a:endParaRPr lang="en-SE" dirty="0"/>
          </a:p>
        </p:txBody>
      </p:sp>
      <p:sp>
        <p:nvSpPr>
          <p:cNvPr id="4" name="Slide Number Placeholder 3"/>
          <p:cNvSpPr>
            <a:spLocks noGrp="1"/>
          </p:cNvSpPr>
          <p:nvPr>
            <p:ph type="sldNum" sz="quarter" idx="5"/>
          </p:nvPr>
        </p:nvSpPr>
        <p:spPr/>
        <p:txBody>
          <a:bodyPr/>
          <a:lstStyle/>
          <a:p>
            <a:fld id="{C4D99DB2-0C19-458E-8C4D-EAA3E9CA42B0}" type="slidenum">
              <a:rPr lang="en-SE" smtClean="0"/>
              <a:t>4</a:t>
            </a:fld>
            <a:endParaRPr lang="en-SE"/>
          </a:p>
        </p:txBody>
      </p:sp>
    </p:spTree>
    <p:extLst>
      <p:ext uri="{BB962C8B-B14F-4D97-AF65-F5344CB8AC3E}">
        <p14:creationId xmlns:p14="http://schemas.microsoft.com/office/powerpoint/2010/main" val="1447850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20">
              <a:defRPr/>
            </a:pPr>
            <a:r>
              <a:rPr lang="en-GB" dirty="0"/>
              <a:t>Let’s now introduce Climate Change as a </a:t>
            </a:r>
            <a:r>
              <a:rPr lang="en-GB" b="1" dirty="0"/>
              <a:t>progressively increasing variable</a:t>
            </a:r>
            <a:r>
              <a:rPr lang="en-GB" dirty="0"/>
              <a:t> reducing the resources of both competitors equally.</a:t>
            </a:r>
          </a:p>
          <a:p>
            <a:pPr defTabSz="914320">
              <a:defRPr/>
            </a:pPr>
            <a:endParaRPr lang="en-GB" dirty="0"/>
          </a:p>
          <a:p>
            <a:pPr defTabSz="914320">
              <a:defRPr/>
            </a:pPr>
            <a:r>
              <a:rPr lang="en-GB" dirty="0"/>
              <a:t>What we observe is a progressive decline of the resources of both competitors over time, and a significant reduction of the total amount of resources. </a:t>
            </a:r>
          </a:p>
          <a:p>
            <a:pPr defTabSz="914320">
              <a:defRPr/>
            </a:pPr>
            <a:endParaRPr lang="en-GB" dirty="0"/>
          </a:p>
          <a:p>
            <a:pPr defTabSz="914320">
              <a:defRPr/>
            </a:pPr>
            <a:r>
              <a:rPr lang="en-GB" dirty="0"/>
              <a:t>Here, both competitors are affected equally, but it is B paying the ultimate price by the end of the runtime of the scenario, and </a:t>
            </a:r>
            <a:r>
              <a:rPr lang="en-GB" b="1" dirty="0"/>
              <a:t>the behaviour of the success to the successful remerges</a:t>
            </a:r>
            <a:r>
              <a:rPr lang="en-GB" dirty="0"/>
              <a:t>.</a:t>
            </a:r>
            <a:endParaRPr lang="en-SE" dirty="0"/>
          </a:p>
        </p:txBody>
      </p:sp>
      <p:sp>
        <p:nvSpPr>
          <p:cNvPr id="4" name="Slide Number Placeholder 3"/>
          <p:cNvSpPr>
            <a:spLocks noGrp="1"/>
          </p:cNvSpPr>
          <p:nvPr>
            <p:ph type="sldNum" sz="quarter" idx="5"/>
          </p:nvPr>
        </p:nvSpPr>
        <p:spPr/>
        <p:txBody>
          <a:bodyPr/>
          <a:lstStyle/>
          <a:p>
            <a:fld id="{C4D99DB2-0C19-458E-8C4D-EAA3E9CA42B0}" type="slidenum">
              <a:rPr lang="en-SE" smtClean="0"/>
              <a:t>5</a:t>
            </a:fld>
            <a:endParaRPr lang="en-SE"/>
          </a:p>
        </p:txBody>
      </p:sp>
    </p:spTree>
    <p:extLst>
      <p:ext uri="{BB962C8B-B14F-4D97-AF65-F5344CB8AC3E}">
        <p14:creationId xmlns:p14="http://schemas.microsoft.com/office/powerpoint/2010/main" val="1443491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Now to a scenario where </a:t>
            </a:r>
            <a:r>
              <a:rPr lang="en-GB" b="1" dirty="0"/>
              <a:t>both competitors can carry out adaptation</a:t>
            </a:r>
            <a:r>
              <a:rPr lang="en-GB" dirty="0"/>
              <a:t>. </a:t>
            </a:r>
          </a:p>
          <a:p>
            <a:endParaRPr lang="en-GB" dirty="0"/>
          </a:p>
          <a:p>
            <a:r>
              <a:rPr lang="en-GB" dirty="0"/>
              <a:t>However, competitor A (having more resources) is able to afford </a:t>
            </a:r>
            <a:r>
              <a:rPr lang="en-GB" b="1" dirty="0"/>
              <a:t>tailored climate information</a:t>
            </a:r>
            <a:r>
              <a:rPr lang="en-GB" dirty="0"/>
              <a:t>, leading to more effective adaptation, while competitor B relies of </a:t>
            </a:r>
            <a:r>
              <a:rPr lang="en-GB" b="1" dirty="0"/>
              <a:t>free climate information</a:t>
            </a:r>
            <a:r>
              <a:rPr lang="en-GB" dirty="0"/>
              <a:t>, which (while having no costs) is less effective.</a:t>
            </a:r>
          </a:p>
          <a:p>
            <a:endParaRPr lang="en-GB" dirty="0"/>
          </a:p>
          <a:p>
            <a:pPr defTabSz="914320">
              <a:defRPr/>
            </a:pPr>
            <a:r>
              <a:rPr lang="en-GB" dirty="0"/>
              <a:t>While adaptation reduces the effects of CC on the total amount of resources, competitors B still pays the highest price, being completely outcompeted by A. </a:t>
            </a:r>
          </a:p>
          <a:p>
            <a:pPr defTabSz="914320">
              <a:defRPr/>
            </a:pPr>
            <a:endParaRPr lang="en-GB" dirty="0"/>
          </a:p>
          <a:p>
            <a:pPr defTabSz="914320">
              <a:defRPr/>
            </a:pPr>
            <a:r>
              <a:rPr lang="en-GB" dirty="0"/>
              <a:t>This is as the different access in the type of adaptation that the two competitors were able to carry out gives clear advantages to competitor A, which by the end has even expanded, to the expenses of B. </a:t>
            </a:r>
          </a:p>
          <a:p>
            <a:pPr defTabSz="914320">
              <a:defRPr/>
            </a:pPr>
            <a:endParaRPr lang="en-GB" dirty="0"/>
          </a:p>
          <a:p>
            <a:pPr defTabSz="914320">
              <a:defRPr/>
            </a:pPr>
            <a:r>
              <a:rPr lang="en-GB" dirty="0"/>
              <a:t>In this case</a:t>
            </a:r>
            <a:r>
              <a:rPr lang="en-GB" b="1" dirty="0"/>
              <a:t>, the success of the success dynamics are not only present, but amplified.</a:t>
            </a:r>
            <a:endParaRPr lang="en-SE" b="1" dirty="0"/>
          </a:p>
          <a:p>
            <a:endParaRPr lang="en-SE" dirty="0"/>
          </a:p>
        </p:txBody>
      </p:sp>
      <p:sp>
        <p:nvSpPr>
          <p:cNvPr id="4" name="Slide Number Placeholder 3"/>
          <p:cNvSpPr>
            <a:spLocks noGrp="1"/>
          </p:cNvSpPr>
          <p:nvPr>
            <p:ph type="sldNum" sz="quarter" idx="5"/>
          </p:nvPr>
        </p:nvSpPr>
        <p:spPr/>
        <p:txBody>
          <a:bodyPr/>
          <a:lstStyle/>
          <a:p>
            <a:fld id="{C4D99DB2-0C19-458E-8C4D-EAA3E9CA42B0}" type="slidenum">
              <a:rPr lang="en-SE" smtClean="0"/>
              <a:t>6</a:t>
            </a:fld>
            <a:endParaRPr lang="en-SE"/>
          </a:p>
        </p:txBody>
      </p:sp>
    </p:spTree>
    <p:extLst>
      <p:ext uri="{BB962C8B-B14F-4D97-AF65-F5344CB8AC3E}">
        <p14:creationId xmlns:p14="http://schemas.microsoft.com/office/powerpoint/2010/main" val="2135192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Finally – Let’s explore a possible </a:t>
            </a:r>
            <a:r>
              <a:rPr lang="en-GB" b="1" dirty="0"/>
              <a:t>solution scenario</a:t>
            </a:r>
          </a:p>
          <a:p>
            <a:endParaRPr lang="en-GB" dirty="0"/>
          </a:p>
          <a:p>
            <a:r>
              <a:rPr lang="en-GB" dirty="0"/>
              <a:t>Here, both competitors access to the same tailored adaptation as A, but ´the costs of B’s adaptation are </a:t>
            </a:r>
            <a:r>
              <a:rPr lang="en-GB" b="1" dirty="0"/>
              <a:t>partially subsidized by A</a:t>
            </a:r>
            <a:r>
              <a:rPr lang="en-GB" dirty="0"/>
              <a:t>’s income (50% of its cost).</a:t>
            </a:r>
            <a:endParaRPr lang="en-SE" dirty="0"/>
          </a:p>
          <a:p>
            <a:pPr defTabSz="914320">
              <a:defRPr/>
            </a:pPr>
            <a:endParaRPr lang="en-GB" dirty="0"/>
          </a:p>
          <a:p>
            <a:pPr defTabSz="914320">
              <a:defRPr/>
            </a:pPr>
            <a:r>
              <a:rPr lang="en-GB" dirty="0"/>
              <a:t>Here, neither competitor gains a clear advantage over the other. Instead both are able to make it through the runtime of the scenario.</a:t>
            </a:r>
          </a:p>
          <a:p>
            <a:pPr defTabSz="914320">
              <a:defRPr/>
            </a:pPr>
            <a:endParaRPr lang="en-GB" dirty="0"/>
          </a:p>
          <a:p>
            <a:pPr defTabSz="914320">
              <a:defRPr/>
            </a:pPr>
            <a:r>
              <a:rPr lang="en-GB" dirty="0"/>
              <a:t>This solution, while not prefect, effectively </a:t>
            </a:r>
            <a:r>
              <a:rPr lang="en-GB" b="1" dirty="0"/>
              <a:t>dampens the success to the successful emerging system behaviour</a:t>
            </a:r>
            <a:r>
              <a:rPr lang="en-GB" dirty="0"/>
              <a:t>.</a:t>
            </a:r>
            <a:endParaRPr lang="en-SE" dirty="0"/>
          </a:p>
          <a:p>
            <a:endParaRPr lang="en-SE" dirty="0"/>
          </a:p>
        </p:txBody>
      </p:sp>
      <p:sp>
        <p:nvSpPr>
          <p:cNvPr id="4" name="Slide Number Placeholder 3"/>
          <p:cNvSpPr>
            <a:spLocks noGrp="1"/>
          </p:cNvSpPr>
          <p:nvPr>
            <p:ph type="sldNum" sz="quarter" idx="5"/>
          </p:nvPr>
        </p:nvSpPr>
        <p:spPr/>
        <p:txBody>
          <a:bodyPr/>
          <a:lstStyle/>
          <a:p>
            <a:fld id="{C4D99DB2-0C19-458E-8C4D-EAA3E9CA42B0}" type="slidenum">
              <a:rPr lang="en-SE" smtClean="0"/>
              <a:t>7</a:t>
            </a:fld>
            <a:endParaRPr lang="en-SE"/>
          </a:p>
        </p:txBody>
      </p:sp>
    </p:spTree>
    <p:extLst>
      <p:ext uri="{BB962C8B-B14F-4D97-AF65-F5344CB8AC3E}">
        <p14:creationId xmlns:p14="http://schemas.microsoft.com/office/powerpoint/2010/main" val="3534776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I hope I was able to show you how climate service providers and decision makers should keep in mind the adaptation needs of different actors.</a:t>
            </a:r>
          </a:p>
          <a:p>
            <a:pPr defTabSz="914320">
              <a:defRPr/>
            </a:pPr>
            <a:endParaRPr lang="en-GB" dirty="0"/>
          </a:p>
          <a:p>
            <a:pPr defTabSz="914320">
              <a:defRPr/>
            </a:pPr>
            <a:r>
              <a:rPr lang="en-GB" dirty="0"/>
              <a:t>As, understanding the mechanisms of </a:t>
            </a:r>
            <a:r>
              <a:rPr lang="en-GB" b="1" dirty="0"/>
              <a:t>complex emerging system behaviours </a:t>
            </a:r>
            <a:r>
              <a:rPr lang="en-GB" dirty="0"/>
              <a:t>is instrumental in designing policies verted at fostering adaptation without compromising other social values.</a:t>
            </a:r>
          </a:p>
          <a:p>
            <a:pPr defTabSz="914320">
              <a:defRPr/>
            </a:pPr>
            <a:endParaRPr lang="en-GB" dirty="0">
              <a:solidFill>
                <a:schemeClr val="accent1">
                  <a:lumMod val="75000"/>
                </a:schemeClr>
              </a:solidFill>
              <a:latin typeface="Calibri" panose="020F0502020204030204" pitchFamily="34" charset="0"/>
            </a:endParaRPr>
          </a:p>
          <a:p>
            <a:pPr defTabSz="914320">
              <a:defRPr/>
            </a:pPr>
            <a:r>
              <a:rPr lang="en-GB" dirty="0">
                <a:solidFill>
                  <a:schemeClr val="accent1">
                    <a:lumMod val="75000"/>
                  </a:schemeClr>
                </a:solidFill>
                <a:latin typeface="Calibri" panose="020F0502020204030204" pitchFamily="34" charset="0"/>
              </a:rPr>
              <a:t>To this end, system dynamics archetypes can be </a:t>
            </a:r>
            <a:r>
              <a:rPr lang="en-GB" b="1" dirty="0">
                <a:solidFill>
                  <a:schemeClr val="accent1">
                    <a:lumMod val="75000"/>
                  </a:schemeClr>
                </a:solidFill>
                <a:latin typeface="Calibri" panose="020F0502020204030204" pitchFamily="34" charset="0"/>
              </a:rPr>
              <a:t>an effective diagnostic tool </a:t>
            </a:r>
            <a:r>
              <a:rPr lang="en-GB" dirty="0">
                <a:solidFill>
                  <a:schemeClr val="accent1">
                    <a:lumMod val="75000"/>
                  </a:schemeClr>
                </a:solidFill>
                <a:latin typeface="Calibri" panose="020F0502020204030204" pitchFamily="34" charset="0"/>
              </a:rPr>
              <a:t>to explore challenges in the use of climate information in adaptation.</a:t>
            </a:r>
          </a:p>
          <a:p>
            <a:endParaRPr lang="en-GB" dirty="0"/>
          </a:p>
          <a:p>
            <a:r>
              <a:rPr lang="en-GB" dirty="0"/>
              <a:t>However, this presentation only aimed at offering a preview in the use of </a:t>
            </a:r>
            <a:r>
              <a:rPr lang="en-GB" b="1" dirty="0"/>
              <a:t>ONE</a:t>
            </a:r>
            <a:r>
              <a:rPr lang="en-GB" dirty="0"/>
              <a:t> archetype to explore </a:t>
            </a:r>
            <a:r>
              <a:rPr lang="en-GB" b="1" dirty="0"/>
              <a:t>ONE</a:t>
            </a:r>
            <a:r>
              <a:rPr lang="en-GB" dirty="0"/>
              <a:t> type of challenge. Yet, this approach can shed a light onto the other challenges found in the real world. </a:t>
            </a:r>
          </a:p>
          <a:p>
            <a:pPr defTabSz="914320">
              <a:defRPr/>
            </a:pPr>
            <a:endParaRPr lang="en-GB" dirty="0"/>
          </a:p>
          <a:p>
            <a:endParaRPr lang="en-GB" dirty="0"/>
          </a:p>
        </p:txBody>
      </p:sp>
      <p:sp>
        <p:nvSpPr>
          <p:cNvPr id="4" name="Slide Number Placeholder 3"/>
          <p:cNvSpPr>
            <a:spLocks noGrp="1"/>
          </p:cNvSpPr>
          <p:nvPr>
            <p:ph type="sldNum" sz="quarter" idx="5"/>
          </p:nvPr>
        </p:nvSpPr>
        <p:spPr/>
        <p:txBody>
          <a:bodyPr/>
          <a:lstStyle/>
          <a:p>
            <a:fld id="{C4D99DB2-0C19-458E-8C4D-EAA3E9CA42B0}" type="slidenum">
              <a:rPr lang="en-SE" smtClean="0"/>
              <a:t>8</a:t>
            </a:fld>
            <a:endParaRPr lang="en-SE"/>
          </a:p>
        </p:txBody>
      </p:sp>
    </p:spTree>
    <p:extLst>
      <p:ext uri="{BB962C8B-B14F-4D97-AF65-F5344CB8AC3E}">
        <p14:creationId xmlns:p14="http://schemas.microsoft.com/office/powerpoint/2010/main" val="1738603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my research I explore w</a:t>
            </a:r>
            <a:r>
              <a:rPr lang="en-GB" dirty="0">
                <a:solidFill>
                  <a:schemeClr val="accent1">
                    <a:lumMod val="75000"/>
                  </a:schemeClr>
                </a:solidFill>
                <a:latin typeface="Calibri" panose="020F0502020204030204" pitchFamily="34" charset="0"/>
              </a:rPr>
              <a:t>hat types of </a:t>
            </a:r>
            <a:r>
              <a:rPr lang="en-GB" b="1" dirty="0">
                <a:solidFill>
                  <a:schemeClr val="accent1">
                    <a:lumMod val="75000"/>
                  </a:schemeClr>
                </a:solidFill>
                <a:latin typeface="Calibri" panose="020F0502020204030204" pitchFamily="34" charset="0"/>
              </a:rPr>
              <a:t>unintended consequences </a:t>
            </a:r>
            <a:r>
              <a:rPr lang="en-GB" dirty="0">
                <a:solidFill>
                  <a:schemeClr val="accent1">
                    <a:lumMod val="75000"/>
                  </a:schemeClr>
                </a:solidFill>
                <a:latin typeface="Calibri" panose="020F0502020204030204" pitchFamily="34" charset="0"/>
              </a:rPr>
              <a:t>can stem from the use of </a:t>
            </a:r>
            <a:r>
              <a:rPr lang="en-GB" b="1" dirty="0">
                <a:solidFill>
                  <a:schemeClr val="accent1">
                    <a:lumMod val="75000"/>
                  </a:schemeClr>
                </a:solidFill>
                <a:latin typeface="Calibri" panose="020F0502020204030204" pitchFamily="34" charset="0"/>
              </a:rPr>
              <a:t>climate services </a:t>
            </a:r>
            <a:r>
              <a:rPr lang="en-GB" dirty="0">
                <a:solidFill>
                  <a:schemeClr val="accent1">
                    <a:lumMod val="75000"/>
                  </a:schemeClr>
                </a:solidFill>
                <a:latin typeface="Calibri" panose="020F0502020204030204" pitchFamily="34" charset="0"/>
              </a:rPr>
              <a:t>in </a:t>
            </a:r>
            <a:r>
              <a:rPr lang="en-GB" b="1" dirty="0">
                <a:solidFill>
                  <a:schemeClr val="accent1">
                    <a:lumMod val="75000"/>
                  </a:schemeClr>
                </a:solidFill>
                <a:latin typeface="Calibri" panose="020F0502020204030204" pitchFamily="34" charset="0"/>
              </a:rPr>
              <a:t>adaptation </a:t>
            </a:r>
            <a:r>
              <a:rPr lang="en-GB" dirty="0">
                <a:solidFill>
                  <a:schemeClr val="accent1">
                    <a:lumMod val="75000"/>
                  </a:schemeClr>
                </a:solidFill>
                <a:latin typeface="Calibri" panose="020F0502020204030204" pitchFamily="34" charset="0"/>
              </a:rPr>
              <a:t>across various European contexts thank to the partner LLs of the </a:t>
            </a:r>
            <a:r>
              <a:rPr lang="en-GB" b="1" dirty="0">
                <a:solidFill>
                  <a:schemeClr val="accent1">
                    <a:lumMod val="75000"/>
                  </a:schemeClr>
                </a:solidFill>
                <a:latin typeface="Calibri" panose="020F0502020204030204" pitchFamily="34" charset="0"/>
              </a:rPr>
              <a:t>I-CISK project</a:t>
            </a:r>
            <a:r>
              <a:rPr lang="en-GB" dirty="0">
                <a:solidFill>
                  <a:schemeClr val="accent1">
                    <a:lumMod val="75000"/>
                  </a:schemeClr>
                </a:solidFill>
                <a:latin typeface="Calibri" panose="020F0502020204030204" pitchFamily="34" charset="0"/>
              </a:rPr>
              <a:t>.</a:t>
            </a:r>
          </a:p>
          <a:p>
            <a:endParaRPr lang="en-GB" dirty="0">
              <a:solidFill>
                <a:schemeClr val="accent1">
                  <a:lumMod val="75000"/>
                </a:schemeClr>
              </a:solidFill>
              <a:latin typeface="Calibri" panose="020F0502020204030204" pitchFamily="34" charset="0"/>
            </a:endParaRPr>
          </a:p>
          <a:p>
            <a:r>
              <a:rPr lang="en-GB" dirty="0">
                <a:solidFill>
                  <a:schemeClr val="accent1">
                    <a:lumMod val="75000"/>
                  </a:schemeClr>
                </a:solidFill>
                <a:latin typeface="Calibri" panose="020F0502020204030204" pitchFamily="34" charset="0"/>
              </a:rPr>
              <a:t>Which is a EU project aiming at co-creating the future human centred  climate services.</a:t>
            </a:r>
          </a:p>
          <a:p>
            <a:endParaRPr lang="en-GB" dirty="0"/>
          </a:p>
          <a:p>
            <a:endParaRPr lang="en-GB" b="1" dirty="0"/>
          </a:p>
        </p:txBody>
      </p:sp>
      <p:sp>
        <p:nvSpPr>
          <p:cNvPr id="4" name="Slide Number Placeholder 3"/>
          <p:cNvSpPr>
            <a:spLocks noGrp="1"/>
          </p:cNvSpPr>
          <p:nvPr>
            <p:ph type="sldNum" sz="quarter" idx="5"/>
          </p:nvPr>
        </p:nvSpPr>
        <p:spPr/>
        <p:txBody>
          <a:bodyPr/>
          <a:lstStyle/>
          <a:p>
            <a:fld id="{C4D99DB2-0C19-458E-8C4D-EAA3E9CA42B0}" type="slidenum">
              <a:rPr lang="en-SE" smtClean="0"/>
              <a:t>9</a:t>
            </a:fld>
            <a:endParaRPr lang="en-SE"/>
          </a:p>
        </p:txBody>
      </p:sp>
    </p:spTree>
    <p:extLst>
      <p:ext uri="{BB962C8B-B14F-4D97-AF65-F5344CB8AC3E}">
        <p14:creationId xmlns:p14="http://schemas.microsoft.com/office/powerpoint/2010/main" val="1499930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5D42B-9DF9-438A-8234-F8FFF411F09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E"/>
          </a:p>
        </p:txBody>
      </p:sp>
      <p:sp>
        <p:nvSpPr>
          <p:cNvPr id="3" name="Subtitle 2">
            <a:extLst>
              <a:ext uri="{FF2B5EF4-FFF2-40B4-BE49-F238E27FC236}">
                <a16:creationId xmlns:a16="http://schemas.microsoft.com/office/drawing/2014/main" id="{7467A09C-F68B-4CF3-B468-D13A247A12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E"/>
          </a:p>
        </p:txBody>
      </p:sp>
      <p:sp>
        <p:nvSpPr>
          <p:cNvPr id="4" name="Date Placeholder 3">
            <a:extLst>
              <a:ext uri="{FF2B5EF4-FFF2-40B4-BE49-F238E27FC236}">
                <a16:creationId xmlns:a16="http://schemas.microsoft.com/office/drawing/2014/main" id="{CE5C910D-CCA8-4AD2-8C8E-005559E82EF3}"/>
              </a:ext>
            </a:extLst>
          </p:cNvPr>
          <p:cNvSpPr>
            <a:spLocks noGrp="1"/>
          </p:cNvSpPr>
          <p:nvPr>
            <p:ph type="dt" sz="half" idx="10"/>
          </p:nvPr>
        </p:nvSpPr>
        <p:spPr/>
        <p:txBody>
          <a:bodyPr/>
          <a:lstStyle/>
          <a:p>
            <a:fld id="{87298B2C-0AA0-42C0-A44C-DC0BA015A77F}" type="datetime8">
              <a:rPr lang="en-SE" smtClean="0"/>
              <a:t>2022-05-23 21:56</a:t>
            </a:fld>
            <a:endParaRPr lang="en-SE"/>
          </a:p>
        </p:txBody>
      </p:sp>
      <p:sp>
        <p:nvSpPr>
          <p:cNvPr id="5" name="Footer Placeholder 4">
            <a:extLst>
              <a:ext uri="{FF2B5EF4-FFF2-40B4-BE49-F238E27FC236}">
                <a16:creationId xmlns:a16="http://schemas.microsoft.com/office/drawing/2014/main" id="{DF99FB17-7077-4D3C-B8F4-246C7E5884D5}"/>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FFA36692-2133-4B80-9BE2-66431FF561A5}"/>
              </a:ext>
            </a:extLst>
          </p:cNvPr>
          <p:cNvSpPr>
            <a:spLocks noGrp="1"/>
          </p:cNvSpPr>
          <p:nvPr>
            <p:ph type="sldNum" sz="quarter" idx="12"/>
          </p:nvPr>
        </p:nvSpPr>
        <p:spPr/>
        <p:txBody>
          <a:bodyPr/>
          <a:lstStyle/>
          <a:p>
            <a:fld id="{4956EF07-6CE4-4AF3-BB76-357BAC6876FC}" type="slidenum">
              <a:rPr lang="en-SE" smtClean="0"/>
              <a:t>‹#›</a:t>
            </a:fld>
            <a:endParaRPr lang="en-SE"/>
          </a:p>
        </p:txBody>
      </p:sp>
    </p:spTree>
    <p:extLst>
      <p:ext uri="{BB962C8B-B14F-4D97-AF65-F5344CB8AC3E}">
        <p14:creationId xmlns:p14="http://schemas.microsoft.com/office/powerpoint/2010/main" val="73026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B2BB4-3DD3-4E8B-AB81-5D531D4E21B9}"/>
              </a:ext>
            </a:extLst>
          </p:cNvPr>
          <p:cNvSpPr>
            <a:spLocks noGrp="1"/>
          </p:cNvSpPr>
          <p:nvPr>
            <p:ph type="title"/>
          </p:nvPr>
        </p:nvSpPr>
        <p:spPr/>
        <p:txBody>
          <a:bodyPr/>
          <a:lstStyle/>
          <a:p>
            <a:r>
              <a:rPr lang="en-US"/>
              <a:t>Click to edit Master title style</a:t>
            </a:r>
            <a:endParaRPr lang="en-SE"/>
          </a:p>
        </p:txBody>
      </p:sp>
      <p:sp>
        <p:nvSpPr>
          <p:cNvPr id="3" name="Vertical Text Placeholder 2">
            <a:extLst>
              <a:ext uri="{FF2B5EF4-FFF2-40B4-BE49-F238E27FC236}">
                <a16:creationId xmlns:a16="http://schemas.microsoft.com/office/drawing/2014/main" id="{AE41F89E-D17A-490F-8EAB-8E820153575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4" name="Date Placeholder 3">
            <a:extLst>
              <a:ext uri="{FF2B5EF4-FFF2-40B4-BE49-F238E27FC236}">
                <a16:creationId xmlns:a16="http://schemas.microsoft.com/office/drawing/2014/main" id="{32B096BA-9A8F-4D1B-A3C4-621DA620FC4D}"/>
              </a:ext>
            </a:extLst>
          </p:cNvPr>
          <p:cNvSpPr>
            <a:spLocks noGrp="1"/>
          </p:cNvSpPr>
          <p:nvPr>
            <p:ph type="dt" sz="half" idx="10"/>
          </p:nvPr>
        </p:nvSpPr>
        <p:spPr/>
        <p:txBody>
          <a:bodyPr/>
          <a:lstStyle/>
          <a:p>
            <a:fld id="{C2C537F8-6561-4678-BB89-CABB241498DE}" type="datetime8">
              <a:rPr lang="en-SE" smtClean="0"/>
              <a:t>2022-05-23 21:56</a:t>
            </a:fld>
            <a:endParaRPr lang="en-SE"/>
          </a:p>
        </p:txBody>
      </p:sp>
      <p:sp>
        <p:nvSpPr>
          <p:cNvPr id="5" name="Footer Placeholder 4">
            <a:extLst>
              <a:ext uri="{FF2B5EF4-FFF2-40B4-BE49-F238E27FC236}">
                <a16:creationId xmlns:a16="http://schemas.microsoft.com/office/drawing/2014/main" id="{7BBC6A32-9880-43B6-9288-903E4E283C80}"/>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A94F97B8-CFCD-45B6-A800-27AD22C483D4}"/>
              </a:ext>
            </a:extLst>
          </p:cNvPr>
          <p:cNvSpPr>
            <a:spLocks noGrp="1"/>
          </p:cNvSpPr>
          <p:nvPr>
            <p:ph type="sldNum" sz="quarter" idx="12"/>
          </p:nvPr>
        </p:nvSpPr>
        <p:spPr/>
        <p:txBody>
          <a:bodyPr/>
          <a:lstStyle/>
          <a:p>
            <a:fld id="{4956EF07-6CE4-4AF3-BB76-357BAC6876FC}" type="slidenum">
              <a:rPr lang="en-SE" smtClean="0"/>
              <a:t>‹#›</a:t>
            </a:fld>
            <a:endParaRPr lang="en-SE"/>
          </a:p>
        </p:txBody>
      </p:sp>
    </p:spTree>
    <p:extLst>
      <p:ext uri="{BB962C8B-B14F-4D97-AF65-F5344CB8AC3E}">
        <p14:creationId xmlns:p14="http://schemas.microsoft.com/office/powerpoint/2010/main" val="3972848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655193-AEB9-4733-85E7-663B4836477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SE"/>
          </a:p>
        </p:txBody>
      </p:sp>
      <p:sp>
        <p:nvSpPr>
          <p:cNvPr id="3" name="Vertical Text Placeholder 2">
            <a:extLst>
              <a:ext uri="{FF2B5EF4-FFF2-40B4-BE49-F238E27FC236}">
                <a16:creationId xmlns:a16="http://schemas.microsoft.com/office/drawing/2014/main" id="{A1DF47AC-7584-48A9-9DD4-92B104BA0DA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4" name="Date Placeholder 3">
            <a:extLst>
              <a:ext uri="{FF2B5EF4-FFF2-40B4-BE49-F238E27FC236}">
                <a16:creationId xmlns:a16="http://schemas.microsoft.com/office/drawing/2014/main" id="{FADF30B0-B8D7-49EF-A139-CA2601617718}"/>
              </a:ext>
            </a:extLst>
          </p:cNvPr>
          <p:cNvSpPr>
            <a:spLocks noGrp="1"/>
          </p:cNvSpPr>
          <p:nvPr>
            <p:ph type="dt" sz="half" idx="10"/>
          </p:nvPr>
        </p:nvSpPr>
        <p:spPr/>
        <p:txBody>
          <a:bodyPr/>
          <a:lstStyle/>
          <a:p>
            <a:fld id="{7732C9A2-9AFA-4263-93EC-063FE99AE332}" type="datetime8">
              <a:rPr lang="en-SE" smtClean="0"/>
              <a:t>2022-05-23 21:56</a:t>
            </a:fld>
            <a:endParaRPr lang="en-SE"/>
          </a:p>
        </p:txBody>
      </p:sp>
      <p:sp>
        <p:nvSpPr>
          <p:cNvPr id="5" name="Footer Placeholder 4">
            <a:extLst>
              <a:ext uri="{FF2B5EF4-FFF2-40B4-BE49-F238E27FC236}">
                <a16:creationId xmlns:a16="http://schemas.microsoft.com/office/drawing/2014/main" id="{38F782D5-21B3-45C1-9450-CFF86E50FB28}"/>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3A8D8BE4-E67A-4209-9EEB-55B786ED64F0}"/>
              </a:ext>
            </a:extLst>
          </p:cNvPr>
          <p:cNvSpPr>
            <a:spLocks noGrp="1"/>
          </p:cNvSpPr>
          <p:nvPr>
            <p:ph type="sldNum" sz="quarter" idx="12"/>
          </p:nvPr>
        </p:nvSpPr>
        <p:spPr/>
        <p:txBody>
          <a:bodyPr/>
          <a:lstStyle/>
          <a:p>
            <a:fld id="{4956EF07-6CE4-4AF3-BB76-357BAC6876FC}" type="slidenum">
              <a:rPr lang="en-SE" smtClean="0"/>
              <a:t>‹#›</a:t>
            </a:fld>
            <a:endParaRPr lang="en-SE"/>
          </a:p>
        </p:txBody>
      </p:sp>
    </p:spTree>
    <p:extLst>
      <p:ext uri="{BB962C8B-B14F-4D97-AF65-F5344CB8AC3E}">
        <p14:creationId xmlns:p14="http://schemas.microsoft.com/office/powerpoint/2010/main" val="671174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42B4C-51BC-405F-BE1C-0BB2DAA0B718}"/>
              </a:ext>
            </a:extLst>
          </p:cNvPr>
          <p:cNvSpPr>
            <a:spLocks noGrp="1"/>
          </p:cNvSpPr>
          <p:nvPr>
            <p:ph type="title"/>
          </p:nvPr>
        </p:nvSpPr>
        <p:spPr/>
        <p:txBody>
          <a:bodyPr/>
          <a:lstStyle/>
          <a:p>
            <a:r>
              <a:rPr lang="en-US"/>
              <a:t>Click to edit Master title style</a:t>
            </a:r>
            <a:endParaRPr lang="en-SE"/>
          </a:p>
        </p:txBody>
      </p:sp>
      <p:sp>
        <p:nvSpPr>
          <p:cNvPr id="3" name="Content Placeholder 2">
            <a:extLst>
              <a:ext uri="{FF2B5EF4-FFF2-40B4-BE49-F238E27FC236}">
                <a16:creationId xmlns:a16="http://schemas.microsoft.com/office/drawing/2014/main" id="{40CD91F7-9F8E-4179-A568-5A033CEE9A0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4" name="Date Placeholder 3">
            <a:extLst>
              <a:ext uri="{FF2B5EF4-FFF2-40B4-BE49-F238E27FC236}">
                <a16:creationId xmlns:a16="http://schemas.microsoft.com/office/drawing/2014/main" id="{6AC853D6-14DC-4F56-88CD-E059E3A94460}"/>
              </a:ext>
            </a:extLst>
          </p:cNvPr>
          <p:cNvSpPr>
            <a:spLocks noGrp="1"/>
          </p:cNvSpPr>
          <p:nvPr>
            <p:ph type="dt" sz="half" idx="10"/>
          </p:nvPr>
        </p:nvSpPr>
        <p:spPr/>
        <p:txBody>
          <a:bodyPr/>
          <a:lstStyle/>
          <a:p>
            <a:fld id="{CCCC62F2-54CB-4CA1-8857-C7A1D34F9A58}" type="datetime8">
              <a:rPr lang="en-SE" smtClean="0"/>
              <a:t>2022-05-23 21:56</a:t>
            </a:fld>
            <a:endParaRPr lang="en-SE"/>
          </a:p>
        </p:txBody>
      </p:sp>
      <p:sp>
        <p:nvSpPr>
          <p:cNvPr id="5" name="Footer Placeholder 4">
            <a:extLst>
              <a:ext uri="{FF2B5EF4-FFF2-40B4-BE49-F238E27FC236}">
                <a16:creationId xmlns:a16="http://schemas.microsoft.com/office/drawing/2014/main" id="{BDE9AE95-B60E-4BB8-8FD7-331EB4BF533A}"/>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77ADE63C-4B6C-4439-8F28-DB91C636D3E0}"/>
              </a:ext>
            </a:extLst>
          </p:cNvPr>
          <p:cNvSpPr>
            <a:spLocks noGrp="1"/>
          </p:cNvSpPr>
          <p:nvPr>
            <p:ph type="sldNum" sz="quarter" idx="12"/>
          </p:nvPr>
        </p:nvSpPr>
        <p:spPr/>
        <p:txBody>
          <a:bodyPr/>
          <a:lstStyle/>
          <a:p>
            <a:fld id="{4956EF07-6CE4-4AF3-BB76-357BAC6876FC}" type="slidenum">
              <a:rPr lang="en-SE" smtClean="0"/>
              <a:t>‹#›</a:t>
            </a:fld>
            <a:endParaRPr lang="en-SE"/>
          </a:p>
        </p:txBody>
      </p:sp>
    </p:spTree>
    <p:extLst>
      <p:ext uri="{BB962C8B-B14F-4D97-AF65-F5344CB8AC3E}">
        <p14:creationId xmlns:p14="http://schemas.microsoft.com/office/powerpoint/2010/main" val="1053409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1CDE2-4660-439C-869E-48C753AC8F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E"/>
          </a:p>
        </p:txBody>
      </p:sp>
      <p:sp>
        <p:nvSpPr>
          <p:cNvPr id="3" name="Text Placeholder 2">
            <a:extLst>
              <a:ext uri="{FF2B5EF4-FFF2-40B4-BE49-F238E27FC236}">
                <a16:creationId xmlns:a16="http://schemas.microsoft.com/office/drawing/2014/main" id="{D4BE501B-ED20-459B-827C-FD5294DF7F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3C5EC1C-8062-4073-981D-98BA85C67339}"/>
              </a:ext>
            </a:extLst>
          </p:cNvPr>
          <p:cNvSpPr>
            <a:spLocks noGrp="1"/>
          </p:cNvSpPr>
          <p:nvPr>
            <p:ph type="dt" sz="half" idx="10"/>
          </p:nvPr>
        </p:nvSpPr>
        <p:spPr/>
        <p:txBody>
          <a:bodyPr/>
          <a:lstStyle/>
          <a:p>
            <a:fld id="{6449B1DC-7C5E-4873-ABCF-24C99BB3020F}" type="datetime8">
              <a:rPr lang="en-SE" smtClean="0"/>
              <a:t>2022-05-23 21:56</a:t>
            </a:fld>
            <a:endParaRPr lang="en-SE"/>
          </a:p>
        </p:txBody>
      </p:sp>
      <p:sp>
        <p:nvSpPr>
          <p:cNvPr id="5" name="Footer Placeholder 4">
            <a:extLst>
              <a:ext uri="{FF2B5EF4-FFF2-40B4-BE49-F238E27FC236}">
                <a16:creationId xmlns:a16="http://schemas.microsoft.com/office/drawing/2014/main" id="{A1F8B48C-6E73-4D73-800C-2E40469E15ED}"/>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AFEA5AE2-6B5D-47C0-AF5A-9351226C269D}"/>
              </a:ext>
            </a:extLst>
          </p:cNvPr>
          <p:cNvSpPr>
            <a:spLocks noGrp="1"/>
          </p:cNvSpPr>
          <p:nvPr>
            <p:ph type="sldNum" sz="quarter" idx="12"/>
          </p:nvPr>
        </p:nvSpPr>
        <p:spPr/>
        <p:txBody>
          <a:bodyPr/>
          <a:lstStyle/>
          <a:p>
            <a:fld id="{4956EF07-6CE4-4AF3-BB76-357BAC6876FC}" type="slidenum">
              <a:rPr lang="en-SE" smtClean="0"/>
              <a:t>‹#›</a:t>
            </a:fld>
            <a:endParaRPr lang="en-SE"/>
          </a:p>
        </p:txBody>
      </p:sp>
    </p:spTree>
    <p:extLst>
      <p:ext uri="{BB962C8B-B14F-4D97-AF65-F5344CB8AC3E}">
        <p14:creationId xmlns:p14="http://schemas.microsoft.com/office/powerpoint/2010/main" val="391390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B3E1C-A779-4773-8FB2-9E1197DFA9A3}"/>
              </a:ext>
            </a:extLst>
          </p:cNvPr>
          <p:cNvSpPr>
            <a:spLocks noGrp="1"/>
          </p:cNvSpPr>
          <p:nvPr>
            <p:ph type="title"/>
          </p:nvPr>
        </p:nvSpPr>
        <p:spPr/>
        <p:txBody>
          <a:bodyPr/>
          <a:lstStyle/>
          <a:p>
            <a:r>
              <a:rPr lang="en-US"/>
              <a:t>Click to edit Master title style</a:t>
            </a:r>
            <a:endParaRPr lang="en-SE"/>
          </a:p>
        </p:txBody>
      </p:sp>
      <p:sp>
        <p:nvSpPr>
          <p:cNvPr id="3" name="Content Placeholder 2">
            <a:extLst>
              <a:ext uri="{FF2B5EF4-FFF2-40B4-BE49-F238E27FC236}">
                <a16:creationId xmlns:a16="http://schemas.microsoft.com/office/drawing/2014/main" id="{435FD96A-7DDC-4C10-86E5-EECE4B91BFA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4" name="Content Placeholder 3">
            <a:extLst>
              <a:ext uri="{FF2B5EF4-FFF2-40B4-BE49-F238E27FC236}">
                <a16:creationId xmlns:a16="http://schemas.microsoft.com/office/drawing/2014/main" id="{BD159F79-563A-4C82-9628-A1BAF669997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5" name="Date Placeholder 4">
            <a:extLst>
              <a:ext uri="{FF2B5EF4-FFF2-40B4-BE49-F238E27FC236}">
                <a16:creationId xmlns:a16="http://schemas.microsoft.com/office/drawing/2014/main" id="{EDDCCDDA-2868-406B-99A4-F2100F337B48}"/>
              </a:ext>
            </a:extLst>
          </p:cNvPr>
          <p:cNvSpPr>
            <a:spLocks noGrp="1"/>
          </p:cNvSpPr>
          <p:nvPr>
            <p:ph type="dt" sz="half" idx="10"/>
          </p:nvPr>
        </p:nvSpPr>
        <p:spPr/>
        <p:txBody>
          <a:bodyPr/>
          <a:lstStyle/>
          <a:p>
            <a:fld id="{96CA72AA-C084-4C91-BF68-8284EC9D1EFD}" type="datetime8">
              <a:rPr lang="en-SE" smtClean="0"/>
              <a:t>2022-05-23 21:56</a:t>
            </a:fld>
            <a:endParaRPr lang="en-SE"/>
          </a:p>
        </p:txBody>
      </p:sp>
      <p:sp>
        <p:nvSpPr>
          <p:cNvPr id="6" name="Footer Placeholder 5">
            <a:extLst>
              <a:ext uri="{FF2B5EF4-FFF2-40B4-BE49-F238E27FC236}">
                <a16:creationId xmlns:a16="http://schemas.microsoft.com/office/drawing/2014/main" id="{A62E9EE2-129C-4E9E-9A5F-5E8EACA8E7C0}"/>
              </a:ext>
            </a:extLst>
          </p:cNvPr>
          <p:cNvSpPr>
            <a:spLocks noGrp="1"/>
          </p:cNvSpPr>
          <p:nvPr>
            <p:ph type="ftr" sz="quarter" idx="11"/>
          </p:nvPr>
        </p:nvSpPr>
        <p:spPr/>
        <p:txBody>
          <a:bodyPr/>
          <a:lstStyle/>
          <a:p>
            <a:endParaRPr lang="en-SE"/>
          </a:p>
        </p:txBody>
      </p:sp>
      <p:sp>
        <p:nvSpPr>
          <p:cNvPr id="7" name="Slide Number Placeholder 6">
            <a:extLst>
              <a:ext uri="{FF2B5EF4-FFF2-40B4-BE49-F238E27FC236}">
                <a16:creationId xmlns:a16="http://schemas.microsoft.com/office/drawing/2014/main" id="{E7D60DFB-A0F1-45A4-B1AC-EFBB948616FF}"/>
              </a:ext>
            </a:extLst>
          </p:cNvPr>
          <p:cNvSpPr>
            <a:spLocks noGrp="1"/>
          </p:cNvSpPr>
          <p:nvPr>
            <p:ph type="sldNum" sz="quarter" idx="12"/>
          </p:nvPr>
        </p:nvSpPr>
        <p:spPr/>
        <p:txBody>
          <a:bodyPr/>
          <a:lstStyle/>
          <a:p>
            <a:fld id="{4956EF07-6CE4-4AF3-BB76-357BAC6876FC}" type="slidenum">
              <a:rPr lang="en-SE" smtClean="0"/>
              <a:t>‹#›</a:t>
            </a:fld>
            <a:endParaRPr lang="en-SE"/>
          </a:p>
        </p:txBody>
      </p:sp>
    </p:spTree>
    <p:extLst>
      <p:ext uri="{BB962C8B-B14F-4D97-AF65-F5344CB8AC3E}">
        <p14:creationId xmlns:p14="http://schemas.microsoft.com/office/powerpoint/2010/main" val="873215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C33D5-62B4-4E07-B2BA-2C1DA21CC149}"/>
              </a:ext>
            </a:extLst>
          </p:cNvPr>
          <p:cNvSpPr>
            <a:spLocks noGrp="1"/>
          </p:cNvSpPr>
          <p:nvPr>
            <p:ph type="title"/>
          </p:nvPr>
        </p:nvSpPr>
        <p:spPr>
          <a:xfrm>
            <a:off x="839788" y="365125"/>
            <a:ext cx="10515600" cy="1325563"/>
          </a:xfrm>
        </p:spPr>
        <p:txBody>
          <a:bodyPr/>
          <a:lstStyle/>
          <a:p>
            <a:r>
              <a:rPr lang="en-US"/>
              <a:t>Click to edit Master title style</a:t>
            </a:r>
            <a:endParaRPr lang="en-SE"/>
          </a:p>
        </p:txBody>
      </p:sp>
      <p:sp>
        <p:nvSpPr>
          <p:cNvPr id="3" name="Text Placeholder 2">
            <a:extLst>
              <a:ext uri="{FF2B5EF4-FFF2-40B4-BE49-F238E27FC236}">
                <a16:creationId xmlns:a16="http://schemas.microsoft.com/office/drawing/2014/main" id="{25B6BC41-AF7B-4F5C-87FD-15EC670732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2B093F1-648D-4D9E-B8BE-A4C6564E91F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5" name="Text Placeholder 4">
            <a:extLst>
              <a:ext uri="{FF2B5EF4-FFF2-40B4-BE49-F238E27FC236}">
                <a16:creationId xmlns:a16="http://schemas.microsoft.com/office/drawing/2014/main" id="{25F32CD7-804F-440D-9BC8-6FFA2D8037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1F77461-25F1-47BC-8E6A-C8391B5B70A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7" name="Date Placeholder 6">
            <a:extLst>
              <a:ext uri="{FF2B5EF4-FFF2-40B4-BE49-F238E27FC236}">
                <a16:creationId xmlns:a16="http://schemas.microsoft.com/office/drawing/2014/main" id="{88770B63-D00E-4B2A-A003-C7D07581273D}"/>
              </a:ext>
            </a:extLst>
          </p:cNvPr>
          <p:cNvSpPr>
            <a:spLocks noGrp="1"/>
          </p:cNvSpPr>
          <p:nvPr>
            <p:ph type="dt" sz="half" idx="10"/>
          </p:nvPr>
        </p:nvSpPr>
        <p:spPr/>
        <p:txBody>
          <a:bodyPr/>
          <a:lstStyle/>
          <a:p>
            <a:fld id="{5F87604B-8E60-4CE3-BC0A-A6F3FB4BA32E}" type="datetime8">
              <a:rPr lang="en-SE" smtClean="0"/>
              <a:t>2022-05-23 21:56</a:t>
            </a:fld>
            <a:endParaRPr lang="en-SE"/>
          </a:p>
        </p:txBody>
      </p:sp>
      <p:sp>
        <p:nvSpPr>
          <p:cNvPr id="8" name="Footer Placeholder 7">
            <a:extLst>
              <a:ext uri="{FF2B5EF4-FFF2-40B4-BE49-F238E27FC236}">
                <a16:creationId xmlns:a16="http://schemas.microsoft.com/office/drawing/2014/main" id="{C1ECB485-E4BD-47B1-88F3-A88F34B367DD}"/>
              </a:ext>
            </a:extLst>
          </p:cNvPr>
          <p:cNvSpPr>
            <a:spLocks noGrp="1"/>
          </p:cNvSpPr>
          <p:nvPr>
            <p:ph type="ftr" sz="quarter" idx="11"/>
          </p:nvPr>
        </p:nvSpPr>
        <p:spPr/>
        <p:txBody>
          <a:bodyPr/>
          <a:lstStyle/>
          <a:p>
            <a:endParaRPr lang="en-SE"/>
          </a:p>
        </p:txBody>
      </p:sp>
      <p:sp>
        <p:nvSpPr>
          <p:cNvPr id="9" name="Slide Number Placeholder 8">
            <a:extLst>
              <a:ext uri="{FF2B5EF4-FFF2-40B4-BE49-F238E27FC236}">
                <a16:creationId xmlns:a16="http://schemas.microsoft.com/office/drawing/2014/main" id="{2DC7CC3B-DAA5-455E-BEA4-3D5C22996945}"/>
              </a:ext>
            </a:extLst>
          </p:cNvPr>
          <p:cNvSpPr>
            <a:spLocks noGrp="1"/>
          </p:cNvSpPr>
          <p:nvPr>
            <p:ph type="sldNum" sz="quarter" idx="12"/>
          </p:nvPr>
        </p:nvSpPr>
        <p:spPr/>
        <p:txBody>
          <a:bodyPr/>
          <a:lstStyle/>
          <a:p>
            <a:fld id="{4956EF07-6CE4-4AF3-BB76-357BAC6876FC}" type="slidenum">
              <a:rPr lang="en-SE" smtClean="0"/>
              <a:t>‹#›</a:t>
            </a:fld>
            <a:endParaRPr lang="en-SE"/>
          </a:p>
        </p:txBody>
      </p:sp>
    </p:spTree>
    <p:extLst>
      <p:ext uri="{BB962C8B-B14F-4D97-AF65-F5344CB8AC3E}">
        <p14:creationId xmlns:p14="http://schemas.microsoft.com/office/powerpoint/2010/main" val="1492674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E8AC6-B874-436A-892B-9A21530310D5}"/>
              </a:ext>
            </a:extLst>
          </p:cNvPr>
          <p:cNvSpPr>
            <a:spLocks noGrp="1"/>
          </p:cNvSpPr>
          <p:nvPr>
            <p:ph type="title"/>
          </p:nvPr>
        </p:nvSpPr>
        <p:spPr/>
        <p:txBody>
          <a:bodyPr/>
          <a:lstStyle/>
          <a:p>
            <a:r>
              <a:rPr lang="en-US"/>
              <a:t>Click to edit Master title style</a:t>
            </a:r>
            <a:endParaRPr lang="en-SE"/>
          </a:p>
        </p:txBody>
      </p:sp>
      <p:sp>
        <p:nvSpPr>
          <p:cNvPr id="3" name="Date Placeholder 2">
            <a:extLst>
              <a:ext uri="{FF2B5EF4-FFF2-40B4-BE49-F238E27FC236}">
                <a16:creationId xmlns:a16="http://schemas.microsoft.com/office/drawing/2014/main" id="{83841BDC-F189-4EC1-802B-C4110CAA3334}"/>
              </a:ext>
            </a:extLst>
          </p:cNvPr>
          <p:cNvSpPr>
            <a:spLocks noGrp="1"/>
          </p:cNvSpPr>
          <p:nvPr>
            <p:ph type="dt" sz="half" idx="10"/>
          </p:nvPr>
        </p:nvSpPr>
        <p:spPr/>
        <p:txBody>
          <a:bodyPr/>
          <a:lstStyle/>
          <a:p>
            <a:fld id="{D4CD5016-FEAC-4982-B4B3-98CFC44B7DD4}" type="datetime8">
              <a:rPr lang="en-SE" smtClean="0"/>
              <a:t>2022-05-23 21:56</a:t>
            </a:fld>
            <a:endParaRPr lang="en-SE"/>
          </a:p>
        </p:txBody>
      </p:sp>
      <p:sp>
        <p:nvSpPr>
          <p:cNvPr id="4" name="Footer Placeholder 3">
            <a:extLst>
              <a:ext uri="{FF2B5EF4-FFF2-40B4-BE49-F238E27FC236}">
                <a16:creationId xmlns:a16="http://schemas.microsoft.com/office/drawing/2014/main" id="{826EBF65-F98B-4592-85DA-D3A9D3A79EA8}"/>
              </a:ext>
            </a:extLst>
          </p:cNvPr>
          <p:cNvSpPr>
            <a:spLocks noGrp="1"/>
          </p:cNvSpPr>
          <p:nvPr>
            <p:ph type="ftr" sz="quarter" idx="11"/>
          </p:nvPr>
        </p:nvSpPr>
        <p:spPr/>
        <p:txBody>
          <a:bodyPr/>
          <a:lstStyle/>
          <a:p>
            <a:endParaRPr lang="en-SE"/>
          </a:p>
        </p:txBody>
      </p:sp>
      <p:sp>
        <p:nvSpPr>
          <p:cNvPr id="5" name="Slide Number Placeholder 4">
            <a:extLst>
              <a:ext uri="{FF2B5EF4-FFF2-40B4-BE49-F238E27FC236}">
                <a16:creationId xmlns:a16="http://schemas.microsoft.com/office/drawing/2014/main" id="{A46134E7-145D-4C95-B7AE-B6DBA84D743D}"/>
              </a:ext>
            </a:extLst>
          </p:cNvPr>
          <p:cNvSpPr>
            <a:spLocks noGrp="1"/>
          </p:cNvSpPr>
          <p:nvPr>
            <p:ph type="sldNum" sz="quarter" idx="12"/>
          </p:nvPr>
        </p:nvSpPr>
        <p:spPr/>
        <p:txBody>
          <a:bodyPr/>
          <a:lstStyle/>
          <a:p>
            <a:fld id="{4956EF07-6CE4-4AF3-BB76-357BAC6876FC}" type="slidenum">
              <a:rPr lang="en-SE" smtClean="0"/>
              <a:t>‹#›</a:t>
            </a:fld>
            <a:endParaRPr lang="en-SE"/>
          </a:p>
        </p:txBody>
      </p:sp>
    </p:spTree>
    <p:extLst>
      <p:ext uri="{BB962C8B-B14F-4D97-AF65-F5344CB8AC3E}">
        <p14:creationId xmlns:p14="http://schemas.microsoft.com/office/powerpoint/2010/main" val="249847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0C5506-5A8F-485B-A286-CF2DEFEF3329}"/>
              </a:ext>
            </a:extLst>
          </p:cNvPr>
          <p:cNvSpPr>
            <a:spLocks noGrp="1"/>
          </p:cNvSpPr>
          <p:nvPr>
            <p:ph type="dt" sz="half" idx="10"/>
          </p:nvPr>
        </p:nvSpPr>
        <p:spPr/>
        <p:txBody>
          <a:bodyPr/>
          <a:lstStyle/>
          <a:p>
            <a:fld id="{F26C4C11-4FF2-415B-9350-FA4A0702C6E4}" type="datetime8">
              <a:rPr lang="en-SE" smtClean="0"/>
              <a:t>2022-05-23 21:56</a:t>
            </a:fld>
            <a:endParaRPr lang="en-SE"/>
          </a:p>
        </p:txBody>
      </p:sp>
      <p:sp>
        <p:nvSpPr>
          <p:cNvPr id="3" name="Footer Placeholder 2">
            <a:extLst>
              <a:ext uri="{FF2B5EF4-FFF2-40B4-BE49-F238E27FC236}">
                <a16:creationId xmlns:a16="http://schemas.microsoft.com/office/drawing/2014/main" id="{C583888E-5A95-4D7B-8B0F-CFB5C8152CAB}"/>
              </a:ext>
            </a:extLst>
          </p:cNvPr>
          <p:cNvSpPr>
            <a:spLocks noGrp="1"/>
          </p:cNvSpPr>
          <p:nvPr>
            <p:ph type="ftr" sz="quarter" idx="11"/>
          </p:nvPr>
        </p:nvSpPr>
        <p:spPr/>
        <p:txBody>
          <a:bodyPr/>
          <a:lstStyle/>
          <a:p>
            <a:endParaRPr lang="en-SE"/>
          </a:p>
        </p:txBody>
      </p:sp>
      <p:sp>
        <p:nvSpPr>
          <p:cNvPr id="4" name="Slide Number Placeholder 3">
            <a:extLst>
              <a:ext uri="{FF2B5EF4-FFF2-40B4-BE49-F238E27FC236}">
                <a16:creationId xmlns:a16="http://schemas.microsoft.com/office/drawing/2014/main" id="{D2D5D30D-6FD9-4A53-94DD-AD66F06BFF60}"/>
              </a:ext>
            </a:extLst>
          </p:cNvPr>
          <p:cNvSpPr>
            <a:spLocks noGrp="1"/>
          </p:cNvSpPr>
          <p:nvPr>
            <p:ph type="sldNum" sz="quarter" idx="12"/>
          </p:nvPr>
        </p:nvSpPr>
        <p:spPr/>
        <p:txBody>
          <a:bodyPr/>
          <a:lstStyle/>
          <a:p>
            <a:fld id="{4956EF07-6CE4-4AF3-BB76-357BAC6876FC}" type="slidenum">
              <a:rPr lang="en-SE" smtClean="0"/>
              <a:t>‹#›</a:t>
            </a:fld>
            <a:endParaRPr lang="en-SE"/>
          </a:p>
        </p:txBody>
      </p:sp>
    </p:spTree>
    <p:extLst>
      <p:ext uri="{BB962C8B-B14F-4D97-AF65-F5344CB8AC3E}">
        <p14:creationId xmlns:p14="http://schemas.microsoft.com/office/powerpoint/2010/main" val="2153909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72792-297A-4A40-B855-B9F20C017C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E"/>
          </a:p>
        </p:txBody>
      </p:sp>
      <p:sp>
        <p:nvSpPr>
          <p:cNvPr id="3" name="Content Placeholder 2">
            <a:extLst>
              <a:ext uri="{FF2B5EF4-FFF2-40B4-BE49-F238E27FC236}">
                <a16:creationId xmlns:a16="http://schemas.microsoft.com/office/drawing/2014/main" id="{284463DE-7DCC-48A2-AE22-7DDF6C764E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4" name="Text Placeholder 3">
            <a:extLst>
              <a:ext uri="{FF2B5EF4-FFF2-40B4-BE49-F238E27FC236}">
                <a16:creationId xmlns:a16="http://schemas.microsoft.com/office/drawing/2014/main" id="{E4752FF2-3BCA-4087-BC9C-12A8D494C8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EBCB790-A4DA-4123-9016-92BB67C9447D}"/>
              </a:ext>
            </a:extLst>
          </p:cNvPr>
          <p:cNvSpPr>
            <a:spLocks noGrp="1"/>
          </p:cNvSpPr>
          <p:nvPr>
            <p:ph type="dt" sz="half" idx="10"/>
          </p:nvPr>
        </p:nvSpPr>
        <p:spPr/>
        <p:txBody>
          <a:bodyPr/>
          <a:lstStyle/>
          <a:p>
            <a:fld id="{2A2304C0-E9B1-41E5-9EA7-E950E1F7C847}" type="datetime8">
              <a:rPr lang="en-SE" smtClean="0"/>
              <a:t>2022-05-23 21:56</a:t>
            </a:fld>
            <a:endParaRPr lang="en-SE"/>
          </a:p>
        </p:txBody>
      </p:sp>
      <p:sp>
        <p:nvSpPr>
          <p:cNvPr id="6" name="Footer Placeholder 5">
            <a:extLst>
              <a:ext uri="{FF2B5EF4-FFF2-40B4-BE49-F238E27FC236}">
                <a16:creationId xmlns:a16="http://schemas.microsoft.com/office/drawing/2014/main" id="{E8D9ED08-C4D2-47B2-8CBB-3E859797A38B}"/>
              </a:ext>
            </a:extLst>
          </p:cNvPr>
          <p:cNvSpPr>
            <a:spLocks noGrp="1"/>
          </p:cNvSpPr>
          <p:nvPr>
            <p:ph type="ftr" sz="quarter" idx="11"/>
          </p:nvPr>
        </p:nvSpPr>
        <p:spPr/>
        <p:txBody>
          <a:bodyPr/>
          <a:lstStyle/>
          <a:p>
            <a:endParaRPr lang="en-SE"/>
          </a:p>
        </p:txBody>
      </p:sp>
      <p:sp>
        <p:nvSpPr>
          <p:cNvPr id="7" name="Slide Number Placeholder 6">
            <a:extLst>
              <a:ext uri="{FF2B5EF4-FFF2-40B4-BE49-F238E27FC236}">
                <a16:creationId xmlns:a16="http://schemas.microsoft.com/office/drawing/2014/main" id="{90E662F2-476B-4E36-B9D1-D53DDCB69549}"/>
              </a:ext>
            </a:extLst>
          </p:cNvPr>
          <p:cNvSpPr>
            <a:spLocks noGrp="1"/>
          </p:cNvSpPr>
          <p:nvPr>
            <p:ph type="sldNum" sz="quarter" idx="12"/>
          </p:nvPr>
        </p:nvSpPr>
        <p:spPr/>
        <p:txBody>
          <a:bodyPr/>
          <a:lstStyle/>
          <a:p>
            <a:fld id="{4956EF07-6CE4-4AF3-BB76-357BAC6876FC}" type="slidenum">
              <a:rPr lang="en-SE" smtClean="0"/>
              <a:t>‹#›</a:t>
            </a:fld>
            <a:endParaRPr lang="en-SE"/>
          </a:p>
        </p:txBody>
      </p:sp>
    </p:spTree>
    <p:extLst>
      <p:ext uri="{BB962C8B-B14F-4D97-AF65-F5344CB8AC3E}">
        <p14:creationId xmlns:p14="http://schemas.microsoft.com/office/powerpoint/2010/main" val="1504585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9CE5E-5AB4-4469-91E1-F5702AEF30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E"/>
          </a:p>
        </p:txBody>
      </p:sp>
      <p:sp>
        <p:nvSpPr>
          <p:cNvPr id="3" name="Picture Placeholder 2">
            <a:extLst>
              <a:ext uri="{FF2B5EF4-FFF2-40B4-BE49-F238E27FC236}">
                <a16:creationId xmlns:a16="http://schemas.microsoft.com/office/drawing/2014/main" id="{E295E358-573B-4C0C-BCCB-4B2C69E183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E"/>
          </a:p>
        </p:txBody>
      </p:sp>
      <p:sp>
        <p:nvSpPr>
          <p:cNvPr id="4" name="Text Placeholder 3">
            <a:extLst>
              <a:ext uri="{FF2B5EF4-FFF2-40B4-BE49-F238E27FC236}">
                <a16:creationId xmlns:a16="http://schemas.microsoft.com/office/drawing/2014/main" id="{18FCAD6A-3045-4068-99B3-1AA10257F9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5483D94-0911-4F9D-93AD-AA8F87E1F178}"/>
              </a:ext>
            </a:extLst>
          </p:cNvPr>
          <p:cNvSpPr>
            <a:spLocks noGrp="1"/>
          </p:cNvSpPr>
          <p:nvPr>
            <p:ph type="dt" sz="half" idx="10"/>
          </p:nvPr>
        </p:nvSpPr>
        <p:spPr/>
        <p:txBody>
          <a:bodyPr/>
          <a:lstStyle/>
          <a:p>
            <a:fld id="{35B8AD16-A1CF-4594-81D7-DE536B75414F}" type="datetime8">
              <a:rPr lang="en-SE" smtClean="0"/>
              <a:t>2022-05-23 21:56</a:t>
            </a:fld>
            <a:endParaRPr lang="en-SE"/>
          </a:p>
        </p:txBody>
      </p:sp>
      <p:sp>
        <p:nvSpPr>
          <p:cNvPr id="6" name="Footer Placeholder 5">
            <a:extLst>
              <a:ext uri="{FF2B5EF4-FFF2-40B4-BE49-F238E27FC236}">
                <a16:creationId xmlns:a16="http://schemas.microsoft.com/office/drawing/2014/main" id="{5891A34C-F361-49D6-8D4B-F4118442DB37}"/>
              </a:ext>
            </a:extLst>
          </p:cNvPr>
          <p:cNvSpPr>
            <a:spLocks noGrp="1"/>
          </p:cNvSpPr>
          <p:nvPr>
            <p:ph type="ftr" sz="quarter" idx="11"/>
          </p:nvPr>
        </p:nvSpPr>
        <p:spPr/>
        <p:txBody>
          <a:bodyPr/>
          <a:lstStyle/>
          <a:p>
            <a:endParaRPr lang="en-SE"/>
          </a:p>
        </p:txBody>
      </p:sp>
      <p:sp>
        <p:nvSpPr>
          <p:cNvPr id="7" name="Slide Number Placeholder 6">
            <a:extLst>
              <a:ext uri="{FF2B5EF4-FFF2-40B4-BE49-F238E27FC236}">
                <a16:creationId xmlns:a16="http://schemas.microsoft.com/office/drawing/2014/main" id="{BC5444C4-5990-4A83-8B8C-CC179447FBAF}"/>
              </a:ext>
            </a:extLst>
          </p:cNvPr>
          <p:cNvSpPr>
            <a:spLocks noGrp="1"/>
          </p:cNvSpPr>
          <p:nvPr>
            <p:ph type="sldNum" sz="quarter" idx="12"/>
          </p:nvPr>
        </p:nvSpPr>
        <p:spPr/>
        <p:txBody>
          <a:bodyPr/>
          <a:lstStyle/>
          <a:p>
            <a:fld id="{4956EF07-6CE4-4AF3-BB76-357BAC6876FC}" type="slidenum">
              <a:rPr lang="en-SE" smtClean="0"/>
              <a:t>‹#›</a:t>
            </a:fld>
            <a:endParaRPr lang="en-SE"/>
          </a:p>
        </p:txBody>
      </p:sp>
    </p:spTree>
    <p:extLst>
      <p:ext uri="{BB962C8B-B14F-4D97-AF65-F5344CB8AC3E}">
        <p14:creationId xmlns:p14="http://schemas.microsoft.com/office/powerpoint/2010/main" val="1336758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9BB44E-F17D-4191-8D21-BDFF67894C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E"/>
          </a:p>
        </p:txBody>
      </p:sp>
      <p:sp>
        <p:nvSpPr>
          <p:cNvPr id="3" name="Text Placeholder 2">
            <a:extLst>
              <a:ext uri="{FF2B5EF4-FFF2-40B4-BE49-F238E27FC236}">
                <a16:creationId xmlns:a16="http://schemas.microsoft.com/office/drawing/2014/main" id="{AE276443-71EB-47CE-8668-F6ACF18FB8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4" name="Date Placeholder 3">
            <a:extLst>
              <a:ext uri="{FF2B5EF4-FFF2-40B4-BE49-F238E27FC236}">
                <a16:creationId xmlns:a16="http://schemas.microsoft.com/office/drawing/2014/main" id="{F3BFD6C7-348A-473A-909E-E9A30F5109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81E77A-CE69-461F-90ED-2774D504B70D}" type="datetime8">
              <a:rPr lang="en-SE" smtClean="0"/>
              <a:t>2022-05-23 21:56</a:t>
            </a:fld>
            <a:endParaRPr lang="en-SE"/>
          </a:p>
        </p:txBody>
      </p:sp>
      <p:sp>
        <p:nvSpPr>
          <p:cNvPr id="5" name="Footer Placeholder 4">
            <a:extLst>
              <a:ext uri="{FF2B5EF4-FFF2-40B4-BE49-F238E27FC236}">
                <a16:creationId xmlns:a16="http://schemas.microsoft.com/office/drawing/2014/main" id="{09E72E0D-1425-453C-BEF9-CAC310621A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E"/>
          </a:p>
        </p:txBody>
      </p:sp>
      <p:sp>
        <p:nvSpPr>
          <p:cNvPr id="6" name="Slide Number Placeholder 5">
            <a:extLst>
              <a:ext uri="{FF2B5EF4-FFF2-40B4-BE49-F238E27FC236}">
                <a16:creationId xmlns:a16="http://schemas.microsoft.com/office/drawing/2014/main" id="{67EC11B9-C40E-4436-B822-555F7DCD69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56EF07-6CE4-4AF3-BB76-357BAC6876FC}" type="slidenum">
              <a:rPr lang="en-SE" smtClean="0"/>
              <a:t>‹#›</a:t>
            </a:fld>
            <a:endParaRPr lang="en-SE"/>
          </a:p>
        </p:txBody>
      </p:sp>
    </p:spTree>
    <p:extLst>
      <p:ext uri="{BB962C8B-B14F-4D97-AF65-F5344CB8AC3E}">
        <p14:creationId xmlns:p14="http://schemas.microsoft.com/office/powerpoint/2010/main" val="2354962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gif"/><Relationship Id="rId4" Type="http://schemas.openxmlformats.org/officeDocument/2006/relationships/image" Target="../media/image13.gif"/></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7A9AE74D-D427-4298-BC42-FAB94367F524}"/>
              </a:ext>
            </a:extLst>
          </p:cNvPr>
          <p:cNvSpPr txBox="1">
            <a:spLocks/>
          </p:cNvSpPr>
          <p:nvPr/>
        </p:nvSpPr>
        <p:spPr>
          <a:xfrm>
            <a:off x="361243" y="381853"/>
            <a:ext cx="11446933" cy="1054955"/>
          </a:xfrm>
          <a:prstGeom prst="rect">
            <a:avLst/>
          </a:prstGeom>
          <a:solidFill>
            <a:schemeClr val="bg1"/>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b="1" dirty="0">
              <a:solidFill>
                <a:schemeClr val="accent1"/>
              </a:solidFill>
              <a:latin typeface="Calibri" panose="020F0502020204030204" pitchFamily="34" charset="0"/>
            </a:endParaRPr>
          </a:p>
        </p:txBody>
      </p:sp>
      <p:sp>
        <p:nvSpPr>
          <p:cNvPr id="4" name="Content Placeholder 2">
            <a:extLst>
              <a:ext uri="{FF2B5EF4-FFF2-40B4-BE49-F238E27FC236}">
                <a16:creationId xmlns:a16="http://schemas.microsoft.com/office/drawing/2014/main" id="{0D36DFEE-7294-4E1B-A29D-20207F57A46C}"/>
              </a:ext>
            </a:extLst>
          </p:cNvPr>
          <p:cNvSpPr txBox="1">
            <a:spLocks/>
          </p:cNvSpPr>
          <p:nvPr/>
        </p:nvSpPr>
        <p:spPr>
          <a:xfrm>
            <a:off x="361243" y="1558007"/>
            <a:ext cx="11446933" cy="4962525"/>
          </a:xfrm>
          <a:prstGeom prst="rect">
            <a:avLst/>
          </a:prstGeom>
          <a:solidFill>
            <a:schemeClr val="bg1"/>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b="1" dirty="0">
              <a:solidFill>
                <a:schemeClr val="accent1"/>
              </a:solidFill>
              <a:latin typeface="Calibri" panose="020F0502020204030204" pitchFamily="34" charset="0"/>
            </a:endParaRPr>
          </a:p>
        </p:txBody>
      </p:sp>
      <p:pic>
        <p:nvPicPr>
          <p:cNvPr id="102" name="Picture 101">
            <a:extLst>
              <a:ext uri="{FF2B5EF4-FFF2-40B4-BE49-F238E27FC236}">
                <a16:creationId xmlns:a16="http://schemas.microsoft.com/office/drawing/2014/main" id="{D67A8BA5-44ED-4219-8CE1-6BA1FEC555AB}"/>
              </a:ext>
            </a:extLst>
          </p:cNvPr>
          <p:cNvPicPr>
            <a:picLocks noChangeAspect="1"/>
          </p:cNvPicPr>
          <p:nvPr/>
        </p:nvPicPr>
        <p:blipFill>
          <a:blip r:embed="rId3"/>
          <a:stretch>
            <a:fillRect/>
          </a:stretch>
        </p:blipFill>
        <p:spPr>
          <a:xfrm>
            <a:off x="9409957" y="420573"/>
            <a:ext cx="2169784" cy="966384"/>
          </a:xfrm>
          <a:prstGeom prst="rect">
            <a:avLst/>
          </a:prstGeom>
        </p:spPr>
      </p:pic>
      <p:pic>
        <p:nvPicPr>
          <p:cNvPr id="8" name="Picture 7">
            <a:extLst>
              <a:ext uri="{FF2B5EF4-FFF2-40B4-BE49-F238E27FC236}">
                <a16:creationId xmlns:a16="http://schemas.microsoft.com/office/drawing/2014/main" id="{1D7BC3EC-C083-4725-A7D5-471420924D0D}"/>
              </a:ext>
            </a:extLst>
          </p:cNvPr>
          <p:cNvPicPr>
            <a:picLocks noChangeAspect="1"/>
          </p:cNvPicPr>
          <p:nvPr/>
        </p:nvPicPr>
        <p:blipFill>
          <a:blip r:embed="rId4"/>
          <a:stretch>
            <a:fillRect/>
          </a:stretch>
        </p:blipFill>
        <p:spPr>
          <a:xfrm>
            <a:off x="5287904" y="420573"/>
            <a:ext cx="3843942" cy="927201"/>
          </a:xfrm>
          <a:prstGeom prst="rect">
            <a:avLst/>
          </a:prstGeom>
          <a:solidFill>
            <a:schemeClr val="bg1"/>
          </a:solidFill>
        </p:spPr>
      </p:pic>
      <p:pic>
        <p:nvPicPr>
          <p:cNvPr id="9" name="Picture 8">
            <a:extLst>
              <a:ext uri="{FF2B5EF4-FFF2-40B4-BE49-F238E27FC236}">
                <a16:creationId xmlns:a16="http://schemas.microsoft.com/office/drawing/2014/main" id="{8DD639AF-58B7-4F2F-8D21-F706960B60A1}"/>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7686394" y="3260821"/>
            <a:ext cx="4121782" cy="3259711"/>
          </a:xfrm>
          <a:prstGeom prst="rect">
            <a:avLst/>
          </a:prstGeom>
        </p:spPr>
      </p:pic>
      <p:pic>
        <p:nvPicPr>
          <p:cNvPr id="1026" name="Picture 2" descr="Uppsala universitet – Wikipedia">
            <a:extLst>
              <a:ext uri="{FF2B5EF4-FFF2-40B4-BE49-F238E27FC236}">
                <a16:creationId xmlns:a16="http://schemas.microsoft.com/office/drawing/2014/main" id="{1C58BB1F-8587-4FAE-99ED-7FB73B0EBA0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08853" y="392887"/>
            <a:ext cx="1076146" cy="102671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tart - Centre of Natural Hazards and Disaster Science">
            <a:extLst>
              <a:ext uri="{FF2B5EF4-FFF2-40B4-BE49-F238E27FC236}">
                <a16:creationId xmlns:a16="http://schemas.microsoft.com/office/drawing/2014/main" id="{9F4A7D3D-BF16-4A6F-AA5B-67A358F081B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4148" y="455258"/>
            <a:ext cx="2341800" cy="84518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33FB490-4C39-4130-83AF-4046B6321ED2}"/>
              </a:ext>
            </a:extLst>
          </p:cNvPr>
          <p:cNvSpPr txBox="1"/>
          <p:nvPr/>
        </p:nvSpPr>
        <p:spPr>
          <a:xfrm>
            <a:off x="686736" y="4162390"/>
            <a:ext cx="2864887" cy="1323439"/>
          </a:xfrm>
          <a:prstGeom prst="rect">
            <a:avLst/>
          </a:prstGeom>
          <a:noFill/>
        </p:spPr>
        <p:txBody>
          <a:bodyPr wrap="none" rtlCol="0">
            <a:spAutoFit/>
          </a:bodyPr>
          <a:lstStyle/>
          <a:p>
            <a:r>
              <a:rPr lang="en-GB" sz="2000" dirty="0">
                <a:latin typeface="Californian FB" panose="0207040306080B030204" pitchFamily="18" charset="0"/>
              </a:rPr>
              <a:t>Riccardo Biella </a:t>
            </a:r>
            <a:r>
              <a:rPr lang="en-GB" sz="2000" baseline="30000" dirty="0">
                <a:latin typeface="Californian FB" panose="0207040306080B030204" pitchFamily="18" charset="0"/>
              </a:rPr>
              <a:t>1 2</a:t>
            </a:r>
          </a:p>
          <a:p>
            <a:r>
              <a:rPr lang="en-GB" sz="2000" dirty="0">
                <a:latin typeface="Californian FB" panose="0207040306080B030204" pitchFamily="18" charset="0"/>
              </a:rPr>
              <a:t>Giuliano Di </a:t>
            </a:r>
            <a:r>
              <a:rPr lang="en-GB" sz="2000" dirty="0" err="1">
                <a:latin typeface="Californian FB" panose="0207040306080B030204" pitchFamily="18" charset="0"/>
              </a:rPr>
              <a:t>Baldassarre</a:t>
            </a:r>
            <a:r>
              <a:rPr lang="en-GB" sz="2000" dirty="0">
                <a:latin typeface="Californian FB" panose="0207040306080B030204" pitchFamily="18" charset="0"/>
              </a:rPr>
              <a:t> </a:t>
            </a:r>
            <a:r>
              <a:rPr lang="en-GB" sz="2000" baseline="30000" dirty="0">
                <a:latin typeface="Californian FB" panose="0207040306080B030204" pitchFamily="18" charset="0"/>
              </a:rPr>
              <a:t>1 2</a:t>
            </a:r>
          </a:p>
          <a:p>
            <a:r>
              <a:rPr lang="en-GB" sz="2000" dirty="0">
                <a:latin typeface="Californian FB" panose="0207040306080B030204" pitchFamily="18" charset="0"/>
              </a:rPr>
              <a:t>Maurizio </a:t>
            </a:r>
            <a:r>
              <a:rPr lang="en-GB" sz="2000" dirty="0" err="1">
                <a:latin typeface="Californian FB" panose="0207040306080B030204" pitchFamily="18" charset="0"/>
              </a:rPr>
              <a:t>Mazzoleni</a:t>
            </a:r>
            <a:r>
              <a:rPr lang="en-GB" sz="2000" dirty="0">
                <a:latin typeface="Californian FB" panose="0207040306080B030204" pitchFamily="18" charset="0"/>
              </a:rPr>
              <a:t> </a:t>
            </a:r>
            <a:r>
              <a:rPr lang="en-GB" sz="2000" baseline="30000" dirty="0">
                <a:latin typeface="Californian FB" panose="0207040306080B030204" pitchFamily="18" charset="0"/>
              </a:rPr>
              <a:t>3</a:t>
            </a:r>
          </a:p>
          <a:p>
            <a:r>
              <a:rPr lang="en-GB" sz="2000" dirty="0">
                <a:latin typeface="Californian FB" panose="0207040306080B030204" pitchFamily="18" charset="0"/>
              </a:rPr>
              <a:t>Luigia </a:t>
            </a:r>
            <a:r>
              <a:rPr lang="en-GB" sz="2000" dirty="0" err="1">
                <a:latin typeface="Californian FB" panose="0207040306080B030204" pitchFamily="18" charset="0"/>
              </a:rPr>
              <a:t>Brandimarte</a:t>
            </a:r>
            <a:r>
              <a:rPr lang="en-GB" sz="2000" dirty="0">
                <a:latin typeface="Californian FB" panose="0207040306080B030204" pitchFamily="18" charset="0"/>
              </a:rPr>
              <a:t> </a:t>
            </a:r>
            <a:r>
              <a:rPr lang="en-GB" baseline="30000" dirty="0">
                <a:latin typeface="Californian FB" panose="0207040306080B030204" pitchFamily="18" charset="0"/>
              </a:rPr>
              <a:t>4</a:t>
            </a:r>
            <a:endParaRPr lang="en-SE" baseline="30000" dirty="0">
              <a:latin typeface="Californian FB" panose="0207040306080B030204" pitchFamily="18" charset="0"/>
            </a:endParaRPr>
          </a:p>
        </p:txBody>
      </p:sp>
      <p:sp>
        <p:nvSpPr>
          <p:cNvPr id="5" name="TextBox 4">
            <a:extLst>
              <a:ext uri="{FF2B5EF4-FFF2-40B4-BE49-F238E27FC236}">
                <a16:creationId xmlns:a16="http://schemas.microsoft.com/office/drawing/2014/main" id="{7872B9B2-1BC1-47ED-853F-B20EB72F82E7}"/>
              </a:ext>
            </a:extLst>
          </p:cNvPr>
          <p:cNvSpPr txBox="1"/>
          <p:nvPr/>
        </p:nvSpPr>
        <p:spPr>
          <a:xfrm>
            <a:off x="686736" y="5540694"/>
            <a:ext cx="3659976" cy="1015663"/>
          </a:xfrm>
          <a:prstGeom prst="rect">
            <a:avLst/>
          </a:prstGeom>
          <a:noFill/>
        </p:spPr>
        <p:txBody>
          <a:bodyPr wrap="none" rtlCol="0">
            <a:spAutoFit/>
          </a:bodyPr>
          <a:lstStyle/>
          <a:p>
            <a:pPr marL="342900" indent="-342900">
              <a:buFont typeface="+mj-lt"/>
              <a:buAutoNum type="arabicPeriod"/>
            </a:pPr>
            <a:r>
              <a:rPr lang="en-GB" sz="1200" dirty="0">
                <a:solidFill>
                  <a:schemeClr val="bg1">
                    <a:lumMod val="65000"/>
                  </a:schemeClr>
                </a:solidFill>
                <a:latin typeface="Californian FB" panose="0207040306080B030204" pitchFamily="18" charset="0"/>
              </a:rPr>
              <a:t>Centre for Natural Hazards and Disaster Science</a:t>
            </a:r>
          </a:p>
          <a:p>
            <a:pPr marL="342900" indent="-342900">
              <a:buFont typeface="+mj-lt"/>
              <a:buAutoNum type="arabicPeriod"/>
            </a:pPr>
            <a:r>
              <a:rPr lang="en-GB" sz="1200" dirty="0">
                <a:solidFill>
                  <a:schemeClr val="bg1">
                    <a:lumMod val="65000"/>
                  </a:schemeClr>
                </a:solidFill>
                <a:latin typeface="Californian FB" panose="0207040306080B030204" pitchFamily="18" charset="0"/>
              </a:rPr>
              <a:t>Department of Earth Sciences, Uppsala University</a:t>
            </a:r>
          </a:p>
          <a:p>
            <a:pPr marL="342900" indent="-342900">
              <a:buFont typeface="+mj-lt"/>
              <a:buAutoNum type="arabicPeriod"/>
            </a:pPr>
            <a:r>
              <a:rPr lang="en-GB" sz="1200" dirty="0">
                <a:solidFill>
                  <a:schemeClr val="bg1">
                    <a:lumMod val="65000"/>
                  </a:schemeClr>
                </a:solidFill>
                <a:latin typeface="Californian FB" panose="0207040306080B030204" pitchFamily="18" charset="0"/>
              </a:rPr>
              <a:t>Vrije Universiteit Amsterdam</a:t>
            </a:r>
          </a:p>
          <a:p>
            <a:pPr marL="342900" indent="-342900">
              <a:buFont typeface="+mj-lt"/>
              <a:buAutoNum type="arabicPeriod"/>
            </a:pPr>
            <a:r>
              <a:rPr lang="en-GB" sz="1200" dirty="0">
                <a:solidFill>
                  <a:schemeClr val="bg1">
                    <a:lumMod val="65000"/>
                  </a:schemeClr>
                </a:solidFill>
                <a:latin typeface="Californian FB" panose="0207040306080B030204" pitchFamily="18" charset="0"/>
              </a:rPr>
              <a:t>Royal Institute of Technology, Stockholm</a:t>
            </a:r>
          </a:p>
          <a:p>
            <a:pPr marL="342900" indent="-342900">
              <a:buFont typeface="+mj-lt"/>
              <a:buAutoNum type="arabicPeriod"/>
            </a:pPr>
            <a:endParaRPr lang="en-GB" sz="1200" dirty="0">
              <a:solidFill>
                <a:schemeClr val="bg1">
                  <a:lumMod val="65000"/>
                </a:schemeClr>
              </a:solidFill>
              <a:latin typeface="Californian FB" panose="0207040306080B030204" pitchFamily="18" charset="0"/>
            </a:endParaRPr>
          </a:p>
        </p:txBody>
      </p:sp>
      <p:sp>
        <p:nvSpPr>
          <p:cNvPr id="7" name="Rectangle 6">
            <a:extLst>
              <a:ext uri="{FF2B5EF4-FFF2-40B4-BE49-F238E27FC236}">
                <a16:creationId xmlns:a16="http://schemas.microsoft.com/office/drawing/2014/main" id="{65492772-7569-48FE-9B25-619ECFA24CE1}"/>
              </a:ext>
            </a:extLst>
          </p:cNvPr>
          <p:cNvSpPr/>
          <p:nvPr/>
        </p:nvSpPr>
        <p:spPr>
          <a:xfrm>
            <a:off x="7924800" y="3396626"/>
            <a:ext cx="952500" cy="5657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6" name="TextBox 5">
            <a:extLst>
              <a:ext uri="{FF2B5EF4-FFF2-40B4-BE49-F238E27FC236}">
                <a16:creationId xmlns:a16="http://schemas.microsoft.com/office/drawing/2014/main" id="{5B9D551E-2B36-4E13-B4BE-E6E7242866D1}"/>
              </a:ext>
            </a:extLst>
          </p:cNvPr>
          <p:cNvSpPr txBox="1"/>
          <p:nvPr/>
        </p:nvSpPr>
        <p:spPr>
          <a:xfrm>
            <a:off x="529390" y="1590891"/>
            <a:ext cx="11231442" cy="2585323"/>
          </a:xfrm>
          <a:prstGeom prst="rect">
            <a:avLst/>
          </a:prstGeom>
          <a:noFill/>
        </p:spPr>
        <p:txBody>
          <a:bodyPr wrap="square" rtlCol="0">
            <a:spAutoFit/>
          </a:bodyPr>
          <a:lstStyle/>
          <a:p>
            <a:r>
              <a:rPr lang="en-US" sz="5400" b="1">
                <a:solidFill>
                  <a:schemeClr val="accent1">
                    <a:lumMod val="75000"/>
                  </a:schemeClr>
                </a:solidFill>
                <a:latin typeface="Gadugi" panose="020B0502040204020203" pitchFamily="34" charset="0"/>
                <a:ea typeface="Gadugi" panose="020B0502040204020203" pitchFamily="34" charset="0"/>
              </a:rPr>
              <a:t>Conceptualizing the interactions between climate information and adaptation </a:t>
            </a:r>
            <a:r>
              <a:rPr lang="en-GB" sz="5400" b="1">
                <a:solidFill>
                  <a:schemeClr val="accent1">
                    <a:lumMod val="75000"/>
                  </a:schemeClr>
                </a:solidFill>
                <a:latin typeface="Gadugi" panose="020B0502040204020203" pitchFamily="34" charset="0"/>
                <a:ea typeface="Gadugi" panose="020B0502040204020203" pitchFamily="34" charset="0"/>
              </a:rPr>
              <a:t>across Europe</a:t>
            </a:r>
          </a:p>
        </p:txBody>
      </p:sp>
      <p:sp>
        <p:nvSpPr>
          <p:cNvPr id="10" name="Rectangle 9">
            <a:extLst>
              <a:ext uri="{FF2B5EF4-FFF2-40B4-BE49-F238E27FC236}">
                <a16:creationId xmlns:a16="http://schemas.microsoft.com/office/drawing/2014/main" id="{F77D1C4E-1DBA-47F7-8070-3D31CF1DED7E}"/>
              </a:ext>
            </a:extLst>
          </p:cNvPr>
          <p:cNvSpPr/>
          <p:nvPr/>
        </p:nvSpPr>
        <p:spPr>
          <a:xfrm>
            <a:off x="7976211" y="6284529"/>
            <a:ext cx="2518638" cy="253916"/>
          </a:xfrm>
          <a:prstGeom prst="rect">
            <a:avLst/>
          </a:prstGeom>
        </p:spPr>
        <p:txBody>
          <a:bodyPr wrap="none">
            <a:spAutoFit/>
          </a:bodyPr>
          <a:lstStyle/>
          <a:p>
            <a:r>
              <a:rPr lang="en-GB" sz="1050">
                <a:solidFill>
                  <a:schemeClr val="bg1">
                    <a:lumMod val="65000"/>
                  </a:schemeClr>
                </a:solidFill>
                <a:latin typeface="Gadugi" panose="020B0502040204020203" pitchFamily="34" charset="0"/>
                <a:ea typeface="Gadugi" panose="020B0502040204020203" pitchFamily="34" charset="0"/>
              </a:rPr>
              <a:t>Figure form: </a:t>
            </a:r>
            <a:r>
              <a:rPr lang="en-SE" sz="1050">
                <a:solidFill>
                  <a:schemeClr val="bg1">
                    <a:lumMod val="65000"/>
                  </a:schemeClr>
                </a:solidFill>
                <a:latin typeface="Gadugi" panose="020B0502040204020203" pitchFamily="34" charset="0"/>
                <a:ea typeface="Gadugi" panose="020B0502040204020203" pitchFamily="34" charset="0"/>
              </a:rPr>
              <a:t>https</a:t>
            </a:r>
            <a:r>
              <a:rPr lang="en-SE" sz="1050" dirty="0">
                <a:solidFill>
                  <a:schemeClr val="bg1">
                    <a:lumMod val="65000"/>
                  </a:schemeClr>
                </a:solidFill>
                <a:latin typeface="Gadugi" panose="020B0502040204020203" pitchFamily="34" charset="0"/>
                <a:ea typeface="Gadugi" panose="020B0502040204020203" pitchFamily="34" charset="0"/>
              </a:rPr>
              <a:t>://icisk.eu/living-labs/</a:t>
            </a:r>
          </a:p>
        </p:txBody>
      </p:sp>
      <p:sp>
        <p:nvSpPr>
          <p:cNvPr id="12" name="Slide Number Placeholder 11">
            <a:extLst>
              <a:ext uri="{FF2B5EF4-FFF2-40B4-BE49-F238E27FC236}">
                <a16:creationId xmlns:a16="http://schemas.microsoft.com/office/drawing/2014/main" id="{6561F68A-4EC4-4A2B-B43A-9AB303930BB9}"/>
              </a:ext>
            </a:extLst>
          </p:cNvPr>
          <p:cNvSpPr>
            <a:spLocks noGrp="1"/>
          </p:cNvSpPr>
          <p:nvPr>
            <p:ph type="sldNum" sz="quarter" idx="12"/>
          </p:nvPr>
        </p:nvSpPr>
        <p:spPr/>
        <p:txBody>
          <a:bodyPr/>
          <a:lstStyle/>
          <a:p>
            <a:fld id="{4956EF07-6CE4-4AF3-BB76-357BAC6876FC}" type="slidenum">
              <a:rPr lang="en-SE" smtClean="0"/>
              <a:t>1</a:t>
            </a:fld>
            <a:endParaRPr lang="en-SE"/>
          </a:p>
        </p:txBody>
      </p:sp>
    </p:spTree>
    <p:extLst>
      <p:ext uri="{BB962C8B-B14F-4D97-AF65-F5344CB8AC3E}">
        <p14:creationId xmlns:p14="http://schemas.microsoft.com/office/powerpoint/2010/main" val="3407457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9B23C24-55F6-4B8D-B458-EDE2144C6393}"/>
              </a:ext>
            </a:extLst>
          </p:cNvPr>
          <p:cNvSpPr/>
          <p:nvPr/>
        </p:nvSpPr>
        <p:spPr>
          <a:xfrm>
            <a:off x="289560" y="284837"/>
            <a:ext cx="11612880" cy="62883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0" name="Content Placeholder 2">
            <a:extLst>
              <a:ext uri="{FF2B5EF4-FFF2-40B4-BE49-F238E27FC236}">
                <a16:creationId xmlns:a16="http://schemas.microsoft.com/office/drawing/2014/main" id="{7AEE6A53-5CAE-4FAD-80F3-5DCEF177F598}"/>
              </a:ext>
            </a:extLst>
          </p:cNvPr>
          <p:cNvSpPr txBox="1">
            <a:spLocks/>
          </p:cNvSpPr>
          <p:nvPr/>
        </p:nvSpPr>
        <p:spPr>
          <a:xfrm>
            <a:off x="838200" y="1145396"/>
            <a:ext cx="10515600" cy="3341687"/>
          </a:xfrm>
          <a:prstGeom prst="rect">
            <a:avLst/>
          </a:prstGeom>
          <a:solidFill>
            <a:schemeClr val="bg1"/>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3200" dirty="0">
                <a:solidFill>
                  <a:schemeClr val="accent1"/>
                </a:solidFill>
                <a:latin typeface="Californian FB" panose="0207040306080B030204" pitchFamily="18" charset="0"/>
              </a:rPr>
              <a:t>Where </a:t>
            </a:r>
            <a:r>
              <a:rPr lang="en-GB" sz="3200" b="1" dirty="0">
                <a:solidFill>
                  <a:schemeClr val="accent1"/>
                </a:solidFill>
                <a:latin typeface="Californian FB" panose="0207040306080B030204" pitchFamily="18" charset="0"/>
              </a:rPr>
              <a:t>climate change </a:t>
            </a:r>
            <a:r>
              <a:rPr lang="en-GB" sz="3200" dirty="0">
                <a:solidFill>
                  <a:schemeClr val="accent1"/>
                </a:solidFill>
                <a:latin typeface="Californian FB" panose="0207040306080B030204" pitchFamily="18" charset="0"/>
              </a:rPr>
              <a:t>is enhancing </a:t>
            </a:r>
            <a:r>
              <a:rPr lang="en-GB" sz="3200" b="1" dirty="0">
                <a:solidFill>
                  <a:schemeClr val="accent1"/>
                </a:solidFill>
                <a:latin typeface="Californian FB" panose="0207040306080B030204" pitchFamily="18" charset="0"/>
              </a:rPr>
              <a:t>social</a:t>
            </a:r>
            <a:r>
              <a:rPr lang="en-GB" sz="3200" dirty="0">
                <a:solidFill>
                  <a:schemeClr val="accent1"/>
                </a:solidFill>
                <a:latin typeface="Californian FB" panose="0207040306080B030204" pitchFamily="18" charset="0"/>
              </a:rPr>
              <a:t> </a:t>
            </a:r>
            <a:r>
              <a:rPr lang="en-GB" sz="3200" b="1" dirty="0">
                <a:solidFill>
                  <a:schemeClr val="accent1"/>
                </a:solidFill>
                <a:latin typeface="Californian FB" panose="0207040306080B030204" pitchFamily="18" charset="0"/>
              </a:rPr>
              <a:t>inequalities</a:t>
            </a:r>
            <a:r>
              <a:rPr lang="en-GB" sz="3200" dirty="0">
                <a:solidFill>
                  <a:schemeClr val="accent1"/>
                </a:solidFill>
                <a:latin typeface="Californian FB" panose="0207040306080B030204" pitchFamily="18" charset="0"/>
              </a:rPr>
              <a:t>, </a:t>
            </a:r>
          </a:p>
          <a:p>
            <a:pPr marL="0" indent="0" algn="ctr">
              <a:buNone/>
            </a:pPr>
            <a:r>
              <a:rPr lang="en-GB" sz="3200" b="1" dirty="0">
                <a:solidFill>
                  <a:schemeClr val="accent1"/>
                </a:solidFill>
                <a:latin typeface="Californian FB" panose="0207040306080B030204" pitchFamily="18" charset="0"/>
              </a:rPr>
              <a:t>adaptation</a:t>
            </a:r>
            <a:r>
              <a:rPr lang="en-GB" sz="3200" dirty="0">
                <a:solidFill>
                  <a:schemeClr val="accent1"/>
                </a:solidFill>
                <a:latin typeface="Californian FB" panose="0207040306080B030204" pitchFamily="18" charset="0"/>
              </a:rPr>
              <a:t> should focus on reducing them</a:t>
            </a:r>
          </a:p>
        </p:txBody>
      </p:sp>
      <p:pic>
        <p:nvPicPr>
          <p:cNvPr id="3" name="Picture 2">
            <a:extLst>
              <a:ext uri="{FF2B5EF4-FFF2-40B4-BE49-F238E27FC236}">
                <a16:creationId xmlns:a16="http://schemas.microsoft.com/office/drawing/2014/main" id="{EB73C829-3528-4A93-B9A6-346A0B01BDB1}"/>
              </a:ext>
            </a:extLst>
          </p:cNvPr>
          <p:cNvPicPr>
            <a:picLocks noChangeAspect="1"/>
          </p:cNvPicPr>
          <p:nvPr/>
        </p:nvPicPr>
        <p:blipFill>
          <a:blip r:embed="rId3"/>
          <a:stretch>
            <a:fillRect/>
          </a:stretch>
        </p:blipFill>
        <p:spPr>
          <a:xfrm>
            <a:off x="9375309" y="5194170"/>
            <a:ext cx="2343300" cy="1043665"/>
          </a:xfrm>
          <a:prstGeom prst="rect">
            <a:avLst/>
          </a:prstGeom>
        </p:spPr>
      </p:pic>
      <p:pic>
        <p:nvPicPr>
          <p:cNvPr id="4" name="Picture 3">
            <a:extLst>
              <a:ext uri="{FF2B5EF4-FFF2-40B4-BE49-F238E27FC236}">
                <a16:creationId xmlns:a16="http://schemas.microsoft.com/office/drawing/2014/main" id="{F68BB2EF-DB54-4583-87B2-7FA8CCFB931E}"/>
              </a:ext>
            </a:extLst>
          </p:cNvPr>
          <p:cNvPicPr>
            <a:picLocks noChangeAspect="1"/>
          </p:cNvPicPr>
          <p:nvPr/>
        </p:nvPicPr>
        <p:blipFill>
          <a:blip r:embed="rId4"/>
          <a:stretch>
            <a:fillRect/>
          </a:stretch>
        </p:blipFill>
        <p:spPr>
          <a:xfrm>
            <a:off x="5273748" y="5287153"/>
            <a:ext cx="3941291" cy="950682"/>
          </a:xfrm>
          <a:prstGeom prst="rect">
            <a:avLst/>
          </a:prstGeom>
          <a:solidFill>
            <a:schemeClr val="bg1"/>
          </a:solidFill>
        </p:spPr>
      </p:pic>
      <p:pic>
        <p:nvPicPr>
          <p:cNvPr id="5" name="Picture 2" descr="Uppsala universitet – Wikipedia">
            <a:extLst>
              <a:ext uri="{FF2B5EF4-FFF2-40B4-BE49-F238E27FC236}">
                <a16:creationId xmlns:a16="http://schemas.microsoft.com/office/drawing/2014/main" id="{7A26DCC0-2794-4354-ADBE-5DFDBAE18A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9017" y="5012315"/>
            <a:ext cx="1475137" cy="140737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Start - Centre of Natural Hazards and Disaster Science">
            <a:extLst>
              <a:ext uri="{FF2B5EF4-FFF2-40B4-BE49-F238E27FC236}">
                <a16:creationId xmlns:a16="http://schemas.microsoft.com/office/drawing/2014/main" id="{55B51ACA-AF84-464D-A0E5-33B32DC9DE1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3391" y="5194170"/>
            <a:ext cx="2891733" cy="104366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2475E94-33F9-44D9-A4C1-87C43701BD82}"/>
              </a:ext>
            </a:extLst>
          </p:cNvPr>
          <p:cNvSpPr txBox="1"/>
          <p:nvPr/>
        </p:nvSpPr>
        <p:spPr>
          <a:xfrm>
            <a:off x="4849248" y="3826369"/>
            <a:ext cx="2493503" cy="830997"/>
          </a:xfrm>
          <a:prstGeom prst="rect">
            <a:avLst/>
          </a:prstGeom>
          <a:noFill/>
        </p:spPr>
        <p:txBody>
          <a:bodyPr wrap="none" rtlCol="0">
            <a:spAutoFit/>
          </a:bodyPr>
          <a:lstStyle/>
          <a:p>
            <a:pPr algn="ctr"/>
            <a:r>
              <a:rPr lang="en-GB" sz="1600" dirty="0">
                <a:solidFill>
                  <a:schemeClr val="bg1">
                    <a:lumMod val="65000"/>
                  </a:schemeClr>
                </a:solidFill>
                <a:latin typeface="Gadugi" panose="020B0502040204020203" pitchFamily="34" charset="0"/>
                <a:ea typeface="Gadugi" panose="020B0502040204020203" pitchFamily="34" charset="0"/>
              </a:rPr>
              <a:t>Corresponding author:</a:t>
            </a:r>
          </a:p>
          <a:p>
            <a:pPr algn="ctr"/>
            <a:r>
              <a:rPr lang="en-GB" sz="1600" dirty="0">
                <a:latin typeface="Gadugi" panose="020B0502040204020203" pitchFamily="34" charset="0"/>
                <a:ea typeface="Gadugi" panose="020B0502040204020203" pitchFamily="34" charset="0"/>
              </a:rPr>
              <a:t>Riccardo Biella</a:t>
            </a:r>
          </a:p>
          <a:p>
            <a:pPr algn="ctr"/>
            <a:r>
              <a:rPr lang="en-GB" sz="1600" dirty="0">
                <a:latin typeface="Gadugi" panose="020B0502040204020203" pitchFamily="34" charset="0"/>
                <a:ea typeface="Gadugi" panose="020B0502040204020203" pitchFamily="34" charset="0"/>
              </a:rPr>
              <a:t>riccardo.biella@geo.uu.se</a:t>
            </a:r>
            <a:endParaRPr lang="en-SE" sz="1600" dirty="0">
              <a:latin typeface="Gadugi" panose="020B0502040204020203" pitchFamily="34" charset="0"/>
              <a:ea typeface="Gadugi" panose="020B0502040204020203" pitchFamily="34" charset="0"/>
            </a:endParaRPr>
          </a:p>
        </p:txBody>
      </p:sp>
      <p:sp>
        <p:nvSpPr>
          <p:cNvPr id="8" name="Slide Number Placeholder 7">
            <a:extLst>
              <a:ext uri="{FF2B5EF4-FFF2-40B4-BE49-F238E27FC236}">
                <a16:creationId xmlns:a16="http://schemas.microsoft.com/office/drawing/2014/main" id="{344DA8E1-B576-4F8C-B5EB-25F08D0896B8}"/>
              </a:ext>
            </a:extLst>
          </p:cNvPr>
          <p:cNvSpPr>
            <a:spLocks noGrp="1"/>
          </p:cNvSpPr>
          <p:nvPr>
            <p:ph type="sldNum" sz="quarter" idx="12"/>
          </p:nvPr>
        </p:nvSpPr>
        <p:spPr/>
        <p:txBody>
          <a:bodyPr/>
          <a:lstStyle/>
          <a:p>
            <a:fld id="{4956EF07-6CE4-4AF3-BB76-357BAC6876FC}" type="slidenum">
              <a:rPr lang="en-SE" smtClean="0"/>
              <a:t>10</a:t>
            </a:fld>
            <a:endParaRPr lang="en-SE"/>
          </a:p>
        </p:txBody>
      </p:sp>
    </p:spTree>
    <p:extLst>
      <p:ext uri="{BB962C8B-B14F-4D97-AF65-F5344CB8AC3E}">
        <p14:creationId xmlns:p14="http://schemas.microsoft.com/office/powerpoint/2010/main" val="2606920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Diagonal Corners Rounded 19">
            <a:extLst>
              <a:ext uri="{FF2B5EF4-FFF2-40B4-BE49-F238E27FC236}">
                <a16:creationId xmlns:a16="http://schemas.microsoft.com/office/drawing/2014/main" id="{999652EE-44D4-4997-8EC1-26C5A67E2CE1}"/>
              </a:ext>
            </a:extLst>
          </p:cNvPr>
          <p:cNvSpPr/>
          <p:nvPr/>
        </p:nvSpPr>
        <p:spPr>
          <a:xfrm>
            <a:off x="-975360" y="-5521021"/>
            <a:ext cx="13167360" cy="7181996"/>
          </a:xfrm>
          <a:prstGeom prst="round2DiagRect">
            <a:avLst>
              <a:gd name="adj1" fmla="val 0"/>
              <a:gd name="adj2" fmla="val 50000"/>
            </a:avLst>
          </a:prstGeom>
          <a:solidFill>
            <a:schemeClr val="accent5">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8" name="Rectangle: Diagonal Corners Rounded 17">
            <a:extLst>
              <a:ext uri="{FF2B5EF4-FFF2-40B4-BE49-F238E27FC236}">
                <a16:creationId xmlns:a16="http://schemas.microsoft.com/office/drawing/2014/main" id="{92449F59-3AFB-4A41-8CA0-655EA6EF2A36}"/>
              </a:ext>
            </a:extLst>
          </p:cNvPr>
          <p:cNvSpPr/>
          <p:nvPr/>
        </p:nvSpPr>
        <p:spPr>
          <a:xfrm>
            <a:off x="-259959" y="5996487"/>
            <a:ext cx="12909159" cy="7181996"/>
          </a:xfrm>
          <a:prstGeom prst="round2DiagRect">
            <a:avLst>
              <a:gd name="adj1" fmla="val 0"/>
              <a:gd name="adj2" fmla="val 50000"/>
            </a:avLst>
          </a:prstGeom>
          <a:solidFill>
            <a:schemeClr val="accent5">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dirty="0"/>
          </a:p>
        </p:txBody>
      </p:sp>
      <p:sp>
        <p:nvSpPr>
          <p:cNvPr id="11" name="TextBox 10">
            <a:extLst>
              <a:ext uri="{FF2B5EF4-FFF2-40B4-BE49-F238E27FC236}">
                <a16:creationId xmlns:a16="http://schemas.microsoft.com/office/drawing/2014/main" id="{E892576B-A1C5-4DD5-8AEC-44CE8ADD0B65}"/>
              </a:ext>
            </a:extLst>
          </p:cNvPr>
          <p:cNvSpPr txBox="1"/>
          <p:nvPr/>
        </p:nvSpPr>
        <p:spPr>
          <a:xfrm>
            <a:off x="1341770" y="3719697"/>
            <a:ext cx="2232855" cy="1477328"/>
          </a:xfrm>
          <a:prstGeom prst="rect">
            <a:avLst/>
          </a:prstGeom>
          <a:noFill/>
        </p:spPr>
        <p:txBody>
          <a:bodyPr wrap="none" rtlCol="0">
            <a:spAutoFit/>
          </a:bodyPr>
          <a:lstStyle/>
          <a:p>
            <a:endParaRPr lang="en-GB" dirty="0">
              <a:latin typeface="Gadugi" panose="020B0502040204020203" pitchFamily="34" charset="0"/>
              <a:ea typeface="Gadugi" panose="020B0502040204020203" pitchFamily="34" charset="0"/>
            </a:endParaRPr>
          </a:p>
          <a:p>
            <a:pPr marL="742950" lvl="1" indent="-285750">
              <a:buFont typeface="Arial" panose="020B0604020202020204" pitchFamily="34" charset="0"/>
              <a:buChar char="•"/>
            </a:pPr>
            <a:r>
              <a:rPr lang="en-GB" dirty="0">
                <a:latin typeface="Gadugi" panose="020B0502040204020203" pitchFamily="34" charset="0"/>
                <a:ea typeface="Gadugi" panose="020B0502040204020203" pitchFamily="34" charset="0"/>
              </a:rPr>
              <a:t>Cost</a:t>
            </a:r>
          </a:p>
          <a:p>
            <a:pPr marL="742950" lvl="1" indent="-285750">
              <a:buFont typeface="Arial" panose="020B0604020202020204" pitchFamily="34" charset="0"/>
              <a:buChar char="•"/>
            </a:pPr>
            <a:r>
              <a:rPr lang="en-GB" dirty="0">
                <a:latin typeface="Gadugi" panose="020B0502040204020203" pitchFamily="34" charset="0"/>
                <a:ea typeface="Gadugi" panose="020B0502040204020203" pitchFamily="34" charset="0"/>
              </a:rPr>
              <a:t>Resources</a:t>
            </a:r>
          </a:p>
          <a:p>
            <a:pPr marL="742950" lvl="1" indent="-285750">
              <a:buFont typeface="Arial" panose="020B0604020202020204" pitchFamily="34" charset="0"/>
              <a:buChar char="•"/>
            </a:pPr>
            <a:r>
              <a:rPr lang="en-GB" dirty="0">
                <a:latin typeface="Gadugi" panose="020B0502040204020203" pitchFamily="34" charset="0"/>
                <a:ea typeface="Gadugi" panose="020B0502040204020203" pitchFamily="34" charset="0"/>
              </a:rPr>
              <a:t>Capacity</a:t>
            </a:r>
          </a:p>
          <a:p>
            <a:pPr marL="742950" lvl="1" indent="-285750">
              <a:buFont typeface="Arial" panose="020B0604020202020204" pitchFamily="34" charset="0"/>
              <a:buChar char="•"/>
            </a:pPr>
            <a:r>
              <a:rPr lang="en-GB" dirty="0">
                <a:latin typeface="Gadugi" panose="020B0502040204020203" pitchFamily="34" charset="0"/>
                <a:ea typeface="Gadugi" panose="020B0502040204020203" pitchFamily="34" charset="0"/>
              </a:rPr>
              <a:t>Social norms</a:t>
            </a:r>
            <a:endParaRPr lang="en-SE" dirty="0">
              <a:latin typeface="Gadugi" panose="020B0502040204020203" pitchFamily="34" charset="0"/>
              <a:ea typeface="Gadugi" panose="020B0502040204020203" pitchFamily="34" charset="0"/>
            </a:endParaRPr>
          </a:p>
        </p:txBody>
      </p:sp>
      <p:sp>
        <p:nvSpPr>
          <p:cNvPr id="12" name="Arc 11">
            <a:extLst>
              <a:ext uri="{FF2B5EF4-FFF2-40B4-BE49-F238E27FC236}">
                <a16:creationId xmlns:a16="http://schemas.microsoft.com/office/drawing/2014/main" id="{59256521-01DC-4F56-8CEA-EA65DA7DB4CE}"/>
              </a:ext>
            </a:extLst>
          </p:cNvPr>
          <p:cNvSpPr/>
          <p:nvPr/>
        </p:nvSpPr>
        <p:spPr>
          <a:xfrm flipH="1">
            <a:off x="2800799" y="2489360"/>
            <a:ext cx="1686664" cy="1477327"/>
          </a:xfrm>
          <a:prstGeom prst="arc">
            <a:avLst/>
          </a:prstGeom>
          <a:ln w="19050">
            <a:solidFill>
              <a:schemeClr val="accent1"/>
            </a:solidFill>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E">
              <a:latin typeface="Gadugi" panose="020B0502040204020203" pitchFamily="34" charset="0"/>
              <a:ea typeface="Gadugi" panose="020B0502040204020203" pitchFamily="34" charset="0"/>
            </a:endParaRPr>
          </a:p>
        </p:txBody>
      </p:sp>
      <p:sp>
        <p:nvSpPr>
          <p:cNvPr id="13" name="TextBox 12">
            <a:extLst>
              <a:ext uri="{FF2B5EF4-FFF2-40B4-BE49-F238E27FC236}">
                <a16:creationId xmlns:a16="http://schemas.microsoft.com/office/drawing/2014/main" id="{27FC2A64-193C-420F-AA97-CE473F17F922}"/>
              </a:ext>
            </a:extLst>
          </p:cNvPr>
          <p:cNvSpPr txBox="1"/>
          <p:nvPr/>
        </p:nvSpPr>
        <p:spPr>
          <a:xfrm>
            <a:off x="3299711" y="2166194"/>
            <a:ext cx="2220097" cy="646331"/>
          </a:xfrm>
          <a:prstGeom prst="rect">
            <a:avLst/>
          </a:prstGeom>
          <a:noFill/>
        </p:spPr>
        <p:txBody>
          <a:bodyPr wrap="square" rtlCol="0">
            <a:spAutoFit/>
          </a:bodyPr>
          <a:lstStyle/>
          <a:p>
            <a:pPr algn="ctr"/>
            <a:r>
              <a:rPr lang="en-GB" dirty="0">
                <a:solidFill>
                  <a:schemeClr val="accent1"/>
                </a:solidFill>
                <a:latin typeface="Gadugi" panose="020B0502040204020203" pitchFamily="34" charset="0"/>
                <a:ea typeface="Gadugi" panose="020B0502040204020203" pitchFamily="34" charset="0"/>
              </a:rPr>
              <a:t>UNFAIR ADVANTAGE</a:t>
            </a:r>
            <a:endParaRPr lang="en-SE" dirty="0">
              <a:solidFill>
                <a:schemeClr val="accent1"/>
              </a:solidFill>
              <a:latin typeface="Gadugi" panose="020B0502040204020203" pitchFamily="34" charset="0"/>
              <a:ea typeface="Gadugi" panose="020B0502040204020203" pitchFamily="34" charset="0"/>
            </a:endParaRPr>
          </a:p>
        </p:txBody>
      </p:sp>
      <p:sp>
        <p:nvSpPr>
          <p:cNvPr id="14" name="TextBox 13">
            <a:extLst>
              <a:ext uri="{FF2B5EF4-FFF2-40B4-BE49-F238E27FC236}">
                <a16:creationId xmlns:a16="http://schemas.microsoft.com/office/drawing/2014/main" id="{15DB3FC6-835F-4844-AEC2-DA26F50F26B4}"/>
              </a:ext>
            </a:extLst>
          </p:cNvPr>
          <p:cNvSpPr txBox="1"/>
          <p:nvPr/>
        </p:nvSpPr>
        <p:spPr>
          <a:xfrm>
            <a:off x="1191838" y="3205740"/>
            <a:ext cx="3217922" cy="830997"/>
          </a:xfrm>
          <a:prstGeom prst="rect">
            <a:avLst/>
          </a:prstGeom>
          <a:noFill/>
        </p:spPr>
        <p:txBody>
          <a:bodyPr wrap="square" rtlCol="0">
            <a:spAutoFit/>
          </a:bodyPr>
          <a:lstStyle/>
          <a:p>
            <a:pPr algn="ctr"/>
            <a:r>
              <a:rPr lang="en-GB" sz="2400" b="1" dirty="0">
                <a:solidFill>
                  <a:schemeClr val="accent1">
                    <a:lumMod val="60000"/>
                    <a:lumOff val="40000"/>
                  </a:schemeClr>
                </a:solidFill>
                <a:latin typeface="Gadugi" panose="020B0502040204020203" pitchFamily="34" charset="0"/>
                <a:ea typeface="Gadugi" panose="020B0502040204020203" pitchFamily="34" charset="0"/>
              </a:rPr>
              <a:t>INEQUALITY IN ACCESS</a:t>
            </a:r>
            <a:endParaRPr lang="en-SE" sz="2400" b="1" dirty="0">
              <a:solidFill>
                <a:schemeClr val="accent1">
                  <a:lumMod val="60000"/>
                  <a:lumOff val="40000"/>
                </a:schemeClr>
              </a:solidFill>
              <a:latin typeface="Gadugi" panose="020B0502040204020203" pitchFamily="34" charset="0"/>
              <a:ea typeface="Gadugi" panose="020B0502040204020203" pitchFamily="34" charset="0"/>
            </a:endParaRPr>
          </a:p>
        </p:txBody>
      </p:sp>
      <p:sp>
        <p:nvSpPr>
          <p:cNvPr id="16" name="TextBox 15">
            <a:extLst>
              <a:ext uri="{FF2B5EF4-FFF2-40B4-BE49-F238E27FC236}">
                <a16:creationId xmlns:a16="http://schemas.microsoft.com/office/drawing/2014/main" id="{264BBDDD-9807-49A9-A5B5-6638F1264680}"/>
              </a:ext>
            </a:extLst>
          </p:cNvPr>
          <p:cNvSpPr txBox="1"/>
          <p:nvPr/>
        </p:nvSpPr>
        <p:spPr>
          <a:xfrm>
            <a:off x="1318261" y="651963"/>
            <a:ext cx="3962900" cy="707886"/>
          </a:xfrm>
          <a:prstGeom prst="rect">
            <a:avLst/>
          </a:prstGeom>
          <a:noFill/>
        </p:spPr>
        <p:txBody>
          <a:bodyPr wrap="square" rtlCol="0">
            <a:spAutoFit/>
          </a:bodyPr>
          <a:lstStyle/>
          <a:p>
            <a:pPr algn="ctr"/>
            <a:r>
              <a:rPr lang="en-GB" sz="2000" b="1" dirty="0">
                <a:solidFill>
                  <a:schemeClr val="accent1">
                    <a:lumMod val="75000"/>
                  </a:schemeClr>
                </a:solidFill>
                <a:latin typeface="Gadugi" panose="020B0502040204020203" pitchFamily="34" charset="0"/>
                <a:ea typeface="Gadugi" panose="020B0502040204020203" pitchFamily="34" charset="0"/>
              </a:rPr>
              <a:t>CHALLENGES IN THE USE OF CLIMATE INFORMATION</a:t>
            </a:r>
            <a:endParaRPr lang="en-SE" sz="2000" b="1" dirty="0">
              <a:solidFill>
                <a:schemeClr val="accent1">
                  <a:lumMod val="75000"/>
                </a:schemeClr>
              </a:solidFill>
              <a:latin typeface="Gadugi" panose="020B0502040204020203" pitchFamily="34" charset="0"/>
              <a:ea typeface="Gadugi" panose="020B0502040204020203" pitchFamily="34" charset="0"/>
            </a:endParaRPr>
          </a:p>
        </p:txBody>
      </p:sp>
      <p:sp>
        <p:nvSpPr>
          <p:cNvPr id="2" name="Slide Number Placeholder 1">
            <a:extLst>
              <a:ext uri="{FF2B5EF4-FFF2-40B4-BE49-F238E27FC236}">
                <a16:creationId xmlns:a16="http://schemas.microsoft.com/office/drawing/2014/main" id="{0DD76006-174A-403B-BA45-C6587CE8B269}"/>
              </a:ext>
            </a:extLst>
          </p:cNvPr>
          <p:cNvSpPr>
            <a:spLocks noGrp="1"/>
          </p:cNvSpPr>
          <p:nvPr>
            <p:ph type="sldNum" sz="quarter" idx="12"/>
          </p:nvPr>
        </p:nvSpPr>
        <p:spPr/>
        <p:txBody>
          <a:bodyPr/>
          <a:lstStyle/>
          <a:p>
            <a:fld id="{4956EF07-6CE4-4AF3-BB76-357BAC6876FC}" type="slidenum">
              <a:rPr lang="en-SE" smtClean="0"/>
              <a:t>2</a:t>
            </a:fld>
            <a:endParaRPr lang="en-SE"/>
          </a:p>
        </p:txBody>
      </p:sp>
    </p:spTree>
    <p:extLst>
      <p:ext uri="{BB962C8B-B14F-4D97-AF65-F5344CB8AC3E}">
        <p14:creationId xmlns:p14="http://schemas.microsoft.com/office/powerpoint/2010/main" val="2541007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Diagonal Corners Rounded 47">
            <a:extLst>
              <a:ext uri="{FF2B5EF4-FFF2-40B4-BE49-F238E27FC236}">
                <a16:creationId xmlns:a16="http://schemas.microsoft.com/office/drawing/2014/main" id="{5D45106B-3CAC-405C-8299-25A0FEFD5126}"/>
              </a:ext>
            </a:extLst>
          </p:cNvPr>
          <p:cNvSpPr/>
          <p:nvPr/>
        </p:nvSpPr>
        <p:spPr>
          <a:xfrm>
            <a:off x="-975360" y="-5521021"/>
            <a:ext cx="13167360" cy="7181996"/>
          </a:xfrm>
          <a:prstGeom prst="round2DiagRect">
            <a:avLst>
              <a:gd name="adj1" fmla="val 0"/>
              <a:gd name="adj2" fmla="val 50000"/>
            </a:avLst>
          </a:prstGeom>
          <a:solidFill>
            <a:schemeClr val="accent5">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47" name="Rectangle: Diagonal Corners Rounded 46">
            <a:extLst>
              <a:ext uri="{FF2B5EF4-FFF2-40B4-BE49-F238E27FC236}">
                <a16:creationId xmlns:a16="http://schemas.microsoft.com/office/drawing/2014/main" id="{DBD3AB4D-3D47-40E3-B5FA-9AD4F04831B3}"/>
              </a:ext>
            </a:extLst>
          </p:cNvPr>
          <p:cNvSpPr/>
          <p:nvPr/>
        </p:nvSpPr>
        <p:spPr>
          <a:xfrm>
            <a:off x="-259959" y="5996487"/>
            <a:ext cx="12909159" cy="7181996"/>
          </a:xfrm>
          <a:prstGeom prst="round2DiagRect">
            <a:avLst>
              <a:gd name="adj1" fmla="val 0"/>
              <a:gd name="adj2" fmla="val 50000"/>
            </a:avLst>
          </a:prstGeom>
          <a:solidFill>
            <a:schemeClr val="accent5">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dirty="0"/>
          </a:p>
        </p:txBody>
      </p:sp>
      <p:sp>
        <p:nvSpPr>
          <p:cNvPr id="35" name="TextBox 34">
            <a:extLst>
              <a:ext uri="{FF2B5EF4-FFF2-40B4-BE49-F238E27FC236}">
                <a16:creationId xmlns:a16="http://schemas.microsoft.com/office/drawing/2014/main" id="{2B8DBD27-B565-455E-908A-0177F9C38CA8}"/>
              </a:ext>
            </a:extLst>
          </p:cNvPr>
          <p:cNvSpPr txBox="1"/>
          <p:nvPr/>
        </p:nvSpPr>
        <p:spPr>
          <a:xfrm>
            <a:off x="1341770" y="3719697"/>
            <a:ext cx="2232855" cy="1477328"/>
          </a:xfrm>
          <a:prstGeom prst="rect">
            <a:avLst/>
          </a:prstGeom>
          <a:noFill/>
        </p:spPr>
        <p:txBody>
          <a:bodyPr wrap="none" rtlCol="0">
            <a:spAutoFit/>
          </a:bodyPr>
          <a:lstStyle/>
          <a:p>
            <a:endParaRPr lang="en-GB" dirty="0">
              <a:latin typeface="Gadugi" panose="020B0502040204020203" pitchFamily="34" charset="0"/>
              <a:ea typeface="Gadugi" panose="020B0502040204020203" pitchFamily="34" charset="0"/>
            </a:endParaRPr>
          </a:p>
          <a:p>
            <a:pPr marL="742950" lvl="1" indent="-285750">
              <a:buFont typeface="Arial" panose="020B0604020202020204" pitchFamily="34" charset="0"/>
              <a:buChar char="•"/>
            </a:pPr>
            <a:r>
              <a:rPr lang="en-GB" dirty="0">
                <a:latin typeface="Gadugi" panose="020B0502040204020203" pitchFamily="34" charset="0"/>
                <a:ea typeface="Gadugi" panose="020B0502040204020203" pitchFamily="34" charset="0"/>
              </a:rPr>
              <a:t>Cost</a:t>
            </a:r>
          </a:p>
          <a:p>
            <a:pPr marL="742950" lvl="1" indent="-285750">
              <a:buFont typeface="Arial" panose="020B0604020202020204" pitchFamily="34" charset="0"/>
              <a:buChar char="•"/>
            </a:pPr>
            <a:r>
              <a:rPr lang="en-GB" dirty="0">
                <a:latin typeface="Gadugi" panose="020B0502040204020203" pitchFamily="34" charset="0"/>
                <a:ea typeface="Gadugi" panose="020B0502040204020203" pitchFamily="34" charset="0"/>
              </a:rPr>
              <a:t>Resources</a:t>
            </a:r>
          </a:p>
          <a:p>
            <a:pPr marL="742950" lvl="1" indent="-285750">
              <a:buFont typeface="Arial" panose="020B0604020202020204" pitchFamily="34" charset="0"/>
              <a:buChar char="•"/>
            </a:pPr>
            <a:r>
              <a:rPr lang="en-GB" dirty="0">
                <a:latin typeface="Gadugi" panose="020B0502040204020203" pitchFamily="34" charset="0"/>
                <a:ea typeface="Gadugi" panose="020B0502040204020203" pitchFamily="34" charset="0"/>
              </a:rPr>
              <a:t>Capacity</a:t>
            </a:r>
          </a:p>
          <a:p>
            <a:pPr marL="742950" lvl="1" indent="-285750">
              <a:buFont typeface="Arial" panose="020B0604020202020204" pitchFamily="34" charset="0"/>
              <a:buChar char="•"/>
            </a:pPr>
            <a:r>
              <a:rPr lang="en-GB" dirty="0">
                <a:latin typeface="Gadugi" panose="020B0502040204020203" pitchFamily="34" charset="0"/>
                <a:ea typeface="Gadugi" panose="020B0502040204020203" pitchFamily="34" charset="0"/>
              </a:rPr>
              <a:t>Social norms</a:t>
            </a:r>
            <a:endParaRPr lang="en-SE" dirty="0">
              <a:latin typeface="Gadugi" panose="020B0502040204020203" pitchFamily="34" charset="0"/>
              <a:ea typeface="Gadugi" panose="020B0502040204020203" pitchFamily="34" charset="0"/>
            </a:endParaRPr>
          </a:p>
        </p:txBody>
      </p:sp>
      <p:sp>
        <p:nvSpPr>
          <p:cNvPr id="2" name="Arc 1">
            <a:extLst>
              <a:ext uri="{FF2B5EF4-FFF2-40B4-BE49-F238E27FC236}">
                <a16:creationId xmlns:a16="http://schemas.microsoft.com/office/drawing/2014/main" id="{7B7577C1-ACCB-4E5E-94E5-5503A4832919}"/>
              </a:ext>
            </a:extLst>
          </p:cNvPr>
          <p:cNvSpPr/>
          <p:nvPr/>
        </p:nvSpPr>
        <p:spPr>
          <a:xfrm flipH="1">
            <a:off x="2800799" y="2489360"/>
            <a:ext cx="1686664" cy="1477327"/>
          </a:xfrm>
          <a:prstGeom prst="arc">
            <a:avLst/>
          </a:prstGeom>
          <a:ln w="19050">
            <a:solidFill>
              <a:schemeClr val="accent1"/>
            </a:solidFill>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E">
              <a:latin typeface="Gadugi" panose="020B0502040204020203" pitchFamily="34" charset="0"/>
              <a:ea typeface="Gadugi" panose="020B0502040204020203" pitchFamily="34" charset="0"/>
            </a:endParaRPr>
          </a:p>
        </p:txBody>
      </p:sp>
      <p:sp>
        <p:nvSpPr>
          <p:cNvPr id="10" name="TextBox 9">
            <a:extLst>
              <a:ext uri="{FF2B5EF4-FFF2-40B4-BE49-F238E27FC236}">
                <a16:creationId xmlns:a16="http://schemas.microsoft.com/office/drawing/2014/main" id="{EB6CEC7B-5937-43E7-AAAF-6E27C628D93F}"/>
              </a:ext>
            </a:extLst>
          </p:cNvPr>
          <p:cNvSpPr txBox="1"/>
          <p:nvPr/>
        </p:nvSpPr>
        <p:spPr>
          <a:xfrm>
            <a:off x="3299711" y="2166194"/>
            <a:ext cx="2220097" cy="646331"/>
          </a:xfrm>
          <a:prstGeom prst="rect">
            <a:avLst/>
          </a:prstGeom>
          <a:noFill/>
        </p:spPr>
        <p:txBody>
          <a:bodyPr wrap="square" rtlCol="0">
            <a:spAutoFit/>
          </a:bodyPr>
          <a:lstStyle/>
          <a:p>
            <a:pPr algn="ctr"/>
            <a:r>
              <a:rPr lang="en-GB" dirty="0">
                <a:solidFill>
                  <a:schemeClr val="accent1"/>
                </a:solidFill>
                <a:latin typeface="Gadugi" panose="020B0502040204020203" pitchFamily="34" charset="0"/>
                <a:ea typeface="Gadugi" panose="020B0502040204020203" pitchFamily="34" charset="0"/>
              </a:rPr>
              <a:t>UNFAIR ADVANTAGE</a:t>
            </a:r>
            <a:endParaRPr lang="en-SE" dirty="0">
              <a:solidFill>
                <a:schemeClr val="accent1"/>
              </a:solidFill>
              <a:latin typeface="Gadugi" panose="020B0502040204020203" pitchFamily="34" charset="0"/>
              <a:ea typeface="Gadugi" panose="020B0502040204020203" pitchFamily="34" charset="0"/>
            </a:endParaRPr>
          </a:p>
        </p:txBody>
      </p:sp>
      <p:sp>
        <p:nvSpPr>
          <p:cNvPr id="28" name="TextBox 27">
            <a:extLst>
              <a:ext uri="{FF2B5EF4-FFF2-40B4-BE49-F238E27FC236}">
                <a16:creationId xmlns:a16="http://schemas.microsoft.com/office/drawing/2014/main" id="{D2816F45-653B-4D82-8BA6-54A6E351248C}"/>
              </a:ext>
            </a:extLst>
          </p:cNvPr>
          <p:cNvSpPr txBox="1"/>
          <p:nvPr/>
        </p:nvSpPr>
        <p:spPr>
          <a:xfrm>
            <a:off x="7074707" y="651963"/>
            <a:ext cx="3962900" cy="707886"/>
          </a:xfrm>
          <a:prstGeom prst="rect">
            <a:avLst/>
          </a:prstGeom>
          <a:noFill/>
        </p:spPr>
        <p:txBody>
          <a:bodyPr wrap="square" rtlCol="0">
            <a:spAutoFit/>
          </a:bodyPr>
          <a:lstStyle/>
          <a:p>
            <a:pPr algn="ctr"/>
            <a:r>
              <a:rPr lang="en-GB" sz="2000" b="1" dirty="0">
                <a:solidFill>
                  <a:schemeClr val="accent2"/>
                </a:solidFill>
                <a:latin typeface="Gadugi" panose="020B0502040204020203" pitchFamily="34" charset="0"/>
                <a:ea typeface="Gadugi" panose="020B0502040204020203" pitchFamily="34" charset="0"/>
              </a:rPr>
              <a:t>SYSTEM DYNAMICS</a:t>
            </a:r>
          </a:p>
          <a:p>
            <a:pPr algn="ctr"/>
            <a:r>
              <a:rPr lang="en-GB" sz="2000" b="1" dirty="0">
                <a:solidFill>
                  <a:schemeClr val="accent2"/>
                </a:solidFill>
                <a:latin typeface="Gadugi" panose="020B0502040204020203" pitchFamily="34" charset="0"/>
                <a:ea typeface="Gadugi" panose="020B0502040204020203" pitchFamily="34" charset="0"/>
              </a:rPr>
              <a:t>ARCHETYPES</a:t>
            </a:r>
            <a:endParaRPr lang="en-SE" sz="2000" b="1" dirty="0">
              <a:solidFill>
                <a:schemeClr val="accent2"/>
              </a:solidFill>
              <a:latin typeface="Gadugi" panose="020B0502040204020203" pitchFamily="34" charset="0"/>
              <a:ea typeface="Gadugi" panose="020B0502040204020203" pitchFamily="34" charset="0"/>
            </a:endParaRPr>
          </a:p>
        </p:txBody>
      </p:sp>
      <p:sp>
        <p:nvSpPr>
          <p:cNvPr id="30" name="TextBox 29">
            <a:extLst>
              <a:ext uri="{FF2B5EF4-FFF2-40B4-BE49-F238E27FC236}">
                <a16:creationId xmlns:a16="http://schemas.microsoft.com/office/drawing/2014/main" id="{23C535D8-C0E2-4564-9DDF-85AFA701163E}"/>
              </a:ext>
            </a:extLst>
          </p:cNvPr>
          <p:cNvSpPr txBox="1"/>
          <p:nvPr/>
        </p:nvSpPr>
        <p:spPr>
          <a:xfrm>
            <a:off x="7523802" y="1812798"/>
            <a:ext cx="2889637" cy="369332"/>
          </a:xfrm>
          <a:prstGeom prst="rect">
            <a:avLst/>
          </a:prstGeom>
          <a:noFill/>
        </p:spPr>
        <p:txBody>
          <a:bodyPr wrap="none" rtlCol="0">
            <a:spAutoFit/>
          </a:bodyPr>
          <a:lstStyle/>
          <a:p>
            <a:pPr algn="ctr"/>
            <a:r>
              <a:rPr lang="en-GB" b="1" dirty="0">
                <a:solidFill>
                  <a:schemeClr val="accent2">
                    <a:lumMod val="60000"/>
                    <a:lumOff val="40000"/>
                  </a:schemeClr>
                </a:solidFill>
                <a:latin typeface="Gadugi" panose="020B0502040204020203" pitchFamily="34" charset="0"/>
                <a:ea typeface="Gadugi" panose="020B0502040204020203" pitchFamily="34" charset="0"/>
              </a:rPr>
              <a:t>Success to the Successful</a:t>
            </a:r>
            <a:endParaRPr lang="en-SE" b="1" dirty="0">
              <a:solidFill>
                <a:schemeClr val="accent2">
                  <a:lumMod val="60000"/>
                  <a:lumOff val="40000"/>
                </a:schemeClr>
              </a:solidFill>
              <a:latin typeface="Gadugi" panose="020B0502040204020203" pitchFamily="34" charset="0"/>
              <a:ea typeface="Gadugi" panose="020B0502040204020203" pitchFamily="34" charset="0"/>
            </a:endParaRPr>
          </a:p>
        </p:txBody>
      </p:sp>
      <p:sp>
        <p:nvSpPr>
          <p:cNvPr id="33" name="TextBox 32">
            <a:extLst>
              <a:ext uri="{FF2B5EF4-FFF2-40B4-BE49-F238E27FC236}">
                <a16:creationId xmlns:a16="http://schemas.microsoft.com/office/drawing/2014/main" id="{90D85749-0E49-4FD5-AB4F-B693911E9E1A}"/>
              </a:ext>
            </a:extLst>
          </p:cNvPr>
          <p:cNvSpPr txBox="1"/>
          <p:nvPr/>
        </p:nvSpPr>
        <p:spPr>
          <a:xfrm>
            <a:off x="1191838" y="3205740"/>
            <a:ext cx="3217922" cy="830997"/>
          </a:xfrm>
          <a:prstGeom prst="rect">
            <a:avLst/>
          </a:prstGeom>
          <a:noFill/>
        </p:spPr>
        <p:txBody>
          <a:bodyPr wrap="square" rtlCol="0">
            <a:spAutoFit/>
          </a:bodyPr>
          <a:lstStyle/>
          <a:p>
            <a:pPr algn="ctr"/>
            <a:r>
              <a:rPr lang="en-GB" sz="2400" b="1" dirty="0">
                <a:solidFill>
                  <a:schemeClr val="accent1">
                    <a:lumMod val="60000"/>
                    <a:lumOff val="40000"/>
                  </a:schemeClr>
                </a:solidFill>
                <a:latin typeface="Gadugi" panose="020B0502040204020203" pitchFamily="34" charset="0"/>
                <a:ea typeface="Gadugi" panose="020B0502040204020203" pitchFamily="34" charset="0"/>
              </a:rPr>
              <a:t>INEQUALITY IN ACCESS</a:t>
            </a:r>
            <a:endParaRPr lang="en-SE" sz="2400" b="1" dirty="0">
              <a:solidFill>
                <a:schemeClr val="accent1">
                  <a:lumMod val="60000"/>
                  <a:lumOff val="40000"/>
                </a:schemeClr>
              </a:solidFill>
              <a:latin typeface="Gadugi" panose="020B0502040204020203" pitchFamily="34" charset="0"/>
              <a:ea typeface="Gadugi" panose="020B0502040204020203" pitchFamily="34" charset="0"/>
            </a:endParaRPr>
          </a:p>
        </p:txBody>
      </p:sp>
      <p:sp>
        <p:nvSpPr>
          <p:cNvPr id="36" name="TextBox 35">
            <a:extLst>
              <a:ext uri="{FF2B5EF4-FFF2-40B4-BE49-F238E27FC236}">
                <a16:creationId xmlns:a16="http://schemas.microsoft.com/office/drawing/2014/main" id="{F4564EC2-9D80-485D-A4EA-2B6C43C6A8BE}"/>
              </a:ext>
            </a:extLst>
          </p:cNvPr>
          <p:cNvSpPr txBox="1"/>
          <p:nvPr/>
        </p:nvSpPr>
        <p:spPr>
          <a:xfrm>
            <a:off x="1318261" y="651963"/>
            <a:ext cx="3962900" cy="707886"/>
          </a:xfrm>
          <a:prstGeom prst="rect">
            <a:avLst/>
          </a:prstGeom>
          <a:noFill/>
        </p:spPr>
        <p:txBody>
          <a:bodyPr wrap="square" rtlCol="0">
            <a:spAutoFit/>
          </a:bodyPr>
          <a:lstStyle/>
          <a:p>
            <a:pPr algn="ctr"/>
            <a:r>
              <a:rPr lang="en-GB" sz="2000" b="1" dirty="0">
                <a:solidFill>
                  <a:schemeClr val="accent1">
                    <a:lumMod val="75000"/>
                  </a:schemeClr>
                </a:solidFill>
                <a:latin typeface="Gadugi" panose="020B0502040204020203" pitchFamily="34" charset="0"/>
                <a:ea typeface="Gadugi" panose="020B0502040204020203" pitchFamily="34" charset="0"/>
              </a:rPr>
              <a:t>CHALLENGES IN THE USE OF CLIMATE INFORMATION</a:t>
            </a:r>
            <a:endParaRPr lang="en-SE" sz="2000" b="1" dirty="0">
              <a:solidFill>
                <a:schemeClr val="accent1">
                  <a:lumMod val="75000"/>
                </a:schemeClr>
              </a:solidFill>
              <a:latin typeface="Gadugi" panose="020B0502040204020203" pitchFamily="34" charset="0"/>
              <a:ea typeface="Gadugi" panose="020B0502040204020203" pitchFamily="34" charset="0"/>
            </a:endParaRPr>
          </a:p>
        </p:txBody>
      </p:sp>
      <p:sp>
        <p:nvSpPr>
          <p:cNvPr id="5" name="Arrow: Right 4">
            <a:extLst>
              <a:ext uri="{FF2B5EF4-FFF2-40B4-BE49-F238E27FC236}">
                <a16:creationId xmlns:a16="http://schemas.microsoft.com/office/drawing/2014/main" id="{56C57ED2-8D29-4435-97E1-9A5994776EA7}"/>
              </a:ext>
            </a:extLst>
          </p:cNvPr>
          <p:cNvSpPr/>
          <p:nvPr/>
        </p:nvSpPr>
        <p:spPr>
          <a:xfrm>
            <a:off x="5051659" y="2929755"/>
            <a:ext cx="1291112" cy="994682"/>
          </a:xfrm>
          <a:prstGeom prst="right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6" name="Arc 5">
            <a:extLst>
              <a:ext uri="{FF2B5EF4-FFF2-40B4-BE49-F238E27FC236}">
                <a16:creationId xmlns:a16="http://schemas.microsoft.com/office/drawing/2014/main" id="{429B5EC5-0AFF-4282-A5CB-DAC1BA490D0D}"/>
              </a:ext>
            </a:extLst>
          </p:cNvPr>
          <p:cNvSpPr/>
          <p:nvPr/>
        </p:nvSpPr>
        <p:spPr>
          <a:xfrm flipH="1">
            <a:off x="7010281" y="2317658"/>
            <a:ext cx="1945183" cy="1776164"/>
          </a:xfrm>
          <a:prstGeom prst="arc">
            <a:avLst>
              <a:gd name="adj1" fmla="val 11568766"/>
              <a:gd name="adj2" fmla="val 21039604"/>
            </a:avLst>
          </a:prstGeom>
          <a:ln w="19050">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E"/>
          </a:p>
        </p:txBody>
      </p:sp>
      <p:sp>
        <p:nvSpPr>
          <p:cNvPr id="18" name="TextBox 17">
            <a:extLst>
              <a:ext uri="{FF2B5EF4-FFF2-40B4-BE49-F238E27FC236}">
                <a16:creationId xmlns:a16="http://schemas.microsoft.com/office/drawing/2014/main" id="{51FECCE7-7EFD-4C9D-8EF3-D0A2E18AEF80}"/>
              </a:ext>
            </a:extLst>
          </p:cNvPr>
          <p:cNvSpPr txBox="1"/>
          <p:nvPr/>
        </p:nvSpPr>
        <p:spPr>
          <a:xfrm>
            <a:off x="8225505" y="2968694"/>
            <a:ext cx="1437108" cy="584775"/>
          </a:xfrm>
          <a:prstGeom prst="rect">
            <a:avLst/>
          </a:prstGeom>
          <a:noFill/>
        </p:spPr>
        <p:txBody>
          <a:bodyPr wrap="square" rtlCol="0">
            <a:spAutoFit/>
          </a:bodyPr>
          <a:lstStyle/>
          <a:p>
            <a:pPr algn="ctr"/>
            <a:r>
              <a:rPr lang="en-GB" sz="1600" dirty="0"/>
              <a:t>Competitivity of A/B</a:t>
            </a:r>
            <a:endParaRPr lang="en-SE" sz="1600" dirty="0"/>
          </a:p>
        </p:txBody>
      </p:sp>
      <p:sp>
        <p:nvSpPr>
          <p:cNvPr id="19" name="Arc 18">
            <a:extLst>
              <a:ext uri="{FF2B5EF4-FFF2-40B4-BE49-F238E27FC236}">
                <a16:creationId xmlns:a16="http://schemas.microsoft.com/office/drawing/2014/main" id="{DBE67CD9-8D7D-45FE-BB7D-E51385BBB9C9}"/>
              </a:ext>
            </a:extLst>
          </p:cNvPr>
          <p:cNvSpPr/>
          <p:nvPr/>
        </p:nvSpPr>
        <p:spPr>
          <a:xfrm flipH="1">
            <a:off x="9056158" y="2307232"/>
            <a:ext cx="1945183" cy="1776164"/>
          </a:xfrm>
          <a:prstGeom prst="arc">
            <a:avLst>
              <a:gd name="adj1" fmla="val 11310072"/>
              <a:gd name="adj2" fmla="val 20880178"/>
            </a:avLst>
          </a:prstGeom>
          <a:ln w="1905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E"/>
          </a:p>
        </p:txBody>
      </p:sp>
      <p:sp>
        <p:nvSpPr>
          <p:cNvPr id="20" name="Arc 19">
            <a:extLst>
              <a:ext uri="{FF2B5EF4-FFF2-40B4-BE49-F238E27FC236}">
                <a16:creationId xmlns:a16="http://schemas.microsoft.com/office/drawing/2014/main" id="{87DA161E-E2AE-41F8-B702-9048C019DFAE}"/>
              </a:ext>
            </a:extLst>
          </p:cNvPr>
          <p:cNvSpPr/>
          <p:nvPr/>
        </p:nvSpPr>
        <p:spPr>
          <a:xfrm flipH="1" flipV="1">
            <a:off x="7023438" y="2342636"/>
            <a:ext cx="1945183" cy="1836892"/>
          </a:xfrm>
          <a:prstGeom prst="arc">
            <a:avLst>
              <a:gd name="adj1" fmla="val 11667716"/>
              <a:gd name="adj2" fmla="val 21260290"/>
            </a:avLst>
          </a:prstGeom>
          <a:ln w="19050">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E"/>
          </a:p>
        </p:txBody>
      </p:sp>
      <p:sp>
        <p:nvSpPr>
          <p:cNvPr id="21" name="Arc 20">
            <a:extLst>
              <a:ext uri="{FF2B5EF4-FFF2-40B4-BE49-F238E27FC236}">
                <a16:creationId xmlns:a16="http://schemas.microsoft.com/office/drawing/2014/main" id="{A55E1E47-C8C9-421A-8A06-5AB1CD80E415}"/>
              </a:ext>
            </a:extLst>
          </p:cNvPr>
          <p:cNvSpPr/>
          <p:nvPr/>
        </p:nvSpPr>
        <p:spPr>
          <a:xfrm flipH="1" flipV="1">
            <a:off x="9056157" y="2359698"/>
            <a:ext cx="1945183" cy="1830340"/>
          </a:xfrm>
          <a:prstGeom prst="arc">
            <a:avLst>
              <a:gd name="adj1" fmla="val 11115889"/>
              <a:gd name="adj2" fmla="val 20744886"/>
            </a:avLst>
          </a:prstGeom>
          <a:ln w="19050">
            <a:solidFill>
              <a:srgbClr val="C0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E"/>
          </a:p>
        </p:txBody>
      </p:sp>
      <p:sp>
        <p:nvSpPr>
          <p:cNvPr id="22" name="TextBox 21">
            <a:extLst>
              <a:ext uri="{FF2B5EF4-FFF2-40B4-BE49-F238E27FC236}">
                <a16:creationId xmlns:a16="http://schemas.microsoft.com/office/drawing/2014/main" id="{09C815EC-6CEF-4654-9952-0C934571C4B1}"/>
              </a:ext>
            </a:extLst>
          </p:cNvPr>
          <p:cNvSpPr txBox="1"/>
          <p:nvPr/>
        </p:nvSpPr>
        <p:spPr>
          <a:xfrm>
            <a:off x="6441016" y="3056810"/>
            <a:ext cx="1215224" cy="338554"/>
          </a:xfrm>
          <a:prstGeom prst="rect">
            <a:avLst/>
          </a:prstGeom>
          <a:noFill/>
        </p:spPr>
        <p:txBody>
          <a:bodyPr wrap="square" rtlCol="0">
            <a:spAutoFit/>
          </a:bodyPr>
          <a:lstStyle/>
          <a:p>
            <a:pPr algn="ctr"/>
            <a:r>
              <a:rPr lang="en-GB" sz="1600" dirty="0"/>
              <a:t>Resources A</a:t>
            </a:r>
            <a:endParaRPr lang="en-SE" sz="1600" dirty="0"/>
          </a:p>
        </p:txBody>
      </p:sp>
      <p:sp>
        <p:nvSpPr>
          <p:cNvPr id="23" name="TextBox 22">
            <a:extLst>
              <a:ext uri="{FF2B5EF4-FFF2-40B4-BE49-F238E27FC236}">
                <a16:creationId xmlns:a16="http://schemas.microsoft.com/office/drawing/2014/main" id="{985C73F2-2815-4C73-B789-3424B7426C62}"/>
              </a:ext>
            </a:extLst>
          </p:cNvPr>
          <p:cNvSpPr txBox="1"/>
          <p:nvPr/>
        </p:nvSpPr>
        <p:spPr>
          <a:xfrm>
            <a:off x="10368539" y="3066853"/>
            <a:ext cx="1215224" cy="338554"/>
          </a:xfrm>
          <a:prstGeom prst="rect">
            <a:avLst/>
          </a:prstGeom>
          <a:noFill/>
        </p:spPr>
        <p:txBody>
          <a:bodyPr wrap="square" rtlCol="0">
            <a:spAutoFit/>
          </a:bodyPr>
          <a:lstStyle/>
          <a:p>
            <a:pPr algn="ctr"/>
            <a:r>
              <a:rPr lang="en-GB" sz="1600" dirty="0"/>
              <a:t>Resources B</a:t>
            </a:r>
            <a:endParaRPr lang="en-SE" sz="1600" dirty="0"/>
          </a:p>
        </p:txBody>
      </p:sp>
      <p:sp>
        <p:nvSpPr>
          <p:cNvPr id="24" name="TextBox 23">
            <a:extLst>
              <a:ext uri="{FF2B5EF4-FFF2-40B4-BE49-F238E27FC236}">
                <a16:creationId xmlns:a16="http://schemas.microsoft.com/office/drawing/2014/main" id="{50051292-1283-44E0-9572-ED52022A9039}"/>
              </a:ext>
            </a:extLst>
          </p:cNvPr>
          <p:cNvSpPr txBox="1"/>
          <p:nvPr/>
        </p:nvSpPr>
        <p:spPr>
          <a:xfrm>
            <a:off x="6792285" y="3385205"/>
            <a:ext cx="274434" cy="307777"/>
          </a:xfrm>
          <a:prstGeom prst="rect">
            <a:avLst/>
          </a:prstGeom>
          <a:noFill/>
        </p:spPr>
        <p:txBody>
          <a:bodyPr wrap="none" rtlCol="0">
            <a:spAutoFit/>
          </a:bodyPr>
          <a:lstStyle/>
          <a:p>
            <a:r>
              <a:rPr lang="en-GB" sz="1400" b="1" dirty="0">
                <a:solidFill>
                  <a:schemeClr val="accent1"/>
                </a:solidFill>
              </a:rPr>
              <a:t>+</a:t>
            </a:r>
            <a:endParaRPr lang="en-SE" sz="1400" b="1" dirty="0">
              <a:solidFill>
                <a:schemeClr val="accent1"/>
              </a:solidFill>
            </a:endParaRPr>
          </a:p>
        </p:txBody>
      </p:sp>
      <p:sp>
        <p:nvSpPr>
          <p:cNvPr id="25" name="TextBox 24">
            <a:extLst>
              <a:ext uri="{FF2B5EF4-FFF2-40B4-BE49-F238E27FC236}">
                <a16:creationId xmlns:a16="http://schemas.microsoft.com/office/drawing/2014/main" id="{29458F88-3262-46AD-92FD-F078E972E9D9}"/>
              </a:ext>
            </a:extLst>
          </p:cNvPr>
          <p:cNvSpPr txBox="1"/>
          <p:nvPr/>
        </p:nvSpPr>
        <p:spPr>
          <a:xfrm>
            <a:off x="8582785" y="2732597"/>
            <a:ext cx="274434" cy="307777"/>
          </a:xfrm>
          <a:prstGeom prst="rect">
            <a:avLst/>
          </a:prstGeom>
          <a:noFill/>
        </p:spPr>
        <p:txBody>
          <a:bodyPr wrap="none" rtlCol="0">
            <a:spAutoFit/>
          </a:bodyPr>
          <a:lstStyle/>
          <a:p>
            <a:r>
              <a:rPr lang="en-GB" sz="1400" b="1" dirty="0">
                <a:solidFill>
                  <a:schemeClr val="accent1"/>
                </a:solidFill>
              </a:rPr>
              <a:t>+</a:t>
            </a:r>
            <a:endParaRPr lang="en-SE" sz="1400" b="1" dirty="0">
              <a:solidFill>
                <a:schemeClr val="accent1"/>
              </a:solidFill>
            </a:endParaRPr>
          </a:p>
        </p:txBody>
      </p:sp>
      <p:sp>
        <p:nvSpPr>
          <p:cNvPr id="26" name="TextBox 25">
            <a:extLst>
              <a:ext uri="{FF2B5EF4-FFF2-40B4-BE49-F238E27FC236}">
                <a16:creationId xmlns:a16="http://schemas.microsoft.com/office/drawing/2014/main" id="{B9E9D475-7B7D-4AFF-9245-7845BB78C85F}"/>
              </a:ext>
            </a:extLst>
          </p:cNvPr>
          <p:cNvSpPr txBox="1"/>
          <p:nvPr/>
        </p:nvSpPr>
        <p:spPr>
          <a:xfrm>
            <a:off x="9144255" y="2741708"/>
            <a:ext cx="239168" cy="307777"/>
          </a:xfrm>
          <a:prstGeom prst="rect">
            <a:avLst/>
          </a:prstGeom>
          <a:noFill/>
        </p:spPr>
        <p:txBody>
          <a:bodyPr wrap="none" rtlCol="0">
            <a:spAutoFit/>
          </a:bodyPr>
          <a:lstStyle/>
          <a:p>
            <a:r>
              <a:rPr lang="en-GB" sz="1400" b="1" dirty="0">
                <a:solidFill>
                  <a:srgbClr val="C00000"/>
                </a:solidFill>
              </a:rPr>
              <a:t>-</a:t>
            </a:r>
            <a:endParaRPr lang="en-SE" sz="1400" b="1" dirty="0">
              <a:solidFill>
                <a:srgbClr val="C00000"/>
              </a:solidFill>
            </a:endParaRPr>
          </a:p>
        </p:txBody>
      </p:sp>
      <p:sp>
        <p:nvSpPr>
          <p:cNvPr id="27" name="TextBox 26">
            <a:extLst>
              <a:ext uri="{FF2B5EF4-FFF2-40B4-BE49-F238E27FC236}">
                <a16:creationId xmlns:a16="http://schemas.microsoft.com/office/drawing/2014/main" id="{2FD75815-EF62-44BA-A29D-9FEBE9D5BBBD}"/>
              </a:ext>
            </a:extLst>
          </p:cNvPr>
          <p:cNvSpPr txBox="1"/>
          <p:nvPr/>
        </p:nvSpPr>
        <p:spPr>
          <a:xfrm>
            <a:off x="10986457" y="3427096"/>
            <a:ext cx="239168" cy="307777"/>
          </a:xfrm>
          <a:prstGeom prst="rect">
            <a:avLst/>
          </a:prstGeom>
          <a:noFill/>
        </p:spPr>
        <p:txBody>
          <a:bodyPr wrap="none" rtlCol="0">
            <a:spAutoFit/>
          </a:bodyPr>
          <a:lstStyle/>
          <a:p>
            <a:r>
              <a:rPr lang="en-GB" sz="1400" b="1" dirty="0">
                <a:solidFill>
                  <a:srgbClr val="C00000"/>
                </a:solidFill>
              </a:rPr>
              <a:t>-</a:t>
            </a:r>
            <a:endParaRPr lang="en-SE" sz="1400" b="1" dirty="0">
              <a:solidFill>
                <a:srgbClr val="C00000"/>
              </a:solidFill>
            </a:endParaRPr>
          </a:p>
        </p:txBody>
      </p:sp>
      <p:grpSp>
        <p:nvGrpSpPr>
          <p:cNvPr id="16" name="Group 15">
            <a:extLst>
              <a:ext uri="{FF2B5EF4-FFF2-40B4-BE49-F238E27FC236}">
                <a16:creationId xmlns:a16="http://schemas.microsoft.com/office/drawing/2014/main" id="{D8F66D67-DE81-4651-B71F-60F44D6A4F87}"/>
              </a:ext>
            </a:extLst>
          </p:cNvPr>
          <p:cNvGrpSpPr/>
          <p:nvPr/>
        </p:nvGrpSpPr>
        <p:grpSpPr>
          <a:xfrm>
            <a:off x="5030604" y="3922589"/>
            <a:ext cx="5479148" cy="2814608"/>
            <a:chOff x="5030604" y="4038199"/>
            <a:chExt cx="5479148" cy="2814608"/>
          </a:xfrm>
        </p:grpSpPr>
        <p:cxnSp>
          <p:nvCxnSpPr>
            <p:cNvPr id="8" name="Straight Arrow Connector 7">
              <a:extLst>
                <a:ext uri="{FF2B5EF4-FFF2-40B4-BE49-F238E27FC236}">
                  <a16:creationId xmlns:a16="http://schemas.microsoft.com/office/drawing/2014/main" id="{ECCE81F2-6F27-41B7-88F8-77A99BA0AA18}"/>
                </a:ext>
              </a:extLst>
            </p:cNvPr>
            <p:cNvCxnSpPr>
              <a:cxnSpLocks/>
            </p:cNvCxnSpPr>
            <p:nvPr/>
          </p:nvCxnSpPr>
          <p:spPr>
            <a:xfrm>
              <a:off x="7590583" y="6236747"/>
              <a:ext cx="2919169" cy="0"/>
            </a:xfrm>
            <a:prstGeom prst="straightConnector1">
              <a:avLst/>
            </a:prstGeom>
            <a:ln>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8022D78E-B809-45F6-9FBD-5FC45C4D0373}"/>
                </a:ext>
              </a:extLst>
            </p:cNvPr>
            <p:cNvCxnSpPr>
              <a:cxnSpLocks/>
            </p:cNvCxnSpPr>
            <p:nvPr/>
          </p:nvCxnSpPr>
          <p:spPr>
            <a:xfrm flipV="1">
              <a:off x="7737787" y="4614041"/>
              <a:ext cx="0" cy="1754449"/>
            </a:xfrm>
            <a:prstGeom prst="straightConnector1">
              <a:avLst/>
            </a:prstGeom>
            <a:ln>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Arc 12">
              <a:extLst>
                <a:ext uri="{FF2B5EF4-FFF2-40B4-BE49-F238E27FC236}">
                  <a16:creationId xmlns:a16="http://schemas.microsoft.com/office/drawing/2014/main" id="{9211B85C-DD01-4BD7-9A91-AF6ADFD73807}"/>
                </a:ext>
              </a:extLst>
            </p:cNvPr>
            <p:cNvSpPr/>
            <p:nvPr/>
          </p:nvSpPr>
          <p:spPr>
            <a:xfrm>
              <a:off x="5030604" y="5659592"/>
              <a:ext cx="5447618" cy="1193215"/>
            </a:xfrm>
            <a:prstGeom prst="arc">
              <a:avLst>
                <a:gd name="adj1" fmla="val 16200000"/>
                <a:gd name="adj2" fmla="val 21431313"/>
              </a:avLst>
            </a:prstGeom>
            <a:ln w="19050">
              <a:solidFill>
                <a:srgbClr val="C00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E" dirty="0"/>
            </a:p>
          </p:txBody>
        </p:sp>
        <p:sp>
          <p:nvSpPr>
            <p:cNvPr id="37" name="Arc 36">
              <a:extLst>
                <a:ext uri="{FF2B5EF4-FFF2-40B4-BE49-F238E27FC236}">
                  <a16:creationId xmlns:a16="http://schemas.microsoft.com/office/drawing/2014/main" id="{16EA5946-64AF-4D22-91A1-99439F3575C7}"/>
                </a:ext>
              </a:extLst>
            </p:cNvPr>
            <p:cNvSpPr/>
            <p:nvPr/>
          </p:nvSpPr>
          <p:spPr>
            <a:xfrm flipV="1">
              <a:off x="5030604" y="4038199"/>
              <a:ext cx="5447618" cy="1331009"/>
            </a:xfrm>
            <a:prstGeom prst="arc">
              <a:avLst>
                <a:gd name="adj1" fmla="val 16200003"/>
                <a:gd name="adj2" fmla="val 21390195"/>
              </a:avLst>
            </a:prstGeom>
            <a:ln w="19050">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E"/>
            </a:p>
          </p:txBody>
        </p:sp>
        <p:sp>
          <p:nvSpPr>
            <p:cNvPr id="38" name="TextBox 37">
              <a:extLst>
                <a:ext uri="{FF2B5EF4-FFF2-40B4-BE49-F238E27FC236}">
                  <a16:creationId xmlns:a16="http://schemas.microsoft.com/office/drawing/2014/main" id="{ADD98F71-CC66-4C78-8529-16F02875F04B}"/>
                </a:ext>
              </a:extLst>
            </p:cNvPr>
            <p:cNvSpPr txBox="1"/>
            <p:nvPr/>
          </p:nvSpPr>
          <p:spPr>
            <a:xfrm rot="16200000">
              <a:off x="6960897" y="5363809"/>
              <a:ext cx="1215224" cy="276999"/>
            </a:xfrm>
            <a:prstGeom prst="rect">
              <a:avLst/>
            </a:prstGeom>
            <a:noFill/>
          </p:spPr>
          <p:txBody>
            <a:bodyPr wrap="square" rtlCol="0">
              <a:spAutoFit/>
            </a:bodyPr>
            <a:lstStyle/>
            <a:p>
              <a:pPr algn="ctr"/>
              <a:r>
                <a:rPr lang="en-GB" sz="1200" dirty="0">
                  <a:solidFill>
                    <a:schemeClr val="bg1">
                      <a:lumMod val="50000"/>
                    </a:schemeClr>
                  </a:solidFill>
                </a:rPr>
                <a:t>Resource</a:t>
              </a:r>
              <a:endParaRPr lang="en-SE" sz="1200" dirty="0">
                <a:solidFill>
                  <a:schemeClr val="bg1">
                    <a:lumMod val="50000"/>
                  </a:schemeClr>
                </a:solidFill>
              </a:endParaRPr>
            </a:p>
          </p:txBody>
        </p:sp>
        <p:sp>
          <p:nvSpPr>
            <p:cNvPr id="39" name="TextBox 38">
              <a:extLst>
                <a:ext uri="{FF2B5EF4-FFF2-40B4-BE49-F238E27FC236}">
                  <a16:creationId xmlns:a16="http://schemas.microsoft.com/office/drawing/2014/main" id="{1419DB72-2514-4AA3-9BD3-8FB0E728F5C1}"/>
                </a:ext>
              </a:extLst>
            </p:cNvPr>
            <p:cNvSpPr txBox="1"/>
            <p:nvPr/>
          </p:nvSpPr>
          <p:spPr>
            <a:xfrm>
              <a:off x="8468001" y="6236747"/>
              <a:ext cx="1215224" cy="276999"/>
            </a:xfrm>
            <a:prstGeom prst="rect">
              <a:avLst/>
            </a:prstGeom>
            <a:noFill/>
          </p:spPr>
          <p:txBody>
            <a:bodyPr wrap="square" rtlCol="0">
              <a:spAutoFit/>
            </a:bodyPr>
            <a:lstStyle/>
            <a:p>
              <a:pPr algn="ctr"/>
              <a:r>
                <a:rPr lang="en-GB" sz="1200" dirty="0">
                  <a:solidFill>
                    <a:schemeClr val="bg1">
                      <a:lumMod val="50000"/>
                    </a:schemeClr>
                  </a:solidFill>
                </a:rPr>
                <a:t>Time</a:t>
              </a:r>
              <a:endParaRPr lang="en-SE" sz="1200" dirty="0">
                <a:solidFill>
                  <a:schemeClr val="bg1">
                    <a:lumMod val="50000"/>
                  </a:schemeClr>
                </a:solidFill>
              </a:endParaRPr>
            </a:p>
          </p:txBody>
        </p:sp>
      </p:grpSp>
      <p:sp>
        <p:nvSpPr>
          <p:cNvPr id="17" name="Smiley Face 16">
            <a:extLst>
              <a:ext uri="{FF2B5EF4-FFF2-40B4-BE49-F238E27FC236}">
                <a16:creationId xmlns:a16="http://schemas.microsoft.com/office/drawing/2014/main" id="{C4CE3056-DB12-4A5D-A0BD-69188E547730}"/>
              </a:ext>
            </a:extLst>
          </p:cNvPr>
          <p:cNvSpPr/>
          <p:nvPr/>
        </p:nvSpPr>
        <p:spPr>
          <a:xfrm>
            <a:off x="7683079" y="3007506"/>
            <a:ext cx="530534" cy="496659"/>
          </a:xfrm>
          <a:prstGeom prst="smileyFace">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42" name="Smiley Face 41">
            <a:extLst>
              <a:ext uri="{FF2B5EF4-FFF2-40B4-BE49-F238E27FC236}">
                <a16:creationId xmlns:a16="http://schemas.microsoft.com/office/drawing/2014/main" id="{F4374275-C745-4A60-8A8D-658E3DCCC8F2}"/>
              </a:ext>
            </a:extLst>
          </p:cNvPr>
          <p:cNvSpPr/>
          <p:nvPr/>
        </p:nvSpPr>
        <p:spPr>
          <a:xfrm>
            <a:off x="9748774" y="3009956"/>
            <a:ext cx="530534" cy="496659"/>
          </a:xfrm>
          <a:prstGeom prst="smileyFace">
            <a:avLst>
              <a:gd name="adj" fmla="val -4653"/>
            </a:avLst>
          </a:prstGeom>
          <a:noFill/>
          <a:ln>
            <a:solidFill>
              <a:srgbClr val="FF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3" name="Slide Number Placeholder 2">
            <a:extLst>
              <a:ext uri="{FF2B5EF4-FFF2-40B4-BE49-F238E27FC236}">
                <a16:creationId xmlns:a16="http://schemas.microsoft.com/office/drawing/2014/main" id="{5E384977-8A9D-4AAA-AE2A-2C5DAFEAB379}"/>
              </a:ext>
            </a:extLst>
          </p:cNvPr>
          <p:cNvSpPr>
            <a:spLocks noGrp="1"/>
          </p:cNvSpPr>
          <p:nvPr>
            <p:ph type="sldNum" sz="quarter" idx="12"/>
          </p:nvPr>
        </p:nvSpPr>
        <p:spPr/>
        <p:txBody>
          <a:bodyPr/>
          <a:lstStyle/>
          <a:p>
            <a:fld id="{4956EF07-6CE4-4AF3-BB76-357BAC6876FC}" type="slidenum">
              <a:rPr lang="en-SE" smtClean="0"/>
              <a:t>3</a:t>
            </a:fld>
            <a:endParaRPr lang="en-SE"/>
          </a:p>
        </p:txBody>
      </p:sp>
    </p:spTree>
    <p:extLst>
      <p:ext uri="{BB962C8B-B14F-4D97-AF65-F5344CB8AC3E}">
        <p14:creationId xmlns:p14="http://schemas.microsoft.com/office/powerpoint/2010/main" val="832444103"/>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1">
            <a:extLst>
              <a:ext uri="{FF2B5EF4-FFF2-40B4-BE49-F238E27FC236}">
                <a16:creationId xmlns:a16="http://schemas.microsoft.com/office/drawing/2014/main" id="{EB279DF1-B7B8-44A2-A72B-C455DE4FCEDA}"/>
              </a:ext>
            </a:extLst>
          </p:cNvPr>
          <p:cNvSpPr/>
          <p:nvPr/>
        </p:nvSpPr>
        <p:spPr>
          <a:xfrm rot="20912852">
            <a:off x="-1631289" y="3223123"/>
            <a:ext cx="6471637" cy="4327036"/>
          </a:xfrm>
          <a:prstGeom prst="triangle">
            <a:avLst>
              <a:gd name="adj" fmla="val 35736"/>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84" name="Isosceles Triangle 83">
            <a:extLst>
              <a:ext uri="{FF2B5EF4-FFF2-40B4-BE49-F238E27FC236}">
                <a16:creationId xmlns:a16="http://schemas.microsoft.com/office/drawing/2014/main" id="{A400C057-30F9-4C30-8D91-B2C53913769C}"/>
              </a:ext>
            </a:extLst>
          </p:cNvPr>
          <p:cNvSpPr/>
          <p:nvPr/>
        </p:nvSpPr>
        <p:spPr>
          <a:xfrm rot="1663616">
            <a:off x="7848432" y="-2572005"/>
            <a:ext cx="5045693" cy="3380275"/>
          </a:xfrm>
          <a:prstGeom prst="triangle">
            <a:avLst>
              <a:gd name="adj" fmla="val 100000"/>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0" name="Content Placeholder 2">
            <a:extLst>
              <a:ext uri="{FF2B5EF4-FFF2-40B4-BE49-F238E27FC236}">
                <a16:creationId xmlns:a16="http://schemas.microsoft.com/office/drawing/2014/main" id="{E1B23687-0186-4496-9B1A-ED24C6598045}"/>
              </a:ext>
            </a:extLst>
          </p:cNvPr>
          <p:cNvSpPr txBox="1">
            <a:spLocks/>
          </p:cNvSpPr>
          <p:nvPr/>
        </p:nvSpPr>
        <p:spPr>
          <a:xfrm>
            <a:off x="345989" y="557212"/>
            <a:ext cx="11512636" cy="490076"/>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b="1" dirty="0">
                <a:solidFill>
                  <a:schemeClr val="accent1">
                    <a:lumMod val="75000"/>
                  </a:schemeClr>
                </a:solidFill>
                <a:latin typeface="Gadugi" panose="020B0502040204020203" pitchFamily="34" charset="0"/>
                <a:ea typeface="Gadugi" panose="020B0502040204020203" pitchFamily="34" charset="0"/>
              </a:rPr>
              <a:t>Scenario 0 - Baseline</a:t>
            </a:r>
          </a:p>
        </p:txBody>
      </p:sp>
      <p:sp>
        <p:nvSpPr>
          <p:cNvPr id="42" name="TextBox 41">
            <a:extLst>
              <a:ext uri="{FF2B5EF4-FFF2-40B4-BE49-F238E27FC236}">
                <a16:creationId xmlns:a16="http://schemas.microsoft.com/office/drawing/2014/main" id="{FABF839A-D03C-4FA0-A29C-FD0624E15C59}"/>
              </a:ext>
            </a:extLst>
          </p:cNvPr>
          <p:cNvSpPr txBox="1"/>
          <p:nvPr/>
        </p:nvSpPr>
        <p:spPr>
          <a:xfrm>
            <a:off x="10207064" y="4222530"/>
            <a:ext cx="493544" cy="200055"/>
          </a:xfrm>
          <a:prstGeom prst="rect">
            <a:avLst/>
          </a:prstGeom>
          <a:solidFill>
            <a:schemeClr val="bg1"/>
          </a:solidFill>
        </p:spPr>
        <p:txBody>
          <a:bodyPr wrap="square" lIns="0" tIns="0" rIns="0" rtlCol="0">
            <a:spAutoFit/>
          </a:bodyPr>
          <a:lstStyle/>
          <a:p>
            <a:r>
              <a:rPr lang="en-GB" sz="1000" dirty="0"/>
              <a:t>   </a:t>
            </a:r>
            <a:endParaRPr lang="en-SE" sz="1000" dirty="0"/>
          </a:p>
        </p:txBody>
      </p:sp>
      <p:sp>
        <p:nvSpPr>
          <p:cNvPr id="44" name="Rectangle 43">
            <a:extLst>
              <a:ext uri="{FF2B5EF4-FFF2-40B4-BE49-F238E27FC236}">
                <a16:creationId xmlns:a16="http://schemas.microsoft.com/office/drawing/2014/main" id="{2DB7BC01-59FC-491D-BE5E-60C5DD4EED8C}"/>
              </a:ext>
            </a:extLst>
          </p:cNvPr>
          <p:cNvSpPr/>
          <p:nvPr/>
        </p:nvSpPr>
        <p:spPr>
          <a:xfrm>
            <a:off x="8212416" y="3691234"/>
            <a:ext cx="723772" cy="1282233"/>
          </a:xfrm>
          <a:prstGeom prst="rect">
            <a:avLst/>
          </a:prstGeom>
          <a:pattFill prst="pct90">
            <a:fgClr>
              <a:schemeClr val="accent1"/>
            </a:fgClr>
            <a:bgClr>
              <a:schemeClr val="bg1"/>
            </a:bgClr>
          </a:patt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a:t>
            </a:r>
            <a:endParaRPr lang="en-SE" dirty="0"/>
          </a:p>
        </p:txBody>
      </p:sp>
      <p:sp>
        <p:nvSpPr>
          <p:cNvPr id="45" name="Rectangle 44">
            <a:extLst>
              <a:ext uri="{FF2B5EF4-FFF2-40B4-BE49-F238E27FC236}">
                <a16:creationId xmlns:a16="http://schemas.microsoft.com/office/drawing/2014/main" id="{C6B8F09E-10A0-4A95-A950-5B29698A90C8}"/>
              </a:ext>
            </a:extLst>
          </p:cNvPr>
          <p:cNvSpPr/>
          <p:nvPr/>
        </p:nvSpPr>
        <p:spPr>
          <a:xfrm>
            <a:off x="8212908" y="4973468"/>
            <a:ext cx="723772" cy="774952"/>
          </a:xfrm>
          <a:prstGeom prst="rect">
            <a:avLst/>
          </a:prstGeom>
          <a:pattFill prst="pct90">
            <a:fgClr>
              <a:srgbClr val="FF0000"/>
            </a:fgClr>
            <a:bgClr>
              <a:schemeClr val="bg1"/>
            </a:bgClr>
          </a:patt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a:t>
            </a:r>
            <a:endParaRPr lang="en-SE" dirty="0"/>
          </a:p>
        </p:txBody>
      </p:sp>
      <p:sp>
        <p:nvSpPr>
          <p:cNvPr id="46" name="Rectangle 45">
            <a:extLst>
              <a:ext uri="{FF2B5EF4-FFF2-40B4-BE49-F238E27FC236}">
                <a16:creationId xmlns:a16="http://schemas.microsoft.com/office/drawing/2014/main" id="{7AEF8803-D454-4799-9247-6949022F71E9}"/>
              </a:ext>
            </a:extLst>
          </p:cNvPr>
          <p:cNvSpPr/>
          <p:nvPr/>
        </p:nvSpPr>
        <p:spPr>
          <a:xfrm>
            <a:off x="9300731" y="3691235"/>
            <a:ext cx="723772" cy="1301862"/>
          </a:xfrm>
          <a:prstGeom prst="rect">
            <a:avLst/>
          </a:prstGeom>
          <a:pattFill prst="pct90">
            <a:fgClr>
              <a:schemeClr val="accent1"/>
            </a:fgClr>
            <a:bgClr>
              <a:schemeClr val="bg1"/>
            </a:bgClr>
          </a:patt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a:t>
            </a:r>
            <a:endParaRPr lang="en-SE" dirty="0"/>
          </a:p>
        </p:txBody>
      </p:sp>
      <p:sp>
        <p:nvSpPr>
          <p:cNvPr id="47" name="Rectangle 46">
            <a:extLst>
              <a:ext uri="{FF2B5EF4-FFF2-40B4-BE49-F238E27FC236}">
                <a16:creationId xmlns:a16="http://schemas.microsoft.com/office/drawing/2014/main" id="{1E77773B-23A4-49D0-A541-9B8F8ADEBEBC}"/>
              </a:ext>
            </a:extLst>
          </p:cNvPr>
          <p:cNvSpPr/>
          <p:nvPr/>
        </p:nvSpPr>
        <p:spPr>
          <a:xfrm>
            <a:off x="9300731" y="4993097"/>
            <a:ext cx="723772" cy="755233"/>
          </a:xfrm>
          <a:prstGeom prst="rect">
            <a:avLst/>
          </a:prstGeom>
          <a:pattFill prst="pct90">
            <a:fgClr>
              <a:srgbClr val="FF0000"/>
            </a:fgClr>
            <a:bgClr>
              <a:schemeClr val="bg1"/>
            </a:bgClr>
          </a:patt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a:t>
            </a:r>
            <a:endParaRPr lang="en-SE" dirty="0"/>
          </a:p>
        </p:txBody>
      </p:sp>
      <p:sp>
        <p:nvSpPr>
          <p:cNvPr id="48" name="Rectangle 47">
            <a:extLst>
              <a:ext uri="{FF2B5EF4-FFF2-40B4-BE49-F238E27FC236}">
                <a16:creationId xmlns:a16="http://schemas.microsoft.com/office/drawing/2014/main" id="{29E18CD5-458B-4EAC-BE56-3A12BF11E92F}"/>
              </a:ext>
            </a:extLst>
          </p:cNvPr>
          <p:cNvSpPr/>
          <p:nvPr/>
        </p:nvSpPr>
        <p:spPr>
          <a:xfrm>
            <a:off x="10383804" y="3691235"/>
            <a:ext cx="723772" cy="1301862"/>
          </a:xfrm>
          <a:prstGeom prst="rect">
            <a:avLst/>
          </a:prstGeom>
          <a:pattFill prst="pct90">
            <a:fgClr>
              <a:schemeClr val="accent1"/>
            </a:fgClr>
            <a:bgClr>
              <a:schemeClr val="bg1"/>
            </a:bgClr>
          </a:patt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a:t>
            </a:r>
            <a:endParaRPr lang="en-SE" dirty="0"/>
          </a:p>
        </p:txBody>
      </p:sp>
      <p:sp>
        <p:nvSpPr>
          <p:cNvPr id="56" name="TextBox 55">
            <a:extLst>
              <a:ext uri="{FF2B5EF4-FFF2-40B4-BE49-F238E27FC236}">
                <a16:creationId xmlns:a16="http://schemas.microsoft.com/office/drawing/2014/main" id="{FE7B8D00-BE29-45B8-B9DE-440CE5E54609}"/>
              </a:ext>
            </a:extLst>
          </p:cNvPr>
          <p:cNvSpPr txBox="1"/>
          <p:nvPr/>
        </p:nvSpPr>
        <p:spPr>
          <a:xfrm>
            <a:off x="8196863" y="5715958"/>
            <a:ext cx="616995" cy="276999"/>
          </a:xfrm>
          <a:prstGeom prst="rect">
            <a:avLst/>
          </a:prstGeom>
          <a:noFill/>
        </p:spPr>
        <p:txBody>
          <a:bodyPr wrap="square" rtlCol="0">
            <a:spAutoFit/>
          </a:bodyPr>
          <a:lstStyle/>
          <a:p>
            <a:pPr algn="r"/>
            <a:r>
              <a:rPr lang="en-GB" sz="1200" i="1" dirty="0"/>
              <a:t>Year=0</a:t>
            </a:r>
            <a:endParaRPr lang="en-SE" sz="1200" i="1" dirty="0"/>
          </a:p>
        </p:txBody>
      </p:sp>
      <p:sp>
        <p:nvSpPr>
          <p:cNvPr id="57" name="TextBox 56">
            <a:extLst>
              <a:ext uri="{FF2B5EF4-FFF2-40B4-BE49-F238E27FC236}">
                <a16:creationId xmlns:a16="http://schemas.microsoft.com/office/drawing/2014/main" id="{EC9D6D30-E602-4489-A721-667C908480D1}"/>
              </a:ext>
            </a:extLst>
          </p:cNvPr>
          <p:cNvSpPr txBox="1"/>
          <p:nvPr/>
        </p:nvSpPr>
        <p:spPr>
          <a:xfrm>
            <a:off x="9263378" y="5715959"/>
            <a:ext cx="712574" cy="276999"/>
          </a:xfrm>
          <a:prstGeom prst="rect">
            <a:avLst/>
          </a:prstGeom>
          <a:noFill/>
        </p:spPr>
        <p:txBody>
          <a:bodyPr wrap="square" rtlCol="0">
            <a:spAutoFit/>
          </a:bodyPr>
          <a:lstStyle/>
          <a:p>
            <a:pPr algn="r"/>
            <a:r>
              <a:rPr lang="en-GB" sz="1200" i="1" dirty="0"/>
              <a:t>Year=75</a:t>
            </a:r>
            <a:endParaRPr lang="en-SE" sz="1200" i="1" dirty="0"/>
          </a:p>
        </p:txBody>
      </p:sp>
      <p:sp>
        <p:nvSpPr>
          <p:cNvPr id="58" name="TextBox 57">
            <a:extLst>
              <a:ext uri="{FF2B5EF4-FFF2-40B4-BE49-F238E27FC236}">
                <a16:creationId xmlns:a16="http://schemas.microsoft.com/office/drawing/2014/main" id="{DA2B383B-B4EA-4646-BE96-059788CF898C}"/>
              </a:ext>
            </a:extLst>
          </p:cNvPr>
          <p:cNvSpPr txBox="1"/>
          <p:nvPr/>
        </p:nvSpPr>
        <p:spPr>
          <a:xfrm>
            <a:off x="10331951" y="5715919"/>
            <a:ext cx="812978" cy="276999"/>
          </a:xfrm>
          <a:prstGeom prst="rect">
            <a:avLst/>
          </a:prstGeom>
          <a:noFill/>
        </p:spPr>
        <p:txBody>
          <a:bodyPr wrap="square" rtlCol="0">
            <a:spAutoFit/>
          </a:bodyPr>
          <a:lstStyle/>
          <a:p>
            <a:pPr algn="r"/>
            <a:r>
              <a:rPr lang="en-GB" sz="1200" i="1" dirty="0"/>
              <a:t>Year=125</a:t>
            </a:r>
            <a:endParaRPr lang="en-SE" sz="1200" i="1" dirty="0"/>
          </a:p>
        </p:txBody>
      </p:sp>
      <p:cxnSp>
        <p:nvCxnSpPr>
          <p:cNvPr id="59" name="Straight Arrow Connector 58">
            <a:extLst>
              <a:ext uri="{FF2B5EF4-FFF2-40B4-BE49-F238E27FC236}">
                <a16:creationId xmlns:a16="http://schemas.microsoft.com/office/drawing/2014/main" id="{119886D8-3ABD-49D2-B72B-1F3BECE34DEF}"/>
              </a:ext>
            </a:extLst>
          </p:cNvPr>
          <p:cNvCxnSpPr>
            <a:cxnSpLocks/>
            <a:stCxn id="56" idx="3"/>
            <a:endCxn id="57" idx="1"/>
          </p:cNvCxnSpPr>
          <p:nvPr/>
        </p:nvCxnSpPr>
        <p:spPr>
          <a:xfrm>
            <a:off x="8813858" y="5854458"/>
            <a:ext cx="449520"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9ED88658-629A-4DE7-96E4-7B2A1F267092}"/>
              </a:ext>
            </a:extLst>
          </p:cNvPr>
          <p:cNvCxnSpPr>
            <a:cxnSpLocks/>
            <a:stCxn id="57" idx="3"/>
            <a:endCxn id="58" idx="1"/>
          </p:cNvCxnSpPr>
          <p:nvPr/>
        </p:nvCxnSpPr>
        <p:spPr>
          <a:xfrm flipV="1">
            <a:off x="9975952" y="5854419"/>
            <a:ext cx="355999" cy="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666A55C3-84B3-4B6B-8D9B-2EF4EDE1FCC9}"/>
              </a:ext>
            </a:extLst>
          </p:cNvPr>
          <p:cNvSpPr/>
          <p:nvPr/>
        </p:nvSpPr>
        <p:spPr>
          <a:xfrm>
            <a:off x="10376554" y="4993097"/>
            <a:ext cx="723772" cy="755233"/>
          </a:xfrm>
          <a:prstGeom prst="rect">
            <a:avLst/>
          </a:prstGeom>
          <a:pattFill prst="pct90">
            <a:fgClr>
              <a:srgbClr val="FF0000"/>
            </a:fgClr>
            <a:bgClr>
              <a:schemeClr val="bg1"/>
            </a:bgClr>
          </a:patt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a:t>
            </a:r>
            <a:endParaRPr lang="en-SE" dirty="0"/>
          </a:p>
        </p:txBody>
      </p:sp>
      <p:pic>
        <p:nvPicPr>
          <p:cNvPr id="15" name="Picture 14">
            <a:extLst>
              <a:ext uri="{FF2B5EF4-FFF2-40B4-BE49-F238E27FC236}">
                <a16:creationId xmlns:a16="http://schemas.microsoft.com/office/drawing/2014/main" id="{F2241E23-81E0-4363-A589-361ECE428C4B}"/>
              </a:ext>
            </a:extLst>
          </p:cNvPr>
          <p:cNvPicPr>
            <a:picLocks noChangeAspect="1"/>
          </p:cNvPicPr>
          <p:nvPr/>
        </p:nvPicPr>
        <p:blipFill rotWithShape="1">
          <a:blip r:embed="rId3"/>
          <a:srcRect l="10911" b="8437"/>
          <a:stretch/>
        </p:blipFill>
        <p:spPr>
          <a:xfrm>
            <a:off x="8514453" y="1440767"/>
            <a:ext cx="2593123" cy="1784302"/>
          </a:xfrm>
          <a:prstGeom prst="rect">
            <a:avLst/>
          </a:prstGeom>
        </p:spPr>
      </p:pic>
      <p:sp>
        <p:nvSpPr>
          <p:cNvPr id="52" name="TextBox 51">
            <a:extLst>
              <a:ext uri="{FF2B5EF4-FFF2-40B4-BE49-F238E27FC236}">
                <a16:creationId xmlns:a16="http://schemas.microsoft.com/office/drawing/2014/main" id="{9265741C-32F5-449F-9088-CD6DF539C236}"/>
              </a:ext>
            </a:extLst>
          </p:cNvPr>
          <p:cNvSpPr txBox="1"/>
          <p:nvPr/>
        </p:nvSpPr>
        <p:spPr>
          <a:xfrm>
            <a:off x="8637321" y="1388496"/>
            <a:ext cx="2329227" cy="276999"/>
          </a:xfrm>
          <a:prstGeom prst="rect">
            <a:avLst/>
          </a:prstGeom>
          <a:solidFill>
            <a:schemeClr val="bg1"/>
          </a:solidFill>
        </p:spPr>
        <p:txBody>
          <a:bodyPr wrap="none" rtlCol="0">
            <a:spAutoFit/>
          </a:bodyPr>
          <a:lstStyle/>
          <a:p>
            <a:r>
              <a:rPr lang="en-GB" sz="1200" dirty="0"/>
              <a:t>Resources of A and Resources of B</a:t>
            </a:r>
            <a:endParaRPr lang="en-SE" sz="1200" dirty="0"/>
          </a:p>
        </p:txBody>
      </p:sp>
      <p:grpSp>
        <p:nvGrpSpPr>
          <p:cNvPr id="63" name="Group 62">
            <a:extLst>
              <a:ext uri="{FF2B5EF4-FFF2-40B4-BE49-F238E27FC236}">
                <a16:creationId xmlns:a16="http://schemas.microsoft.com/office/drawing/2014/main" id="{EA9949C5-8DA0-4586-84F9-B247B32BDDA4}"/>
              </a:ext>
            </a:extLst>
          </p:cNvPr>
          <p:cNvGrpSpPr/>
          <p:nvPr/>
        </p:nvGrpSpPr>
        <p:grpSpPr>
          <a:xfrm>
            <a:off x="9085174" y="3131468"/>
            <a:ext cx="1855662" cy="331186"/>
            <a:chOff x="9124502" y="3170796"/>
            <a:chExt cx="1855662" cy="331186"/>
          </a:xfrm>
        </p:grpSpPr>
        <p:sp>
          <p:nvSpPr>
            <p:cNvPr id="65" name="Rectangle 64">
              <a:extLst>
                <a:ext uri="{FF2B5EF4-FFF2-40B4-BE49-F238E27FC236}">
                  <a16:creationId xmlns:a16="http://schemas.microsoft.com/office/drawing/2014/main" id="{253524B6-B9A2-400F-8AC4-E85E09D98882}"/>
                </a:ext>
              </a:extLst>
            </p:cNvPr>
            <p:cNvSpPr/>
            <p:nvPr/>
          </p:nvSpPr>
          <p:spPr>
            <a:xfrm>
              <a:off x="9124502" y="3181030"/>
              <a:ext cx="449520" cy="3209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66" name="Rectangle 65">
              <a:extLst>
                <a:ext uri="{FF2B5EF4-FFF2-40B4-BE49-F238E27FC236}">
                  <a16:creationId xmlns:a16="http://schemas.microsoft.com/office/drawing/2014/main" id="{D00A262A-DC43-488D-9504-B730D06C99B8}"/>
                </a:ext>
              </a:extLst>
            </p:cNvPr>
            <p:cNvSpPr/>
            <p:nvPr/>
          </p:nvSpPr>
          <p:spPr>
            <a:xfrm>
              <a:off x="10582765" y="3170796"/>
              <a:ext cx="397399" cy="2932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grpSp>
      <p:sp>
        <p:nvSpPr>
          <p:cNvPr id="50" name="TextBox 49">
            <a:extLst>
              <a:ext uri="{FF2B5EF4-FFF2-40B4-BE49-F238E27FC236}">
                <a16:creationId xmlns:a16="http://schemas.microsoft.com/office/drawing/2014/main" id="{ABCD0465-3D4F-401B-95B3-E5583E7E25E4}"/>
              </a:ext>
            </a:extLst>
          </p:cNvPr>
          <p:cNvSpPr txBox="1"/>
          <p:nvPr/>
        </p:nvSpPr>
        <p:spPr>
          <a:xfrm rot="16200000">
            <a:off x="8137183" y="2187077"/>
            <a:ext cx="611065" cy="215444"/>
          </a:xfrm>
          <a:prstGeom prst="rect">
            <a:avLst/>
          </a:prstGeom>
          <a:noFill/>
        </p:spPr>
        <p:txBody>
          <a:bodyPr wrap="none" rtlCol="0">
            <a:spAutoFit/>
          </a:bodyPr>
          <a:lstStyle/>
          <a:p>
            <a:r>
              <a:rPr lang="en-GB" sz="800" dirty="0"/>
              <a:t>Resources</a:t>
            </a:r>
            <a:endParaRPr lang="en-SE" sz="800" dirty="0"/>
          </a:p>
        </p:txBody>
      </p:sp>
      <p:sp>
        <p:nvSpPr>
          <p:cNvPr id="53" name="TextBox 52">
            <a:extLst>
              <a:ext uri="{FF2B5EF4-FFF2-40B4-BE49-F238E27FC236}">
                <a16:creationId xmlns:a16="http://schemas.microsoft.com/office/drawing/2014/main" id="{AB75B82C-00E9-48DA-8ACA-F4062131BE28}"/>
              </a:ext>
            </a:extLst>
          </p:cNvPr>
          <p:cNvSpPr txBox="1"/>
          <p:nvPr/>
        </p:nvSpPr>
        <p:spPr>
          <a:xfrm>
            <a:off x="1884238" y="2461509"/>
            <a:ext cx="1068562" cy="307777"/>
          </a:xfrm>
          <a:prstGeom prst="rect">
            <a:avLst/>
          </a:prstGeom>
          <a:noFill/>
        </p:spPr>
        <p:txBody>
          <a:bodyPr wrap="none" rtlCol="0">
            <a:spAutoFit/>
          </a:bodyPr>
          <a:lstStyle/>
          <a:p>
            <a:pPr algn="ctr"/>
            <a:r>
              <a:rPr lang="en-GB" sz="1400" dirty="0"/>
              <a:t>Resources A</a:t>
            </a:r>
            <a:endParaRPr lang="en-SE" sz="1400" dirty="0"/>
          </a:p>
        </p:txBody>
      </p:sp>
      <p:sp>
        <p:nvSpPr>
          <p:cNvPr id="62" name="TextBox 61">
            <a:extLst>
              <a:ext uri="{FF2B5EF4-FFF2-40B4-BE49-F238E27FC236}">
                <a16:creationId xmlns:a16="http://schemas.microsoft.com/office/drawing/2014/main" id="{453CB530-E46E-43E5-8933-D3A4C45C0588}"/>
              </a:ext>
            </a:extLst>
          </p:cNvPr>
          <p:cNvSpPr txBox="1"/>
          <p:nvPr/>
        </p:nvSpPr>
        <p:spPr>
          <a:xfrm>
            <a:off x="4470888" y="2479527"/>
            <a:ext cx="1062150" cy="307777"/>
          </a:xfrm>
          <a:prstGeom prst="rect">
            <a:avLst/>
          </a:prstGeom>
          <a:noFill/>
        </p:spPr>
        <p:txBody>
          <a:bodyPr wrap="none" rtlCol="0">
            <a:spAutoFit/>
          </a:bodyPr>
          <a:lstStyle/>
          <a:p>
            <a:pPr algn="ctr"/>
            <a:r>
              <a:rPr lang="en-GB" sz="1400" dirty="0"/>
              <a:t>Resources B</a:t>
            </a:r>
            <a:endParaRPr lang="en-SE" sz="1400" dirty="0"/>
          </a:p>
        </p:txBody>
      </p:sp>
      <p:sp>
        <p:nvSpPr>
          <p:cNvPr id="64" name="TextBox 63">
            <a:extLst>
              <a:ext uri="{FF2B5EF4-FFF2-40B4-BE49-F238E27FC236}">
                <a16:creationId xmlns:a16="http://schemas.microsoft.com/office/drawing/2014/main" id="{822FAEF3-2B76-4E0E-8DF8-A6F560A9280A}"/>
              </a:ext>
            </a:extLst>
          </p:cNvPr>
          <p:cNvSpPr txBox="1"/>
          <p:nvPr/>
        </p:nvSpPr>
        <p:spPr>
          <a:xfrm>
            <a:off x="3151675" y="3490593"/>
            <a:ext cx="1215224" cy="523220"/>
          </a:xfrm>
          <a:prstGeom prst="rect">
            <a:avLst/>
          </a:prstGeom>
          <a:noFill/>
        </p:spPr>
        <p:txBody>
          <a:bodyPr wrap="square" rtlCol="0">
            <a:spAutoFit/>
          </a:bodyPr>
          <a:lstStyle/>
          <a:p>
            <a:pPr algn="ctr"/>
            <a:r>
              <a:rPr lang="en-GB" sz="1400" dirty="0"/>
              <a:t>Competitivity of A/B</a:t>
            </a:r>
            <a:endParaRPr lang="en-SE" sz="1400" dirty="0"/>
          </a:p>
        </p:txBody>
      </p:sp>
      <p:sp>
        <p:nvSpPr>
          <p:cNvPr id="67" name="TextBox 66">
            <a:extLst>
              <a:ext uri="{FF2B5EF4-FFF2-40B4-BE49-F238E27FC236}">
                <a16:creationId xmlns:a16="http://schemas.microsoft.com/office/drawing/2014/main" id="{D5906733-0CBF-4C6C-B56F-D390DBB61794}"/>
              </a:ext>
            </a:extLst>
          </p:cNvPr>
          <p:cNvSpPr txBox="1"/>
          <p:nvPr/>
        </p:nvSpPr>
        <p:spPr>
          <a:xfrm>
            <a:off x="1504258" y="4006894"/>
            <a:ext cx="869277" cy="307777"/>
          </a:xfrm>
          <a:prstGeom prst="rect">
            <a:avLst/>
          </a:prstGeom>
          <a:noFill/>
        </p:spPr>
        <p:txBody>
          <a:bodyPr wrap="none" rtlCol="0">
            <a:spAutoFit/>
          </a:bodyPr>
          <a:lstStyle/>
          <a:p>
            <a:pPr algn="ctr"/>
            <a:r>
              <a:rPr lang="en-GB" sz="1400" dirty="0"/>
              <a:t>Income A</a:t>
            </a:r>
            <a:endParaRPr lang="en-SE" sz="1400" dirty="0"/>
          </a:p>
        </p:txBody>
      </p:sp>
      <p:sp>
        <p:nvSpPr>
          <p:cNvPr id="69" name="TextBox 68">
            <a:extLst>
              <a:ext uri="{FF2B5EF4-FFF2-40B4-BE49-F238E27FC236}">
                <a16:creationId xmlns:a16="http://schemas.microsoft.com/office/drawing/2014/main" id="{00F5CD55-4935-4909-8105-30A94DA70051}"/>
              </a:ext>
            </a:extLst>
          </p:cNvPr>
          <p:cNvSpPr txBox="1"/>
          <p:nvPr/>
        </p:nvSpPr>
        <p:spPr>
          <a:xfrm>
            <a:off x="5267721" y="3908686"/>
            <a:ext cx="862865" cy="307777"/>
          </a:xfrm>
          <a:prstGeom prst="rect">
            <a:avLst/>
          </a:prstGeom>
          <a:noFill/>
        </p:spPr>
        <p:txBody>
          <a:bodyPr wrap="none" rtlCol="0">
            <a:spAutoFit/>
          </a:bodyPr>
          <a:lstStyle/>
          <a:p>
            <a:pPr algn="ctr"/>
            <a:r>
              <a:rPr lang="en-GB" sz="1400" dirty="0"/>
              <a:t>Income B</a:t>
            </a:r>
            <a:endParaRPr lang="en-SE" sz="1400" dirty="0"/>
          </a:p>
        </p:txBody>
      </p:sp>
      <p:sp>
        <p:nvSpPr>
          <p:cNvPr id="70" name="TextBox 69">
            <a:extLst>
              <a:ext uri="{FF2B5EF4-FFF2-40B4-BE49-F238E27FC236}">
                <a16:creationId xmlns:a16="http://schemas.microsoft.com/office/drawing/2014/main" id="{182595BB-7E70-4AED-BE5F-402B63884894}"/>
              </a:ext>
            </a:extLst>
          </p:cNvPr>
          <p:cNvSpPr txBox="1"/>
          <p:nvPr/>
        </p:nvSpPr>
        <p:spPr>
          <a:xfrm>
            <a:off x="2071410" y="3501983"/>
            <a:ext cx="1009122" cy="276999"/>
          </a:xfrm>
          <a:prstGeom prst="rect">
            <a:avLst/>
          </a:prstGeom>
          <a:noFill/>
        </p:spPr>
        <p:txBody>
          <a:bodyPr wrap="none" rtlCol="0">
            <a:spAutoFit/>
          </a:bodyPr>
          <a:lstStyle/>
          <a:p>
            <a:pPr algn="ctr"/>
            <a:r>
              <a:rPr lang="en-GB" sz="1200" i="1" dirty="0">
                <a:solidFill>
                  <a:schemeClr val="bg1">
                    <a:lumMod val="75000"/>
                  </a:schemeClr>
                </a:solidFill>
              </a:rPr>
              <a:t>Competitor A</a:t>
            </a:r>
            <a:endParaRPr lang="en-SE" sz="1200" i="1" dirty="0">
              <a:solidFill>
                <a:schemeClr val="bg1">
                  <a:lumMod val="75000"/>
                </a:schemeClr>
              </a:solidFill>
            </a:endParaRPr>
          </a:p>
        </p:txBody>
      </p:sp>
      <p:sp>
        <p:nvSpPr>
          <p:cNvPr id="71" name="TextBox 70">
            <a:extLst>
              <a:ext uri="{FF2B5EF4-FFF2-40B4-BE49-F238E27FC236}">
                <a16:creationId xmlns:a16="http://schemas.microsoft.com/office/drawing/2014/main" id="{3686D011-6443-4667-8555-94287763A602}"/>
              </a:ext>
            </a:extLst>
          </p:cNvPr>
          <p:cNvSpPr txBox="1"/>
          <p:nvPr/>
        </p:nvSpPr>
        <p:spPr>
          <a:xfrm>
            <a:off x="4412882" y="3492109"/>
            <a:ext cx="1002710" cy="276999"/>
          </a:xfrm>
          <a:prstGeom prst="rect">
            <a:avLst/>
          </a:prstGeom>
          <a:noFill/>
        </p:spPr>
        <p:txBody>
          <a:bodyPr wrap="none" rtlCol="0">
            <a:spAutoFit/>
          </a:bodyPr>
          <a:lstStyle/>
          <a:p>
            <a:pPr algn="ctr"/>
            <a:r>
              <a:rPr lang="en-GB" sz="1200" i="1" dirty="0">
                <a:solidFill>
                  <a:schemeClr val="bg1">
                    <a:lumMod val="75000"/>
                  </a:schemeClr>
                </a:solidFill>
              </a:rPr>
              <a:t>Competitor B</a:t>
            </a:r>
            <a:endParaRPr lang="en-SE" sz="1200" i="1" dirty="0">
              <a:solidFill>
                <a:schemeClr val="bg1">
                  <a:lumMod val="75000"/>
                </a:schemeClr>
              </a:solidFill>
            </a:endParaRPr>
          </a:p>
        </p:txBody>
      </p:sp>
      <p:sp>
        <p:nvSpPr>
          <p:cNvPr id="73" name="TextBox 72">
            <a:extLst>
              <a:ext uri="{FF2B5EF4-FFF2-40B4-BE49-F238E27FC236}">
                <a16:creationId xmlns:a16="http://schemas.microsoft.com/office/drawing/2014/main" id="{34514721-55EC-4494-BFF6-8A6F6ACD084C}"/>
              </a:ext>
            </a:extLst>
          </p:cNvPr>
          <p:cNvSpPr txBox="1"/>
          <p:nvPr/>
        </p:nvSpPr>
        <p:spPr>
          <a:xfrm>
            <a:off x="751486" y="4347235"/>
            <a:ext cx="649152" cy="307777"/>
          </a:xfrm>
          <a:prstGeom prst="rect">
            <a:avLst/>
          </a:prstGeom>
          <a:noFill/>
        </p:spPr>
        <p:txBody>
          <a:bodyPr wrap="none" rtlCol="0">
            <a:spAutoFit/>
          </a:bodyPr>
          <a:lstStyle/>
          <a:p>
            <a:pPr algn="ctr"/>
            <a:r>
              <a:rPr lang="en-GB" sz="1400" dirty="0"/>
              <a:t>Cost A</a:t>
            </a:r>
            <a:endParaRPr lang="en-SE" sz="1400" dirty="0"/>
          </a:p>
        </p:txBody>
      </p:sp>
      <p:sp>
        <p:nvSpPr>
          <p:cNvPr id="74" name="TextBox 73">
            <a:extLst>
              <a:ext uri="{FF2B5EF4-FFF2-40B4-BE49-F238E27FC236}">
                <a16:creationId xmlns:a16="http://schemas.microsoft.com/office/drawing/2014/main" id="{71F7D575-5A37-4AF8-9761-810108055218}"/>
              </a:ext>
            </a:extLst>
          </p:cNvPr>
          <p:cNvSpPr txBox="1"/>
          <p:nvPr/>
        </p:nvSpPr>
        <p:spPr>
          <a:xfrm>
            <a:off x="5565139" y="4361719"/>
            <a:ext cx="642740" cy="307777"/>
          </a:xfrm>
          <a:prstGeom prst="rect">
            <a:avLst/>
          </a:prstGeom>
          <a:noFill/>
        </p:spPr>
        <p:txBody>
          <a:bodyPr wrap="none" rtlCol="0">
            <a:spAutoFit/>
          </a:bodyPr>
          <a:lstStyle/>
          <a:p>
            <a:pPr algn="ctr"/>
            <a:r>
              <a:rPr lang="en-GB" sz="1400" dirty="0"/>
              <a:t>Cost B</a:t>
            </a:r>
            <a:endParaRPr lang="en-SE" sz="1400" dirty="0"/>
          </a:p>
        </p:txBody>
      </p:sp>
      <p:pic>
        <p:nvPicPr>
          <p:cNvPr id="75" name="Picture 74">
            <a:extLst>
              <a:ext uri="{FF2B5EF4-FFF2-40B4-BE49-F238E27FC236}">
                <a16:creationId xmlns:a16="http://schemas.microsoft.com/office/drawing/2014/main" id="{129B0C0B-BDBA-411D-82E1-595B4112FCF8}"/>
              </a:ext>
            </a:extLst>
          </p:cNvPr>
          <p:cNvPicPr>
            <a:picLocks noChangeAspect="1"/>
          </p:cNvPicPr>
          <p:nvPr/>
        </p:nvPicPr>
        <p:blipFill>
          <a:blip r:embed="rId4">
            <a:duotone>
              <a:schemeClr val="bg2">
                <a:shade val="45000"/>
                <a:satMod val="135000"/>
              </a:schemeClr>
              <a:prstClr val="white"/>
            </a:duotone>
          </a:blip>
          <a:stretch>
            <a:fillRect/>
          </a:stretch>
        </p:blipFill>
        <p:spPr>
          <a:xfrm>
            <a:off x="2434199" y="3240195"/>
            <a:ext cx="312447" cy="320068"/>
          </a:xfrm>
          <a:prstGeom prst="rect">
            <a:avLst/>
          </a:prstGeom>
        </p:spPr>
      </p:pic>
      <p:pic>
        <p:nvPicPr>
          <p:cNvPr id="76" name="Picture 75">
            <a:extLst>
              <a:ext uri="{FF2B5EF4-FFF2-40B4-BE49-F238E27FC236}">
                <a16:creationId xmlns:a16="http://schemas.microsoft.com/office/drawing/2014/main" id="{D00A2B6A-BA44-42F0-BA27-205B15F5222B}"/>
              </a:ext>
            </a:extLst>
          </p:cNvPr>
          <p:cNvPicPr>
            <a:picLocks noChangeAspect="1"/>
          </p:cNvPicPr>
          <p:nvPr/>
        </p:nvPicPr>
        <p:blipFill>
          <a:blip r:embed="rId5">
            <a:duotone>
              <a:schemeClr val="bg2">
                <a:shade val="45000"/>
                <a:satMod val="135000"/>
              </a:schemeClr>
              <a:prstClr val="white"/>
            </a:duotone>
          </a:blip>
          <a:stretch>
            <a:fillRect/>
          </a:stretch>
        </p:blipFill>
        <p:spPr>
          <a:xfrm>
            <a:off x="4721018" y="3264397"/>
            <a:ext cx="274344" cy="276998"/>
          </a:xfrm>
          <a:prstGeom prst="rect">
            <a:avLst/>
          </a:prstGeom>
        </p:spPr>
      </p:pic>
      <p:sp>
        <p:nvSpPr>
          <p:cNvPr id="77" name="Arc 76">
            <a:extLst>
              <a:ext uri="{FF2B5EF4-FFF2-40B4-BE49-F238E27FC236}">
                <a16:creationId xmlns:a16="http://schemas.microsoft.com/office/drawing/2014/main" id="{D7A4CC00-F277-4577-953A-5A8333924FE8}"/>
              </a:ext>
            </a:extLst>
          </p:cNvPr>
          <p:cNvSpPr/>
          <p:nvPr/>
        </p:nvSpPr>
        <p:spPr>
          <a:xfrm rot="21244858" flipH="1">
            <a:off x="1673535" y="2578960"/>
            <a:ext cx="1414172" cy="1723941"/>
          </a:xfrm>
          <a:prstGeom prst="arc">
            <a:avLst>
              <a:gd name="adj1" fmla="val 17657015"/>
              <a:gd name="adj2" fmla="val 2432240"/>
            </a:avLst>
          </a:prstGeom>
          <a:ln w="15875">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E"/>
          </a:p>
        </p:txBody>
      </p:sp>
      <p:sp>
        <p:nvSpPr>
          <p:cNvPr id="78" name="Arc 77">
            <a:extLst>
              <a:ext uri="{FF2B5EF4-FFF2-40B4-BE49-F238E27FC236}">
                <a16:creationId xmlns:a16="http://schemas.microsoft.com/office/drawing/2014/main" id="{8AD80E7E-1168-43CC-9DB0-2ED52E236070}"/>
              </a:ext>
            </a:extLst>
          </p:cNvPr>
          <p:cNvSpPr/>
          <p:nvPr/>
        </p:nvSpPr>
        <p:spPr>
          <a:xfrm rot="15711178" flipH="1">
            <a:off x="2104469" y="2815531"/>
            <a:ext cx="1464192" cy="1908119"/>
          </a:xfrm>
          <a:prstGeom prst="arc">
            <a:avLst>
              <a:gd name="adj1" fmla="val 17828970"/>
              <a:gd name="adj2" fmla="val 4118910"/>
            </a:avLst>
          </a:prstGeom>
          <a:ln w="15875">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E"/>
          </a:p>
        </p:txBody>
      </p:sp>
      <p:sp>
        <p:nvSpPr>
          <p:cNvPr id="79" name="Arc 78">
            <a:extLst>
              <a:ext uri="{FF2B5EF4-FFF2-40B4-BE49-F238E27FC236}">
                <a16:creationId xmlns:a16="http://schemas.microsoft.com/office/drawing/2014/main" id="{1042E983-4680-4D1F-9069-3DE8D8BCB64B}"/>
              </a:ext>
            </a:extLst>
          </p:cNvPr>
          <p:cNvSpPr/>
          <p:nvPr/>
        </p:nvSpPr>
        <p:spPr>
          <a:xfrm rot="7693069" flipH="1">
            <a:off x="2315003" y="2529823"/>
            <a:ext cx="1333051" cy="1598547"/>
          </a:xfrm>
          <a:prstGeom prst="arc">
            <a:avLst>
              <a:gd name="adj1" fmla="val 17868569"/>
              <a:gd name="adj2" fmla="val 2346623"/>
            </a:avLst>
          </a:prstGeom>
          <a:ln w="15875">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E"/>
          </a:p>
        </p:txBody>
      </p:sp>
      <p:sp>
        <p:nvSpPr>
          <p:cNvPr id="80" name="Arc 79">
            <a:extLst>
              <a:ext uri="{FF2B5EF4-FFF2-40B4-BE49-F238E27FC236}">
                <a16:creationId xmlns:a16="http://schemas.microsoft.com/office/drawing/2014/main" id="{E13D11C6-E31F-4522-B610-047C0A3C1DAB}"/>
              </a:ext>
            </a:extLst>
          </p:cNvPr>
          <p:cNvSpPr/>
          <p:nvPr/>
        </p:nvSpPr>
        <p:spPr>
          <a:xfrm>
            <a:off x="4425402" y="2600980"/>
            <a:ext cx="1404668" cy="1713691"/>
          </a:xfrm>
          <a:prstGeom prst="arc">
            <a:avLst>
              <a:gd name="adj1" fmla="val 17873576"/>
              <a:gd name="adj2" fmla="val 2381197"/>
            </a:avLst>
          </a:prstGeom>
          <a:ln w="15875">
            <a:solidFill>
              <a:srgbClr val="C00000"/>
            </a:solidFill>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E"/>
          </a:p>
        </p:txBody>
      </p:sp>
      <p:sp>
        <p:nvSpPr>
          <p:cNvPr id="81" name="Arc 80">
            <a:extLst>
              <a:ext uri="{FF2B5EF4-FFF2-40B4-BE49-F238E27FC236}">
                <a16:creationId xmlns:a16="http://schemas.microsoft.com/office/drawing/2014/main" id="{184CF377-1ADE-47D0-B58C-2FF0CE29BFB4}"/>
              </a:ext>
            </a:extLst>
          </p:cNvPr>
          <p:cNvSpPr/>
          <p:nvPr/>
        </p:nvSpPr>
        <p:spPr>
          <a:xfrm rot="14490689">
            <a:off x="3883614" y="2464497"/>
            <a:ext cx="1276141" cy="1670816"/>
          </a:xfrm>
          <a:prstGeom prst="arc">
            <a:avLst>
              <a:gd name="adj1" fmla="val 17204353"/>
              <a:gd name="adj2" fmla="val 1631324"/>
            </a:avLst>
          </a:prstGeom>
          <a:ln w="15875">
            <a:solidFill>
              <a:srgbClr val="C00000"/>
            </a:solidFill>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E"/>
          </a:p>
        </p:txBody>
      </p:sp>
      <p:sp>
        <p:nvSpPr>
          <p:cNvPr id="82" name="Arc 81">
            <a:extLst>
              <a:ext uri="{FF2B5EF4-FFF2-40B4-BE49-F238E27FC236}">
                <a16:creationId xmlns:a16="http://schemas.microsoft.com/office/drawing/2014/main" id="{D1F063BA-9C25-4E6B-A64A-C815FA78F789}"/>
              </a:ext>
            </a:extLst>
          </p:cNvPr>
          <p:cNvSpPr/>
          <p:nvPr/>
        </p:nvSpPr>
        <p:spPr>
          <a:xfrm rot="6186962">
            <a:off x="3675830" y="2401049"/>
            <a:ext cx="1981330" cy="2200927"/>
          </a:xfrm>
          <a:prstGeom prst="arc">
            <a:avLst>
              <a:gd name="adj1" fmla="val 17875337"/>
              <a:gd name="adj2" fmla="val 3004644"/>
            </a:avLst>
          </a:prstGeom>
          <a:ln w="15875">
            <a:solidFill>
              <a:srgbClr val="C00000"/>
            </a:solidFill>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E"/>
          </a:p>
        </p:txBody>
      </p:sp>
      <p:sp>
        <p:nvSpPr>
          <p:cNvPr id="85" name="Arc 84">
            <a:extLst>
              <a:ext uri="{FF2B5EF4-FFF2-40B4-BE49-F238E27FC236}">
                <a16:creationId xmlns:a16="http://schemas.microsoft.com/office/drawing/2014/main" id="{D18BB2D2-A52E-4957-BCF0-A2BA57298715}"/>
              </a:ext>
            </a:extLst>
          </p:cNvPr>
          <p:cNvSpPr/>
          <p:nvPr/>
        </p:nvSpPr>
        <p:spPr>
          <a:xfrm rot="594378" flipH="1" flipV="1">
            <a:off x="5539588" y="3970870"/>
            <a:ext cx="501630" cy="559597"/>
          </a:xfrm>
          <a:prstGeom prst="arc">
            <a:avLst>
              <a:gd name="adj1" fmla="val 17933231"/>
              <a:gd name="adj2" fmla="val 90814"/>
            </a:avLst>
          </a:prstGeom>
          <a:ln w="15875">
            <a:solidFill>
              <a:srgbClr val="C0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E"/>
          </a:p>
        </p:txBody>
      </p:sp>
      <p:sp>
        <p:nvSpPr>
          <p:cNvPr id="86" name="TextBox 85">
            <a:extLst>
              <a:ext uri="{FF2B5EF4-FFF2-40B4-BE49-F238E27FC236}">
                <a16:creationId xmlns:a16="http://schemas.microsoft.com/office/drawing/2014/main" id="{C325F3F6-C324-4FF9-8E28-7962FCEF1970}"/>
              </a:ext>
            </a:extLst>
          </p:cNvPr>
          <p:cNvSpPr txBox="1"/>
          <p:nvPr/>
        </p:nvSpPr>
        <p:spPr>
          <a:xfrm>
            <a:off x="5142283" y="4080000"/>
            <a:ext cx="231154" cy="276999"/>
          </a:xfrm>
          <a:prstGeom prst="rect">
            <a:avLst/>
          </a:prstGeom>
          <a:noFill/>
        </p:spPr>
        <p:txBody>
          <a:bodyPr wrap="none" rtlCol="0">
            <a:spAutoFit/>
          </a:bodyPr>
          <a:lstStyle/>
          <a:p>
            <a:r>
              <a:rPr lang="en-GB" sz="1200" b="1" dirty="0">
                <a:solidFill>
                  <a:srgbClr val="C00000"/>
                </a:solidFill>
              </a:rPr>
              <a:t>-</a:t>
            </a:r>
            <a:endParaRPr lang="en-SE" sz="1200" b="1" dirty="0">
              <a:solidFill>
                <a:srgbClr val="C00000"/>
              </a:solidFill>
            </a:endParaRPr>
          </a:p>
        </p:txBody>
      </p:sp>
      <p:sp>
        <p:nvSpPr>
          <p:cNvPr id="87" name="TextBox 86">
            <a:extLst>
              <a:ext uri="{FF2B5EF4-FFF2-40B4-BE49-F238E27FC236}">
                <a16:creationId xmlns:a16="http://schemas.microsoft.com/office/drawing/2014/main" id="{66D39EF0-E1CD-4215-A538-9B54ED77F1AB}"/>
              </a:ext>
            </a:extLst>
          </p:cNvPr>
          <p:cNvSpPr txBox="1"/>
          <p:nvPr/>
        </p:nvSpPr>
        <p:spPr>
          <a:xfrm>
            <a:off x="1932040" y="2684626"/>
            <a:ext cx="261610" cy="276999"/>
          </a:xfrm>
          <a:prstGeom prst="rect">
            <a:avLst/>
          </a:prstGeom>
          <a:noFill/>
        </p:spPr>
        <p:txBody>
          <a:bodyPr wrap="none" rtlCol="0">
            <a:spAutoFit/>
          </a:bodyPr>
          <a:lstStyle/>
          <a:p>
            <a:r>
              <a:rPr lang="en-GB" sz="1200" b="1" dirty="0">
                <a:solidFill>
                  <a:schemeClr val="accent1"/>
                </a:solidFill>
              </a:rPr>
              <a:t>+</a:t>
            </a:r>
            <a:endParaRPr lang="en-SE" sz="1200" b="1" dirty="0">
              <a:solidFill>
                <a:schemeClr val="accent1"/>
              </a:solidFill>
            </a:endParaRPr>
          </a:p>
        </p:txBody>
      </p:sp>
      <p:sp>
        <p:nvSpPr>
          <p:cNvPr id="88" name="TextBox 87">
            <a:extLst>
              <a:ext uri="{FF2B5EF4-FFF2-40B4-BE49-F238E27FC236}">
                <a16:creationId xmlns:a16="http://schemas.microsoft.com/office/drawing/2014/main" id="{65E97FBD-2AAE-4197-8482-B750F91184B2}"/>
              </a:ext>
            </a:extLst>
          </p:cNvPr>
          <p:cNvSpPr txBox="1"/>
          <p:nvPr/>
        </p:nvSpPr>
        <p:spPr>
          <a:xfrm>
            <a:off x="2192066" y="4153796"/>
            <a:ext cx="261610" cy="276999"/>
          </a:xfrm>
          <a:prstGeom prst="rect">
            <a:avLst/>
          </a:prstGeom>
          <a:noFill/>
        </p:spPr>
        <p:txBody>
          <a:bodyPr wrap="none" rtlCol="0">
            <a:spAutoFit/>
          </a:bodyPr>
          <a:lstStyle/>
          <a:p>
            <a:r>
              <a:rPr lang="en-GB" sz="1200" b="1" dirty="0">
                <a:solidFill>
                  <a:schemeClr val="accent1"/>
                </a:solidFill>
              </a:rPr>
              <a:t>+</a:t>
            </a:r>
            <a:endParaRPr lang="en-SE" sz="1200" b="1" dirty="0">
              <a:solidFill>
                <a:schemeClr val="accent1"/>
              </a:solidFill>
            </a:endParaRPr>
          </a:p>
        </p:txBody>
      </p:sp>
      <p:sp>
        <p:nvSpPr>
          <p:cNvPr id="89" name="TextBox 88">
            <a:extLst>
              <a:ext uri="{FF2B5EF4-FFF2-40B4-BE49-F238E27FC236}">
                <a16:creationId xmlns:a16="http://schemas.microsoft.com/office/drawing/2014/main" id="{19271C1B-507A-43E9-8BAE-9702EC07772A}"/>
              </a:ext>
            </a:extLst>
          </p:cNvPr>
          <p:cNvSpPr txBox="1"/>
          <p:nvPr/>
        </p:nvSpPr>
        <p:spPr>
          <a:xfrm>
            <a:off x="3456881" y="3187078"/>
            <a:ext cx="261610" cy="276999"/>
          </a:xfrm>
          <a:prstGeom prst="rect">
            <a:avLst/>
          </a:prstGeom>
          <a:noFill/>
        </p:spPr>
        <p:txBody>
          <a:bodyPr wrap="none" rtlCol="0">
            <a:spAutoFit/>
          </a:bodyPr>
          <a:lstStyle/>
          <a:p>
            <a:r>
              <a:rPr lang="en-GB" sz="1200" b="1" dirty="0">
                <a:solidFill>
                  <a:schemeClr val="accent1"/>
                </a:solidFill>
              </a:rPr>
              <a:t>+</a:t>
            </a:r>
            <a:endParaRPr lang="en-SE" sz="1200" b="1" dirty="0">
              <a:solidFill>
                <a:schemeClr val="accent1"/>
              </a:solidFill>
            </a:endParaRPr>
          </a:p>
        </p:txBody>
      </p:sp>
      <p:sp>
        <p:nvSpPr>
          <p:cNvPr id="90" name="TextBox 89">
            <a:extLst>
              <a:ext uri="{FF2B5EF4-FFF2-40B4-BE49-F238E27FC236}">
                <a16:creationId xmlns:a16="http://schemas.microsoft.com/office/drawing/2014/main" id="{3503328B-2265-4ED1-8DDA-8E6AAF47A284}"/>
              </a:ext>
            </a:extLst>
          </p:cNvPr>
          <p:cNvSpPr txBox="1"/>
          <p:nvPr/>
        </p:nvSpPr>
        <p:spPr>
          <a:xfrm>
            <a:off x="5278254" y="2691146"/>
            <a:ext cx="261610" cy="276999"/>
          </a:xfrm>
          <a:prstGeom prst="rect">
            <a:avLst/>
          </a:prstGeom>
          <a:noFill/>
        </p:spPr>
        <p:txBody>
          <a:bodyPr wrap="none" rtlCol="0">
            <a:spAutoFit/>
          </a:bodyPr>
          <a:lstStyle/>
          <a:p>
            <a:r>
              <a:rPr lang="en-GB" sz="1200" b="1" dirty="0">
                <a:solidFill>
                  <a:srgbClr val="C00000"/>
                </a:solidFill>
              </a:rPr>
              <a:t>+</a:t>
            </a:r>
            <a:endParaRPr lang="en-SE" sz="1200" b="1" dirty="0">
              <a:solidFill>
                <a:srgbClr val="C00000"/>
              </a:solidFill>
            </a:endParaRPr>
          </a:p>
        </p:txBody>
      </p:sp>
      <p:sp>
        <p:nvSpPr>
          <p:cNvPr id="91" name="TextBox 90">
            <a:extLst>
              <a:ext uri="{FF2B5EF4-FFF2-40B4-BE49-F238E27FC236}">
                <a16:creationId xmlns:a16="http://schemas.microsoft.com/office/drawing/2014/main" id="{740C4A48-3D5A-4F95-99B8-D6047C4E9AB7}"/>
              </a:ext>
            </a:extLst>
          </p:cNvPr>
          <p:cNvSpPr txBox="1"/>
          <p:nvPr/>
        </p:nvSpPr>
        <p:spPr>
          <a:xfrm>
            <a:off x="6338894" y="2057129"/>
            <a:ext cx="184731" cy="276999"/>
          </a:xfrm>
          <a:prstGeom prst="rect">
            <a:avLst/>
          </a:prstGeom>
          <a:noFill/>
        </p:spPr>
        <p:txBody>
          <a:bodyPr wrap="none" rtlCol="0">
            <a:spAutoFit/>
          </a:bodyPr>
          <a:lstStyle/>
          <a:p>
            <a:endParaRPr lang="en-SE" sz="1200" b="1" dirty="0">
              <a:solidFill>
                <a:srgbClr val="00B050"/>
              </a:solidFill>
            </a:endParaRPr>
          </a:p>
        </p:txBody>
      </p:sp>
      <p:sp>
        <p:nvSpPr>
          <p:cNvPr id="92" name="TextBox 91">
            <a:extLst>
              <a:ext uri="{FF2B5EF4-FFF2-40B4-BE49-F238E27FC236}">
                <a16:creationId xmlns:a16="http://schemas.microsoft.com/office/drawing/2014/main" id="{ACD6F8D7-B1DE-44A5-BD0C-8428EF406EAA}"/>
              </a:ext>
            </a:extLst>
          </p:cNvPr>
          <p:cNvSpPr txBox="1"/>
          <p:nvPr/>
        </p:nvSpPr>
        <p:spPr>
          <a:xfrm>
            <a:off x="1337884" y="4499459"/>
            <a:ext cx="261610" cy="276999"/>
          </a:xfrm>
          <a:prstGeom prst="rect">
            <a:avLst/>
          </a:prstGeom>
          <a:noFill/>
          <a:ln>
            <a:noFill/>
          </a:ln>
        </p:spPr>
        <p:txBody>
          <a:bodyPr wrap="square" rtlCol="0">
            <a:spAutoFit/>
          </a:bodyPr>
          <a:lstStyle/>
          <a:p>
            <a:endParaRPr lang="en-SE" sz="1200" b="1" dirty="0">
              <a:solidFill>
                <a:schemeClr val="accent5">
                  <a:lumMod val="60000"/>
                  <a:lumOff val="40000"/>
                </a:schemeClr>
              </a:solidFill>
            </a:endParaRPr>
          </a:p>
        </p:txBody>
      </p:sp>
      <p:sp>
        <p:nvSpPr>
          <p:cNvPr id="93" name="TextBox 92">
            <a:extLst>
              <a:ext uri="{FF2B5EF4-FFF2-40B4-BE49-F238E27FC236}">
                <a16:creationId xmlns:a16="http://schemas.microsoft.com/office/drawing/2014/main" id="{C33A73DD-C714-483F-A069-1FA8A7D1614A}"/>
              </a:ext>
            </a:extLst>
          </p:cNvPr>
          <p:cNvSpPr txBox="1"/>
          <p:nvPr/>
        </p:nvSpPr>
        <p:spPr>
          <a:xfrm>
            <a:off x="1402338" y="3773462"/>
            <a:ext cx="239717" cy="286743"/>
          </a:xfrm>
          <a:prstGeom prst="rect">
            <a:avLst/>
          </a:prstGeom>
          <a:noFill/>
        </p:spPr>
        <p:txBody>
          <a:bodyPr wrap="square" rtlCol="0">
            <a:spAutoFit/>
          </a:bodyPr>
          <a:lstStyle/>
          <a:p>
            <a:endParaRPr lang="en-SE" sz="1200" b="1" dirty="0">
              <a:solidFill>
                <a:srgbClr val="00B050"/>
              </a:solidFill>
            </a:endParaRPr>
          </a:p>
        </p:txBody>
      </p:sp>
      <p:sp>
        <p:nvSpPr>
          <p:cNvPr id="94" name="TextBox 93">
            <a:extLst>
              <a:ext uri="{FF2B5EF4-FFF2-40B4-BE49-F238E27FC236}">
                <a16:creationId xmlns:a16="http://schemas.microsoft.com/office/drawing/2014/main" id="{FB5352E9-3906-4EA1-A53D-1C328AB928BB}"/>
              </a:ext>
            </a:extLst>
          </p:cNvPr>
          <p:cNvSpPr txBox="1"/>
          <p:nvPr/>
        </p:nvSpPr>
        <p:spPr>
          <a:xfrm>
            <a:off x="5539864" y="4080000"/>
            <a:ext cx="231154" cy="276999"/>
          </a:xfrm>
          <a:prstGeom prst="rect">
            <a:avLst/>
          </a:prstGeom>
          <a:noFill/>
        </p:spPr>
        <p:txBody>
          <a:bodyPr wrap="square" rtlCol="0">
            <a:spAutoFit/>
          </a:bodyPr>
          <a:lstStyle/>
          <a:p>
            <a:r>
              <a:rPr lang="en-GB" sz="1200" b="1" dirty="0">
                <a:solidFill>
                  <a:srgbClr val="C00000"/>
                </a:solidFill>
              </a:rPr>
              <a:t>-</a:t>
            </a:r>
            <a:endParaRPr lang="en-SE" sz="1200" b="1" dirty="0">
              <a:solidFill>
                <a:srgbClr val="C00000"/>
              </a:solidFill>
            </a:endParaRPr>
          </a:p>
        </p:txBody>
      </p:sp>
      <p:sp>
        <p:nvSpPr>
          <p:cNvPr id="95" name="TextBox 94">
            <a:extLst>
              <a:ext uri="{FF2B5EF4-FFF2-40B4-BE49-F238E27FC236}">
                <a16:creationId xmlns:a16="http://schemas.microsoft.com/office/drawing/2014/main" id="{3DE7D3F7-8548-4A82-8DED-1902BEC673DE}"/>
              </a:ext>
            </a:extLst>
          </p:cNvPr>
          <p:cNvSpPr txBox="1"/>
          <p:nvPr/>
        </p:nvSpPr>
        <p:spPr>
          <a:xfrm>
            <a:off x="6021765" y="3672442"/>
            <a:ext cx="184731" cy="276999"/>
          </a:xfrm>
          <a:prstGeom prst="rect">
            <a:avLst/>
          </a:prstGeom>
          <a:noFill/>
        </p:spPr>
        <p:txBody>
          <a:bodyPr wrap="none" rtlCol="0">
            <a:spAutoFit/>
          </a:bodyPr>
          <a:lstStyle/>
          <a:p>
            <a:endParaRPr lang="en-SE" sz="1200" b="1" dirty="0">
              <a:solidFill>
                <a:srgbClr val="00B050"/>
              </a:solidFill>
            </a:endParaRPr>
          </a:p>
        </p:txBody>
      </p:sp>
      <p:sp>
        <p:nvSpPr>
          <p:cNvPr id="97" name="TextBox 96">
            <a:extLst>
              <a:ext uri="{FF2B5EF4-FFF2-40B4-BE49-F238E27FC236}">
                <a16:creationId xmlns:a16="http://schemas.microsoft.com/office/drawing/2014/main" id="{9869A368-3729-4B12-B2AF-FB40A06B58B0}"/>
              </a:ext>
            </a:extLst>
          </p:cNvPr>
          <p:cNvSpPr txBox="1"/>
          <p:nvPr/>
        </p:nvSpPr>
        <p:spPr>
          <a:xfrm>
            <a:off x="4903611" y="2235404"/>
            <a:ext cx="184731" cy="276999"/>
          </a:xfrm>
          <a:prstGeom prst="rect">
            <a:avLst/>
          </a:prstGeom>
          <a:noFill/>
        </p:spPr>
        <p:txBody>
          <a:bodyPr wrap="none" rtlCol="0">
            <a:spAutoFit/>
          </a:bodyPr>
          <a:lstStyle/>
          <a:p>
            <a:endParaRPr lang="en-SE" sz="1200" b="1" dirty="0">
              <a:solidFill>
                <a:schemeClr val="accent2"/>
              </a:solidFill>
            </a:endParaRPr>
          </a:p>
        </p:txBody>
      </p:sp>
      <p:sp>
        <p:nvSpPr>
          <p:cNvPr id="98" name="Arc 97">
            <a:extLst>
              <a:ext uri="{FF2B5EF4-FFF2-40B4-BE49-F238E27FC236}">
                <a16:creationId xmlns:a16="http://schemas.microsoft.com/office/drawing/2014/main" id="{E79196AA-2E5F-445F-A1DD-6A52D2D69D6D}"/>
              </a:ext>
            </a:extLst>
          </p:cNvPr>
          <p:cNvSpPr/>
          <p:nvPr/>
        </p:nvSpPr>
        <p:spPr>
          <a:xfrm rot="1593204" flipV="1">
            <a:off x="974374" y="3836951"/>
            <a:ext cx="703356" cy="697455"/>
          </a:xfrm>
          <a:prstGeom prst="arc">
            <a:avLst>
              <a:gd name="adj1" fmla="val 18423904"/>
              <a:gd name="adj2" fmla="val 668134"/>
            </a:avLst>
          </a:prstGeom>
          <a:ln w="15875">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E"/>
          </a:p>
        </p:txBody>
      </p:sp>
      <p:sp>
        <p:nvSpPr>
          <p:cNvPr id="99" name="TextBox 98">
            <a:extLst>
              <a:ext uri="{FF2B5EF4-FFF2-40B4-BE49-F238E27FC236}">
                <a16:creationId xmlns:a16="http://schemas.microsoft.com/office/drawing/2014/main" id="{75E0E8E0-E58B-4A7C-8DE3-9BD880EA924C}"/>
              </a:ext>
            </a:extLst>
          </p:cNvPr>
          <p:cNvSpPr txBox="1"/>
          <p:nvPr/>
        </p:nvSpPr>
        <p:spPr>
          <a:xfrm>
            <a:off x="1641147" y="4176171"/>
            <a:ext cx="231154" cy="276999"/>
          </a:xfrm>
          <a:prstGeom prst="rect">
            <a:avLst/>
          </a:prstGeom>
          <a:noFill/>
        </p:spPr>
        <p:txBody>
          <a:bodyPr wrap="square" rtlCol="0">
            <a:spAutoFit/>
          </a:bodyPr>
          <a:lstStyle/>
          <a:p>
            <a:r>
              <a:rPr lang="en-GB" sz="1200" b="1" dirty="0">
                <a:solidFill>
                  <a:schemeClr val="accent1"/>
                </a:solidFill>
              </a:rPr>
              <a:t>-</a:t>
            </a:r>
            <a:endParaRPr lang="en-SE" sz="1200" b="1" dirty="0">
              <a:solidFill>
                <a:schemeClr val="accent1"/>
              </a:solidFill>
            </a:endParaRPr>
          </a:p>
        </p:txBody>
      </p:sp>
      <p:cxnSp>
        <p:nvCxnSpPr>
          <p:cNvPr id="3" name="Straight Connector 2">
            <a:extLst>
              <a:ext uri="{FF2B5EF4-FFF2-40B4-BE49-F238E27FC236}">
                <a16:creationId xmlns:a16="http://schemas.microsoft.com/office/drawing/2014/main" id="{C51B8C23-2C0F-43E6-B300-E7AAD3A4B3EF}"/>
              </a:ext>
            </a:extLst>
          </p:cNvPr>
          <p:cNvCxnSpPr>
            <a:cxnSpLocks/>
          </p:cNvCxnSpPr>
          <p:nvPr/>
        </p:nvCxnSpPr>
        <p:spPr>
          <a:xfrm>
            <a:off x="8731362" y="1753370"/>
            <a:ext cx="216191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D1F6340A-C923-4DFE-B794-92212A3FE149}"/>
              </a:ext>
            </a:extLst>
          </p:cNvPr>
          <p:cNvCxnSpPr>
            <a:cxnSpLocks/>
          </p:cNvCxnSpPr>
          <p:nvPr/>
        </p:nvCxnSpPr>
        <p:spPr>
          <a:xfrm>
            <a:off x="8731362" y="2317107"/>
            <a:ext cx="216191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6D1BC4C0-9C26-4364-BB3A-7ABBF5E24BD1}"/>
              </a:ext>
            </a:extLst>
          </p:cNvPr>
          <p:cNvSpPr txBox="1"/>
          <p:nvPr/>
        </p:nvSpPr>
        <p:spPr>
          <a:xfrm>
            <a:off x="3782397" y="3194052"/>
            <a:ext cx="231154" cy="276999"/>
          </a:xfrm>
          <a:prstGeom prst="rect">
            <a:avLst/>
          </a:prstGeom>
          <a:noFill/>
        </p:spPr>
        <p:txBody>
          <a:bodyPr wrap="square" rtlCol="0">
            <a:spAutoFit/>
          </a:bodyPr>
          <a:lstStyle/>
          <a:p>
            <a:r>
              <a:rPr lang="en-GB" sz="1200" b="1" dirty="0">
                <a:solidFill>
                  <a:srgbClr val="C00000"/>
                </a:solidFill>
              </a:rPr>
              <a:t>-</a:t>
            </a:r>
            <a:endParaRPr lang="en-SE" sz="1200" b="1" dirty="0">
              <a:solidFill>
                <a:srgbClr val="C00000"/>
              </a:solidFill>
            </a:endParaRPr>
          </a:p>
        </p:txBody>
      </p:sp>
      <p:grpSp>
        <p:nvGrpSpPr>
          <p:cNvPr id="5" name="Group 4">
            <a:extLst>
              <a:ext uri="{FF2B5EF4-FFF2-40B4-BE49-F238E27FC236}">
                <a16:creationId xmlns:a16="http://schemas.microsoft.com/office/drawing/2014/main" id="{328D470F-D2B3-4DAE-82D2-C0B9D34100B3}"/>
              </a:ext>
            </a:extLst>
          </p:cNvPr>
          <p:cNvGrpSpPr/>
          <p:nvPr/>
        </p:nvGrpSpPr>
        <p:grpSpPr>
          <a:xfrm>
            <a:off x="7883780" y="6131457"/>
            <a:ext cx="3232252" cy="518502"/>
            <a:chOff x="7923108" y="6170785"/>
            <a:chExt cx="3232252" cy="518502"/>
          </a:xfrm>
        </p:grpSpPr>
        <p:cxnSp>
          <p:nvCxnSpPr>
            <p:cNvPr id="96" name="Straight Arrow Connector 95">
              <a:extLst>
                <a:ext uri="{FF2B5EF4-FFF2-40B4-BE49-F238E27FC236}">
                  <a16:creationId xmlns:a16="http://schemas.microsoft.com/office/drawing/2014/main" id="{748040CF-186D-4C0F-9F07-9D4FF21B394F}"/>
                </a:ext>
              </a:extLst>
            </p:cNvPr>
            <p:cNvCxnSpPr>
              <a:cxnSpLocks/>
            </p:cNvCxnSpPr>
            <p:nvPr/>
          </p:nvCxnSpPr>
          <p:spPr>
            <a:xfrm>
              <a:off x="8236191" y="6170785"/>
              <a:ext cx="2919169"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F53D38C5-21AB-4EC4-8F63-08017A6EF1C6}"/>
                </a:ext>
              </a:extLst>
            </p:cNvPr>
            <p:cNvSpPr txBox="1"/>
            <p:nvPr/>
          </p:nvSpPr>
          <p:spPr>
            <a:xfrm>
              <a:off x="9113609" y="6170785"/>
              <a:ext cx="1215224" cy="276999"/>
            </a:xfrm>
            <a:prstGeom prst="rect">
              <a:avLst/>
            </a:prstGeom>
            <a:noFill/>
          </p:spPr>
          <p:txBody>
            <a:bodyPr wrap="square" rtlCol="0">
              <a:spAutoFit/>
            </a:bodyPr>
            <a:lstStyle/>
            <a:p>
              <a:pPr algn="ctr"/>
              <a:r>
                <a:rPr lang="en-GB" sz="1200" dirty="0">
                  <a:solidFill>
                    <a:schemeClr val="bg1">
                      <a:lumMod val="65000"/>
                    </a:schemeClr>
                  </a:solidFill>
                </a:rPr>
                <a:t>Time</a:t>
              </a:r>
              <a:endParaRPr lang="en-SE" sz="1200" dirty="0">
                <a:solidFill>
                  <a:schemeClr val="bg1">
                    <a:lumMod val="65000"/>
                  </a:schemeClr>
                </a:solidFill>
              </a:endParaRPr>
            </a:p>
          </p:txBody>
        </p:sp>
        <p:sp>
          <p:nvSpPr>
            <p:cNvPr id="101" name="Rectangle 100">
              <a:extLst>
                <a:ext uri="{FF2B5EF4-FFF2-40B4-BE49-F238E27FC236}">
                  <a16:creationId xmlns:a16="http://schemas.microsoft.com/office/drawing/2014/main" id="{83013FD2-6ED1-4592-B0DB-F54BE96E5536}"/>
                </a:ext>
              </a:extLst>
            </p:cNvPr>
            <p:cNvSpPr/>
            <p:nvPr/>
          </p:nvSpPr>
          <p:spPr>
            <a:xfrm>
              <a:off x="7923108" y="6477909"/>
              <a:ext cx="415275" cy="176536"/>
            </a:xfrm>
            <a:prstGeom prst="rect">
              <a:avLst/>
            </a:prstGeom>
            <a:pattFill prst="pct90">
              <a:fgClr>
                <a:schemeClr val="accent1"/>
              </a:fgClr>
              <a:bgClr>
                <a:schemeClr val="bg1"/>
              </a:bgClr>
            </a:patt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dirty="0"/>
            </a:p>
          </p:txBody>
        </p:sp>
        <p:sp>
          <p:nvSpPr>
            <p:cNvPr id="102" name="Rectangle 101">
              <a:extLst>
                <a:ext uri="{FF2B5EF4-FFF2-40B4-BE49-F238E27FC236}">
                  <a16:creationId xmlns:a16="http://schemas.microsoft.com/office/drawing/2014/main" id="{81600DCD-3097-4B33-BDBC-BA1039FBD1DA}"/>
                </a:ext>
              </a:extLst>
            </p:cNvPr>
            <p:cNvSpPr/>
            <p:nvPr/>
          </p:nvSpPr>
          <p:spPr>
            <a:xfrm>
              <a:off x="9227713" y="6477909"/>
              <a:ext cx="415275" cy="176536"/>
            </a:xfrm>
            <a:prstGeom prst="rect">
              <a:avLst/>
            </a:prstGeom>
            <a:pattFill prst="pct90">
              <a:fgClr>
                <a:srgbClr val="FF0000"/>
              </a:fgClr>
              <a:bgClr>
                <a:schemeClr val="bg1"/>
              </a:bgClr>
            </a:patt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dirty="0"/>
            </a:p>
          </p:txBody>
        </p:sp>
        <p:sp>
          <p:nvSpPr>
            <p:cNvPr id="4" name="TextBox 3">
              <a:extLst>
                <a:ext uri="{FF2B5EF4-FFF2-40B4-BE49-F238E27FC236}">
                  <a16:creationId xmlns:a16="http://schemas.microsoft.com/office/drawing/2014/main" id="{3EA6DF46-585A-4595-9061-2FA4A5B8EB40}"/>
                </a:ext>
              </a:extLst>
            </p:cNvPr>
            <p:cNvSpPr txBox="1"/>
            <p:nvPr/>
          </p:nvSpPr>
          <p:spPr>
            <a:xfrm>
              <a:off x="8338383" y="6434154"/>
              <a:ext cx="886530" cy="246221"/>
            </a:xfrm>
            <a:prstGeom prst="rect">
              <a:avLst/>
            </a:prstGeom>
            <a:noFill/>
          </p:spPr>
          <p:txBody>
            <a:bodyPr wrap="square" rtlCol="0">
              <a:spAutoFit/>
            </a:bodyPr>
            <a:lstStyle/>
            <a:p>
              <a:r>
                <a:rPr lang="en-GB" sz="1000"/>
                <a:t>Resources A</a:t>
              </a:r>
              <a:endParaRPr lang="en-SE" sz="1000"/>
            </a:p>
          </p:txBody>
        </p:sp>
        <p:sp>
          <p:nvSpPr>
            <p:cNvPr id="104" name="TextBox 103">
              <a:extLst>
                <a:ext uri="{FF2B5EF4-FFF2-40B4-BE49-F238E27FC236}">
                  <a16:creationId xmlns:a16="http://schemas.microsoft.com/office/drawing/2014/main" id="{471F81E7-FC9D-4AD1-A724-5D4337F33E9C}"/>
                </a:ext>
              </a:extLst>
            </p:cNvPr>
            <p:cNvSpPr txBox="1"/>
            <p:nvPr/>
          </p:nvSpPr>
          <p:spPr>
            <a:xfrm>
              <a:off x="9633207" y="6443066"/>
              <a:ext cx="886530" cy="246221"/>
            </a:xfrm>
            <a:prstGeom prst="rect">
              <a:avLst/>
            </a:prstGeom>
            <a:noFill/>
          </p:spPr>
          <p:txBody>
            <a:bodyPr wrap="square" rtlCol="0">
              <a:spAutoFit/>
            </a:bodyPr>
            <a:lstStyle/>
            <a:p>
              <a:r>
                <a:rPr lang="en-GB" sz="1000"/>
                <a:t>Resources A</a:t>
              </a:r>
              <a:endParaRPr lang="en-SE" sz="1000"/>
            </a:p>
          </p:txBody>
        </p:sp>
      </p:grpSp>
      <p:grpSp>
        <p:nvGrpSpPr>
          <p:cNvPr id="21" name="Group 20">
            <a:extLst>
              <a:ext uri="{FF2B5EF4-FFF2-40B4-BE49-F238E27FC236}">
                <a16:creationId xmlns:a16="http://schemas.microsoft.com/office/drawing/2014/main" id="{FEBD2FE2-F1BE-4DDE-9272-753CB0DDC479}"/>
              </a:ext>
            </a:extLst>
          </p:cNvPr>
          <p:cNvGrpSpPr/>
          <p:nvPr/>
        </p:nvGrpSpPr>
        <p:grpSpPr>
          <a:xfrm>
            <a:off x="7887904" y="3591280"/>
            <a:ext cx="4293868" cy="2240510"/>
            <a:chOff x="7927232" y="3630608"/>
            <a:chExt cx="4293868" cy="2240510"/>
          </a:xfrm>
        </p:grpSpPr>
        <p:sp>
          <p:nvSpPr>
            <p:cNvPr id="109" name="TextBox 108">
              <a:extLst>
                <a:ext uri="{FF2B5EF4-FFF2-40B4-BE49-F238E27FC236}">
                  <a16:creationId xmlns:a16="http://schemas.microsoft.com/office/drawing/2014/main" id="{CB16FBA5-1D4C-47E6-B2A5-324AD0493941}"/>
                </a:ext>
              </a:extLst>
            </p:cNvPr>
            <p:cNvSpPr txBox="1"/>
            <p:nvPr/>
          </p:nvSpPr>
          <p:spPr>
            <a:xfrm>
              <a:off x="11005876" y="3630608"/>
              <a:ext cx="1215224" cy="276999"/>
            </a:xfrm>
            <a:prstGeom prst="rect">
              <a:avLst/>
            </a:prstGeom>
            <a:noFill/>
          </p:spPr>
          <p:txBody>
            <a:bodyPr wrap="square" rtlCol="0">
              <a:spAutoFit/>
            </a:bodyPr>
            <a:lstStyle/>
            <a:p>
              <a:pPr algn="ctr"/>
              <a:r>
                <a:rPr lang="en-GB" sz="1200" dirty="0">
                  <a:solidFill>
                    <a:schemeClr val="bg1">
                      <a:lumMod val="75000"/>
                    </a:schemeClr>
                  </a:solidFill>
                </a:rPr>
                <a:t>100%</a:t>
              </a:r>
              <a:endParaRPr lang="en-SE" sz="1200" dirty="0">
                <a:solidFill>
                  <a:schemeClr val="bg1">
                    <a:lumMod val="75000"/>
                  </a:schemeClr>
                </a:solidFill>
              </a:endParaRPr>
            </a:p>
          </p:txBody>
        </p:sp>
        <p:sp>
          <p:nvSpPr>
            <p:cNvPr id="110" name="TextBox 109">
              <a:extLst>
                <a:ext uri="{FF2B5EF4-FFF2-40B4-BE49-F238E27FC236}">
                  <a16:creationId xmlns:a16="http://schemas.microsoft.com/office/drawing/2014/main" id="{CC056543-D707-4311-B2A1-8266D03D4633}"/>
                </a:ext>
              </a:extLst>
            </p:cNvPr>
            <p:cNvSpPr txBox="1"/>
            <p:nvPr/>
          </p:nvSpPr>
          <p:spPr>
            <a:xfrm>
              <a:off x="10932606" y="5594119"/>
              <a:ext cx="1215224" cy="276999"/>
            </a:xfrm>
            <a:prstGeom prst="rect">
              <a:avLst/>
            </a:prstGeom>
            <a:noFill/>
          </p:spPr>
          <p:txBody>
            <a:bodyPr wrap="square" rtlCol="0">
              <a:spAutoFit/>
            </a:bodyPr>
            <a:lstStyle/>
            <a:p>
              <a:pPr algn="ctr"/>
              <a:r>
                <a:rPr lang="en-GB" sz="1200" dirty="0">
                  <a:solidFill>
                    <a:schemeClr val="bg1">
                      <a:lumMod val="75000"/>
                    </a:schemeClr>
                  </a:solidFill>
                </a:rPr>
                <a:t>0%</a:t>
              </a:r>
              <a:endParaRPr lang="en-SE" sz="1200" dirty="0">
                <a:solidFill>
                  <a:schemeClr val="bg1">
                    <a:lumMod val="75000"/>
                  </a:schemeClr>
                </a:solidFill>
              </a:endParaRPr>
            </a:p>
          </p:txBody>
        </p:sp>
        <p:cxnSp>
          <p:nvCxnSpPr>
            <p:cNvPr id="17" name="Straight Connector 16">
              <a:extLst>
                <a:ext uri="{FF2B5EF4-FFF2-40B4-BE49-F238E27FC236}">
                  <a16:creationId xmlns:a16="http://schemas.microsoft.com/office/drawing/2014/main" id="{C4512E12-0D23-45EF-AD07-0B1D8D6EA4CE}"/>
                </a:ext>
              </a:extLst>
            </p:cNvPr>
            <p:cNvCxnSpPr>
              <a:cxnSpLocks/>
            </p:cNvCxnSpPr>
            <p:nvPr/>
          </p:nvCxnSpPr>
          <p:spPr>
            <a:xfrm flipH="1">
              <a:off x="11194417" y="3728526"/>
              <a:ext cx="20763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9DAFFB69-1178-4B0E-93C7-91BCE0F06153}"/>
                </a:ext>
              </a:extLst>
            </p:cNvPr>
            <p:cNvCxnSpPr>
              <a:cxnSpLocks/>
            </p:cNvCxnSpPr>
            <p:nvPr/>
          </p:nvCxnSpPr>
          <p:spPr>
            <a:xfrm flipH="1">
              <a:off x="11194417" y="5767249"/>
              <a:ext cx="20763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D003EFC6-34F2-4B9A-B379-44C01CA4A374}"/>
                </a:ext>
              </a:extLst>
            </p:cNvPr>
            <p:cNvSpPr txBox="1"/>
            <p:nvPr/>
          </p:nvSpPr>
          <p:spPr>
            <a:xfrm rot="16200000">
              <a:off x="7458120" y="4814854"/>
              <a:ext cx="1215224" cy="276999"/>
            </a:xfrm>
            <a:prstGeom prst="rect">
              <a:avLst/>
            </a:prstGeom>
            <a:noFill/>
          </p:spPr>
          <p:txBody>
            <a:bodyPr wrap="square" rtlCol="0">
              <a:spAutoFit/>
            </a:bodyPr>
            <a:lstStyle/>
            <a:p>
              <a:pPr algn="ctr"/>
              <a:r>
                <a:rPr lang="en-GB" sz="1200" dirty="0">
                  <a:solidFill>
                    <a:schemeClr val="bg1">
                      <a:lumMod val="75000"/>
                    </a:schemeClr>
                  </a:solidFill>
                </a:rPr>
                <a:t>Resources</a:t>
              </a:r>
              <a:endParaRPr lang="en-SE" sz="1200" dirty="0">
                <a:solidFill>
                  <a:schemeClr val="bg1">
                    <a:lumMod val="75000"/>
                  </a:schemeClr>
                </a:solidFill>
              </a:endParaRPr>
            </a:p>
          </p:txBody>
        </p:sp>
      </p:grpSp>
      <p:sp>
        <p:nvSpPr>
          <p:cNvPr id="6" name="Slide Number Placeholder 5">
            <a:extLst>
              <a:ext uri="{FF2B5EF4-FFF2-40B4-BE49-F238E27FC236}">
                <a16:creationId xmlns:a16="http://schemas.microsoft.com/office/drawing/2014/main" id="{02B1661E-06B5-4B97-88E7-B170CAD992E7}"/>
              </a:ext>
            </a:extLst>
          </p:cNvPr>
          <p:cNvSpPr>
            <a:spLocks noGrp="1"/>
          </p:cNvSpPr>
          <p:nvPr>
            <p:ph type="sldNum" sz="quarter" idx="12"/>
          </p:nvPr>
        </p:nvSpPr>
        <p:spPr/>
        <p:txBody>
          <a:bodyPr/>
          <a:lstStyle/>
          <a:p>
            <a:fld id="{4956EF07-6CE4-4AF3-BB76-357BAC6876FC}" type="slidenum">
              <a:rPr lang="en-SE" smtClean="0"/>
              <a:t>4</a:t>
            </a:fld>
            <a:endParaRPr lang="en-SE"/>
          </a:p>
        </p:txBody>
      </p:sp>
    </p:spTree>
    <p:extLst>
      <p:ext uri="{BB962C8B-B14F-4D97-AF65-F5344CB8AC3E}">
        <p14:creationId xmlns:p14="http://schemas.microsoft.com/office/powerpoint/2010/main" val="4283356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Isosceles Triangle 113">
            <a:extLst>
              <a:ext uri="{FF2B5EF4-FFF2-40B4-BE49-F238E27FC236}">
                <a16:creationId xmlns:a16="http://schemas.microsoft.com/office/drawing/2014/main" id="{7E67EF1B-BA2C-4A72-924E-A5A4142C57DE}"/>
              </a:ext>
            </a:extLst>
          </p:cNvPr>
          <p:cNvSpPr/>
          <p:nvPr/>
        </p:nvSpPr>
        <p:spPr>
          <a:xfrm rot="20912852">
            <a:off x="-1631289" y="3223123"/>
            <a:ext cx="6471637" cy="4327036"/>
          </a:xfrm>
          <a:prstGeom prst="triangle">
            <a:avLst>
              <a:gd name="adj" fmla="val 35736"/>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15" name="Isosceles Triangle 114">
            <a:extLst>
              <a:ext uri="{FF2B5EF4-FFF2-40B4-BE49-F238E27FC236}">
                <a16:creationId xmlns:a16="http://schemas.microsoft.com/office/drawing/2014/main" id="{C6AFC16B-B3FB-412E-8179-8EE0438C7D04}"/>
              </a:ext>
            </a:extLst>
          </p:cNvPr>
          <p:cNvSpPr/>
          <p:nvPr/>
        </p:nvSpPr>
        <p:spPr>
          <a:xfrm rot="1663616">
            <a:off x="7848432" y="-2572005"/>
            <a:ext cx="5045693" cy="3380275"/>
          </a:xfrm>
          <a:prstGeom prst="triangle">
            <a:avLst>
              <a:gd name="adj" fmla="val 100000"/>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0" name="Content Placeholder 2">
            <a:extLst>
              <a:ext uri="{FF2B5EF4-FFF2-40B4-BE49-F238E27FC236}">
                <a16:creationId xmlns:a16="http://schemas.microsoft.com/office/drawing/2014/main" id="{E1B23687-0186-4496-9B1A-ED24C6598045}"/>
              </a:ext>
            </a:extLst>
          </p:cNvPr>
          <p:cNvSpPr txBox="1">
            <a:spLocks/>
          </p:cNvSpPr>
          <p:nvPr/>
        </p:nvSpPr>
        <p:spPr>
          <a:xfrm>
            <a:off x="342900" y="557210"/>
            <a:ext cx="11515725" cy="5743580"/>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b="1" dirty="0">
                <a:solidFill>
                  <a:schemeClr val="accent1">
                    <a:lumMod val="75000"/>
                  </a:schemeClr>
                </a:solidFill>
                <a:latin typeface="Gadugi" panose="020B0502040204020203" pitchFamily="34" charset="0"/>
                <a:ea typeface="Gadugi" panose="020B0502040204020203" pitchFamily="34" charset="0"/>
              </a:rPr>
              <a:t>Scenario 1 - No Adaptation</a:t>
            </a:r>
          </a:p>
        </p:txBody>
      </p:sp>
      <p:sp>
        <p:nvSpPr>
          <p:cNvPr id="57" name="TextBox 56">
            <a:extLst>
              <a:ext uri="{FF2B5EF4-FFF2-40B4-BE49-F238E27FC236}">
                <a16:creationId xmlns:a16="http://schemas.microsoft.com/office/drawing/2014/main" id="{22EDA0B2-3121-4F13-93A8-0931B7999141}"/>
              </a:ext>
            </a:extLst>
          </p:cNvPr>
          <p:cNvSpPr txBox="1"/>
          <p:nvPr/>
        </p:nvSpPr>
        <p:spPr>
          <a:xfrm>
            <a:off x="10207064" y="4222530"/>
            <a:ext cx="493544" cy="200055"/>
          </a:xfrm>
          <a:prstGeom prst="rect">
            <a:avLst/>
          </a:prstGeom>
          <a:solidFill>
            <a:schemeClr val="bg1"/>
          </a:solidFill>
        </p:spPr>
        <p:txBody>
          <a:bodyPr wrap="square" lIns="0" tIns="0" rIns="0" rtlCol="0">
            <a:spAutoFit/>
          </a:bodyPr>
          <a:lstStyle/>
          <a:p>
            <a:r>
              <a:rPr lang="en-GB" sz="1000" dirty="0"/>
              <a:t>   </a:t>
            </a:r>
            <a:endParaRPr lang="en-SE" sz="1000" dirty="0"/>
          </a:p>
        </p:txBody>
      </p:sp>
      <p:sp>
        <p:nvSpPr>
          <p:cNvPr id="58" name="Rectangle 57">
            <a:extLst>
              <a:ext uri="{FF2B5EF4-FFF2-40B4-BE49-F238E27FC236}">
                <a16:creationId xmlns:a16="http://schemas.microsoft.com/office/drawing/2014/main" id="{658F9DBB-9126-4E26-BE76-76404B61D1AE}"/>
              </a:ext>
            </a:extLst>
          </p:cNvPr>
          <p:cNvSpPr/>
          <p:nvPr/>
        </p:nvSpPr>
        <p:spPr>
          <a:xfrm>
            <a:off x="8212416" y="3691234"/>
            <a:ext cx="723772" cy="1282233"/>
          </a:xfrm>
          <a:prstGeom prst="rect">
            <a:avLst/>
          </a:prstGeom>
          <a:pattFill prst="pct90">
            <a:fgClr>
              <a:schemeClr val="accent1"/>
            </a:fgClr>
            <a:bgClr>
              <a:schemeClr val="bg1"/>
            </a:bgClr>
          </a:patt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a:t>
            </a:r>
            <a:endParaRPr lang="en-SE" dirty="0"/>
          </a:p>
        </p:txBody>
      </p:sp>
      <p:sp>
        <p:nvSpPr>
          <p:cNvPr id="59" name="Rectangle 58">
            <a:extLst>
              <a:ext uri="{FF2B5EF4-FFF2-40B4-BE49-F238E27FC236}">
                <a16:creationId xmlns:a16="http://schemas.microsoft.com/office/drawing/2014/main" id="{39D2760F-8B87-4686-9053-B84347C52CA3}"/>
              </a:ext>
            </a:extLst>
          </p:cNvPr>
          <p:cNvSpPr/>
          <p:nvPr/>
        </p:nvSpPr>
        <p:spPr>
          <a:xfrm>
            <a:off x="8212908" y="4973468"/>
            <a:ext cx="723772" cy="774952"/>
          </a:xfrm>
          <a:prstGeom prst="rect">
            <a:avLst/>
          </a:prstGeom>
          <a:pattFill prst="pct90">
            <a:fgClr>
              <a:srgbClr val="FF0000"/>
            </a:fgClr>
            <a:bgClr>
              <a:schemeClr val="bg1"/>
            </a:bgClr>
          </a:patt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a:t>
            </a:r>
            <a:endParaRPr lang="en-SE" dirty="0"/>
          </a:p>
        </p:txBody>
      </p:sp>
      <p:sp>
        <p:nvSpPr>
          <p:cNvPr id="60" name="Rectangle 59">
            <a:extLst>
              <a:ext uri="{FF2B5EF4-FFF2-40B4-BE49-F238E27FC236}">
                <a16:creationId xmlns:a16="http://schemas.microsoft.com/office/drawing/2014/main" id="{438043BE-081E-438A-A636-9D7134EF33A7}"/>
              </a:ext>
            </a:extLst>
          </p:cNvPr>
          <p:cNvSpPr/>
          <p:nvPr/>
        </p:nvSpPr>
        <p:spPr>
          <a:xfrm>
            <a:off x="9300731" y="4177135"/>
            <a:ext cx="723772" cy="1099026"/>
          </a:xfrm>
          <a:prstGeom prst="rect">
            <a:avLst/>
          </a:prstGeom>
          <a:pattFill prst="pct90">
            <a:fgClr>
              <a:schemeClr val="accent1"/>
            </a:fgClr>
            <a:bgClr>
              <a:schemeClr val="bg1"/>
            </a:bgClr>
          </a:patt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a:t>
            </a:r>
            <a:endParaRPr lang="en-SE" dirty="0"/>
          </a:p>
        </p:txBody>
      </p:sp>
      <p:sp>
        <p:nvSpPr>
          <p:cNvPr id="61" name="Rectangle 60">
            <a:extLst>
              <a:ext uri="{FF2B5EF4-FFF2-40B4-BE49-F238E27FC236}">
                <a16:creationId xmlns:a16="http://schemas.microsoft.com/office/drawing/2014/main" id="{A24C000C-7470-4E1C-809F-7A7468DE890E}"/>
              </a:ext>
            </a:extLst>
          </p:cNvPr>
          <p:cNvSpPr/>
          <p:nvPr/>
        </p:nvSpPr>
        <p:spPr>
          <a:xfrm>
            <a:off x="9300731" y="5261599"/>
            <a:ext cx="723772" cy="486731"/>
          </a:xfrm>
          <a:prstGeom prst="rect">
            <a:avLst/>
          </a:prstGeom>
          <a:pattFill prst="pct90">
            <a:fgClr>
              <a:srgbClr val="FF0000"/>
            </a:fgClr>
            <a:bgClr>
              <a:schemeClr val="bg1"/>
            </a:bgClr>
          </a:patt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a:t>
            </a:r>
            <a:endParaRPr lang="en-SE" dirty="0"/>
          </a:p>
        </p:txBody>
      </p:sp>
      <p:sp>
        <p:nvSpPr>
          <p:cNvPr id="62" name="Rectangle 61">
            <a:extLst>
              <a:ext uri="{FF2B5EF4-FFF2-40B4-BE49-F238E27FC236}">
                <a16:creationId xmlns:a16="http://schemas.microsoft.com/office/drawing/2014/main" id="{3C3ED599-06D6-41E7-AF32-30FC6E0D536F}"/>
              </a:ext>
            </a:extLst>
          </p:cNvPr>
          <p:cNvSpPr/>
          <p:nvPr/>
        </p:nvSpPr>
        <p:spPr>
          <a:xfrm>
            <a:off x="10383804" y="4615506"/>
            <a:ext cx="723772" cy="1132824"/>
          </a:xfrm>
          <a:prstGeom prst="rect">
            <a:avLst/>
          </a:prstGeom>
          <a:pattFill prst="pct90">
            <a:fgClr>
              <a:schemeClr val="accent1"/>
            </a:fgClr>
            <a:bgClr>
              <a:schemeClr val="bg1"/>
            </a:bgClr>
          </a:patt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a:t>
            </a:r>
            <a:endParaRPr lang="en-SE" dirty="0"/>
          </a:p>
        </p:txBody>
      </p:sp>
      <p:sp>
        <p:nvSpPr>
          <p:cNvPr id="63" name="Rectangle 62">
            <a:extLst>
              <a:ext uri="{FF2B5EF4-FFF2-40B4-BE49-F238E27FC236}">
                <a16:creationId xmlns:a16="http://schemas.microsoft.com/office/drawing/2014/main" id="{C644EA93-3A6E-482A-8ABD-DF227DD94DCD}"/>
              </a:ext>
            </a:extLst>
          </p:cNvPr>
          <p:cNvSpPr/>
          <p:nvPr/>
        </p:nvSpPr>
        <p:spPr>
          <a:xfrm>
            <a:off x="9300731" y="3685245"/>
            <a:ext cx="723772" cy="491889"/>
          </a:xfrm>
          <a:prstGeom prst="rect">
            <a:avLst/>
          </a:prstGeom>
          <a:pattFill prst="dkDnDiag">
            <a:fgClr>
              <a:schemeClr val="bg1">
                <a:lumMod val="85000"/>
              </a:schemeClr>
            </a:fgClr>
            <a:bgClr>
              <a:schemeClr val="bg1"/>
            </a:bgClr>
          </a:patt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CC</a:t>
            </a:r>
            <a:endParaRPr lang="en-SE" dirty="0"/>
          </a:p>
        </p:txBody>
      </p:sp>
      <p:sp>
        <p:nvSpPr>
          <p:cNvPr id="64" name="Rectangle 63">
            <a:extLst>
              <a:ext uri="{FF2B5EF4-FFF2-40B4-BE49-F238E27FC236}">
                <a16:creationId xmlns:a16="http://schemas.microsoft.com/office/drawing/2014/main" id="{2B827C30-4CA7-498A-BEAB-5DEE76B9A757}"/>
              </a:ext>
            </a:extLst>
          </p:cNvPr>
          <p:cNvSpPr/>
          <p:nvPr/>
        </p:nvSpPr>
        <p:spPr>
          <a:xfrm>
            <a:off x="10383804" y="3673090"/>
            <a:ext cx="723772" cy="942415"/>
          </a:xfrm>
          <a:prstGeom prst="rect">
            <a:avLst/>
          </a:prstGeom>
          <a:pattFill prst="dkDnDiag">
            <a:fgClr>
              <a:schemeClr val="bg1">
                <a:lumMod val="85000"/>
              </a:schemeClr>
            </a:fgClr>
            <a:bgClr>
              <a:schemeClr val="bg1"/>
            </a:bgClr>
          </a:patt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CC</a:t>
            </a:r>
            <a:endParaRPr lang="en-SE" dirty="0"/>
          </a:p>
        </p:txBody>
      </p:sp>
      <p:sp>
        <p:nvSpPr>
          <p:cNvPr id="65" name="TextBox 64">
            <a:extLst>
              <a:ext uri="{FF2B5EF4-FFF2-40B4-BE49-F238E27FC236}">
                <a16:creationId xmlns:a16="http://schemas.microsoft.com/office/drawing/2014/main" id="{BFB553CC-40FC-4296-B251-9F723359C017}"/>
              </a:ext>
            </a:extLst>
          </p:cNvPr>
          <p:cNvSpPr txBox="1"/>
          <p:nvPr/>
        </p:nvSpPr>
        <p:spPr>
          <a:xfrm>
            <a:off x="8196863" y="5715958"/>
            <a:ext cx="616995" cy="276999"/>
          </a:xfrm>
          <a:prstGeom prst="rect">
            <a:avLst/>
          </a:prstGeom>
          <a:noFill/>
        </p:spPr>
        <p:txBody>
          <a:bodyPr wrap="square" rtlCol="0">
            <a:spAutoFit/>
          </a:bodyPr>
          <a:lstStyle/>
          <a:p>
            <a:pPr algn="r"/>
            <a:r>
              <a:rPr lang="en-GB" sz="1200" i="1" dirty="0"/>
              <a:t>Year=0</a:t>
            </a:r>
            <a:endParaRPr lang="en-SE" sz="1200" i="1" dirty="0"/>
          </a:p>
        </p:txBody>
      </p:sp>
      <p:sp>
        <p:nvSpPr>
          <p:cNvPr id="66" name="TextBox 65">
            <a:extLst>
              <a:ext uri="{FF2B5EF4-FFF2-40B4-BE49-F238E27FC236}">
                <a16:creationId xmlns:a16="http://schemas.microsoft.com/office/drawing/2014/main" id="{D4BB3BD4-D65E-43F9-A192-CC827B93BE97}"/>
              </a:ext>
            </a:extLst>
          </p:cNvPr>
          <p:cNvSpPr txBox="1"/>
          <p:nvPr/>
        </p:nvSpPr>
        <p:spPr>
          <a:xfrm>
            <a:off x="9263378" y="5715959"/>
            <a:ext cx="712574" cy="276999"/>
          </a:xfrm>
          <a:prstGeom prst="rect">
            <a:avLst/>
          </a:prstGeom>
          <a:noFill/>
        </p:spPr>
        <p:txBody>
          <a:bodyPr wrap="square" rtlCol="0">
            <a:spAutoFit/>
          </a:bodyPr>
          <a:lstStyle/>
          <a:p>
            <a:pPr algn="r"/>
            <a:r>
              <a:rPr lang="en-GB" sz="1200" i="1" dirty="0"/>
              <a:t>Year=75</a:t>
            </a:r>
            <a:endParaRPr lang="en-SE" sz="1200" i="1" dirty="0"/>
          </a:p>
        </p:txBody>
      </p:sp>
      <p:sp>
        <p:nvSpPr>
          <p:cNvPr id="67" name="TextBox 66">
            <a:extLst>
              <a:ext uri="{FF2B5EF4-FFF2-40B4-BE49-F238E27FC236}">
                <a16:creationId xmlns:a16="http://schemas.microsoft.com/office/drawing/2014/main" id="{8746EA5C-C47E-4A4C-B0B8-95E11C71A6A2}"/>
              </a:ext>
            </a:extLst>
          </p:cNvPr>
          <p:cNvSpPr txBox="1"/>
          <p:nvPr/>
        </p:nvSpPr>
        <p:spPr>
          <a:xfrm>
            <a:off x="10331951" y="5715919"/>
            <a:ext cx="812978" cy="276999"/>
          </a:xfrm>
          <a:prstGeom prst="rect">
            <a:avLst/>
          </a:prstGeom>
          <a:noFill/>
        </p:spPr>
        <p:txBody>
          <a:bodyPr wrap="square" rtlCol="0">
            <a:spAutoFit/>
          </a:bodyPr>
          <a:lstStyle/>
          <a:p>
            <a:pPr algn="r"/>
            <a:r>
              <a:rPr lang="en-GB" sz="1200" i="1" dirty="0"/>
              <a:t>Year=125</a:t>
            </a:r>
            <a:endParaRPr lang="en-SE" sz="1200" i="1" dirty="0"/>
          </a:p>
        </p:txBody>
      </p:sp>
      <p:cxnSp>
        <p:nvCxnSpPr>
          <p:cNvPr id="68" name="Straight Arrow Connector 67">
            <a:extLst>
              <a:ext uri="{FF2B5EF4-FFF2-40B4-BE49-F238E27FC236}">
                <a16:creationId xmlns:a16="http://schemas.microsoft.com/office/drawing/2014/main" id="{516A0374-4044-4FB0-BC10-06434576B8F9}"/>
              </a:ext>
            </a:extLst>
          </p:cNvPr>
          <p:cNvCxnSpPr>
            <a:cxnSpLocks/>
            <a:stCxn id="65" idx="3"/>
            <a:endCxn id="66" idx="1"/>
          </p:cNvCxnSpPr>
          <p:nvPr/>
        </p:nvCxnSpPr>
        <p:spPr>
          <a:xfrm>
            <a:off x="8813858" y="5854458"/>
            <a:ext cx="449520"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AB2C58CB-104C-4CCB-B66A-800FCA6C85AA}"/>
              </a:ext>
            </a:extLst>
          </p:cNvPr>
          <p:cNvCxnSpPr>
            <a:cxnSpLocks/>
            <a:stCxn id="66" idx="3"/>
            <a:endCxn id="67" idx="1"/>
          </p:cNvCxnSpPr>
          <p:nvPr/>
        </p:nvCxnSpPr>
        <p:spPr>
          <a:xfrm flipV="1">
            <a:off x="9975952" y="5854419"/>
            <a:ext cx="355999" cy="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51" name="Picture 50">
            <a:extLst>
              <a:ext uri="{FF2B5EF4-FFF2-40B4-BE49-F238E27FC236}">
                <a16:creationId xmlns:a16="http://schemas.microsoft.com/office/drawing/2014/main" id="{61B88BC8-F932-41A5-86AE-81E6A7AA63B4}"/>
              </a:ext>
            </a:extLst>
          </p:cNvPr>
          <p:cNvPicPr>
            <a:picLocks noChangeAspect="1"/>
          </p:cNvPicPr>
          <p:nvPr/>
        </p:nvPicPr>
        <p:blipFill rotWithShape="1">
          <a:blip r:embed="rId3"/>
          <a:srcRect l="7356" b="7040"/>
          <a:stretch/>
        </p:blipFill>
        <p:spPr>
          <a:xfrm>
            <a:off x="8420325" y="1426637"/>
            <a:ext cx="2687250" cy="1824799"/>
          </a:xfrm>
          <a:prstGeom prst="rect">
            <a:avLst/>
          </a:prstGeom>
        </p:spPr>
      </p:pic>
      <p:grpSp>
        <p:nvGrpSpPr>
          <p:cNvPr id="6" name="Group 5">
            <a:extLst>
              <a:ext uri="{FF2B5EF4-FFF2-40B4-BE49-F238E27FC236}">
                <a16:creationId xmlns:a16="http://schemas.microsoft.com/office/drawing/2014/main" id="{1857A57F-4F30-44F5-9471-19317C398473}"/>
              </a:ext>
            </a:extLst>
          </p:cNvPr>
          <p:cNvGrpSpPr/>
          <p:nvPr/>
        </p:nvGrpSpPr>
        <p:grpSpPr>
          <a:xfrm>
            <a:off x="8091418" y="1388496"/>
            <a:ext cx="2875130" cy="2074158"/>
            <a:chOff x="8130746" y="1427824"/>
            <a:chExt cx="2875130" cy="2074158"/>
          </a:xfrm>
        </p:grpSpPr>
        <p:grpSp>
          <p:nvGrpSpPr>
            <p:cNvPr id="5" name="Group 4">
              <a:extLst>
                <a:ext uri="{FF2B5EF4-FFF2-40B4-BE49-F238E27FC236}">
                  <a16:creationId xmlns:a16="http://schemas.microsoft.com/office/drawing/2014/main" id="{40EA8FD4-E7A8-49BB-A787-DDB1BE3993F6}"/>
                </a:ext>
              </a:extLst>
            </p:cNvPr>
            <p:cNvGrpSpPr/>
            <p:nvPr/>
          </p:nvGrpSpPr>
          <p:grpSpPr>
            <a:xfrm>
              <a:off x="8130746" y="1427824"/>
              <a:ext cx="2875130" cy="1082814"/>
              <a:chOff x="8130746" y="1427824"/>
              <a:chExt cx="2875130" cy="1082814"/>
            </a:xfrm>
          </p:grpSpPr>
          <p:sp>
            <p:nvSpPr>
              <p:cNvPr id="73" name="TextBox 72">
                <a:extLst>
                  <a:ext uri="{FF2B5EF4-FFF2-40B4-BE49-F238E27FC236}">
                    <a16:creationId xmlns:a16="http://schemas.microsoft.com/office/drawing/2014/main" id="{4A12A0F4-C9C6-4AF6-9091-0AF7E3A08E92}"/>
                  </a:ext>
                </a:extLst>
              </p:cNvPr>
              <p:cNvSpPr txBox="1"/>
              <p:nvPr/>
            </p:nvSpPr>
            <p:spPr>
              <a:xfrm>
                <a:off x="8676649" y="1427824"/>
                <a:ext cx="2329227" cy="276999"/>
              </a:xfrm>
              <a:prstGeom prst="rect">
                <a:avLst/>
              </a:prstGeom>
              <a:solidFill>
                <a:schemeClr val="bg1"/>
              </a:solidFill>
            </p:spPr>
            <p:txBody>
              <a:bodyPr wrap="none" rtlCol="0">
                <a:spAutoFit/>
              </a:bodyPr>
              <a:lstStyle/>
              <a:p>
                <a:r>
                  <a:rPr lang="en-GB" sz="1200" dirty="0"/>
                  <a:t>Resources of A and Resources of B</a:t>
                </a:r>
                <a:endParaRPr lang="en-SE" sz="1200" dirty="0"/>
              </a:p>
            </p:txBody>
          </p:sp>
          <p:sp>
            <p:nvSpPr>
              <p:cNvPr id="4" name="Rectangle 3">
                <a:extLst>
                  <a:ext uri="{FF2B5EF4-FFF2-40B4-BE49-F238E27FC236}">
                    <a16:creationId xmlns:a16="http://schemas.microsoft.com/office/drawing/2014/main" id="{D3BE26C8-5D78-4160-BE8B-CE17F3E63AFE}"/>
                  </a:ext>
                </a:extLst>
              </p:cNvPr>
              <p:cNvSpPr/>
              <p:nvPr/>
            </p:nvSpPr>
            <p:spPr>
              <a:xfrm>
                <a:off x="8130746" y="2201075"/>
                <a:ext cx="328907" cy="309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grpSp>
        <p:sp>
          <p:nvSpPr>
            <p:cNvPr id="74" name="Rectangle 73">
              <a:extLst>
                <a:ext uri="{FF2B5EF4-FFF2-40B4-BE49-F238E27FC236}">
                  <a16:creationId xmlns:a16="http://schemas.microsoft.com/office/drawing/2014/main" id="{7C8EBE70-E035-4716-AB63-D027DC0943EE}"/>
                </a:ext>
              </a:extLst>
            </p:cNvPr>
            <p:cNvSpPr/>
            <p:nvPr/>
          </p:nvSpPr>
          <p:spPr>
            <a:xfrm>
              <a:off x="9124502" y="3181030"/>
              <a:ext cx="449520" cy="3209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75" name="Rectangle 74">
              <a:extLst>
                <a:ext uri="{FF2B5EF4-FFF2-40B4-BE49-F238E27FC236}">
                  <a16:creationId xmlns:a16="http://schemas.microsoft.com/office/drawing/2014/main" id="{5B874515-04BD-4E6C-97F2-B121A9B07837}"/>
                </a:ext>
              </a:extLst>
            </p:cNvPr>
            <p:cNvSpPr/>
            <p:nvPr/>
          </p:nvSpPr>
          <p:spPr>
            <a:xfrm>
              <a:off x="10582765" y="3170796"/>
              <a:ext cx="397399" cy="2932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grpSp>
      <p:sp>
        <p:nvSpPr>
          <p:cNvPr id="70" name="TextBox 69">
            <a:extLst>
              <a:ext uri="{FF2B5EF4-FFF2-40B4-BE49-F238E27FC236}">
                <a16:creationId xmlns:a16="http://schemas.microsoft.com/office/drawing/2014/main" id="{D5861E6D-0BC2-4828-BCEB-9D1850BFA720}"/>
              </a:ext>
            </a:extLst>
          </p:cNvPr>
          <p:cNvSpPr txBox="1"/>
          <p:nvPr/>
        </p:nvSpPr>
        <p:spPr>
          <a:xfrm rot="16200000">
            <a:off x="8137183" y="2187077"/>
            <a:ext cx="611065" cy="215444"/>
          </a:xfrm>
          <a:prstGeom prst="rect">
            <a:avLst/>
          </a:prstGeom>
          <a:noFill/>
        </p:spPr>
        <p:txBody>
          <a:bodyPr wrap="none" rtlCol="0">
            <a:spAutoFit/>
          </a:bodyPr>
          <a:lstStyle/>
          <a:p>
            <a:r>
              <a:rPr lang="en-GB" sz="800" dirty="0"/>
              <a:t>Resources</a:t>
            </a:r>
            <a:endParaRPr lang="en-SE" sz="800" dirty="0"/>
          </a:p>
        </p:txBody>
      </p:sp>
      <p:sp>
        <p:nvSpPr>
          <p:cNvPr id="72" name="TextBox 71">
            <a:extLst>
              <a:ext uri="{FF2B5EF4-FFF2-40B4-BE49-F238E27FC236}">
                <a16:creationId xmlns:a16="http://schemas.microsoft.com/office/drawing/2014/main" id="{053CD0FB-D22F-4098-9F0E-F0F6435FB383}"/>
              </a:ext>
            </a:extLst>
          </p:cNvPr>
          <p:cNvSpPr txBox="1"/>
          <p:nvPr/>
        </p:nvSpPr>
        <p:spPr>
          <a:xfrm>
            <a:off x="1884238" y="2461509"/>
            <a:ext cx="1068562" cy="307777"/>
          </a:xfrm>
          <a:prstGeom prst="rect">
            <a:avLst/>
          </a:prstGeom>
          <a:noFill/>
        </p:spPr>
        <p:txBody>
          <a:bodyPr wrap="none" rtlCol="0">
            <a:spAutoFit/>
          </a:bodyPr>
          <a:lstStyle/>
          <a:p>
            <a:pPr algn="ctr"/>
            <a:r>
              <a:rPr lang="en-GB" sz="1400" dirty="0"/>
              <a:t>Resources A</a:t>
            </a:r>
            <a:endParaRPr lang="en-SE" sz="1400" dirty="0"/>
          </a:p>
        </p:txBody>
      </p:sp>
      <p:sp>
        <p:nvSpPr>
          <p:cNvPr id="76" name="TextBox 75">
            <a:extLst>
              <a:ext uri="{FF2B5EF4-FFF2-40B4-BE49-F238E27FC236}">
                <a16:creationId xmlns:a16="http://schemas.microsoft.com/office/drawing/2014/main" id="{819F52D8-4C55-437E-A702-91E4FA5CF473}"/>
              </a:ext>
            </a:extLst>
          </p:cNvPr>
          <p:cNvSpPr txBox="1"/>
          <p:nvPr/>
        </p:nvSpPr>
        <p:spPr>
          <a:xfrm>
            <a:off x="4470888" y="2479527"/>
            <a:ext cx="1062150" cy="307777"/>
          </a:xfrm>
          <a:prstGeom prst="rect">
            <a:avLst/>
          </a:prstGeom>
          <a:noFill/>
        </p:spPr>
        <p:txBody>
          <a:bodyPr wrap="none" rtlCol="0">
            <a:spAutoFit/>
          </a:bodyPr>
          <a:lstStyle/>
          <a:p>
            <a:pPr algn="ctr"/>
            <a:r>
              <a:rPr lang="en-GB" sz="1400" dirty="0"/>
              <a:t>Resources B</a:t>
            </a:r>
            <a:endParaRPr lang="en-SE" sz="1400" dirty="0"/>
          </a:p>
        </p:txBody>
      </p:sp>
      <p:sp>
        <p:nvSpPr>
          <p:cNvPr id="77" name="TextBox 76">
            <a:extLst>
              <a:ext uri="{FF2B5EF4-FFF2-40B4-BE49-F238E27FC236}">
                <a16:creationId xmlns:a16="http://schemas.microsoft.com/office/drawing/2014/main" id="{A900BD6B-B0CB-4FB6-A8AE-808FDDFCBD55}"/>
              </a:ext>
            </a:extLst>
          </p:cNvPr>
          <p:cNvSpPr txBox="1"/>
          <p:nvPr/>
        </p:nvSpPr>
        <p:spPr>
          <a:xfrm>
            <a:off x="3151675" y="3490593"/>
            <a:ext cx="1215224" cy="523220"/>
          </a:xfrm>
          <a:prstGeom prst="rect">
            <a:avLst/>
          </a:prstGeom>
          <a:noFill/>
        </p:spPr>
        <p:txBody>
          <a:bodyPr wrap="square" rtlCol="0">
            <a:spAutoFit/>
          </a:bodyPr>
          <a:lstStyle/>
          <a:p>
            <a:pPr algn="ctr"/>
            <a:r>
              <a:rPr lang="en-GB" sz="1400" dirty="0"/>
              <a:t>Competitivity of A/B</a:t>
            </a:r>
            <a:endParaRPr lang="en-SE" sz="1400" dirty="0"/>
          </a:p>
        </p:txBody>
      </p:sp>
      <p:sp>
        <p:nvSpPr>
          <p:cNvPr id="78" name="TextBox 77">
            <a:extLst>
              <a:ext uri="{FF2B5EF4-FFF2-40B4-BE49-F238E27FC236}">
                <a16:creationId xmlns:a16="http://schemas.microsoft.com/office/drawing/2014/main" id="{3B786EF7-1FF6-494B-9610-73C2E80BFD34}"/>
              </a:ext>
            </a:extLst>
          </p:cNvPr>
          <p:cNvSpPr txBox="1"/>
          <p:nvPr/>
        </p:nvSpPr>
        <p:spPr>
          <a:xfrm>
            <a:off x="1504258" y="4006894"/>
            <a:ext cx="869277" cy="307777"/>
          </a:xfrm>
          <a:prstGeom prst="rect">
            <a:avLst/>
          </a:prstGeom>
          <a:noFill/>
        </p:spPr>
        <p:txBody>
          <a:bodyPr wrap="none" rtlCol="0">
            <a:spAutoFit/>
          </a:bodyPr>
          <a:lstStyle/>
          <a:p>
            <a:pPr algn="ctr"/>
            <a:r>
              <a:rPr lang="en-GB" sz="1400" dirty="0"/>
              <a:t>Income A</a:t>
            </a:r>
            <a:endParaRPr lang="en-SE" sz="1400" dirty="0"/>
          </a:p>
        </p:txBody>
      </p:sp>
      <p:sp>
        <p:nvSpPr>
          <p:cNvPr id="79" name="TextBox 78">
            <a:extLst>
              <a:ext uri="{FF2B5EF4-FFF2-40B4-BE49-F238E27FC236}">
                <a16:creationId xmlns:a16="http://schemas.microsoft.com/office/drawing/2014/main" id="{C81A8AED-83E2-4EEA-90CF-8D964BFE795B}"/>
              </a:ext>
            </a:extLst>
          </p:cNvPr>
          <p:cNvSpPr txBox="1"/>
          <p:nvPr/>
        </p:nvSpPr>
        <p:spPr>
          <a:xfrm>
            <a:off x="5267721" y="3908686"/>
            <a:ext cx="862865" cy="307777"/>
          </a:xfrm>
          <a:prstGeom prst="rect">
            <a:avLst/>
          </a:prstGeom>
          <a:noFill/>
        </p:spPr>
        <p:txBody>
          <a:bodyPr wrap="none" rtlCol="0">
            <a:spAutoFit/>
          </a:bodyPr>
          <a:lstStyle/>
          <a:p>
            <a:pPr algn="ctr"/>
            <a:r>
              <a:rPr lang="en-GB" sz="1400" dirty="0"/>
              <a:t>Income B</a:t>
            </a:r>
            <a:endParaRPr lang="en-SE" sz="1400" dirty="0"/>
          </a:p>
        </p:txBody>
      </p:sp>
      <p:sp>
        <p:nvSpPr>
          <p:cNvPr id="80" name="TextBox 79">
            <a:extLst>
              <a:ext uri="{FF2B5EF4-FFF2-40B4-BE49-F238E27FC236}">
                <a16:creationId xmlns:a16="http://schemas.microsoft.com/office/drawing/2014/main" id="{1125BAD3-97F4-411A-A332-2E2C7D02D273}"/>
              </a:ext>
            </a:extLst>
          </p:cNvPr>
          <p:cNvSpPr txBox="1"/>
          <p:nvPr/>
        </p:nvSpPr>
        <p:spPr>
          <a:xfrm>
            <a:off x="2071410" y="3501983"/>
            <a:ext cx="1009122" cy="276999"/>
          </a:xfrm>
          <a:prstGeom prst="rect">
            <a:avLst/>
          </a:prstGeom>
          <a:noFill/>
        </p:spPr>
        <p:txBody>
          <a:bodyPr wrap="none" rtlCol="0">
            <a:spAutoFit/>
          </a:bodyPr>
          <a:lstStyle/>
          <a:p>
            <a:pPr algn="ctr"/>
            <a:r>
              <a:rPr lang="en-GB" sz="1200" i="1" dirty="0">
                <a:solidFill>
                  <a:schemeClr val="bg1">
                    <a:lumMod val="75000"/>
                  </a:schemeClr>
                </a:solidFill>
              </a:rPr>
              <a:t>Competitor A</a:t>
            </a:r>
            <a:endParaRPr lang="en-SE" sz="1200" i="1" dirty="0">
              <a:solidFill>
                <a:schemeClr val="bg1">
                  <a:lumMod val="75000"/>
                </a:schemeClr>
              </a:solidFill>
            </a:endParaRPr>
          </a:p>
        </p:txBody>
      </p:sp>
      <p:sp>
        <p:nvSpPr>
          <p:cNvPr id="81" name="TextBox 80">
            <a:extLst>
              <a:ext uri="{FF2B5EF4-FFF2-40B4-BE49-F238E27FC236}">
                <a16:creationId xmlns:a16="http://schemas.microsoft.com/office/drawing/2014/main" id="{BA25B3F2-E20C-4D2D-B976-FA8C760333E7}"/>
              </a:ext>
            </a:extLst>
          </p:cNvPr>
          <p:cNvSpPr txBox="1"/>
          <p:nvPr/>
        </p:nvSpPr>
        <p:spPr>
          <a:xfrm>
            <a:off x="4412882" y="3492109"/>
            <a:ext cx="1002710" cy="276999"/>
          </a:xfrm>
          <a:prstGeom prst="rect">
            <a:avLst/>
          </a:prstGeom>
          <a:noFill/>
        </p:spPr>
        <p:txBody>
          <a:bodyPr wrap="none" rtlCol="0">
            <a:spAutoFit/>
          </a:bodyPr>
          <a:lstStyle/>
          <a:p>
            <a:pPr algn="ctr"/>
            <a:r>
              <a:rPr lang="en-GB" sz="1200" i="1" dirty="0">
                <a:solidFill>
                  <a:schemeClr val="bg1">
                    <a:lumMod val="75000"/>
                  </a:schemeClr>
                </a:solidFill>
              </a:rPr>
              <a:t>Competitor B</a:t>
            </a:r>
            <a:endParaRPr lang="en-SE" sz="1200" i="1" dirty="0">
              <a:solidFill>
                <a:schemeClr val="bg1">
                  <a:lumMod val="75000"/>
                </a:schemeClr>
              </a:solidFill>
            </a:endParaRPr>
          </a:p>
        </p:txBody>
      </p:sp>
      <p:sp>
        <p:nvSpPr>
          <p:cNvPr id="82" name="TextBox 81">
            <a:extLst>
              <a:ext uri="{FF2B5EF4-FFF2-40B4-BE49-F238E27FC236}">
                <a16:creationId xmlns:a16="http://schemas.microsoft.com/office/drawing/2014/main" id="{ECDB0C48-345D-4338-8DD6-7090F1B4D73B}"/>
              </a:ext>
            </a:extLst>
          </p:cNvPr>
          <p:cNvSpPr txBox="1"/>
          <p:nvPr/>
        </p:nvSpPr>
        <p:spPr>
          <a:xfrm>
            <a:off x="3276884" y="1669759"/>
            <a:ext cx="922048" cy="307777"/>
          </a:xfrm>
          <a:prstGeom prst="rect">
            <a:avLst/>
          </a:prstGeom>
          <a:noFill/>
        </p:spPr>
        <p:txBody>
          <a:bodyPr wrap="none" rtlCol="0">
            <a:spAutoFit/>
          </a:bodyPr>
          <a:lstStyle/>
          <a:p>
            <a:pPr algn="ctr"/>
            <a:r>
              <a:rPr lang="en-GB" sz="1400" dirty="0"/>
              <a:t>CC Impact</a:t>
            </a:r>
            <a:endParaRPr lang="en-SE" sz="1400" dirty="0"/>
          </a:p>
        </p:txBody>
      </p:sp>
      <p:sp>
        <p:nvSpPr>
          <p:cNvPr id="83" name="TextBox 82">
            <a:extLst>
              <a:ext uri="{FF2B5EF4-FFF2-40B4-BE49-F238E27FC236}">
                <a16:creationId xmlns:a16="http://schemas.microsoft.com/office/drawing/2014/main" id="{170E64BC-903E-44B6-8084-351BC542A95E}"/>
              </a:ext>
            </a:extLst>
          </p:cNvPr>
          <p:cNvSpPr txBox="1"/>
          <p:nvPr/>
        </p:nvSpPr>
        <p:spPr>
          <a:xfrm>
            <a:off x="751486" y="4347235"/>
            <a:ext cx="649152" cy="307777"/>
          </a:xfrm>
          <a:prstGeom prst="rect">
            <a:avLst/>
          </a:prstGeom>
          <a:noFill/>
        </p:spPr>
        <p:txBody>
          <a:bodyPr wrap="none" rtlCol="0">
            <a:spAutoFit/>
          </a:bodyPr>
          <a:lstStyle/>
          <a:p>
            <a:pPr algn="ctr"/>
            <a:r>
              <a:rPr lang="en-GB" sz="1400" dirty="0"/>
              <a:t>Cost A</a:t>
            </a:r>
            <a:endParaRPr lang="en-SE" sz="1400" dirty="0"/>
          </a:p>
        </p:txBody>
      </p:sp>
      <p:sp>
        <p:nvSpPr>
          <p:cNvPr id="84" name="TextBox 83">
            <a:extLst>
              <a:ext uri="{FF2B5EF4-FFF2-40B4-BE49-F238E27FC236}">
                <a16:creationId xmlns:a16="http://schemas.microsoft.com/office/drawing/2014/main" id="{BEB84295-D673-4F11-A19F-9F3EC006114E}"/>
              </a:ext>
            </a:extLst>
          </p:cNvPr>
          <p:cNvSpPr txBox="1"/>
          <p:nvPr/>
        </p:nvSpPr>
        <p:spPr>
          <a:xfrm>
            <a:off x="5565139" y="4361719"/>
            <a:ext cx="642740" cy="307777"/>
          </a:xfrm>
          <a:prstGeom prst="rect">
            <a:avLst/>
          </a:prstGeom>
          <a:noFill/>
        </p:spPr>
        <p:txBody>
          <a:bodyPr wrap="none" rtlCol="0">
            <a:spAutoFit/>
          </a:bodyPr>
          <a:lstStyle/>
          <a:p>
            <a:pPr algn="ctr"/>
            <a:r>
              <a:rPr lang="en-GB" sz="1400" dirty="0"/>
              <a:t>Cost B</a:t>
            </a:r>
            <a:endParaRPr lang="en-SE" sz="1400" dirty="0"/>
          </a:p>
        </p:txBody>
      </p:sp>
      <p:pic>
        <p:nvPicPr>
          <p:cNvPr id="85" name="Picture 84">
            <a:extLst>
              <a:ext uri="{FF2B5EF4-FFF2-40B4-BE49-F238E27FC236}">
                <a16:creationId xmlns:a16="http://schemas.microsoft.com/office/drawing/2014/main" id="{63AD4336-1A7E-4DD4-8F1D-E2EFE060EBE6}"/>
              </a:ext>
            </a:extLst>
          </p:cNvPr>
          <p:cNvPicPr>
            <a:picLocks noChangeAspect="1"/>
          </p:cNvPicPr>
          <p:nvPr/>
        </p:nvPicPr>
        <p:blipFill>
          <a:blip r:embed="rId4">
            <a:duotone>
              <a:schemeClr val="bg2">
                <a:shade val="45000"/>
                <a:satMod val="135000"/>
              </a:schemeClr>
              <a:prstClr val="white"/>
            </a:duotone>
          </a:blip>
          <a:stretch>
            <a:fillRect/>
          </a:stretch>
        </p:blipFill>
        <p:spPr>
          <a:xfrm>
            <a:off x="2434199" y="3240195"/>
            <a:ext cx="312447" cy="320068"/>
          </a:xfrm>
          <a:prstGeom prst="rect">
            <a:avLst/>
          </a:prstGeom>
        </p:spPr>
      </p:pic>
      <p:pic>
        <p:nvPicPr>
          <p:cNvPr id="86" name="Picture 85">
            <a:extLst>
              <a:ext uri="{FF2B5EF4-FFF2-40B4-BE49-F238E27FC236}">
                <a16:creationId xmlns:a16="http://schemas.microsoft.com/office/drawing/2014/main" id="{165EC43E-C00D-4C6D-875D-7AB1C8BB30C7}"/>
              </a:ext>
            </a:extLst>
          </p:cNvPr>
          <p:cNvPicPr>
            <a:picLocks noChangeAspect="1"/>
          </p:cNvPicPr>
          <p:nvPr/>
        </p:nvPicPr>
        <p:blipFill>
          <a:blip r:embed="rId5">
            <a:duotone>
              <a:schemeClr val="bg2">
                <a:shade val="45000"/>
                <a:satMod val="135000"/>
              </a:schemeClr>
              <a:prstClr val="white"/>
            </a:duotone>
          </a:blip>
          <a:stretch>
            <a:fillRect/>
          </a:stretch>
        </p:blipFill>
        <p:spPr>
          <a:xfrm>
            <a:off x="4721018" y="3264397"/>
            <a:ext cx="274344" cy="276998"/>
          </a:xfrm>
          <a:prstGeom prst="rect">
            <a:avLst/>
          </a:prstGeom>
        </p:spPr>
      </p:pic>
      <p:sp>
        <p:nvSpPr>
          <p:cNvPr id="87" name="Arc 86">
            <a:extLst>
              <a:ext uri="{FF2B5EF4-FFF2-40B4-BE49-F238E27FC236}">
                <a16:creationId xmlns:a16="http://schemas.microsoft.com/office/drawing/2014/main" id="{D6140901-40DD-446E-B12F-FB7AAE71F3DA}"/>
              </a:ext>
            </a:extLst>
          </p:cNvPr>
          <p:cNvSpPr/>
          <p:nvPr/>
        </p:nvSpPr>
        <p:spPr>
          <a:xfrm rot="21244858" flipH="1">
            <a:off x="1673535" y="2578960"/>
            <a:ext cx="1414172" cy="1723941"/>
          </a:xfrm>
          <a:prstGeom prst="arc">
            <a:avLst>
              <a:gd name="adj1" fmla="val 17657015"/>
              <a:gd name="adj2" fmla="val 2432240"/>
            </a:avLst>
          </a:prstGeom>
          <a:ln w="15875">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E"/>
          </a:p>
        </p:txBody>
      </p:sp>
      <p:sp>
        <p:nvSpPr>
          <p:cNvPr id="88" name="Arc 87">
            <a:extLst>
              <a:ext uri="{FF2B5EF4-FFF2-40B4-BE49-F238E27FC236}">
                <a16:creationId xmlns:a16="http://schemas.microsoft.com/office/drawing/2014/main" id="{0060B7F7-350F-4404-9D70-0C75B6392C53}"/>
              </a:ext>
            </a:extLst>
          </p:cNvPr>
          <p:cNvSpPr/>
          <p:nvPr/>
        </p:nvSpPr>
        <p:spPr>
          <a:xfrm rot="15711178" flipH="1">
            <a:off x="2104469" y="2815531"/>
            <a:ext cx="1464192" cy="1908119"/>
          </a:xfrm>
          <a:prstGeom prst="arc">
            <a:avLst>
              <a:gd name="adj1" fmla="val 17828970"/>
              <a:gd name="adj2" fmla="val 4118910"/>
            </a:avLst>
          </a:prstGeom>
          <a:ln w="15875">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E"/>
          </a:p>
        </p:txBody>
      </p:sp>
      <p:sp>
        <p:nvSpPr>
          <p:cNvPr id="89" name="Arc 88">
            <a:extLst>
              <a:ext uri="{FF2B5EF4-FFF2-40B4-BE49-F238E27FC236}">
                <a16:creationId xmlns:a16="http://schemas.microsoft.com/office/drawing/2014/main" id="{38C35511-8CBE-421D-BB14-FE7FC5CC202B}"/>
              </a:ext>
            </a:extLst>
          </p:cNvPr>
          <p:cNvSpPr/>
          <p:nvPr/>
        </p:nvSpPr>
        <p:spPr>
          <a:xfrm rot="7693069" flipH="1">
            <a:off x="2315003" y="2529823"/>
            <a:ext cx="1333051" cy="1598547"/>
          </a:xfrm>
          <a:prstGeom prst="arc">
            <a:avLst>
              <a:gd name="adj1" fmla="val 17868569"/>
              <a:gd name="adj2" fmla="val 2346623"/>
            </a:avLst>
          </a:prstGeom>
          <a:ln w="15875">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E"/>
          </a:p>
        </p:txBody>
      </p:sp>
      <p:sp>
        <p:nvSpPr>
          <p:cNvPr id="90" name="Arc 89">
            <a:extLst>
              <a:ext uri="{FF2B5EF4-FFF2-40B4-BE49-F238E27FC236}">
                <a16:creationId xmlns:a16="http://schemas.microsoft.com/office/drawing/2014/main" id="{781F6E48-C185-4529-917A-50D06F4F1581}"/>
              </a:ext>
            </a:extLst>
          </p:cNvPr>
          <p:cNvSpPr/>
          <p:nvPr/>
        </p:nvSpPr>
        <p:spPr>
          <a:xfrm>
            <a:off x="4425402" y="2600980"/>
            <a:ext cx="1404668" cy="1713691"/>
          </a:xfrm>
          <a:prstGeom prst="arc">
            <a:avLst>
              <a:gd name="adj1" fmla="val 17873576"/>
              <a:gd name="adj2" fmla="val 2381197"/>
            </a:avLst>
          </a:prstGeom>
          <a:ln w="15875">
            <a:solidFill>
              <a:srgbClr val="C00000"/>
            </a:solidFill>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E"/>
          </a:p>
        </p:txBody>
      </p:sp>
      <p:sp>
        <p:nvSpPr>
          <p:cNvPr id="91" name="Arc 90">
            <a:extLst>
              <a:ext uri="{FF2B5EF4-FFF2-40B4-BE49-F238E27FC236}">
                <a16:creationId xmlns:a16="http://schemas.microsoft.com/office/drawing/2014/main" id="{3A7206E4-D81E-4772-BCB1-ED5D7BB30690}"/>
              </a:ext>
            </a:extLst>
          </p:cNvPr>
          <p:cNvSpPr/>
          <p:nvPr/>
        </p:nvSpPr>
        <p:spPr>
          <a:xfrm rot="14490689">
            <a:off x="3883614" y="2464497"/>
            <a:ext cx="1276141" cy="1670816"/>
          </a:xfrm>
          <a:prstGeom prst="arc">
            <a:avLst>
              <a:gd name="adj1" fmla="val 17204353"/>
              <a:gd name="adj2" fmla="val 1631324"/>
            </a:avLst>
          </a:prstGeom>
          <a:ln w="15875">
            <a:solidFill>
              <a:srgbClr val="C00000"/>
            </a:solidFill>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E"/>
          </a:p>
        </p:txBody>
      </p:sp>
      <p:sp>
        <p:nvSpPr>
          <p:cNvPr id="92" name="Arc 91">
            <a:extLst>
              <a:ext uri="{FF2B5EF4-FFF2-40B4-BE49-F238E27FC236}">
                <a16:creationId xmlns:a16="http://schemas.microsoft.com/office/drawing/2014/main" id="{7472EB7B-A30D-43C3-BCC6-3B438BE4DD36}"/>
              </a:ext>
            </a:extLst>
          </p:cNvPr>
          <p:cNvSpPr/>
          <p:nvPr/>
        </p:nvSpPr>
        <p:spPr>
          <a:xfrm rot="6186962">
            <a:off x="3675830" y="2401049"/>
            <a:ext cx="1981330" cy="2200927"/>
          </a:xfrm>
          <a:prstGeom prst="arc">
            <a:avLst>
              <a:gd name="adj1" fmla="val 17875337"/>
              <a:gd name="adj2" fmla="val 3004644"/>
            </a:avLst>
          </a:prstGeom>
          <a:ln w="15875">
            <a:solidFill>
              <a:srgbClr val="C00000"/>
            </a:solidFill>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E"/>
          </a:p>
        </p:txBody>
      </p:sp>
      <p:sp>
        <p:nvSpPr>
          <p:cNvPr id="93" name="Arc 92">
            <a:extLst>
              <a:ext uri="{FF2B5EF4-FFF2-40B4-BE49-F238E27FC236}">
                <a16:creationId xmlns:a16="http://schemas.microsoft.com/office/drawing/2014/main" id="{D9923B15-439A-48FB-9487-C1448D53AA6A}"/>
              </a:ext>
            </a:extLst>
          </p:cNvPr>
          <p:cNvSpPr/>
          <p:nvPr/>
        </p:nvSpPr>
        <p:spPr>
          <a:xfrm rot="16200000" flipV="1">
            <a:off x="2599920" y="1727937"/>
            <a:ext cx="1430022" cy="1677402"/>
          </a:xfrm>
          <a:prstGeom prst="arc">
            <a:avLst>
              <a:gd name="adj1" fmla="val 261787"/>
              <a:gd name="adj2" fmla="val 5123792"/>
            </a:avLst>
          </a:prstGeom>
          <a:ln w="15875">
            <a:solidFill>
              <a:schemeClr val="accent2"/>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E"/>
          </a:p>
        </p:txBody>
      </p:sp>
      <p:sp>
        <p:nvSpPr>
          <p:cNvPr id="94" name="Arc 93">
            <a:extLst>
              <a:ext uri="{FF2B5EF4-FFF2-40B4-BE49-F238E27FC236}">
                <a16:creationId xmlns:a16="http://schemas.microsoft.com/office/drawing/2014/main" id="{8505244F-30D9-4806-8F76-EF4E846DE48C}"/>
              </a:ext>
            </a:extLst>
          </p:cNvPr>
          <p:cNvSpPr/>
          <p:nvPr/>
        </p:nvSpPr>
        <p:spPr>
          <a:xfrm rot="16200000">
            <a:off x="3235113" y="1853616"/>
            <a:ext cx="1708635" cy="1704657"/>
          </a:xfrm>
          <a:prstGeom prst="arc">
            <a:avLst>
              <a:gd name="adj1" fmla="val 467836"/>
              <a:gd name="adj2" fmla="val 4724092"/>
            </a:avLst>
          </a:prstGeom>
          <a:ln w="15875">
            <a:solidFill>
              <a:schemeClr val="accent2"/>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E"/>
          </a:p>
        </p:txBody>
      </p:sp>
      <p:sp>
        <p:nvSpPr>
          <p:cNvPr id="95" name="Arc 94">
            <a:extLst>
              <a:ext uri="{FF2B5EF4-FFF2-40B4-BE49-F238E27FC236}">
                <a16:creationId xmlns:a16="http://schemas.microsoft.com/office/drawing/2014/main" id="{52B15EDB-64AA-462D-8DD1-44777355E029}"/>
              </a:ext>
            </a:extLst>
          </p:cNvPr>
          <p:cNvSpPr/>
          <p:nvPr/>
        </p:nvSpPr>
        <p:spPr>
          <a:xfrm rot="594378" flipH="1" flipV="1">
            <a:off x="5539588" y="3970870"/>
            <a:ext cx="501630" cy="559597"/>
          </a:xfrm>
          <a:prstGeom prst="arc">
            <a:avLst>
              <a:gd name="adj1" fmla="val 17933231"/>
              <a:gd name="adj2" fmla="val 90814"/>
            </a:avLst>
          </a:prstGeom>
          <a:ln w="15875">
            <a:solidFill>
              <a:srgbClr val="C0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E"/>
          </a:p>
        </p:txBody>
      </p:sp>
      <p:sp>
        <p:nvSpPr>
          <p:cNvPr id="96" name="TextBox 95">
            <a:extLst>
              <a:ext uri="{FF2B5EF4-FFF2-40B4-BE49-F238E27FC236}">
                <a16:creationId xmlns:a16="http://schemas.microsoft.com/office/drawing/2014/main" id="{3EFC69D1-43CD-432E-B55E-F8903F786934}"/>
              </a:ext>
            </a:extLst>
          </p:cNvPr>
          <p:cNvSpPr txBox="1"/>
          <p:nvPr/>
        </p:nvSpPr>
        <p:spPr>
          <a:xfrm>
            <a:off x="5142283" y="4080000"/>
            <a:ext cx="231154" cy="276999"/>
          </a:xfrm>
          <a:prstGeom prst="rect">
            <a:avLst/>
          </a:prstGeom>
          <a:noFill/>
        </p:spPr>
        <p:txBody>
          <a:bodyPr wrap="none" rtlCol="0">
            <a:spAutoFit/>
          </a:bodyPr>
          <a:lstStyle/>
          <a:p>
            <a:r>
              <a:rPr lang="en-GB" sz="1200" b="1" dirty="0">
                <a:solidFill>
                  <a:srgbClr val="C00000"/>
                </a:solidFill>
              </a:rPr>
              <a:t>-</a:t>
            </a:r>
            <a:endParaRPr lang="en-SE" sz="1200" b="1" dirty="0">
              <a:solidFill>
                <a:srgbClr val="C00000"/>
              </a:solidFill>
            </a:endParaRPr>
          </a:p>
        </p:txBody>
      </p:sp>
      <p:sp>
        <p:nvSpPr>
          <p:cNvPr id="97" name="TextBox 96">
            <a:extLst>
              <a:ext uri="{FF2B5EF4-FFF2-40B4-BE49-F238E27FC236}">
                <a16:creationId xmlns:a16="http://schemas.microsoft.com/office/drawing/2014/main" id="{CFA0FE9F-9D99-40B8-9486-9DBE7630281E}"/>
              </a:ext>
            </a:extLst>
          </p:cNvPr>
          <p:cNvSpPr txBox="1"/>
          <p:nvPr/>
        </p:nvSpPr>
        <p:spPr>
          <a:xfrm>
            <a:off x="1932040" y="2684626"/>
            <a:ext cx="261610" cy="276999"/>
          </a:xfrm>
          <a:prstGeom prst="rect">
            <a:avLst/>
          </a:prstGeom>
          <a:noFill/>
        </p:spPr>
        <p:txBody>
          <a:bodyPr wrap="none" rtlCol="0">
            <a:spAutoFit/>
          </a:bodyPr>
          <a:lstStyle/>
          <a:p>
            <a:r>
              <a:rPr lang="en-GB" sz="1200" b="1" dirty="0">
                <a:solidFill>
                  <a:schemeClr val="accent1"/>
                </a:solidFill>
              </a:rPr>
              <a:t>+</a:t>
            </a:r>
            <a:endParaRPr lang="en-SE" sz="1200" b="1" dirty="0">
              <a:solidFill>
                <a:schemeClr val="accent1"/>
              </a:solidFill>
            </a:endParaRPr>
          </a:p>
        </p:txBody>
      </p:sp>
      <p:sp>
        <p:nvSpPr>
          <p:cNvPr id="98" name="TextBox 97">
            <a:extLst>
              <a:ext uri="{FF2B5EF4-FFF2-40B4-BE49-F238E27FC236}">
                <a16:creationId xmlns:a16="http://schemas.microsoft.com/office/drawing/2014/main" id="{81674564-5D2D-46FA-913A-26034603F5CD}"/>
              </a:ext>
            </a:extLst>
          </p:cNvPr>
          <p:cNvSpPr txBox="1"/>
          <p:nvPr/>
        </p:nvSpPr>
        <p:spPr>
          <a:xfrm>
            <a:off x="2192066" y="4153796"/>
            <a:ext cx="261610" cy="276999"/>
          </a:xfrm>
          <a:prstGeom prst="rect">
            <a:avLst/>
          </a:prstGeom>
          <a:noFill/>
        </p:spPr>
        <p:txBody>
          <a:bodyPr wrap="none" rtlCol="0">
            <a:spAutoFit/>
          </a:bodyPr>
          <a:lstStyle/>
          <a:p>
            <a:r>
              <a:rPr lang="en-GB" sz="1200" b="1" dirty="0">
                <a:solidFill>
                  <a:schemeClr val="accent1"/>
                </a:solidFill>
              </a:rPr>
              <a:t>+</a:t>
            </a:r>
            <a:endParaRPr lang="en-SE" sz="1200" b="1" dirty="0">
              <a:solidFill>
                <a:schemeClr val="accent1"/>
              </a:solidFill>
            </a:endParaRPr>
          </a:p>
        </p:txBody>
      </p:sp>
      <p:sp>
        <p:nvSpPr>
          <p:cNvPr id="99" name="TextBox 98">
            <a:extLst>
              <a:ext uri="{FF2B5EF4-FFF2-40B4-BE49-F238E27FC236}">
                <a16:creationId xmlns:a16="http://schemas.microsoft.com/office/drawing/2014/main" id="{0AE0DEAF-687B-4187-9EE8-77EAFF8B0FCA}"/>
              </a:ext>
            </a:extLst>
          </p:cNvPr>
          <p:cNvSpPr txBox="1"/>
          <p:nvPr/>
        </p:nvSpPr>
        <p:spPr>
          <a:xfrm>
            <a:off x="3456881" y="3187078"/>
            <a:ext cx="261610" cy="276999"/>
          </a:xfrm>
          <a:prstGeom prst="rect">
            <a:avLst/>
          </a:prstGeom>
          <a:noFill/>
        </p:spPr>
        <p:txBody>
          <a:bodyPr wrap="none" rtlCol="0">
            <a:spAutoFit/>
          </a:bodyPr>
          <a:lstStyle/>
          <a:p>
            <a:r>
              <a:rPr lang="en-GB" sz="1200" b="1" dirty="0">
                <a:solidFill>
                  <a:schemeClr val="accent1"/>
                </a:solidFill>
              </a:rPr>
              <a:t>+</a:t>
            </a:r>
            <a:endParaRPr lang="en-SE" sz="1200" b="1" dirty="0">
              <a:solidFill>
                <a:schemeClr val="accent1"/>
              </a:solidFill>
            </a:endParaRPr>
          </a:p>
        </p:txBody>
      </p:sp>
      <p:sp>
        <p:nvSpPr>
          <p:cNvPr id="100" name="TextBox 99">
            <a:extLst>
              <a:ext uri="{FF2B5EF4-FFF2-40B4-BE49-F238E27FC236}">
                <a16:creationId xmlns:a16="http://schemas.microsoft.com/office/drawing/2014/main" id="{0C4DAEAA-12C9-491C-A963-4C18690D0062}"/>
              </a:ext>
            </a:extLst>
          </p:cNvPr>
          <p:cNvSpPr txBox="1"/>
          <p:nvPr/>
        </p:nvSpPr>
        <p:spPr>
          <a:xfrm>
            <a:off x="5278254" y="2691146"/>
            <a:ext cx="261610" cy="276999"/>
          </a:xfrm>
          <a:prstGeom prst="rect">
            <a:avLst/>
          </a:prstGeom>
          <a:noFill/>
        </p:spPr>
        <p:txBody>
          <a:bodyPr wrap="none" rtlCol="0">
            <a:spAutoFit/>
          </a:bodyPr>
          <a:lstStyle/>
          <a:p>
            <a:r>
              <a:rPr lang="en-GB" sz="1200" b="1" dirty="0">
                <a:solidFill>
                  <a:srgbClr val="C00000"/>
                </a:solidFill>
              </a:rPr>
              <a:t>+</a:t>
            </a:r>
            <a:endParaRPr lang="en-SE" sz="1200" b="1" dirty="0">
              <a:solidFill>
                <a:srgbClr val="C00000"/>
              </a:solidFill>
            </a:endParaRPr>
          </a:p>
        </p:txBody>
      </p:sp>
      <p:sp>
        <p:nvSpPr>
          <p:cNvPr id="101" name="TextBox 100">
            <a:extLst>
              <a:ext uri="{FF2B5EF4-FFF2-40B4-BE49-F238E27FC236}">
                <a16:creationId xmlns:a16="http://schemas.microsoft.com/office/drawing/2014/main" id="{DB54811B-4CF3-4FD4-ACA2-1850824D2C6D}"/>
              </a:ext>
            </a:extLst>
          </p:cNvPr>
          <p:cNvSpPr txBox="1"/>
          <p:nvPr/>
        </p:nvSpPr>
        <p:spPr>
          <a:xfrm>
            <a:off x="6338894" y="2057129"/>
            <a:ext cx="184731" cy="276999"/>
          </a:xfrm>
          <a:prstGeom prst="rect">
            <a:avLst/>
          </a:prstGeom>
          <a:noFill/>
        </p:spPr>
        <p:txBody>
          <a:bodyPr wrap="none" rtlCol="0">
            <a:spAutoFit/>
          </a:bodyPr>
          <a:lstStyle/>
          <a:p>
            <a:endParaRPr lang="en-SE" sz="1200" b="1" dirty="0">
              <a:solidFill>
                <a:srgbClr val="00B050"/>
              </a:solidFill>
            </a:endParaRPr>
          </a:p>
        </p:txBody>
      </p:sp>
      <p:sp>
        <p:nvSpPr>
          <p:cNvPr id="102" name="TextBox 101">
            <a:extLst>
              <a:ext uri="{FF2B5EF4-FFF2-40B4-BE49-F238E27FC236}">
                <a16:creationId xmlns:a16="http://schemas.microsoft.com/office/drawing/2014/main" id="{7CE9CF00-3D8D-4E4C-8441-2AFC21EC0C53}"/>
              </a:ext>
            </a:extLst>
          </p:cNvPr>
          <p:cNvSpPr txBox="1"/>
          <p:nvPr/>
        </p:nvSpPr>
        <p:spPr>
          <a:xfrm>
            <a:off x="1337884" y="4499459"/>
            <a:ext cx="261610" cy="276999"/>
          </a:xfrm>
          <a:prstGeom prst="rect">
            <a:avLst/>
          </a:prstGeom>
          <a:noFill/>
          <a:ln>
            <a:noFill/>
          </a:ln>
        </p:spPr>
        <p:txBody>
          <a:bodyPr wrap="square" rtlCol="0">
            <a:spAutoFit/>
          </a:bodyPr>
          <a:lstStyle/>
          <a:p>
            <a:endParaRPr lang="en-SE" sz="1200" b="1" dirty="0">
              <a:solidFill>
                <a:schemeClr val="accent5">
                  <a:lumMod val="60000"/>
                  <a:lumOff val="40000"/>
                </a:schemeClr>
              </a:solidFill>
            </a:endParaRPr>
          </a:p>
        </p:txBody>
      </p:sp>
      <p:sp>
        <p:nvSpPr>
          <p:cNvPr id="103" name="TextBox 102">
            <a:extLst>
              <a:ext uri="{FF2B5EF4-FFF2-40B4-BE49-F238E27FC236}">
                <a16:creationId xmlns:a16="http://schemas.microsoft.com/office/drawing/2014/main" id="{4CEB5088-AA36-43AF-ADDF-FE1509967009}"/>
              </a:ext>
            </a:extLst>
          </p:cNvPr>
          <p:cNvSpPr txBox="1"/>
          <p:nvPr/>
        </p:nvSpPr>
        <p:spPr>
          <a:xfrm>
            <a:off x="1402338" y="3773462"/>
            <a:ext cx="239717" cy="286743"/>
          </a:xfrm>
          <a:prstGeom prst="rect">
            <a:avLst/>
          </a:prstGeom>
          <a:noFill/>
        </p:spPr>
        <p:txBody>
          <a:bodyPr wrap="square" rtlCol="0">
            <a:spAutoFit/>
          </a:bodyPr>
          <a:lstStyle/>
          <a:p>
            <a:endParaRPr lang="en-SE" sz="1200" b="1" dirty="0">
              <a:solidFill>
                <a:srgbClr val="00B050"/>
              </a:solidFill>
            </a:endParaRPr>
          </a:p>
        </p:txBody>
      </p:sp>
      <p:sp>
        <p:nvSpPr>
          <p:cNvPr id="104" name="TextBox 103">
            <a:extLst>
              <a:ext uri="{FF2B5EF4-FFF2-40B4-BE49-F238E27FC236}">
                <a16:creationId xmlns:a16="http://schemas.microsoft.com/office/drawing/2014/main" id="{66037847-30C8-4936-93D9-A63D04D69A46}"/>
              </a:ext>
            </a:extLst>
          </p:cNvPr>
          <p:cNvSpPr txBox="1"/>
          <p:nvPr/>
        </p:nvSpPr>
        <p:spPr>
          <a:xfrm>
            <a:off x="5539864" y="4080000"/>
            <a:ext cx="231154" cy="276999"/>
          </a:xfrm>
          <a:prstGeom prst="rect">
            <a:avLst/>
          </a:prstGeom>
          <a:noFill/>
        </p:spPr>
        <p:txBody>
          <a:bodyPr wrap="square" rtlCol="0">
            <a:spAutoFit/>
          </a:bodyPr>
          <a:lstStyle/>
          <a:p>
            <a:r>
              <a:rPr lang="en-GB" sz="1200" b="1" dirty="0">
                <a:solidFill>
                  <a:srgbClr val="C00000"/>
                </a:solidFill>
              </a:rPr>
              <a:t>-</a:t>
            </a:r>
            <a:endParaRPr lang="en-SE" sz="1200" b="1" dirty="0">
              <a:solidFill>
                <a:srgbClr val="C00000"/>
              </a:solidFill>
            </a:endParaRPr>
          </a:p>
        </p:txBody>
      </p:sp>
      <p:sp>
        <p:nvSpPr>
          <p:cNvPr id="105" name="TextBox 104">
            <a:extLst>
              <a:ext uri="{FF2B5EF4-FFF2-40B4-BE49-F238E27FC236}">
                <a16:creationId xmlns:a16="http://schemas.microsoft.com/office/drawing/2014/main" id="{5A68C8CE-3810-4ED6-A68C-391B782578B4}"/>
              </a:ext>
            </a:extLst>
          </p:cNvPr>
          <p:cNvSpPr txBox="1"/>
          <p:nvPr/>
        </p:nvSpPr>
        <p:spPr>
          <a:xfrm>
            <a:off x="6021765" y="3672442"/>
            <a:ext cx="184731" cy="276999"/>
          </a:xfrm>
          <a:prstGeom prst="rect">
            <a:avLst/>
          </a:prstGeom>
          <a:noFill/>
        </p:spPr>
        <p:txBody>
          <a:bodyPr wrap="none" rtlCol="0">
            <a:spAutoFit/>
          </a:bodyPr>
          <a:lstStyle/>
          <a:p>
            <a:endParaRPr lang="en-SE" sz="1200" b="1" dirty="0">
              <a:solidFill>
                <a:srgbClr val="00B050"/>
              </a:solidFill>
            </a:endParaRPr>
          </a:p>
        </p:txBody>
      </p:sp>
      <p:sp>
        <p:nvSpPr>
          <p:cNvPr id="106" name="TextBox 105">
            <a:extLst>
              <a:ext uri="{FF2B5EF4-FFF2-40B4-BE49-F238E27FC236}">
                <a16:creationId xmlns:a16="http://schemas.microsoft.com/office/drawing/2014/main" id="{93DEC1D1-DF39-4437-B053-1553492D628C}"/>
              </a:ext>
            </a:extLst>
          </p:cNvPr>
          <p:cNvSpPr txBox="1"/>
          <p:nvPr/>
        </p:nvSpPr>
        <p:spPr>
          <a:xfrm>
            <a:off x="2207794" y="2201075"/>
            <a:ext cx="261610" cy="276999"/>
          </a:xfrm>
          <a:prstGeom prst="rect">
            <a:avLst/>
          </a:prstGeom>
          <a:noFill/>
        </p:spPr>
        <p:txBody>
          <a:bodyPr wrap="none" rtlCol="0">
            <a:spAutoFit/>
          </a:bodyPr>
          <a:lstStyle/>
          <a:p>
            <a:r>
              <a:rPr lang="en-GB" sz="1200" b="1" dirty="0">
                <a:solidFill>
                  <a:schemeClr val="accent2"/>
                </a:solidFill>
              </a:rPr>
              <a:t>+</a:t>
            </a:r>
            <a:endParaRPr lang="en-SE" sz="1200" b="1" dirty="0">
              <a:solidFill>
                <a:schemeClr val="accent2"/>
              </a:solidFill>
            </a:endParaRPr>
          </a:p>
        </p:txBody>
      </p:sp>
      <p:sp>
        <p:nvSpPr>
          <p:cNvPr id="107" name="TextBox 106">
            <a:extLst>
              <a:ext uri="{FF2B5EF4-FFF2-40B4-BE49-F238E27FC236}">
                <a16:creationId xmlns:a16="http://schemas.microsoft.com/office/drawing/2014/main" id="{99427426-294E-4EBE-ABDB-1D44AD204399}"/>
              </a:ext>
            </a:extLst>
          </p:cNvPr>
          <p:cNvSpPr txBox="1"/>
          <p:nvPr/>
        </p:nvSpPr>
        <p:spPr>
          <a:xfrm>
            <a:off x="4903611" y="2235404"/>
            <a:ext cx="261610" cy="276999"/>
          </a:xfrm>
          <a:prstGeom prst="rect">
            <a:avLst/>
          </a:prstGeom>
          <a:noFill/>
        </p:spPr>
        <p:txBody>
          <a:bodyPr wrap="none" rtlCol="0">
            <a:spAutoFit/>
          </a:bodyPr>
          <a:lstStyle/>
          <a:p>
            <a:r>
              <a:rPr lang="en-GB" sz="1200" b="1" dirty="0">
                <a:solidFill>
                  <a:schemeClr val="accent2"/>
                </a:solidFill>
              </a:rPr>
              <a:t>+</a:t>
            </a:r>
            <a:endParaRPr lang="en-SE" sz="1200" b="1" dirty="0">
              <a:solidFill>
                <a:schemeClr val="accent2"/>
              </a:solidFill>
            </a:endParaRPr>
          </a:p>
        </p:txBody>
      </p:sp>
      <p:sp>
        <p:nvSpPr>
          <p:cNvPr id="108" name="Arc 107">
            <a:extLst>
              <a:ext uri="{FF2B5EF4-FFF2-40B4-BE49-F238E27FC236}">
                <a16:creationId xmlns:a16="http://schemas.microsoft.com/office/drawing/2014/main" id="{28DFBF08-24D7-41EC-AAF6-62BDA976B478}"/>
              </a:ext>
            </a:extLst>
          </p:cNvPr>
          <p:cNvSpPr/>
          <p:nvPr/>
        </p:nvSpPr>
        <p:spPr>
          <a:xfrm rot="1593204" flipV="1">
            <a:off x="974374" y="3836951"/>
            <a:ext cx="703356" cy="697455"/>
          </a:xfrm>
          <a:prstGeom prst="arc">
            <a:avLst>
              <a:gd name="adj1" fmla="val 18423904"/>
              <a:gd name="adj2" fmla="val 668134"/>
            </a:avLst>
          </a:prstGeom>
          <a:ln w="15875">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E"/>
          </a:p>
        </p:txBody>
      </p:sp>
      <p:sp>
        <p:nvSpPr>
          <p:cNvPr id="109" name="TextBox 108">
            <a:extLst>
              <a:ext uri="{FF2B5EF4-FFF2-40B4-BE49-F238E27FC236}">
                <a16:creationId xmlns:a16="http://schemas.microsoft.com/office/drawing/2014/main" id="{D8D8B846-02FE-4947-88B3-09B77B8B1998}"/>
              </a:ext>
            </a:extLst>
          </p:cNvPr>
          <p:cNvSpPr txBox="1"/>
          <p:nvPr/>
        </p:nvSpPr>
        <p:spPr>
          <a:xfrm>
            <a:off x="1641147" y="4176171"/>
            <a:ext cx="231154" cy="276999"/>
          </a:xfrm>
          <a:prstGeom prst="rect">
            <a:avLst/>
          </a:prstGeom>
          <a:noFill/>
        </p:spPr>
        <p:txBody>
          <a:bodyPr wrap="square" rtlCol="0">
            <a:spAutoFit/>
          </a:bodyPr>
          <a:lstStyle/>
          <a:p>
            <a:r>
              <a:rPr lang="en-GB" sz="1200" b="1" dirty="0">
                <a:solidFill>
                  <a:schemeClr val="accent1"/>
                </a:solidFill>
              </a:rPr>
              <a:t>-</a:t>
            </a:r>
            <a:endParaRPr lang="en-SE" sz="1200" b="1" dirty="0">
              <a:solidFill>
                <a:schemeClr val="accent1"/>
              </a:solidFill>
            </a:endParaRPr>
          </a:p>
        </p:txBody>
      </p:sp>
      <p:sp>
        <p:nvSpPr>
          <p:cNvPr id="3" name="Freeform: Shape 2">
            <a:extLst>
              <a:ext uri="{FF2B5EF4-FFF2-40B4-BE49-F238E27FC236}">
                <a16:creationId xmlns:a16="http://schemas.microsoft.com/office/drawing/2014/main" id="{4E41D656-714C-42C8-95C5-810BD278B229}"/>
              </a:ext>
            </a:extLst>
          </p:cNvPr>
          <p:cNvSpPr/>
          <p:nvPr/>
        </p:nvSpPr>
        <p:spPr>
          <a:xfrm>
            <a:off x="8737907" y="1754303"/>
            <a:ext cx="2165420" cy="301450"/>
          </a:xfrm>
          <a:custGeom>
            <a:avLst/>
            <a:gdLst>
              <a:gd name="connsiteX0" fmla="*/ 0 w 2165420"/>
              <a:gd name="connsiteY0" fmla="*/ 0 h 301450"/>
              <a:gd name="connsiteX1" fmla="*/ 271306 w 2165420"/>
              <a:gd name="connsiteY1" fmla="*/ 10048 h 301450"/>
              <a:gd name="connsiteX2" fmla="*/ 703385 w 2165420"/>
              <a:gd name="connsiteY2" fmla="*/ 50242 h 301450"/>
              <a:gd name="connsiteX3" fmla="*/ 1100295 w 2165420"/>
              <a:gd name="connsiteY3" fmla="*/ 110532 h 301450"/>
              <a:gd name="connsiteX4" fmla="*/ 1497205 w 2165420"/>
              <a:gd name="connsiteY4" fmla="*/ 185894 h 301450"/>
              <a:gd name="connsiteX5" fmla="*/ 1929284 w 2165420"/>
              <a:gd name="connsiteY5" fmla="*/ 271305 h 301450"/>
              <a:gd name="connsiteX6" fmla="*/ 2165420 w 2165420"/>
              <a:gd name="connsiteY6" fmla="*/ 301450 h 30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5420" h="301450">
                <a:moveTo>
                  <a:pt x="0" y="0"/>
                </a:moveTo>
                <a:cubicBezTo>
                  <a:pt x="77037" y="837"/>
                  <a:pt x="154075" y="1674"/>
                  <a:pt x="271306" y="10048"/>
                </a:cubicBezTo>
                <a:cubicBezTo>
                  <a:pt x="388537" y="18422"/>
                  <a:pt x="565220" y="33495"/>
                  <a:pt x="703385" y="50242"/>
                </a:cubicBezTo>
                <a:cubicBezTo>
                  <a:pt x="841550" y="66989"/>
                  <a:pt x="967992" y="87923"/>
                  <a:pt x="1100295" y="110532"/>
                </a:cubicBezTo>
                <a:cubicBezTo>
                  <a:pt x="1232598" y="133141"/>
                  <a:pt x="1497205" y="185894"/>
                  <a:pt x="1497205" y="185894"/>
                </a:cubicBezTo>
                <a:lnTo>
                  <a:pt x="1929284" y="271305"/>
                </a:lnTo>
                <a:cubicBezTo>
                  <a:pt x="2040653" y="290564"/>
                  <a:pt x="2103036" y="296007"/>
                  <a:pt x="2165420" y="301450"/>
                </a:cubicBez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7" name="Freeform: Shape 6">
            <a:extLst>
              <a:ext uri="{FF2B5EF4-FFF2-40B4-BE49-F238E27FC236}">
                <a16:creationId xmlns:a16="http://schemas.microsoft.com/office/drawing/2014/main" id="{16A54C65-252C-42B2-842A-308C2EE48926}"/>
              </a:ext>
            </a:extLst>
          </p:cNvPr>
          <p:cNvSpPr/>
          <p:nvPr/>
        </p:nvSpPr>
        <p:spPr>
          <a:xfrm>
            <a:off x="8737907" y="2327059"/>
            <a:ext cx="2135275" cy="547635"/>
          </a:xfrm>
          <a:custGeom>
            <a:avLst/>
            <a:gdLst>
              <a:gd name="connsiteX0" fmla="*/ 0 w 2135275"/>
              <a:gd name="connsiteY0" fmla="*/ 0 h 547635"/>
              <a:gd name="connsiteX1" fmla="*/ 286378 w 2135275"/>
              <a:gd name="connsiteY1" fmla="*/ 5024 h 547635"/>
              <a:gd name="connsiteX2" fmla="*/ 532563 w 2135275"/>
              <a:gd name="connsiteY2" fmla="*/ 20097 h 547635"/>
              <a:gd name="connsiteX3" fmla="*/ 844062 w 2135275"/>
              <a:gd name="connsiteY3" fmla="*/ 65314 h 547635"/>
              <a:gd name="connsiteX4" fmla="*/ 1095270 w 2135275"/>
              <a:gd name="connsiteY4" fmla="*/ 115556 h 547635"/>
              <a:gd name="connsiteX5" fmla="*/ 1451987 w 2135275"/>
              <a:gd name="connsiteY5" fmla="*/ 216039 h 547635"/>
              <a:gd name="connsiteX6" fmla="*/ 1803679 w 2135275"/>
              <a:gd name="connsiteY6" fmla="*/ 356716 h 547635"/>
              <a:gd name="connsiteX7" fmla="*/ 2135275 w 2135275"/>
              <a:gd name="connsiteY7" fmla="*/ 547635 h 547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35275" h="547635">
                <a:moveTo>
                  <a:pt x="0" y="0"/>
                </a:moveTo>
                <a:lnTo>
                  <a:pt x="286378" y="5024"/>
                </a:lnTo>
                <a:cubicBezTo>
                  <a:pt x="375138" y="8373"/>
                  <a:pt x="439616" y="10049"/>
                  <a:pt x="532563" y="20097"/>
                </a:cubicBezTo>
                <a:cubicBezTo>
                  <a:pt x="625510" y="30145"/>
                  <a:pt x="750278" y="49404"/>
                  <a:pt x="844062" y="65314"/>
                </a:cubicBezTo>
                <a:cubicBezTo>
                  <a:pt x="937846" y="81224"/>
                  <a:pt x="993949" y="90435"/>
                  <a:pt x="1095270" y="115556"/>
                </a:cubicBezTo>
                <a:cubicBezTo>
                  <a:pt x="1196591" y="140677"/>
                  <a:pt x="1333919" y="175846"/>
                  <a:pt x="1451987" y="216039"/>
                </a:cubicBezTo>
                <a:cubicBezTo>
                  <a:pt x="1570055" y="256232"/>
                  <a:pt x="1689798" y="301450"/>
                  <a:pt x="1803679" y="356716"/>
                </a:cubicBezTo>
                <a:cubicBezTo>
                  <a:pt x="1917560" y="411982"/>
                  <a:pt x="2026417" y="479808"/>
                  <a:pt x="2135275" y="547635"/>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10" name="TextBox 109">
            <a:extLst>
              <a:ext uri="{FF2B5EF4-FFF2-40B4-BE49-F238E27FC236}">
                <a16:creationId xmlns:a16="http://schemas.microsoft.com/office/drawing/2014/main" id="{A932E284-EF70-4125-A32E-F91C848D0C4D}"/>
              </a:ext>
            </a:extLst>
          </p:cNvPr>
          <p:cNvSpPr txBox="1"/>
          <p:nvPr/>
        </p:nvSpPr>
        <p:spPr>
          <a:xfrm>
            <a:off x="3782397" y="3194052"/>
            <a:ext cx="231154" cy="276999"/>
          </a:xfrm>
          <a:prstGeom prst="rect">
            <a:avLst/>
          </a:prstGeom>
          <a:noFill/>
        </p:spPr>
        <p:txBody>
          <a:bodyPr wrap="none" rtlCol="0">
            <a:spAutoFit/>
          </a:bodyPr>
          <a:lstStyle/>
          <a:p>
            <a:r>
              <a:rPr lang="en-GB" sz="1200" b="1" dirty="0">
                <a:solidFill>
                  <a:srgbClr val="C00000"/>
                </a:solidFill>
              </a:rPr>
              <a:t>-</a:t>
            </a:r>
            <a:endParaRPr lang="en-SE" sz="1200" b="1" dirty="0">
              <a:solidFill>
                <a:srgbClr val="C00000"/>
              </a:solidFill>
            </a:endParaRPr>
          </a:p>
        </p:txBody>
      </p:sp>
      <p:grpSp>
        <p:nvGrpSpPr>
          <p:cNvPr id="116" name="Group 115">
            <a:extLst>
              <a:ext uri="{FF2B5EF4-FFF2-40B4-BE49-F238E27FC236}">
                <a16:creationId xmlns:a16="http://schemas.microsoft.com/office/drawing/2014/main" id="{FFFCE929-8CF4-4A27-9097-0BA687BC85DC}"/>
              </a:ext>
            </a:extLst>
          </p:cNvPr>
          <p:cNvGrpSpPr/>
          <p:nvPr/>
        </p:nvGrpSpPr>
        <p:grpSpPr>
          <a:xfrm>
            <a:off x="7883780" y="6131457"/>
            <a:ext cx="3920714" cy="518502"/>
            <a:chOff x="7923108" y="6170785"/>
            <a:chExt cx="3920714" cy="518502"/>
          </a:xfrm>
        </p:grpSpPr>
        <p:cxnSp>
          <p:nvCxnSpPr>
            <p:cNvPr id="117" name="Straight Arrow Connector 116">
              <a:extLst>
                <a:ext uri="{FF2B5EF4-FFF2-40B4-BE49-F238E27FC236}">
                  <a16:creationId xmlns:a16="http://schemas.microsoft.com/office/drawing/2014/main" id="{7D9459CB-D6E5-41EB-8079-F694CFDF07C7}"/>
                </a:ext>
              </a:extLst>
            </p:cNvPr>
            <p:cNvCxnSpPr>
              <a:cxnSpLocks/>
            </p:cNvCxnSpPr>
            <p:nvPr/>
          </p:nvCxnSpPr>
          <p:spPr>
            <a:xfrm>
              <a:off x="8236191" y="6170785"/>
              <a:ext cx="2919169"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2B69654F-C7A0-4474-A557-24DC4210D669}"/>
                </a:ext>
              </a:extLst>
            </p:cNvPr>
            <p:cNvSpPr txBox="1"/>
            <p:nvPr/>
          </p:nvSpPr>
          <p:spPr>
            <a:xfrm>
              <a:off x="9113609" y="6170785"/>
              <a:ext cx="1215224" cy="276999"/>
            </a:xfrm>
            <a:prstGeom prst="rect">
              <a:avLst/>
            </a:prstGeom>
            <a:noFill/>
          </p:spPr>
          <p:txBody>
            <a:bodyPr wrap="square" rtlCol="0">
              <a:spAutoFit/>
            </a:bodyPr>
            <a:lstStyle/>
            <a:p>
              <a:pPr algn="ctr"/>
              <a:r>
                <a:rPr lang="en-GB" sz="1200" dirty="0">
                  <a:solidFill>
                    <a:schemeClr val="bg1">
                      <a:lumMod val="65000"/>
                    </a:schemeClr>
                  </a:solidFill>
                </a:rPr>
                <a:t>Time</a:t>
              </a:r>
              <a:endParaRPr lang="en-SE" sz="1200" dirty="0">
                <a:solidFill>
                  <a:schemeClr val="bg1">
                    <a:lumMod val="65000"/>
                  </a:schemeClr>
                </a:solidFill>
              </a:endParaRPr>
            </a:p>
          </p:txBody>
        </p:sp>
        <p:sp>
          <p:nvSpPr>
            <p:cNvPr id="119" name="Rectangle 118">
              <a:extLst>
                <a:ext uri="{FF2B5EF4-FFF2-40B4-BE49-F238E27FC236}">
                  <a16:creationId xmlns:a16="http://schemas.microsoft.com/office/drawing/2014/main" id="{94CFF6E8-22F3-4A4A-9A69-07688E35F81E}"/>
                </a:ext>
              </a:extLst>
            </p:cNvPr>
            <p:cNvSpPr/>
            <p:nvPr/>
          </p:nvSpPr>
          <p:spPr>
            <a:xfrm>
              <a:off x="7923108" y="6477909"/>
              <a:ext cx="415275" cy="176536"/>
            </a:xfrm>
            <a:prstGeom prst="rect">
              <a:avLst/>
            </a:prstGeom>
            <a:pattFill prst="pct90">
              <a:fgClr>
                <a:schemeClr val="accent1"/>
              </a:fgClr>
              <a:bgClr>
                <a:schemeClr val="bg1"/>
              </a:bgClr>
            </a:patt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dirty="0"/>
            </a:p>
          </p:txBody>
        </p:sp>
        <p:sp>
          <p:nvSpPr>
            <p:cNvPr id="120" name="Rectangle 119">
              <a:extLst>
                <a:ext uri="{FF2B5EF4-FFF2-40B4-BE49-F238E27FC236}">
                  <a16:creationId xmlns:a16="http://schemas.microsoft.com/office/drawing/2014/main" id="{3D825F76-5334-4F4F-8A4F-FC37722D0299}"/>
                </a:ext>
              </a:extLst>
            </p:cNvPr>
            <p:cNvSpPr/>
            <p:nvPr/>
          </p:nvSpPr>
          <p:spPr>
            <a:xfrm>
              <a:off x="9227713" y="6477909"/>
              <a:ext cx="415275" cy="176536"/>
            </a:xfrm>
            <a:prstGeom prst="rect">
              <a:avLst/>
            </a:prstGeom>
            <a:pattFill prst="pct90">
              <a:fgClr>
                <a:srgbClr val="FF0000"/>
              </a:fgClr>
              <a:bgClr>
                <a:schemeClr val="bg1"/>
              </a:bgClr>
            </a:patt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dirty="0"/>
            </a:p>
          </p:txBody>
        </p:sp>
        <p:sp>
          <p:nvSpPr>
            <p:cNvPr id="121" name="TextBox 120">
              <a:extLst>
                <a:ext uri="{FF2B5EF4-FFF2-40B4-BE49-F238E27FC236}">
                  <a16:creationId xmlns:a16="http://schemas.microsoft.com/office/drawing/2014/main" id="{10AC0831-9BB3-4DF3-B2FC-725E498FB352}"/>
                </a:ext>
              </a:extLst>
            </p:cNvPr>
            <p:cNvSpPr txBox="1"/>
            <p:nvPr/>
          </p:nvSpPr>
          <p:spPr>
            <a:xfrm>
              <a:off x="8338383" y="6434154"/>
              <a:ext cx="886530" cy="246221"/>
            </a:xfrm>
            <a:prstGeom prst="rect">
              <a:avLst/>
            </a:prstGeom>
            <a:noFill/>
          </p:spPr>
          <p:txBody>
            <a:bodyPr wrap="square" rtlCol="0">
              <a:spAutoFit/>
            </a:bodyPr>
            <a:lstStyle/>
            <a:p>
              <a:r>
                <a:rPr lang="en-GB" sz="1000"/>
                <a:t>Resources A</a:t>
              </a:r>
              <a:endParaRPr lang="en-SE" sz="1000"/>
            </a:p>
          </p:txBody>
        </p:sp>
        <p:sp>
          <p:nvSpPr>
            <p:cNvPr id="122" name="TextBox 121">
              <a:extLst>
                <a:ext uri="{FF2B5EF4-FFF2-40B4-BE49-F238E27FC236}">
                  <a16:creationId xmlns:a16="http://schemas.microsoft.com/office/drawing/2014/main" id="{B8C96E23-D071-4C33-8B3C-3AFD5F4D3B40}"/>
                </a:ext>
              </a:extLst>
            </p:cNvPr>
            <p:cNvSpPr txBox="1"/>
            <p:nvPr/>
          </p:nvSpPr>
          <p:spPr>
            <a:xfrm>
              <a:off x="9633207" y="6443066"/>
              <a:ext cx="886530" cy="246221"/>
            </a:xfrm>
            <a:prstGeom prst="rect">
              <a:avLst/>
            </a:prstGeom>
            <a:noFill/>
          </p:spPr>
          <p:txBody>
            <a:bodyPr wrap="square" rtlCol="0">
              <a:spAutoFit/>
            </a:bodyPr>
            <a:lstStyle/>
            <a:p>
              <a:r>
                <a:rPr lang="en-GB" sz="1000"/>
                <a:t>Resources A</a:t>
              </a:r>
              <a:endParaRPr lang="en-SE" sz="1000"/>
            </a:p>
          </p:txBody>
        </p:sp>
        <p:sp>
          <p:nvSpPr>
            <p:cNvPr id="123" name="Rectangle 122">
              <a:extLst>
                <a:ext uri="{FF2B5EF4-FFF2-40B4-BE49-F238E27FC236}">
                  <a16:creationId xmlns:a16="http://schemas.microsoft.com/office/drawing/2014/main" id="{C11F9118-D73D-40CD-81D6-1CE1E2E4202B}"/>
                </a:ext>
              </a:extLst>
            </p:cNvPr>
            <p:cNvSpPr/>
            <p:nvPr/>
          </p:nvSpPr>
          <p:spPr>
            <a:xfrm>
              <a:off x="10551798" y="6477909"/>
              <a:ext cx="415275" cy="176536"/>
            </a:xfrm>
            <a:prstGeom prst="rect">
              <a:avLst/>
            </a:prstGeom>
            <a:pattFill prst="ltDnDiag">
              <a:fgClr>
                <a:schemeClr val="bg1">
                  <a:lumMod val="65000"/>
                </a:schemeClr>
              </a:fgClr>
              <a:bgClr>
                <a:schemeClr val="bg1"/>
              </a:bgClr>
            </a:patt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dirty="0"/>
            </a:p>
          </p:txBody>
        </p:sp>
        <p:sp>
          <p:nvSpPr>
            <p:cNvPr id="124" name="TextBox 123">
              <a:extLst>
                <a:ext uri="{FF2B5EF4-FFF2-40B4-BE49-F238E27FC236}">
                  <a16:creationId xmlns:a16="http://schemas.microsoft.com/office/drawing/2014/main" id="{D3991277-AC65-4A76-BDF2-8BDF7BF9927E}"/>
                </a:ext>
              </a:extLst>
            </p:cNvPr>
            <p:cNvSpPr txBox="1"/>
            <p:nvPr/>
          </p:nvSpPr>
          <p:spPr>
            <a:xfrm>
              <a:off x="10957292" y="6443066"/>
              <a:ext cx="886530" cy="246221"/>
            </a:xfrm>
            <a:prstGeom prst="rect">
              <a:avLst/>
            </a:prstGeom>
            <a:noFill/>
          </p:spPr>
          <p:txBody>
            <a:bodyPr wrap="square" rtlCol="0">
              <a:spAutoFit/>
            </a:bodyPr>
            <a:lstStyle/>
            <a:p>
              <a:r>
                <a:rPr lang="en-GB" sz="1000" dirty="0"/>
                <a:t>CC impact</a:t>
              </a:r>
              <a:endParaRPr lang="en-SE" sz="1000" dirty="0"/>
            </a:p>
          </p:txBody>
        </p:sp>
      </p:grpSp>
      <p:grpSp>
        <p:nvGrpSpPr>
          <p:cNvPr id="125" name="Group 124">
            <a:extLst>
              <a:ext uri="{FF2B5EF4-FFF2-40B4-BE49-F238E27FC236}">
                <a16:creationId xmlns:a16="http://schemas.microsoft.com/office/drawing/2014/main" id="{40E62BD2-A26D-49D6-AB1B-C38D30B3D10A}"/>
              </a:ext>
            </a:extLst>
          </p:cNvPr>
          <p:cNvGrpSpPr/>
          <p:nvPr/>
        </p:nvGrpSpPr>
        <p:grpSpPr>
          <a:xfrm>
            <a:off x="7887904" y="3591280"/>
            <a:ext cx="4293868" cy="2240510"/>
            <a:chOff x="7927232" y="3630608"/>
            <a:chExt cx="4293868" cy="2240510"/>
          </a:xfrm>
        </p:grpSpPr>
        <p:sp>
          <p:nvSpPr>
            <p:cNvPr id="126" name="TextBox 125">
              <a:extLst>
                <a:ext uri="{FF2B5EF4-FFF2-40B4-BE49-F238E27FC236}">
                  <a16:creationId xmlns:a16="http://schemas.microsoft.com/office/drawing/2014/main" id="{A3102082-113B-4659-9D88-D82799DB4E29}"/>
                </a:ext>
              </a:extLst>
            </p:cNvPr>
            <p:cNvSpPr txBox="1"/>
            <p:nvPr/>
          </p:nvSpPr>
          <p:spPr>
            <a:xfrm>
              <a:off x="11005876" y="3630608"/>
              <a:ext cx="1215224" cy="276999"/>
            </a:xfrm>
            <a:prstGeom prst="rect">
              <a:avLst/>
            </a:prstGeom>
            <a:noFill/>
          </p:spPr>
          <p:txBody>
            <a:bodyPr wrap="square" rtlCol="0">
              <a:spAutoFit/>
            </a:bodyPr>
            <a:lstStyle/>
            <a:p>
              <a:pPr algn="ctr"/>
              <a:r>
                <a:rPr lang="en-GB" sz="1200" dirty="0">
                  <a:solidFill>
                    <a:schemeClr val="bg1">
                      <a:lumMod val="75000"/>
                    </a:schemeClr>
                  </a:solidFill>
                </a:rPr>
                <a:t>100%</a:t>
              </a:r>
              <a:endParaRPr lang="en-SE" sz="1200" dirty="0">
                <a:solidFill>
                  <a:schemeClr val="bg1">
                    <a:lumMod val="75000"/>
                  </a:schemeClr>
                </a:solidFill>
              </a:endParaRPr>
            </a:p>
          </p:txBody>
        </p:sp>
        <p:sp>
          <p:nvSpPr>
            <p:cNvPr id="127" name="TextBox 126">
              <a:extLst>
                <a:ext uri="{FF2B5EF4-FFF2-40B4-BE49-F238E27FC236}">
                  <a16:creationId xmlns:a16="http://schemas.microsoft.com/office/drawing/2014/main" id="{56DF76D3-B61D-4C37-BBB9-5708CCFA63E3}"/>
                </a:ext>
              </a:extLst>
            </p:cNvPr>
            <p:cNvSpPr txBox="1"/>
            <p:nvPr/>
          </p:nvSpPr>
          <p:spPr>
            <a:xfrm>
              <a:off x="10932606" y="5594119"/>
              <a:ext cx="1215224" cy="276999"/>
            </a:xfrm>
            <a:prstGeom prst="rect">
              <a:avLst/>
            </a:prstGeom>
            <a:noFill/>
          </p:spPr>
          <p:txBody>
            <a:bodyPr wrap="square" rtlCol="0">
              <a:spAutoFit/>
            </a:bodyPr>
            <a:lstStyle/>
            <a:p>
              <a:pPr algn="ctr"/>
              <a:r>
                <a:rPr lang="en-GB" sz="1200" dirty="0">
                  <a:solidFill>
                    <a:schemeClr val="bg1">
                      <a:lumMod val="75000"/>
                    </a:schemeClr>
                  </a:solidFill>
                </a:rPr>
                <a:t>0%</a:t>
              </a:r>
              <a:endParaRPr lang="en-SE" sz="1200" dirty="0">
                <a:solidFill>
                  <a:schemeClr val="bg1">
                    <a:lumMod val="75000"/>
                  </a:schemeClr>
                </a:solidFill>
              </a:endParaRPr>
            </a:p>
          </p:txBody>
        </p:sp>
        <p:cxnSp>
          <p:nvCxnSpPr>
            <p:cNvPr id="128" name="Straight Connector 127">
              <a:extLst>
                <a:ext uri="{FF2B5EF4-FFF2-40B4-BE49-F238E27FC236}">
                  <a16:creationId xmlns:a16="http://schemas.microsoft.com/office/drawing/2014/main" id="{3F5CF768-FB2E-42B4-9920-50C69E087532}"/>
                </a:ext>
              </a:extLst>
            </p:cNvPr>
            <p:cNvCxnSpPr>
              <a:cxnSpLocks/>
            </p:cNvCxnSpPr>
            <p:nvPr/>
          </p:nvCxnSpPr>
          <p:spPr>
            <a:xfrm flipH="1">
              <a:off x="11194417" y="3728526"/>
              <a:ext cx="20763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6A7DC5E3-1649-44E7-8D1E-3A438DB7C60C}"/>
                </a:ext>
              </a:extLst>
            </p:cNvPr>
            <p:cNvCxnSpPr>
              <a:cxnSpLocks/>
            </p:cNvCxnSpPr>
            <p:nvPr/>
          </p:nvCxnSpPr>
          <p:spPr>
            <a:xfrm flipH="1">
              <a:off x="11194417" y="5767249"/>
              <a:ext cx="20763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0" name="TextBox 129">
              <a:extLst>
                <a:ext uri="{FF2B5EF4-FFF2-40B4-BE49-F238E27FC236}">
                  <a16:creationId xmlns:a16="http://schemas.microsoft.com/office/drawing/2014/main" id="{FE0C19E5-0609-40CD-9570-66B2BBB4F953}"/>
                </a:ext>
              </a:extLst>
            </p:cNvPr>
            <p:cNvSpPr txBox="1"/>
            <p:nvPr/>
          </p:nvSpPr>
          <p:spPr>
            <a:xfrm rot="16200000">
              <a:off x="7458120" y="4814854"/>
              <a:ext cx="1215224" cy="276999"/>
            </a:xfrm>
            <a:prstGeom prst="rect">
              <a:avLst/>
            </a:prstGeom>
            <a:noFill/>
          </p:spPr>
          <p:txBody>
            <a:bodyPr wrap="square" rtlCol="0">
              <a:spAutoFit/>
            </a:bodyPr>
            <a:lstStyle/>
            <a:p>
              <a:pPr algn="ctr"/>
              <a:r>
                <a:rPr lang="en-GB" sz="1200" dirty="0">
                  <a:solidFill>
                    <a:schemeClr val="bg1">
                      <a:lumMod val="75000"/>
                    </a:schemeClr>
                  </a:solidFill>
                </a:rPr>
                <a:t>Resources</a:t>
              </a:r>
              <a:endParaRPr lang="en-SE" sz="1200" dirty="0">
                <a:solidFill>
                  <a:schemeClr val="bg1">
                    <a:lumMod val="75000"/>
                  </a:schemeClr>
                </a:solidFill>
              </a:endParaRPr>
            </a:p>
          </p:txBody>
        </p:sp>
      </p:grpSp>
      <p:sp>
        <p:nvSpPr>
          <p:cNvPr id="2" name="TextBox 1">
            <a:extLst>
              <a:ext uri="{FF2B5EF4-FFF2-40B4-BE49-F238E27FC236}">
                <a16:creationId xmlns:a16="http://schemas.microsoft.com/office/drawing/2014/main" id="{A1F01F93-2952-40AB-B9D9-DB7348E8111A}"/>
              </a:ext>
            </a:extLst>
          </p:cNvPr>
          <p:cNvSpPr txBox="1"/>
          <p:nvPr/>
        </p:nvSpPr>
        <p:spPr>
          <a:xfrm>
            <a:off x="6037199" y="6476617"/>
            <a:ext cx="169297" cy="276999"/>
          </a:xfrm>
          <a:prstGeom prst="rect">
            <a:avLst/>
          </a:prstGeom>
          <a:noFill/>
        </p:spPr>
        <p:txBody>
          <a:bodyPr wrap="square" rtlCol="0">
            <a:spAutoFit/>
          </a:bodyPr>
          <a:lstStyle/>
          <a:p>
            <a:r>
              <a:rPr lang="en-GB" sz="1200" dirty="0">
                <a:solidFill>
                  <a:schemeClr val="bg2">
                    <a:lumMod val="75000"/>
                  </a:schemeClr>
                </a:solidFill>
              </a:rPr>
              <a:t>5</a:t>
            </a:r>
            <a:endParaRPr lang="en-SE" sz="1200" dirty="0">
              <a:solidFill>
                <a:schemeClr val="bg2">
                  <a:lumMod val="75000"/>
                </a:schemeClr>
              </a:solidFill>
            </a:endParaRPr>
          </a:p>
        </p:txBody>
      </p:sp>
    </p:spTree>
    <p:extLst>
      <p:ext uri="{BB962C8B-B14F-4D97-AF65-F5344CB8AC3E}">
        <p14:creationId xmlns:p14="http://schemas.microsoft.com/office/powerpoint/2010/main" val="2466918491"/>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Isosceles Triangle 82">
            <a:extLst>
              <a:ext uri="{FF2B5EF4-FFF2-40B4-BE49-F238E27FC236}">
                <a16:creationId xmlns:a16="http://schemas.microsoft.com/office/drawing/2014/main" id="{9904892B-78A6-4771-A7F6-983313E5569E}"/>
              </a:ext>
            </a:extLst>
          </p:cNvPr>
          <p:cNvSpPr/>
          <p:nvPr/>
        </p:nvSpPr>
        <p:spPr>
          <a:xfrm rot="20912852">
            <a:off x="-1631289" y="3223123"/>
            <a:ext cx="6471637" cy="4327036"/>
          </a:xfrm>
          <a:prstGeom prst="triangle">
            <a:avLst>
              <a:gd name="adj" fmla="val 35736"/>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84" name="Isosceles Triangle 83">
            <a:extLst>
              <a:ext uri="{FF2B5EF4-FFF2-40B4-BE49-F238E27FC236}">
                <a16:creationId xmlns:a16="http://schemas.microsoft.com/office/drawing/2014/main" id="{6E32CA48-8018-451E-AFD5-7A87226C8B79}"/>
              </a:ext>
            </a:extLst>
          </p:cNvPr>
          <p:cNvSpPr/>
          <p:nvPr/>
        </p:nvSpPr>
        <p:spPr>
          <a:xfrm rot="1663616">
            <a:off x="7848432" y="-2572005"/>
            <a:ext cx="5045693" cy="3380275"/>
          </a:xfrm>
          <a:prstGeom prst="triangle">
            <a:avLst>
              <a:gd name="adj" fmla="val 100000"/>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73" name="Content Placeholder 2">
            <a:extLst>
              <a:ext uri="{FF2B5EF4-FFF2-40B4-BE49-F238E27FC236}">
                <a16:creationId xmlns:a16="http://schemas.microsoft.com/office/drawing/2014/main" id="{A8EDD818-1892-44BB-8456-998DB684D266}"/>
              </a:ext>
            </a:extLst>
          </p:cNvPr>
          <p:cNvSpPr txBox="1">
            <a:spLocks/>
          </p:cNvSpPr>
          <p:nvPr/>
        </p:nvSpPr>
        <p:spPr>
          <a:xfrm>
            <a:off x="342900" y="557210"/>
            <a:ext cx="11515725" cy="5743580"/>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b="1" dirty="0">
                <a:solidFill>
                  <a:schemeClr val="accent1">
                    <a:lumMod val="75000"/>
                  </a:schemeClr>
                </a:solidFill>
                <a:latin typeface="Gadugi" panose="020B0502040204020203" pitchFamily="34" charset="0"/>
                <a:ea typeface="Gadugi" panose="020B0502040204020203" pitchFamily="34" charset="0"/>
              </a:rPr>
              <a:t>Scenario 2- Costly Adaptation</a:t>
            </a:r>
          </a:p>
        </p:txBody>
      </p:sp>
      <p:sp>
        <p:nvSpPr>
          <p:cNvPr id="57" name="TextBox 56">
            <a:extLst>
              <a:ext uri="{FF2B5EF4-FFF2-40B4-BE49-F238E27FC236}">
                <a16:creationId xmlns:a16="http://schemas.microsoft.com/office/drawing/2014/main" id="{312B06DA-B43F-4F09-BA9D-B3CEB71ACF0A}"/>
              </a:ext>
            </a:extLst>
          </p:cNvPr>
          <p:cNvSpPr txBox="1"/>
          <p:nvPr/>
        </p:nvSpPr>
        <p:spPr>
          <a:xfrm>
            <a:off x="10207064" y="4222530"/>
            <a:ext cx="493544" cy="200055"/>
          </a:xfrm>
          <a:prstGeom prst="rect">
            <a:avLst/>
          </a:prstGeom>
          <a:solidFill>
            <a:schemeClr val="bg1"/>
          </a:solidFill>
        </p:spPr>
        <p:txBody>
          <a:bodyPr wrap="square" lIns="0" tIns="0" rIns="0" rtlCol="0">
            <a:spAutoFit/>
          </a:bodyPr>
          <a:lstStyle/>
          <a:p>
            <a:r>
              <a:rPr lang="en-GB" sz="1000" dirty="0"/>
              <a:t>   </a:t>
            </a:r>
            <a:endParaRPr lang="en-SE" sz="1000" dirty="0"/>
          </a:p>
        </p:txBody>
      </p:sp>
      <p:sp>
        <p:nvSpPr>
          <p:cNvPr id="58" name="Rectangle 57">
            <a:extLst>
              <a:ext uri="{FF2B5EF4-FFF2-40B4-BE49-F238E27FC236}">
                <a16:creationId xmlns:a16="http://schemas.microsoft.com/office/drawing/2014/main" id="{E9206544-8643-4642-B09A-11CA23006645}"/>
              </a:ext>
            </a:extLst>
          </p:cNvPr>
          <p:cNvSpPr/>
          <p:nvPr/>
        </p:nvSpPr>
        <p:spPr>
          <a:xfrm>
            <a:off x="8212416" y="3691234"/>
            <a:ext cx="723772" cy="1282233"/>
          </a:xfrm>
          <a:prstGeom prst="rect">
            <a:avLst/>
          </a:prstGeom>
          <a:pattFill prst="pct90">
            <a:fgClr>
              <a:schemeClr val="accent1"/>
            </a:fgClr>
            <a:bgClr>
              <a:schemeClr val="bg1"/>
            </a:bgClr>
          </a:patt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a:t>
            </a:r>
            <a:endParaRPr lang="en-SE" dirty="0"/>
          </a:p>
        </p:txBody>
      </p:sp>
      <p:sp>
        <p:nvSpPr>
          <p:cNvPr id="59" name="Rectangle 58">
            <a:extLst>
              <a:ext uri="{FF2B5EF4-FFF2-40B4-BE49-F238E27FC236}">
                <a16:creationId xmlns:a16="http://schemas.microsoft.com/office/drawing/2014/main" id="{2331A49F-C218-4F19-A124-01FF6DCDA378}"/>
              </a:ext>
            </a:extLst>
          </p:cNvPr>
          <p:cNvSpPr/>
          <p:nvPr/>
        </p:nvSpPr>
        <p:spPr>
          <a:xfrm>
            <a:off x="8212908" y="4973468"/>
            <a:ext cx="723772" cy="774952"/>
          </a:xfrm>
          <a:prstGeom prst="rect">
            <a:avLst/>
          </a:prstGeom>
          <a:pattFill prst="pct90">
            <a:fgClr>
              <a:srgbClr val="FF0000"/>
            </a:fgClr>
            <a:bgClr>
              <a:schemeClr val="bg1"/>
            </a:bgClr>
          </a:patt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a:t>
            </a:r>
            <a:endParaRPr lang="en-SE" dirty="0"/>
          </a:p>
        </p:txBody>
      </p:sp>
      <p:sp>
        <p:nvSpPr>
          <p:cNvPr id="60" name="Rectangle 59">
            <a:extLst>
              <a:ext uri="{FF2B5EF4-FFF2-40B4-BE49-F238E27FC236}">
                <a16:creationId xmlns:a16="http://schemas.microsoft.com/office/drawing/2014/main" id="{E95F340C-E44F-4E61-9D00-C83225293417}"/>
              </a:ext>
            </a:extLst>
          </p:cNvPr>
          <p:cNvSpPr/>
          <p:nvPr/>
        </p:nvSpPr>
        <p:spPr>
          <a:xfrm>
            <a:off x="9300731" y="3967565"/>
            <a:ext cx="723772" cy="1310928"/>
          </a:xfrm>
          <a:prstGeom prst="rect">
            <a:avLst/>
          </a:prstGeom>
          <a:pattFill prst="pct90">
            <a:fgClr>
              <a:schemeClr val="accent1"/>
            </a:fgClr>
            <a:bgClr>
              <a:schemeClr val="bg1"/>
            </a:bgClr>
          </a:patt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a:t>
            </a:r>
            <a:endParaRPr lang="en-SE" dirty="0"/>
          </a:p>
        </p:txBody>
      </p:sp>
      <p:sp>
        <p:nvSpPr>
          <p:cNvPr id="61" name="Rectangle 60">
            <a:extLst>
              <a:ext uri="{FF2B5EF4-FFF2-40B4-BE49-F238E27FC236}">
                <a16:creationId xmlns:a16="http://schemas.microsoft.com/office/drawing/2014/main" id="{A17CF2B1-AF30-425B-85F4-073D5D4AB4BD}"/>
              </a:ext>
            </a:extLst>
          </p:cNvPr>
          <p:cNvSpPr/>
          <p:nvPr/>
        </p:nvSpPr>
        <p:spPr>
          <a:xfrm>
            <a:off x="9300731" y="5278494"/>
            <a:ext cx="723772" cy="469836"/>
          </a:xfrm>
          <a:prstGeom prst="rect">
            <a:avLst/>
          </a:prstGeom>
          <a:pattFill prst="pct90">
            <a:fgClr>
              <a:srgbClr val="FF0000"/>
            </a:fgClr>
            <a:bgClr>
              <a:schemeClr val="bg1"/>
            </a:bgClr>
          </a:patt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a:t>
            </a:r>
            <a:endParaRPr lang="en-SE" dirty="0"/>
          </a:p>
        </p:txBody>
      </p:sp>
      <p:sp>
        <p:nvSpPr>
          <p:cNvPr id="62" name="Rectangle 61">
            <a:extLst>
              <a:ext uri="{FF2B5EF4-FFF2-40B4-BE49-F238E27FC236}">
                <a16:creationId xmlns:a16="http://schemas.microsoft.com/office/drawing/2014/main" id="{33329378-7960-47B5-B8F8-2CE456219710}"/>
              </a:ext>
            </a:extLst>
          </p:cNvPr>
          <p:cNvSpPr/>
          <p:nvPr/>
        </p:nvSpPr>
        <p:spPr>
          <a:xfrm>
            <a:off x="10383804" y="4177135"/>
            <a:ext cx="723772" cy="1571196"/>
          </a:xfrm>
          <a:prstGeom prst="rect">
            <a:avLst/>
          </a:prstGeom>
          <a:pattFill prst="pct90">
            <a:fgClr>
              <a:schemeClr val="accent1"/>
            </a:fgClr>
            <a:bgClr>
              <a:schemeClr val="bg1"/>
            </a:bgClr>
          </a:patt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a:t>
            </a:r>
            <a:endParaRPr lang="en-SE" dirty="0"/>
          </a:p>
        </p:txBody>
      </p:sp>
      <p:sp>
        <p:nvSpPr>
          <p:cNvPr id="63" name="Rectangle 62">
            <a:extLst>
              <a:ext uri="{FF2B5EF4-FFF2-40B4-BE49-F238E27FC236}">
                <a16:creationId xmlns:a16="http://schemas.microsoft.com/office/drawing/2014/main" id="{046E2493-D0E6-4DB1-9045-864DE579182C}"/>
              </a:ext>
            </a:extLst>
          </p:cNvPr>
          <p:cNvSpPr/>
          <p:nvPr/>
        </p:nvSpPr>
        <p:spPr>
          <a:xfrm>
            <a:off x="9300731" y="3685245"/>
            <a:ext cx="723772" cy="282321"/>
          </a:xfrm>
          <a:prstGeom prst="rect">
            <a:avLst/>
          </a:prstGeom>
          <a:pattFill prst="dkDnDiag">
            <a:fgClr>
              <a:schemeClr val="bg1">
                <a:lumMod val="85000"/>
              </a:schemeClr>
            </a:fgClr>
            <a:bgClr>
              <a:schemeClr val="bg1"/>
            </a:bgClr>
          </a:patt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CC</a:t>
            </a:r>
            <a:endParaRPr lang="en-SE" dirty="0"/>
          </a:p>
        </p:txBody>
      </p:sp>
      <p:sp>
        <p:nvSpPr>
          <p:cNvPr id="64" name="Rectangle 63">
            <a:extLst>
              <a:ext uri="{FF2B5EF4-FFF2-40B4-BE49-F238E27FC236}">
                <a16:creationId xmlns:a16="http://schemas.microsoft.com/office/drawing/2014/main" id="{4E6C65C1-9793-48C2-A127-9978F79224DC}"/>
              </a:ext>
            </a:extLst>
          </p:cNvPr>
          <p:cNvSpPr/>
          <p:nvPr/>
        </p:nvSpPr>
        <p:spPr>
          <a:xfrm>
            <a:off x="10383804" y="3673091"/>
            <a:ext cx="723772" cy="546769"/>
          </a:xfrm>
          <a:prstGeom prst="rect">
            <a:avLst/>
          </a:prstGeom>
          <a:pattFill prst="dkDnDiag">
            <a:fgClr>
              <a:schemeClr val="bg1">
                <a:lumMod val="85000"/>
              </a:schemeClr>
            </a:fgClr>
            <a:bgClr>
              <a:schemeClr val="bg1"/>
            </a:bgClr>
          </a:patt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CC</a:t>
            </a:r>
            <a:endParaRPr lang="en-SE" dirty="0"/>
          </a:p>
        </p:txBody>
      </p:sp>
      <p:sp>
        <p:nvSpPr>
          <p:cNvPr id="66" name="TextBox 65">
            <a:extLst>
              <a:ext uri="{FF2B5EF4-FFF2-40B4-BE49-F238E27FC236}">
                <a16:creationId xmlns:a16="http://schemas.microsoft.com/office/drawing/2014/main" id="{386ED331-1D8A-4EDC-8F27-752D4ED283B0}"/>
              </a:ext>
            </a:extLst>
          </p:cNvPr>
          <p:cNvSpPr txBox="1"/>
          <p:nvPr/>
        </p:nvSpPr>
        <p:spPr>
          <a:xfrm>
            <a:off x="8196863" y="5715958"/>
            <a:ext cx="616995" cy="276999"/>
          </a:xfrm>
          <a:prstGeom prst="rect">
            <a:avLst/>
          </a:prstGeom>
          <a:noFill/>
        </p:spPr>
        <p:txBody>
          <a:bodyPr wrap="square" rtlCol="0">
            <a:spAutoFit/>
          </a:bodyPr>
          <a:lstStyle/>
          <a:p>
            <a:pPr algn="r"/>
            <a:r>
              <a:rPr lang="en-GB" sz="1200" i="1" dirty="0"/>
              <a:t>Year=0</a:t>
            </a:r>
            <a:endParaRPr lang="en-SE" sz="1200" i="1" dirty="0"/>
          </a:p>
        </p:txBody>
      </p:sp>
      <p:sp>
        <p:nvSpPr>
          <p:cNvPr id="67" name="TextBox 66">
            <a:extLst>
              <a:ext uri="{FF2B5EF4-FFF2-40B4-BE49-F238E27FC236}">
                <a16:creationId xmlns:a16="http://schemas.microsoft.com/office/drawing/2014/main" id="{03AB0A37-FB33-4A4B-8AE7-6FF305141A96}"/>
              </a:ext>
            </a:extLst>
          </p:cNvPr>
          <p:cNvSpPr txBox="1"/>
          <p:nvPr/>
        </p:nvSpPr>
        <p:spPr>
          <a:xfrm>
            <a:off x="9263378" y="5715959"/>
            <a:ext cx="712574" cy="276999"/>
          </a:xfrm>
          <a:prstGeom prst="rect">
            <a:avLst/>
          </a:prstGeom>
          <a:noFill/>
        </p:spPr>
        <p:txBody>
          <a:bodyPr wrap="square" rtlCol="0">
            <a:spAutoFit/>
          </a:bodyPr>
          <a:lstStyle/>
          <a:p>
            <a:pPr algn="r"/>
            <a:r>
              <a:rPr lang="en-GB" sz="1200" i="1" dirty="0"/>
              <a:t>Year=75</a:t>
            </a:r>
            <a:endParaRPr lang="en-SE" sz="1200" i="1" dirty="0"/>
          </a:p>
        </p:txBody>
      </p:sp>
      <p:sp>
        <p:nvSpPr>
          <p:cNvPr id="68" name="TextBox 67">
            <a:extLst>
              <a:ext uri="{FF2B5EF4-FFF2-40B4-BE49-F238E27FC236}">
                <a16:creationId xmlns:a16="http://schemas.microsoft.com/office/drawing/2014/main" id="{4C0FAE01-C707-4775-8D7B-AF742EC1EABF}"/>
              </a:ext>
            </a:extLst>
          </p:cNvPr>
          <p:cNvSpPr txBox="1"/>
          <p:nvPr/>
        </p:nvSpPr>
        <p:spPr>
          <a:xfrm>
            <a:off x="10331951" y="5715919"/>
            <a:ext cx="812978" cy="276999"/>
          </a:xfrm>
          <a:prstGeom prst="rect">
            <a:avLst/>
          </a:prstGeom>
          <a:noFill/>
        </p:spPr>
        <p:txBody>
          <a:bodyPr wrap="square" rtlCol="0">
            <a:spAutoFit/>
          </a:bodyPr>
          <a:lstStyle/>
          <a:p>
            <a:pPr algn="r"/>
            <a:r>
              <a:rPr lang="en-GB" sz="1200" i="1" dirty="0"/>
              <a:t>Year=125</a:t>
            </a:r>
            <a:endParaRPr lang="en-SE" sz="1200" i="1" dirty="0"/>
          </a:p>
        </p:txBody>
      </p:sp>
      <p:cxnSp>
        <p:nvCxnSpPr>
          <p:cNvPr id="69" name="Straight Arrow Connector 68">
            <a:extLst>
              <a:ext uri="{FF2B5EF4-FFF2-40B4-BE49-F238E27FC236}">
                <a16:creationId xmlns:a16="http://schemas.microsoft.com/office/drawing/2014/main" id="{3DAFB267-B78D-43A2-8B7D-CC94F627A88A}"/>
              </a:ext>
            </a:extLst>
          </p:cNvPr>
          <p:cNvCxnSpPr>
            <a:cxnSpLocks/>
            <a:stCxn id="66" idx="3"/>
            <a:endCxn id="67" idx="1"/>
          </p:cNvCxnSpPr>
          <p:nvPr/>
        </p:nvCxnSpPr>
        <p:spPr>
          <a:xfrm>
            <a:off x="8813858" y="5854458"/>
            <a:ext cx="449520"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16765A10-BC32-4DE1-9086-0EA0F4A5AE49}"/>
              </a:ext>
            </a:extLst>
          </p:cNvPr>
          <p:cNvCxnSpPr>
            <a:cxnSpLocks/>
            <a:stCxn id="67" idx="3"/>
            <a:endCxn id="68" idx="1"/>
          </p:cNvCxnSpPr>
          <p:nvPr/>
        </p:nvCxnSpPr>
        <p:spPr>
          <a:xfrm flipV="1">
            <a:off x="9975952" y="5854419"/>
            <a:ext cx="355999" cy="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F3C83BF2-AB8E-4F72-9990-1BD9E5788EA1}"/>
              </a:ext>
            </a:extLst>
          </p:cNvPr>
          <p:cNvPicPr>
            <a:picLocks noChangeAspect="1"/>
          </p:cNvPicPr>
          <p:nvPr/>
        </p:nvPicPr>
        <p:blipFill rotWithShape="1">
          <a:blip r:embed="rId3"/>
          <a:srcRect b="6619"/>
          <a:stretch/>
        </p:blipFill>
        <p:spPr>
          <a:xfrm>
            <a:off x="8213636" y="1430245"/>
            <a:ext cx="2898785" cy="1804617"/>
          </a:xfrm>
          <a:prstGeom prst="rect">
            <a:avLst/>
          </a:prstGeom>
        </p:spPr>
      </p:pic>
      <p:grpSp>
        <p:nvGrpSpPr>
          <p:cNvPr id="75" name="Group 74">
            <a:extLst>
              <a:ext uri="{FF2B5EF4-FFF2-40B4-BE49-F238E27FC236}">
                <a16:creationId xmlns:a16="http://schemas.microsoft.com/office/drawing/2014/main" id="{712C87FA-6995-458E-9202-67C4A9D12B8A}"/>
              </a:ext>
            </a:extLst>
          </p:cNvPr>
          <p:cNvGrpSpPr/>
          <p:nvPr/>
        </p:nvGrpSpPr>
        <p:grpSpPr>
          <a:xfrm>
            <a:off x="8091418" y="1388496"/>
            <a:ext cx="2875130" cy="2074158"/>
            <a:chOff x="8130746" y="1427824"/>
            <a:chExt cx="2875130" cy="2074158"/>
          </a:xfrm>
        </p:grpSpPr>
        <p:grpSp>
          <p:nvGrpSpPr>
            <p:cNvPr id="76" name="Group 75">
              <a:extLst>
                <a:ext uri="{FF2B5EF4-FFF2-40B4-BE49-F238E27FC236}">
                  <a16:creationId xmlns:a16="http://schemas.microsoft.com/office/drawing/2014/main" id="{C6DA8015-551C-4A5D-9A25-BF142F558EFE}"/>
                </a:ext>
              </a:extLst>
            </p:cNvPr>
            <p:cNvGrpSpPr/>
            <p:nvPr/>
          </p:nvGrpSpPr>
          <p:grpSpPr>
            <a:xfrm>
              <a:off x="8130746" y="1427824"/>
              <a:ext cx="2875130" cy="1082814"/>
              <a:chOff x="8130746" y="1427824"/>
              <a:chExt cx="2875130" cy="1082814"/>
            </a:xfrm>
          </p:grpSpPr>
          <p:sp>
            <p:nvSpPr>
              <p:cNvPr id="79" name="TextBox 78">
                <a:extLst>
                  <a:ext uri="{FF2B5EF4-FFF2-40B4-BE49-F238E27FC236}">
                    <a16:creationId xmlns:a16="http://schemas.microsoft.com/office/drawing/2014/main" id="{735DACB4-60D9-4510-8EF7-7CE6135FBDA1}"/>
                  </a:ext>
                </a:extLst>
              </p:cNvPr>
              <p:cNvSpPr txBox="1"/>
              <p:nvPr/>
            </p:nvSpPr>
            <p:spPr>
              <a:xfrm>
                <a:off x="8676649" y="1427824"/>
                <a:ext cx="2329227" cy="276999"/>
              </a:xfrm>
              <a:prstGeom prst="rect">
                <a:avLst/>
              </a:prstGeom>
              <a:solidFill>
                <a:schemeClr val="bg1"/>
              </a:solidFill>
            </p:spPr>
            <p:txBody>
              <a:bodyPr wrap="none" rtlCol="0">
                <a:spAutoFit/>
              </a:bodyPr>
              <a:lstStyle/>
              <a:p>
                <a:r>
                  <a:rPr lang="en-GB" sz="1200" dirty="0"/>
                  <a:t>Resources of A and Resources of B</a:t>
                </a:r>
                <a:endParaRPr lang="en-SE" sz="1200" dirty="0"/>
              </a:p>
            </p:txBody>
          </p:sp>
          <p:sp>
            <p:nvSpPr>
              <p:cNvPr id="80" name="Rectangle 79">
                <a:extLst>
                  <a:ext uri="{FF2B5EF4-FFF2-40B4-BE49-F238E27FC236}">
                    <a16:creationId xmlns:a16="http://schemas.microsoft.com/office/drawing/2014/main" id="{6598D99D-1615-4AF1-99E9-F6386BD0D922}"/>
                  </a:ext>
                </a:extLst>
              </p:cNvPr>
              <p:cNvSpPr/>
              <p:nvPr/>
            </p:nvSpPr>
            <p:spPr>
              <a:xfrm>
                <a:off x="8130746" y="2201075"/>
                <a:ext cx="328907" cy="309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grpSp>
        <p:sp>
          <p:nvSpPr>
            <p:cNvPr id="77" name="Rectangle 76">
              <a:extLst>
                <a:ext uri="{FF2B5EF4-FFF2-40B4-BE49-F238E27FC236}">
                  <a16:creationId xmlns:a16="http://schemas.microsoft.com/office/drawing/2014/main" id="{E415A5E3-5DF0-4076-8BB8-A32A940431F7}"/>
                </a:ext>
              </a:extLst>
            </p:cNvPr>
            <p:cNvSpPr/>
            <p:nvPr/>
          </p:nvSpPr>
          <p:spPr>
            <a:xfrm>
              <a:off x="9124502" y="3181030"/>
              <a:ext cx="449520" cy="3209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78" name="Rectangle 77">
              <a:extLst>
                <a:ext uri="{FF2B5EF4-FFF2-40B4-BE49-F238E27FC236}">
                  <a16:creationId xmlns:a16="http://schemas.microsoft.com/office/drawing/2014/main" id="{6912FAAD-3B5D-49A3-A8F2-C95ED1E47098}"/>
                </a:ext>
              </a:extLst>
            </p:cNvPr>
            <p:cNvSpPr/>
            <p:nvPr/>
          </p:nvSpPr>
          <p:spPr>
            <a:xfrm>
              <a:off x="10582765" y="3170796"/>
              <a:ext cx="397399" cy="2932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grpSp>
      <p:sp>
        <p:nvSpPr>
          <p:cNvPr id="71" name="TextBox 70">
            <a:extLst>
              <a:ext uri="{FF2B5EF4-FFF2-40B4-BE49-F238E27FC236}">
                <a16:creationId xmlns:a16="http://schemas.microsoft.com/office/drawing/2014/main" id="{D099B987-C5FC-4254-98A0-0E0F88426912}"/>
              </a:ext>
            </a:extLst>
          </p:cNvPr>
          <p:cNvSpPr txBox="1"/>
          <p:nvPr/>
        </p:nvSpPr>
        <p:spPr>
          <a:xfrm rot="16200000">
            <a:off x="8137183" y="2187077"/>
            <a:ext cx="611065" cy="215444"/>
          </a:xfrm>
          <a:prstGeom prst="rect">
            <a:avLst/>
          </a:prstGeom>
          <a:noFill/>
        </p:spPr>
        <p:txBody>
          <a:bodyPr wrap="none" rtlCol="0">
            <a:spAutoFit/>
          </a:bodyPr>
          <a:lstStyle/>
          <a:p>
            <a:r>
              <a:rPr lang="en-GB" sz="800" dirty="0"/>
              <a:t>Resources</a:t>
            </a:r>
            <a:endParaRPr lang="en-SE" sz="800" dirty="0"/>
          </a:p>
        </p:txBody>
      </p:sp>
      <p:sp>
        <p:nvSpPr>
          <p:cNvPr id="173" name="TextBox 172">
            <a:extLst>
              <a:ext uri="{FF2B5EF4-FFF2-40B4-BE49-F238E27FC236}">
                <a16:creationId xmlns:a16="http://schemas.microsoft.com/office/drawing/2014/main" id="{6EEDA258-882E-4AFB-AF04-3F55BCE20533}"/>
              </a:ext>
            </a:extLst>
          </p:cNvPr>
          <p:cNvSpPr txBox="1"/>
          <p:nvPr/>
        </p:nvSpPr>
        <p:spPr>
          <a:xfrm>
            <a:off x="1884238" y="2461509"/>
            <a:ext cx="1068562" cy="307777"/>
          </a:xfrm>
          <a:prstGeom prst="rect">
            <a:avLst/>
          </a:prstGeom>
          <a:noFill/>
        </p:spPr>
        <p:txBody>
          <a:bodyPr wrap="none" rtlCol="0">
            <a:spAutoFit/>
          </a:bodyPr>
          <a:lstStyle/>
          <a:p>
            <a:pPr algn="ctr"/>
            <a:r>
              <a:rPr lang="en-GB" sz="1400" dirty="0"/>
              <a:t>Resources A</a:t>
            </a:r>
            <a:endParaRPr lang="en-SE" sz="1400" dirty="0"/>
          </a:p>
        </p:txBody>
      </p:sp>
      <p:sp>
        <p:nvSpPr>
          <p:cNvPr id="174" name="TextBox 173">
            <a:extLst>
              <a:ext uri="{FF2B5EF4-FFF2-40B4-BE49-F238E27FC236}">
                <a16:creationId xmlns:a16="http://schemas.microsoft.com/office/drawing/2014/main" id="{83157EAC-9303-4DDB-B4D8-460426490B27}"/>
              </a:ext>
            </a:extLst>
          </p:cNvPr>
          <p:cNvSpPr txBox="1"/>
          <p:nvPr/>
        </p:nvSpPr>
        <p:spPr>
          <a:xfrm>
            <a:off x="4470888" y="2479527"/>
            <a:ext cx="1062150" cy="307777"/>
          </a:xfrm>
          <a:prstGeom prst="rect">
            <a:avLst/>
          </a:prstGeom>
          <a:noFill/>
        </p:spPr>
        <p:txBody>
          <a:bodyPr wrap="none" rtlCol="0">
            <a:spAutoFit/>
          </a:bodyPr>
          <a:lstStyle/>
          <a:p>
            <a:pPr algn="ctr"/>
            <a:r>
              <a:rPr lang="en-GB" sz="1400" dirty="0"/>
              <a:t>Resources B</a:t>
            </a:r>
            <a:endParaRPr lang="en-SE" sz="1400" dirty="0"/>
          </a:p>
        </p:txBody>
      </p:sp>
      <p:sp>
        <p:nvSpPr>
          <p:cNvPr id="175" name="TextBox 174">
            <a:extLst>
              <a:ext uri="{FF2B5EF4-FFF2-40B4-BE49-F238E27FC236}">
                <a16:creationId xmlns:a16="http://schemas.microsoft.com/office/drawing/2014/main" id="{FF0A1165-E66F-4563-A42C-208AACAC9022}"/>
              </a:ext>
            </a:extLst>
          </p:cNvPr>
          <p:cNvSpPr txBox="1"/>
          <p:nvPr/>
        </p:nvSpPr>
        <p:spPr>
          <a:xfrm>
            <a:off x="3151675" y="3490593"/>
            <a:ext cx="1215224" cy="523220"/>
          </a:xfrm>
          <a:prstGeom prst="rect">
            <a:avLst/>
          </a:prstGeom>
          <a:noFill/>
        </p:spPr>
        <p:txBody>
          <a:bodyPr wrap="square" rtlCol="0">
            <a:spAutoFit/>
          </a:bodyPr>
          <a:lstStyle/>
          <a:p>
            <a:pPr algn="ctr"/>
            <a:r>
              <a:rPr lang="en-GB" sz="1400" dirty="0"/>
              <a:t>Competitivity of A/B</a:t>
            </a:r>
            <a:endParaRPr lang="en-SE" sz="1400" dirty="0"/>
          </a:p>
        </p:txBody>
      </p:sp>
      <p:sp>
        <p:nvSpPr>
          <p:cNvPr id="176" name="TextBox 175">
            <a:extLst>
              <a:ext uri="{FF2B5EF4-FFF2-40B4-BE49-F238E27FC236}">
                <a16:creationId xmlns:a16="http://schemas.microsoft.com/office/drawing/2014/main" id="{03DEDB4D-D6DD-4585-92EB-6DE69002EC1E}"/>
              </a:ext>
            </a:extLst>
          </p:cNvPr>
          <p:cNvSpPr txBox="1"/>
          <p:nvPr/>
        </p:nvSpPr>
        <p:spPr>
          <a:xfrm>
            <a:off x="1504258" y="4006894"/>
            <a:ext cx="869277" cy="307777"/>
          </a:xfrm>
          <a:prstGeom prst="rect">
            <a:avLst/>
          </a:prstGeom>
          <a:noFill/>
        </p:spPr>
        <p:txBody>
          <a:bodyPr wrap="none" rtlCol="0">
            <a:spAutoFit/>
          </a:bodyPr>
          <a:lstStyle/>
          <a:p>
            <a:pPr algn="ctr"/>
            <a:r>
              <a:rPr lang="en-GB" sz="1400" dirty="0"/>
              <a:t>Income A</a:t>
            </a:r>
            <a:endParaRPr lang="en-SE" sz="1400" dirty="0"/>
          </a:p>
        </p:txBody>
      </p:sp>
      <p:sp>
        <p:nvSpPr>
          <p:cNvPr id="177" name="TextBox 176">
            <a:extLst>
              <a:ext uri="{FF2B5EF4-FFF2-40B4-BE49-F238E27FC236}">
                <a16:creationId xmlns:a16="http://schemas.microsoft.com/office/drawing/2014/main" id="{DAF8A969-2A13-4AC8-8150-78A1CEAA02D4}"/>
              </a:ext>
            </a:extLst>
          </p:cNvPr>
          <p:cNvSpPr txBox="1"/>
          <p:nvPr/>
        </p:nvSpPr>
        <p:spPr>
          <a:xfrm>
            <a:off x="5267721" y="3908686"/>
            <a:ext cx="862865" cy="307777"/>
          </a:xfrm>
          <a:prstGeom prst="rect">
            <a:avLst/>
          </a:prstGeom>
          <a:noFill/>
        </p:spPr>
        <p:txBody>
          <a:bodyPr wrap="none" rtlCol="0">
            <a:spAutoFit/>
          </a:bodyPr>
          <a:lstStyle/>
          <a:p>
            <a:pPr algn="ctr"/>
            <a:r>
              <a:rPr lang="en-GB" sz="1400" dirty="0"/>
              <a:t>Income B</a:t>
            </a:r>
            <a:endParaRPr lang="en-SE" sz="1400" dirty="0"/>
          </a:p>
        </p:txBody>
      </p:sp>
      <p:sp>
        <p:nvSpPr>
          <p:cNvPr id="178" name="TextBox 177">
            <a:extLst>
              <a:ext uri="{FF2B5EF4-FFF2-40B4-BE49-F238E27FC236}">
                <a16:creationId xmlns:a16="http://schemas.microsoft.com/office/drawing/2014/main" id="{04475B14-5FFC-4201-BC96-357CD087AAE5}"/>
              </a:ext>
            </a:extLst>
          </p:cNvPr>
          <p:cNvSpPr txBox="1"/>
          <p:nvPr/>
        </p:nvSpPr>
        <p:spPr>
          <a:xfrm>
            <a:off x="2071410" y="3501983"/>
            <a:ext cx="1009122" cy="276999"/>
          </a:xfrm>
          <a:prstGeom prst="rect">
            <a:avLst/>
          </a:prstGeom>
          <a:noFill/>
        </p:spPr>
        <p:txBody>
          <a:bodyPr wrap="none" rtlCol="0">
            <a:spAutoFit/>
          </a:bodyPr>
          <a:lstStyle/>
          <a:p>
            <a:pPr algn="ctr"/>
            <a:r>
              <a:rPr lang="en-GB" sz="1200" i="1" dirty="0">
                <a:solidFill>
                  <a:schemeClr val="bg1">
                    <a:lumMod val="75000"/>
                  </a:schemeClr>
                </a:solidFill>
              </a:rPr>
              <a:t>Competitor A</a:t>
            </a:r>
            <a:endParaRPr lang="en-SE" sz="1200" i="1" dirty="0">
              <a:solidFill>
                <a:schemeClr val="bg1">
                  <a:lumMod val="75000"/>
                </a:schemeClr>
              </a:solidFill>
            </a:endParaRPr>
          </a:p>
        </p:txBody>
      </p:sp>
      <p:sp>
        <p:nvSpPr>
          <p:cNvPr id="179" name="TextBox 178">
            <a:extLst>
              <a:ext uri="{FF2B5EF4-FFF2-40B4-BE49-F238E27FC236}">
                <a16:creationId xmlns:a16="http://schemas.microsoft.com/office/drawing/2014/main" id="{0EE46B0E-AA59-4611-9395-5C22579944B8}"/>
              </a:ext>
            </a:extLst>
          </p:cNvPr>
          <p:cNvSpPr txBox="1"/>
          <p:nvPr/>
        </p:nvSpPr>
        <p:spPr>
          <a:xfrm>
            <a:off x="4412882" y="3492109"/>
            <a:ext cx="1002710" cy="276999"/>
          </a:xfrm>
          <a:prstGeom prst="rect">
            <a:avLst/>
          </a:prstGeom>
          <a:noFill/>
        </p:spPr>
        <p:txBody>
          <a:bodyPr wrap="none" rtlCol="0">
            <a:spAutoFit/>
          </a:bodyPr>
          <a:lstStyle/>
          <a:p>
            <a:pPr algn="ctr"/>
            <a:r>
              <a:rPr lang="en-GB" sz="1200" i="1" dirty="0">
                <a:solidFill>
                  <a:schemeClr val="bg1">
                    <a:lumMod val="75000"/>
                  </a:schemeClr>
                </a:solidFill>
              </a:rPr>
              <a:t>Competitor B</a:t>
            </a:r>
            <a:endParaRPr lang="en-SE" sz="1200" i="1" dirty="0">
              <a:solidFill>
                <a:schemeClr val="bg1">
                  <a:lumMod val="75000"/>
                </a:schemeClr>
              </a:solidFill>
            </a:endParaRPr>
          </a:p>
        </p:txBody>
      </p:sp>
      <p:sp>
        <p:nvSpPr>
          <p:cNvPr id="180" name="TextBox 179">
            <a:extLst>
              <a:ext uri="{FF2B5EF4-FFF2-40B4-BE49-F238E27FC236}">
                <a16:creationId xmlns:a16="http://schemas.microsoft.com/office/drawing/2014/main" id="{85D247C1-4B8B-4782-B975-14B93336E219}"/>
              </a:ext>
            </a:extLst>
          </p:cNvPr>
          <p:cNvSpPr txBox="1"/>
          <p:nvPr/>
        </p:nvSpPr>
        <p:spPr>
          <a:xfrm>
            <a:off x="3276884" y="1669759"/>
            <a:ext cx="922048" cy="307777"/>
          </a:xfrm>
          <a:prstGeom prst="rect">
            <a:avLst/>
          </a:prstGeom>
          <a:noFill/>
        </p:spPr>
        <p:txBody>
          <a:bodyPr wrap="none" rtlCol="0">
            <a:spAutoFit/>
          </a:bodyPr>
          <a:lstStyle/>
          <a:p>
            <a:pPr algn="ctr"/>
            <a:r>
              <a:rPr lang="en-GB" sz="1400" dirty="0"/>
              <a:t>CC Impact</a:t>
            </a:r>
            <a:endParaRPr lang="en-SE" sz="1400" dirty="0"/>
          </a:p>
        </p:txBody>
      </p:sp>
      <p:sp>
        <p:nvSpPr>
          <p:cNvPr id="181" name="TextBox 180">
            <a:extLst>
              <a:ext uri="{FF2B5EF4-FFF2-40B4-BE49-F238E27FC236}">
                <a16:creationId xmlns:a16="http://schemas.microsoft.com/office/drawing/2014/main" id="{B8B55145-33C1-4EA3-A70A-021D04F2B061}"/>
              </a:ext>
            </a:extLst>
          </p:cNvPr>
          <p:cNvSpPr txBox="1"/>
          <p:nvPr/>
        </p:nvSpPr>
        <p:spPr>
          <a:xfrm>
            <a:off x="342806" y="2286970"/>
            <a:ext cx="1143455" cy="523220"/>
          </a:xfrm>
          <a:prstGeom prst="rect">
            <a:avLst/>
          </a:prstGeom>
          <a:noFill/>
        </p:spPr>
        <p:txBody>
          <a:bodyPr wrap="none" rtlCol="0">
            <a:spAutoFit/>
          </a:bodyPr>
          <a:lstStyle/>
          <a:p>
            <a:pPr algn="ctr"/>
            <a:r>
              <a:rPr lang="en-GB" sz="1400" dirty="0"/>
              <a:t>Adaptation A</a:t>
            </a:r>
          </a:p>
          <a:p>
            <a:pPr algn="ctr"/>
            <a:r>
              <a:rPr lang="en-GB" sz="1400" dirty="0"/>
              <a:t>(Tailored)</a:t>
            </a:r>
            <a:endParaRPr lang="en-SE" sz="1400" dirty="0"/>
          </a:p>
        </p:txBody>
      </p:sp>
      <p:sp>
        <p:nvSpPr>
          <p:cNvPr id="182" name="TextBox 181">
            <a:extLst>
              <a:ext uri="{FF2B5EF4-FFF2-40B4-BE49-F238E27FC236}">
                <a16:creationId xmlns:a16="http://schemas.microsoft.com/office/drawing/2014/main" id="{688E1465-A5F8-4362-8CCF-8F56992749D5}"/>
              </a:ext>
            </a:extLst>
          </p:cNvPr>
          <p:cNvSpPr txBox="1"/>
          <p:nvPr/>
        </p:nvSpPr>
        <p:spPr>
          <a:xfrm>
            <a:off x="6075894" y="2388304"/>
            <a:ext cx="1137043" cy="523220"/>
          </a:xfrm>
          <a:prstGeom prst="rect">
            <a:avLst/>
          </a:prstGeom>
          <a:noFill/>
        </p:spPr>
        <p:txBody>
          <a:bodyPr wrap="none" rtlCol="0">
            <a:spAutoFit/>
          </a:bodyPr>
          <a:lstStyle/>
          <a:p>
            <a:pPr algn="ctr"/>
            <a:r>
              <a:rPr lang="en-GB" sz="1400" dirty="0"/>
              <a:t>Adaptation B</a:t>
            </a:r>
          </a:p>
          <a:p>
            <a:pPr algn="ctr"/>
            <a:r>
              <a:rPr lang="en-GB" sz="1400" dirty="0"/>
              <a:t>(Free)</a:t>
            </a:r>
            <a:endParaRPr lang="en-SE" sz="1400" dirty="0"/>
          </a:p>
        </p:txBody>
      </p:sp>
      <p:sp>
        <p:nvSpPr>
          <p:cNvPr id="183" name="TextBox 182">
            <a:extLst>
              <a:ext uri="{FF2B5EF4-FFF2-40B4-BE49-F238E27FC236}">
                <a16:creationId xmlns:a16="http://schemas.microsoft.com/office/drawing/2014/main" id="{544621CC-F99D-4F78-9064-C7FC32097367}"/>
              </a:ext>
            </a:extLst>
          </p:cNvPr>
          <p:cNvSpPr txBox="1"/>
          <p:nvPr/>
        </p:nvSpPr>
        <p:spPr>
          <a:xfrm>
            <a:off x="751486" y="4347235"/>
            <a:ext cx="649152" cy="307777"/>
          </a:xfrm>
          <a:prstGeom prst="rect">
            <a:avLst/>
          </a:prstGeom>
          <a:noFill/>
        </p:spPr>
        <p:txBody>
          <a:bodyPr wrap="none" rtlCol="0">
            <a:spAutoFit/>
          </a:bodyPr>
          <a:lstStyle/>
          <a:p>
            <a:pPr algn="ctr"/>
            <a:r>
              <a:rPr lang="en-GB" sz="1400" dirty="0"/>
              <a:t>Cost A</a:t>
            </a:r>
            <a:endParaRPr lang="en-SE" sz="1400" dirty="0"/>
          </a:p>
        </p:txBody>
      </p:sp>
      <p:sp>
        <p:nvSpPr>
          <p:cNvPr id="184" name="TextBox 183">
            <a:extLst>
              <a:ext uri="{FF2B5EF4-FFF2-40B4-BE49-F238E27FC236}">
                <a16:creationId xmlns:a16="http://schemas.microsoft.com/office/drawing/2014/main" id="{AF5D3B08-7C64-4B77-9D04-6B8B68CEADE4}"/>
              </a:ext>
            </a:extLst>
          </p:cNvPr>
          <p:cNvSpPr txBox="1"/>
          <p:nvPr/>
        </p:nvSpPr>
        <p:spPr>
          <a:xfrm>
            <a:off x="5565139" y="4361719"/>
            <a:ext cx="642740" cy="307777"/>
          </a:xfrm>
          <a:prstGeom prst="rect">
            <a:avLst/>
          </a:prstGeom>
          <a:noFill/>
        </p:spPr>
        <p:txBody>
          <a:bodyPr wrap="none" rtlCol="0">
            <a:spAutoFit/>
          </a:bodyPr>
          <a:lstStyle/>
          <a:p>
            <a:pPr algn="ctr"/>
            <a:r>
              <a:rPr lang="en-GB" sz="1400" dirty="0"/>
              <a:t>Cost B</a:t>
            </a:r>
            <a:endParaRPr lang="en-SE" sz="1400" dirty="0"/>
          </a:p>
        </p:txBody>
      </p:sp>
      <p:pic>
        <p:nvPicPr>
          <p:cNvPr id="185" name="Picture 184">
            <a:extLst>
              <a:ext uri="{FF2B5EF4-FFF2-40B4-BE49-F238E27FC236}">
                <a16:creationId xmlns:a16="http://schemas.microsoft.com/office/drawing/2014/main" id="{57F69785-B458-4211-82CA-AC0E5D43167D}"/>
              </a:ext>
            </a:extLst>
          </p:cNvPr>
          <p:cNvPicPr>
            <a:picLocks noChangeAspect="1"/>
          </p:cNvPicPr>
          <p:nvPr/>
        </p:nvPicPr>
        <p:blipFill>
          <a:blip r:embed="rId4">
            <a:duotone>
              <a:schemeClr val="bg2">
                <a:shade val="45000"/>
                <a:satMod val="135000"/>
              </a:schemeClr>
              <a:prstClr val="white"/>
            </a:duotone>
          </a:blip>
          <a:stretch>
            <a:fillRect/>
          </a:stretch>
        </p:blipFill>
        <p:spPr>
          <a:xfrm>
            <a:off x="2434199" y="3240195"/>
            <a:ext cx="312447" cy="320068"/>
          </a:xfrm>
          <a:prstGeom prst="rect">
            <a:avLst/>
          </a:prstGeom>
        </p:spPr>
      </p:pic>
      <p:pic>
        <p:nvPicPr>
          <p:cNvPr id="186" name="Picture 185">
            <a:extLst>
              <a:ext uri="{FF2B5EF4-FFF2-40B4-BE49-F238E27FC236}">
                <a16:creationId xmlns:a16="http://schemas.microsoft.com/office/drawing/2014/main" id="{40B1A362-C8F1-4F70-AB46-F587B4298850}"/>
              </a:ext>
            </a:extLst>
          </p:cNvPr>
          <p:cNvPicPr>
            <a:picLocks noChangeAspect="1"/>
          </p:cNvPicPr>
          <p:nvPr/>
        </p:nvPicPr>
        <p:blipFill>
          <a:blip r:embed="rId5">
            <a:duotone>
              <a:schemeClr val="bg2">
                <a:shade val="45000"/>
                <a:satMod val="135000"/>
              </a:schemeClr>
              <a:prstClr val="white"/>
            </a:duotone>
          </a:blip>
          <a:stretch>
            <a:fillRect/>
          </a:stretch>
        </p:blipFill>
        <p:spPr>
          <a:xfrm>
            <a:off x="4721018" y="3264397"/>
            <a:ext cx="274344" cy="276998"/>
          </a:xfrm>
          <a:prstGeom prst="rect">
            <a:avLst/>
          </a:prstGeom>
        </p:spPr>
      </p:pic>
      <p:sp>
        <p:nvSpPr>
          <p:cNvPr id="187" name="Arc 186">
            <a:extLst>
              <a:ext uri="{FF2B5EF4-FFF2-40B4-BE49-F238E27FC236}">
                <a16:creationId xmlns:a16="http://schemas.microsoft.com/office/drawing/2014/main" id="{1A1FE7FE-5B45-480C-883A-D9101F89087A}"/>
              </a:ext>
            </a:extLst>
          </p:cNvPr>
          <p:cNvSpPr/>
          <p:nvPr/>
        </p:nvSpPr>
        <p:spPr>
          <a:xfrm rot="21244858" flipH="1">
            <a:off x="1673535" y="2578960"/>
            <a:ext cx="1414172" cy="1723941"/>
          </a:xfrm>
          <a:prstGeom prst="arc">
            <a:avLst>
              <a:gd name="adj1" fmla="val 17657015"/>
              <a:gd name="adj2" fmla="val 2432240"/>
            </a:avLst>
          </a:prstGeom>
          <a:ln w="15875">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E"/>
          </a:p>
        </p:txBody>
      </p:sp>
      <p:sp>
        <p:nvSpPr>
          <p:cNvPr id="188" name="Arc 187">
            <a:extLst>
              <a:ext uri="{FF2B5EF4-FFF2-40B4-BE49-F238E27FC236}">
                <a16:creationId xmlns:a16="http://schemas.microsoft.com/office/drawing/2014/main" id="{28AE0543-9387-4A09-97BD-CD7FA07BEA98}"/>
              </a:ext>
            </a:extLst>
          </p:cNvPr>
          <p:cNvSpPr/>
          <p:nvPr/>
        </p:nvSpPr>
        <p:spPr>
          <a:xfrm rot="15711178" flipH="1">
            <a:off x="2104469" y="2815531"/>
            <a:ext cx="1464192" cy="1908119"/>
          </a:xfrm>
          <a:prstGeom prst="arc">
            <a:avLst>
              <a:gd name="adj1" fmla="val 17828970"/>
              <a:gd name="adj2" fmla="val 4118910"/>
            </a:avLst>
          </a:prstGeom>
          <a:ln w="15875">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E"/>
          </a:p>
        </p:txBody>
      </p:sp>
      <p:sp>
        <p:nvSpPr>
          <p:cNvPr id="189" name="Arc 188">
            <a:extLst>
              <a:ext uri="{FF2B5EF4-FFF2-40B4-BE49-F238E27FC236}">
                <a16:creationId xmlns:a16="http://schemas.microsoft.com/office/drawing/2014/main" id="{F10C5EF3-6696-4843-9AE8-664A7458A74D}"/>
              </a:ext>
            </a:extLst>
          </p:cNvPr>
          <p:cNvSpPr/>
          <p:nvPr/>
        </p:nvSpPr>
        <p:spPr>
          <a:xfrm rot="7693069" flipH="1">
            <a:off x="2315003" y="2529823"/>
            <a:ext cx="1333051" cy="1598547"/>
          </a:xfrm>
          <a:prstGeom prst="arc">
            <a:avLst>
              <a:gd name="adj1" fmla="val 17868569"/>
              <a:gd name="adj2" fmla="val 2346623"/>
            </a:avLst>
          </a:prstGeom>
          <a:ln w="15875">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E"/>
          </a:p>
        </p:txBody>
      </p:sp>
      <p:sp>
        <p:nvSpPr>
          <p:cNvPr id="190" name="Arc 189">
            <a:extLst>
              <a:ext uri="{FF2B5EF4-FFF2-40B4-BE49-F238E27FC236}">
                <a16:creationId xmlns:a16="http://schemas.microsoft.com/office/drawing/2014/main" id="{8179FD58-D079-476B-BF5D-A4FDAC2FC0BA}"/>
              </a:ext>
            </a:extLst>
          </p:cNvPr>
          <p:cNvSpPr/>
          <p:nvPr/>
        </p:nvSpPr>
        <p:spPr>
          <a:xfrm>
            <a:off x="4425402" y="2600980"/>
            <a:ext cx="1404668" cy="1713691"/>
          </a:xfrm>
          <a:prstGeom prst="arc">
            <a:avLst>
              <a:gd name="adj1" fmla="val 17873576"/>
              <a:gd name="adj2" fmla="val 2381197"/>
            </a:avLst>
          </a:prstGeom>
          <a:ln w="15875">
            <a:solidFill>
              <a:srgbClr val="C00000"/>
            </a:solidFill>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E"/>
          </a:p>
        </p:txBody>
      </p:sp>
      <p:sp>
        <p:nvSpPr>
          <p:cNvPr id="191" name="Arc 190">
            <a:extLst>
              <a:ext uri="{FF2B5EF4-FFF2-40B4-BE49-F238E27FC236}">
                <a16:creationId xmlns:a16="http://schemas.microsoft.com/office/drawing/2014/main" id="{39AC5E02-A36E-4B37-8A67-1FB4EC5DFFF9}"/>
              </a:ext>
            </a:extLst>
          </p:cNvPr>
          <p:cNvSpPr/>
          <p:nvPr/>
        </p:nvSpPr>
        <p:spPr>
          <a:xfrm rot="14490689">
            <a:off x="3883614" y="2464497"/>
            <a:ext cx="1276141" cy="1670816"/>
          </a:xfrm>
          <a:prstGeom prst="arc">
            <a:avLst>
              <a:gd name="adj1" fmla="val 17204353"/>
              <a:gd name="adj2" fmla="val 1631324"/>
            </a:avLst>
          </a:prstGeom>
          <a:ln w="15875">
            <a:solidFill>
              <a:srgbClr val="C00000"/>
            </a:solidFill>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E"/>
          </a:p>
        </p:txBody>
      </p:sp>
      <p:sp>
        <p:nvSpPr>
          <p:cNvPr id="192" name="Arc 191">
            <a:extLst>
              <a:ext uri="{FF2B5EF4-FFF2-40B4-BE49-F238E27FC236}">
                <a16:creationId xmlns:a16="http://schemas.microsoft.com/office/drawing/2014/main" id="{471BD980-91B3-4511-B08F-3B4619ACD65E}"/>
              </a:ext>
            </a:extLst>
          </p:cNvPr>
          <p:cNvSpPr/>
          <p:nvPr/>
        </p:nvSpPr>
        <p:spPr>
          <a:xfrm rot="6186962">
            <a:off x="3675830" y="2401049"/>
            <a:ext cx="1981330" cy="2200927"/>
          </a:xfrm>
          <a:prstGeom prst="arc">
            <a:avLst>
              <a:gd name="adj1" fmla="val 17875337"/>
              <a:gd name="adj2" fmla="val 3004644"/>
            </a:avLst>
          </a:prstGeom>
          <a:ln w="15875">
            <a:solidFill>
              <a:srgbClr val="C00000"/>
            </a:solidFill>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E"/>
          </a:p>
        </p:txBody>
      </p:sp>
      <p:sp>
        <p:nvSpPr>
          <p:cNvPr id="193" name="Arc 192">
            <a:extLst>
              <a:ext uri="{FF2B5EF4-FFF2-40B4-BE49-F238E27FC236}">
                <a16:creationId xmlns:a16="http://schemas.microsoft.com/office/drawing/2014/main" id="{CF4CAE73-40D8-48FD-A77D-A3B2966B0CA9}"/>
              </a:ext>
            </a:extLst>
          </p:cNvPr>
          <p:cNvSpPr/>
          <p:nvPr/>
        </p:nvSpPr>
        <p:spPr>
          <a:xfrm rot="16200000" flipV="1">
            <a:off x="2599920" y="1727937"/>
            <a:ext cx="1430022" cy="1677402"/>
          </a:xfrm>
          <a:prstGeom prst="arc">
            <a:avLst>
              <a:gd name="adj1" fmla="val 261787"/>
              <a:gd name="adj2" fmla="val 5123792"/>
            </a:avLst>
          </a:prstGeom>
          <a:ln w="15875">
            <a:solidFill>
              <a:schemeClr val="accent2"/>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E"/>
          </a:p>
        </p:txBody>
      </p:sp>
      <p:sp>
        <p:nvSpPr>
          <p:cNvPr id="194" name="Arc 193">
            <a:extLst>
              <a:ext uri="{FF2B5EF4-FFF2-40B4-BE49-F238E27FC236}">
                <a16:creationId xmlns:a16="http://schemas.microsoft.com/office/drawing/2014/main" id="{4265F6ED-5A23-4598-82D2-224AF6A53E87}"/>
              </a:ext>
            </a:extLst>
          </p:cNvPr>
          <p:cNvSpPr/>
          <p:nvPr/>
        </p:nvSpPr>
        <p:spPr>
          <a:xfrm rot="16200000">
            <a:off x="3235113" y="1853616"/>
            <a:ext cx="1708635" cy="1704657"/>
          </a:xfrm>
          <a:prstGeom prst="arc">
            <a:avLst>
              <a:gd name="adj1" fmla="val 467836"/>
              <a:gd name="adj2" fmla="val 4724092"/>
            </a:avLst>
          </a:prstGeom>
          <a:ln w="15875">
            <a:solidFill>
              <a:schemeClr val="accent2"/>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E"/>
          </a:p>
        </p:txBody>
      </p:sp>
      <p:sp>
        <p:nvSpPr>
          <p:cNvPr id="195" name="Arc 194">
            <a:extLst>
              <a:ext uri="{FF2B5EF4-FFF2-40B4-BE49-F238E27FC236}">
                <a16:creationId xmlns:a16="http://schemas.microsoft.com/office/drawing/2014/main" id="{53814AE8-0AF8-4D70-9026-FC057C488F72}"/>
              </a:ext>
            </a:extLst>
          </p:cNvPr>
          <p:cNvSpPr/>
          <p:nvPr/>
        </p:nvSpPr>
        <p:spPr>
          <a:xfrm rot="16200000">
            <a:off x="3573959" y="297392"/>
            <a:ext cx="1350579" cy="4479049"/>
          </a:xfrm>
          <a:prstGeom prst="arc">
            <a:avLst>
              <a:gd name="adj1" fmla="val 21135372"/>
              <a:gd name="adj2" fmla="val 5137549"/>
            </a:avLst>
          </a:prstGeom>
          <a:ln w="15875">
            <a:solidFill>
              <a:srgbClr val="00B05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E"/>
          </a:p>
        </p:txBody>
      </p:sp>
      <p:sp>
        <p:nvSpPr>
          <p:cNvPr id="197" name="Arc 196">
            <a:extLst>
              <a:ext uri="{FF2B5EF4-FFF2-40B4-BE49-F238E27FC236}">
                <a16:creationId xmlns:a16="http://schemas.microsoft.com/office/drawing/2014/main" id="{CFD1AF1F-F184-46D6-90C3-2DE3759F1628}"/>
              </a:ext>
            </a:extLst>
          </p:cNvPr>
          <p:cNvSpPr/>
          <p:nvPr/>
        </p:nvSpPr>
        <p:spPr>
          <a:xfrm rot="16200000" flipV="1">
            <a:off x="2471137" y="235091"/>
            <a:ext cx="1350578" cy="4583647"/>
          </a:xfrm>
          <a:prstGeom prst="arc">
            <a:avLst>
              <a:gd name="adj1" fmla="val 21135372"/>
              <a:gd name="adj2" fmla="val 5028433"/>
            </a:avLst>
          </a:prstGeom>
          <a:ln w="15875">
            <a:solidFill>
              <a:srgbClr val="00B05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E"/>
          </a:p>
        </p:txBody>
      </p:sp>
      <p:sp>
        <p:nvSpPr>
          <p:cNvPr id="198" name="Arc 197">
            <a:extLst>
              <a:ext uri="{FF2B5EF4-FFF2-40B4-BE49-F238E27FC236}">
                <a16:creationId xmlns:a16="http://schemas.microsoft.com/office/drawing/2014/main" id="{019C4B74-34B0-433D-BC62-D4582DC01CDA}"/>
              </a:ext>
            </a:extLst>
          </p:cNvPr>
          <p:cNvSpPr/>
          <p:nvPr/>
        </p:nvSpPr>
        <p:spPr>
          <a:xfrm rot="16465120" flipV="1">
            <a:off x="23607" y="1930354"/>
            <a:ext cx="3539611" cy="2104513"/>
          </a:xfrm>
          <a:prstGeom prst="arc">
            <a:avLst>
              <a:gd name="adj1" fmla="val 5026209"/>
              <a:gd name="adj2" fmla="val 9358339"/>
            </a:avLst>
          </a:prstGeom>
          <a:ln w="15875">
            <a:solidFill>
              <a:srgbClr val="00B05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E"/>
          </a:p>
        </p:txBody>
      </p:sp>
      <p:sp>
        <p:nvSpPr>
          <p:cNvPr id="199" name="Arc 198">
            <a:extLst>
              <a:ext uri="{FF2B5EF4-FFF2-40B4-BE49-F238E27FC236}">
                <a16:creationId xmlns:a16="http://schemas.microsoft.com/office/drawing/2014/main" id="{8E5FAA9A-4D6B-4B88-A101-C06FB23B7D42}"/>
              </a:ext>
            </a:extLst>
          </p:cNvPr>
          <p:cNvSpPr/>
          <p:nvPr/>
        </p:nvSpPr>
        <p:spPr>
          <a:xfrm rot="15133911" flipV="1">
            <a:off x="242702" y="1806838"/>
            <a:ext cx="2969798" cy="1900269"/>
          </a:xfrm>
          <a:prstGeom prst="arc">
            <a:avLst>
              <a:gd name="adj1" fmla="val 4469202"/>
              <a:gd name="adj2" fmla="val 9335587"/>
            </a:avLst>
          </a:prstGeom>
          <a:ln w="15875">
            <a:solidFill>
              <a:srgbClr val="00B05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E"/>
          </a:p>
        </p:txBody>
      </p:sp>
      <p:sp>
        <p:nvSpPr>
          <p:cNvPr id="200" name="Arc 199">
            <a:extLst>
              <a:ext uri="{FF2B5EF4-FFF2-40B4-BE49-F238E27FC236}">
                <a16:creationId xmlns:a16="http://schemas.microsoft.com/office/drawing/2014/main" id="{341AB3F5-4C0B-43C9-B538-7E9EB799A970}"/>
              </a:ext>
            </a:extLst>
          </p:cNvPr>
          <p:cNvSpPr/>
          <p:nvPr/>
        </p:nvSpPr>
        <p:spPr>
          <a:xfrm rot="17293390">
            <a:off x="4697448" y="2040949"/>
            <a:ext cx="2647643" cy="1519524"/>
          </a:xfrm>
          <a:prstGeom prst="arc">
            <a:avLst>
              <a:gd name="adj1" fmla="val 5137368"/>
              <a:gd name="adj2" fmla="val 9492204"/>
            </a:avLst>
          </a:prstGeom>
          <a:ln w="15875">
            <a:solidFill>
              <a:srgbClr val="00B05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E"/>
          </a:p>
        </p:txBody>
      </p:sp>
      <p:sp>
        <p:nvSpPr>
          <p:cNvPr id="202" name="Arc 201">
            <a:extLst>
              <a:ext uri="{FF2B5EF4-FFF2-40B4-BE49-F238E27FC236}">
                <a16:creationId xmlns:a16="http://schemas.microsoft.com/office/drawing/2014/main" id="{305B7A71-F2A8-4A4D-8F7A-DE3AB80D0C62}"/>
              </a:ext>
            </a:extLst>
          </p:cNvPr>
          <p:cNvSpPr/>
          <p:nvPr/>
        </p:nvSpPr>
        <p:spPr>
          <a:xfrm rot="594378" flipH="1" flipV="1">
            <a:off x="5539588" y="3970870"/>
            <a:ext cx="501630" cy="559597"/>
          </a:xfrm>
          <a:prstGeom prst="arc">
            <a:avLst>
              <a:gd name="adj1" fmla="val 17933231"/>
              <a:gd name="adj2" fmla="val 90814"/>
            </a:avLst>
          </a:prstGeom>
          <a:ln w="15875">
            <a:solidFill>
              <a:srgbClr val="C0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E"/>
          </a:p>
        </p:txBody>
      </p:sp>
      <p:sp>
        <p:nvSpPr>
          <p:cNvPr id="203" name="TextBox 202">
            <a:extLst>
              <a:ext uri="{FF2B5EF4-FFF2-40B4-BE49-F238E27FC236}">
                <a16:creationId xmlns:a16="http://schemas.microsoft.com/office/drawing/2014/main" id="{B9F40DA4-1709-4B89-A721-D280502B1E62}"/>
              </a:ext>
            </a:extLst>
          </p:cNvPr>
          <p:cNvSpPr txBox="1"/>
          <p:nvPr/>
        </p:nvSpPr>
        <p:spPr>
          <a:xfrm>
            <a:off x="5142283" y="4080000"/>
            <a:ext cx="231154" cy="276999"/>
          </a:xfrm>
          <a:prstGeom prst="rect">
            <a:avLst/>
          </a:prstGeom>
          <a:noFill/>
        </p:spPr>
        <p:txBody>
          <a:bodyPr wrap="none" rtlCol="0">
            <a:spAutoFit/>
          </a:bodyPr>
          <a:lstStyle/>
          <a:p>
            <a:r>
              <a:rPr lang="en-GB" sz="1200" b="1" dirty="0">
                <a:solidFill>
                  <a:srgbClr val="C00000"/>
                </a:solidFill>
              </a:rPr>
              <a:t>-</a:t>
            </a:r>
            <a:endParaRPr lang="en-SE" sz="1200" b="1" dirty="0">
              <a:solidFill>
                <a:srgbClr val="C00000"/>
              </a:solidFill>
            </a:endParaRPr>
          </a:p>
        </p:txBody>
      </p:sp>
      <p:sp>
        <p:nvSpPr>
          <p:cNvPr id="204" name="TextBox 203">
            <a:extLst>
              <a:ext uri="{FF2B5EF4-FFF2-40B4-BE49-F238E27FC236}">
                <a16:creationId xmlns:a16="http://schemas.microsoft.com/office/drawing/2014/main" id="{01504A14-8081-4439-AD93-8AB68E31BA2A}"/>
              </a:ext>
            </a:extLst>
          </p:cNvPr>
          <p:cNvSpPr txBox="1"/>
          <p:nvPr/>
        </p:nvSpPr>
        <p:spPr>
          <a:xfrm>
            <a:off x="1932040" y="2684626"/>
            <a:ext cx="261610" cy="276999"/>
          </a:xfrm>
          <a:prstGeom prst="rect">
            <a:avLst/>
          </a:prstGeom>
          <a:noFill/>
        </p:spPr>
        <p:txBody>
          <a:bodyPr wrap="none" rtlCol="0">
            <a:spAutoFit/>
          </a:bodyPr>
          <a:lstStyle/>
          <a:p>
            <a:r>
              <a:rPr lang="en-GB" sz="1200" b="1" dirty="0">
                <a:solidFill>
                  <a:schemeClr val="accent1"/>
                </a:solidFill>
              </a:rPr>
              <a:t>+</a:t>
            </a:r>
            <a:endParaRPr lang="en-SE" sz="1200" b="1" dirty="0">
              <a:solidFill>
                <a:schemeClr val="accent1"/>
              </a:solidFill>
            </a:endParaRPr>
          </a:p>
        </p:txBody>
      </p:sp>
      <p:sp>
        <p:nvSpPr>
          <p:cNvPr id="205" name="TextBox 204">
            <a:extLst>
              <a:ext uri="{FF2B5EF4-FFF2-40B4-BE49-F238E27FC236}">
                <a16:creationId xmlns:a16="http://schemas.microsoft.com/office/drawing/2014/main" id="{31DA3D09-9F6B-4953-871E-036D75CE5007}"/>
              </a:ext>
            </a:extLst>
          </p:cNvPr>
          <p:cNvSpPr txBox="1"/>
          <p:nvPr/>
        </p:nvSpPr>
        <p:spPr>
          <a:xfrm>
            <a:off x="2192066" y="4153796"/>
            <a:ext cx="261610" cy="276999"/>
          </a:xfrm>
          <a:prstGeom prst="rect">
            <a:avLst/>
          </a:prstGeom>
          <a:noFill/>
        </p:spPr>
        <p:txBody>
          <a:bodyPr wrap="none" rtlCol="0">
            <a:spAutoFit/>
          </a:bodyPr>
          <a:lstStyle/>
          <a:p>
            <a:r>
              <a:rPr lang="en-GB" sz="1200" b="1" dirty="0">
                <a:solidFill>
                  <a:schemeClr val="accent1"/>
                </a:solidFill>
              </a:rPr>
              <a:t>+</a:t>
            </a:r>
            <a:endParaRPr lang="en-SE" sz="1200" b="1" dirty="0">
              <a:solidFill>
                <a:schemeClr val="accent1"/>
              </a:solidFill>
            </a:endParaRPr>
          </a:p>
        </p:txBody>
      </p:sp>
      <p:sp>
        <p:nvSpPr>
          <p:cNvPr id="206" name="TextBox 205">
            <a:extLst>
              <a:ext uri="{FF2B5EF4-FFF2-40B4-BE49-F238E27FC236}">
                <a16:creationId xmlns:a16="http://schemas.microsoft.com/office/drawing/2014/main" id="{AE8EB1AA-39DC-40B4-B124-2C6F3CA3734A}"/>
              </a:ext>
            </a:extLst>
          </p:cNvPr>
          <p:cNvSpPr txBox="1"/>
          <p:nvPr/>
        </p:nvSpPr>
        <p:spPr>
          <a:xfrm>
            <a:off x="3456881" y="3187078"/>
            <a:ext cx="261610" cy="276999"/>
          </a:xfrm>
          <a:prstGeom prst="rect">
            <a:avLst/>
          </a:prstGeom>
          <a:noFill/>
        </p:spPr>
        <p:txBody>
          <a:bodyPr wrap="none" rtlCol="0">
            <a:spAutoFit/>
          </a:bodyPr>
          <a:lstStyle/>
          <a:p>
            <a:r>
              <a:rPr lang="en-GB" sz="1200" b="1" dirty="0">
                <a:solidFill>
                  <a:schemeClr val="accent1"/>
                </a:solidFill>
              </a:rPr>
              <a:t>+</a:t>
            </a:r>
            <a:endParaRPr lang="en-SE" sz="1200" b="1" dirty="0">
              <a:solidFill>
                <a:schemeClr val="accent1"/>
              </a:solidFill>
            </a:endParaRPr>
          </a:p>
        </p:txBody>
      </p:sp>
      <p:sp>
        <p:nvSpPr>
          <p:cNvPr id="207" name="TextBox 206">
            <a:extLst>
              <a:ext uri="{FF2B5EF4-FFF2-40B4-BE49-F238E27FC236}">
                <a16:creationId xmlns:a16="http://schemas.microsoft.com/office/drawing/2014/main" id="{27F255E9-C9C9-42EA-A594-D07E1F06CB34}"/>
              </a:ext>
            </a:extLst>
          </p:cNvPr>
          <p:cNvSpPr txBox="1"/>
          <p:nvPr/>
        </p:nvSpPr>
        <p:spPr>
          <a:xfrm>
            <a:off x="5278254" y="2691146"/>
            <a:ext cx="261610" cy="276999"/>
          </a:xfrm>
          <a:prstGeom prst="rect">
            <a:avLst/>
          </a:prstGeom>
          <a:noFill/>
        </p:spPr>
        <p:txBody>
          <a:bodyPr wrap="none" rtlCol="0">
            <a:spAutoFit/>
          </a:bodyPr>
          <a:lstStyle/>
          <a:p>
            <a:r>
              <a:rPr lang="en-GB" sz="1200" b="1" dirty="0">
                <a:solidFill>
                  <a:srgbClr val="C00000"/>
                </a:solidFill>
              </a:rPr>
              <a:t>+</a:t>
            </a:r>
            <a:endParaRPr lang="en-SE" sz="1200" b="1" dirty="0">
              <a:solidFill>
                <a:srgbClr val="C00000"/>
              </a:solidFill>
            </a:endParaRPr>
          </a:p>
        </p:txBody>
      </p:sp>
      <p:sp>
        <p:nvSpPr>
          <p:cNvPr id="208" name="TextBox 207">
            <a:extLst>
              <a:ext uri="{FF2B5EF4-FFF2-40B4-BE49-F238E27FC236}">
                <a16:creationId xmlns:a16="http://schemas.microsoft.com/office/drawing/2014/main" id="{6DAF564B-A068-47C5-801B-E33034DE4EAA}"/>
              </a:ext>
            </a:extLst>
          </p:cNvPr>
          <p:cNvSpPr txBox="1"/>
          <p:nvPr/>
        </p:nvSpPr>
        <p:spPr>
          <a:xfrm>
            <a:off x="6338894" y="2057129"/>
            <a:ext cx="261610" cy="276999"/>
          </a:xfrm>
          <a:prstGeom prst="rect">
            <a:avLst/>
          </a:prstGeom>
          <a:noFill/>
        </p:spPr>
        <p:txBody>
          <a:bodyPr wrap="none" rtlCol="0">
            <a:spAutoFit/>
          </a:bodyPr>
          <a:lstStyle/>
          <a:p>
            <a:r>
              <a:rPr lang="en-GB" sz="1200" b="1" dirty="0">
                <a:solidFill>
                  <a:srgbClr val="00B050"/>
                </a:solidFill>
              </a:rPr>
              <a:t>+</a:t>
            </a:r>
            <a:endParaRPr lang="en-SE" sz="1200" b="1" dirty="0">
              <a:solidFill>
                <a:srgbClr val="00B050"/>
              </a:solidFill>
            </a:endParaRPr>
          </a:p>
        </p:txBody>
      </p:sp>
      <p:sp>
        <p:nvSpPr>
          <p:cNvPr id="209" name="TextBox 208">
            <a:extLst>
              <a:ext uri="{FF2B5EF4-FFF2-40B4-BE49-F238E27FC236}">
                <a16:creationId xmlns:a16="http://schemas.microsoft.com/office/drawing/2014/main" id="{5A3E3F07-6704-463E-AFAF-CFD99660AA46}"/>
              </a:ext>
            </a:extLst>
          </p:cNvPr>
          <p:cNvSpPr txBox="1"/>
          <p:nvPr/>
        </p:nvSpPr>
        <p:spPr>
          <a:xfrm>
            <a:off x="1337884" y="4499459"/>
            <a:ext cx="261610" cy="276999"/>
          </a:xfrm>
          <a:prstGeom prst="rect">
            <a:avLst/>
          </a:prstGeom>
          <a:noFill/>
          <a:ln>
            <a:noFill/>
          </a:ln>
        </p:spPr>
        <p:txBody>
          <a:bodyPr wrap="square" rtlCol="0">
            <a:spAutoFit/>
          </a:bodyPr>
          <a:lstStyle/>
          <a:p>
            <a:endParaRPr lang="en-SE" sz="1200" b="1" dirty="0">
              <a:solidFill>
                <a:schemeClr val="accent5">
                  <a:lumMod val="60000"/>
                  <a:lumOff val="40000"/>
                </a:schemeClr>
              </a:solidFill>
            </a:endParaRPr>
          </a:p>
        </p:txBody>
      </p:sp>
      <p:sp>
        <p:nvSpPr>
          <p:cNvPr id="210" name="TextBox 209">
            <a:extLst>
              <a:ext uri="{FF2B5EF4-FFF2-40B4-BE49-F238E27FC236}">
                <a16:creationId xmlns:a16="http://schemas.microsoft.com/office/drawing/2014/main" id="{3D8C1B43-CCE0-40C5-A51D-338770529261}"/>
              </a:ext>
            </a:extLst>
          </p:cNvPr>
          <p:cNvSpPr txBox="1"/>
          <p:nvPr/>
        </p:nvSpPr>
        <p:spPr>
          <a:xfrm>
            <a:off x="6116631" y="4232033"/>
            <a:ext cx="184731" cy="276999"/>
          </a:xfrm>
          <a:prstGeom prst="rect">
            <a:avLst/>
          </a:prstGeom>
          <a:noFill/>
          <a:ln>
            <a:noFill/>
          </a:ln>
        </p:spPr>
        <p:txBody>
          <a:bodyPr wrap="none" rtlCol="0">
            <a:spAutoFit/>
          </a:bodyPr>
          <a:lstStyle/>
          <a:p>
            <a:endParaRPr lang="en-SE" sz="1200" b="1" dirty="0">
              <a:solidFill>
                <a:schemeClr val="accent5">
                  <a:lumMod val="60000"/>
                  <a:lumOff val="40000"/>
                </a:schemeClr>
              </a:solidFill>
            </a:endParaRPr>
          </a:p>
        </p:txBody>
      </p:sp>
      <p:sp>
        <p:nvSpPr>
          <p:cNvPr id="211" name="TextBox 210">
            <a:extLst>
              <a:ext uri="{FF2B5EF4-FFF2-40B4-BE49-F238E27FC236}">
                <a16:creationId xmlns:a16="http://schemas.microsoft.com/office/drawing/2014/main" id="{4664AD28-7B9E-407E-A77C-FA59A78C2F66}"/>
              </a:ext>
            </a:extLst>
          </p:cNvPr>
          <p:cNvSpPr txBox="1"/>
          <p:nvPr/>
        </p:nvSpPr>
        <p:spPr>
          <a:xfrm>
            <a:off x="789482" y="2048584"/>
            <a:ext cx="261610" cy="276999"/>
          </a:xfrm>
          <a:prstGeom prst="rect">
            <a:avLst/>
          </a:prstGeom>
          <a:noFill/>
        </p:spPr>
        <p:txBody>
          <a:bodyPr wrap="none" rtlCol="0">
            <a:spAutoFit/>
          </a:bodyPr>
          <a:lstStyle/>
          <a:p>
            <a:r>
              <a:rPr lang="en-GB" sz="1200" b="1" dirty="0">
                <a:solidFill>
                  <a:srgbClr val="00B050"/>
                </a:solidFill>
              </a:rPr>
              <a:t>+</a:t>
            </a:r>
            <a:endParaRPr lang="en-SE" sz="1200" b="1" dirty="0">
              <a:solidFill>
                <a:srgbClr val="00B050"/>
              </a:solidFill>
            </a:endParaRPr>
          </a:p>
        </p:txBody>
      </p:sp>
      <p:sp>
        <p:nvSpPr>
          <p:cNvPr id="212" name="TextBox 211">
            <a:extLst>
              <a:ext uri="{FF2B5EF4-FFF2-40B4-BE49-F238E27FC236}">
                <a16:creationId xmlns:a16="http://schemas.microsoft.com/office/drawing/2014/main" id="{23965949-2CB7-4F4B-9FEA-B3ACB275F8DE}"/>
              </a:ext>
            </a:extLst>
          </p:cNvPr>
          <p:cNvSpPr txBox="1"/>
          <p:nvPr/>
        </p:nvSpPr>
        <p:spPr>
          <a:xfrm>
            <a:off x="1402338" y="3773462"/>
            <a:ext cx="239717" cy="286743"/>
          </a:xfrm>
          <a:prstGeom prst="rect">
            <a:avLst/>
          </a:prstGeom>
          <a:noFill/>
        </p:spPr>
        <p:txBody>
          <a:bodyPr wrap="square" rtlCol="0">
            <a:spAutoFit/>
          </a:bodyPr>
          <a:lstStyle/>
          <a:p>
            <a:r>
              <a:rPr lang="en-GB" sz="1200" b="1" dirty="0">
                <a:solidFill>
                  <a:srgbClr val="00B050"/>
                </a:solidFill>
              </a:rPr>
              <a:t>+</a:t>
            </a:r>
            <a:endParaRPr lang="en-SE" sz="1200" b="1" dirty="0">
              <a:solidFill>
                <a:srgbClr val="00B050"/>
              </a:solidFill>
            </a:endParaRPr>
          </a:p>
        </p:txBody>
      </p:sp>
      <p:sp>
        <p:nvSpPr>
          <p:cNvPr id="213" name="TextBox 212">
            <a:extLst>
              <a:ext uri="{FF2B5EF4-FFF2-40B4-BE49-F238E27FC236}">
                <a16:creationId xmlns:a16="http://schemas.microsoft.com/office/drawing/2014/main" id="{6C31BF03-D101-49AA-B8BC-F685CCF27C5E}"/>
              </a:ext>
            </a:extLst>
          </p:cNvPr>
          <p:cNvSpPr txBox="1"/>
          <p:nvPr/>
        </p:nvSpPr>
        <p:spPr>
          <a:xfrm>
            <a:off x="5539864" y="4080000"/>
            <a:ext cx="231154" cy="276999"/>
          </a:xfrm>
          <a:prstGeom prst="rect">
            <a:avLst/>
          </a:prstGeom>
          <a:noFill/>
        </p:spPr>
        <p:txBody>
          <a:bodyPr wrap="square" rtlCol="0">
            <a:spAutoFit/>
          </a:bodyPr>
          <a:lstStyle/>
          <a:p>
            <a:r>
              <a:rPr lang="en-GB" sz="1200" b="1" dirty="0">
                <a:solidFill>
                  <a:srgbClr val="C00000"/>
                </a:solidFill>
              </a:rPr>
              <a:t>-</a:t>
            </a:r>
            <a:endParaRPr lang="en-SE" sz="1200" b="1" dirty="0">
              <a:solidFill>
                <a:srgbClr val="C00000"/>
              </a:solidFill>
            </a:endParaRPr>
          </a:p>
        </p:txBody>
      </p:sp>
      <p:sp>
        <p:nvSpPr>
          <p:cNvPr id="214" name="TextBox 213">
            <a:extLst>
              <a:ext uri="{FF2B5EF4-FFF2-40B4-BE49-F238E27FC236}">
                <a16:creationId xmlns:a16="http://schemas.microsoft.com/office/drawing/2014/main" id="{903EFC37-F538-4A41-947A-086452390D88}"/>
              </a:ext>
            </a:extLst>
          </p:cNvPr>
          <p:cNvSpPr txBox="1"/>
          <p:nvPr/>
        </p:nvSpPr>
        <p:spPr>
          <a:xfrm>
            <a:off x="6012159" y="3608334"/>
            <a:ext cx="261610" cy="276999"/>
          </a:xfrm>
          <a:prstGeom prst="rect">
            <a:avLst/>
          </a:prstGeom>
          <a:noFill/>
        </p:spPr>
        <p:txBody>
          <a:bodyPr wrap="none" rtlCol="0">
            <a:spAutoFit/>
          </a:bodyPr>
          <a:lstStyle/>
          <a:p>
            <a:r>
              <a:rPr lang="en-GB" sz="1200" b="1" dirty="0">
                <a:solidFill>
                  <a:srgbClr val="00B050"/>
                </a:solidFill>
              </a:rPr>
              <a:t>+</a:t>
            </a:r>
            <a:endParaRPr lang="en-SE" sz="1200" b="1" dirty="0">
              <a:solidFill>
                <a:srgbClr val="00B050"/>
              </a:solidFill>
            </a:endParaRPr>
          </a:p>
        </p:txBody>
      </p:sp>
      <p:sp>
        <p:nvSpPr>
          <p:cNvPr id="215" name="TextBox 214">
            <a:extLst>
              <a:ext uri="{FF2B5EF4-FFF2-40B4-BE49-F238E27FC236}">
                <a16:creationId xmlns:a16="http://schemas.microsoft.com/office/drawing/2014/main" id="{273C4C28-E82B-421B-90B3-CE171EC9FB9D}"/>
              </a:ext>
            </a:extLst>
          </p:cNvPr>
          <p:cNvSpPr txBox="1"/>
          <p:nvPr/>
        </p:nvSpPr>
        <p:spPr>
          <a:xfrm>
            <a:off x="968466" y="4045492"/>
            <a:ext cx="261610" cy="276999"/>
          </a:xfrm>
          <a:prstGeom prst="rect">
            <a:avLst/>
          </a:prstGeom>
          <a:noFill/>
        </p:spPr>
        <p:txBody>
          <a:bodyPr wrap="none" rtlCol="0">
            <a:spAutoFit/>
          </a:bodyPr>
          <a:lstStyle/>
          <a:p>
            <a:r>
              <a:rPr lang="en-GB" sz="1200" b="1" dirty="0">
                <a:solidFill>
                  <a:srgbClr val="00B050"/>
                </a:solidFill>
              </a:rPr>
              <a:t>+</a:t>
            </a:r>
            <a:endParaRPr lang="en-SE" sz="1200" b="1" dirty="0">
              <a:solidFill>
                <a:srgbClr val="00B050"/>
              </a:solidFill>
            </a:endParaRPr>
          </a:p>
        </p:txBody>
      </p:sp>
      <p:sp>
        <p:nvSpPr>
          <p:cNvPr id="216" name="TextBox 215">
            <a:extLst>
              <a:ext uri="{FF2B5EF4-FFF2-40B4-BE49-F238E27FC236}">
                <a16:creationId xmlns:a16="http://schemas.microsoft.com/office/drawing/2014/main" id="{BDEB32BC-348F-41C9-967B-B5DBF62011F0}"/>
              </a:ext>
            </a:extLst>
          </p:cNvPr>
          <p:cNvSpPr txBox="1"/>
          <p:nvPr/>
        </p:nvSpPr>
        <p:spPr>
          <a:xfrm>
            <a:off x="2207794" y="2201075"/>
            <a:ext cx="261610" cy="276999"/>
          </a:xfrm>
          <a:prstGeom prst="rect">
            <a:avLst/>
          </a:prstGeom>
          <a:noFill/>
        </p:spPr>
        <p:txBody>
          <a:bodyPr wrap="none" rtlCol="0">
            <a:spAutoFit/>
          </a:bodyPr>
          <a:lstStyle/>
          <a:p>
            <a:r>
              <a:rPr lang="en-GB" sz="1200" b="1" dirty="0">
                <a:solidFill>
                  <a:schemeClr val="accent2"/>
                </a:solidFill>
              </a:rPr>
              <a:t>+</a:t>
            </a:r>
            <a:endParaRPr lang="en-SE" sz="1200" b="1" dirty="0">
              <a:solidFill>
                <a:schemeClr val="accent2"/>
              </a:solidFill>
            </a:endParaRPr>
          </a:p>
        </p:txBody>
      </p:sp>
      <p:sp>
        <p:nvSpPr>
          <p:cNvPr id="217" name="TextBox 216">
            <a:extLst>
              <a:ext uri="{FF2B5EF4-FFF2-40B4-BE49-F238E27FC236}">
                <a16:creationId xmlns:a16="http://schemas.microsoft.com/office/drawing/2014/main" id="{1CEE788F-3F31-45E7-ABB0-600B466702E1}"/>
              </a:ext>
            </a:extLst>
          </p:cNvPr>
          <p:cNvSpPr txBox="1"/>
          <p:nvPr/>
        </p:nvSpPr>
        <p:spPr>
          <a:xfrm>
            <a:off x="4903611" y="2235404"/>
            <a:ext cx="261610" cy="276999"/>
          </a:xfrm>
          <a:prstGeom prst="rect">
            <a:avLst/>
          </a:prstGeom>
          <a:noFill/>
        </p:spPr>
        <p:txBody>
          <a:bodyPr wrap="none" rtlCol="0">
            <a:spAutoFit/>
          </a:bodyPr>
          <a:lstStyle/>
          <a:p>
            <a:r>
              <a:rPr lang="en-GB" sz="1200" b="1" dirty="0">
                <a:solidFill>
                  <a:schemeClr val="accent2"/>
                </a:solidFill>
              </a:rPr>
              <a:t>+</a:t>
            </a:r>
            <a:endParaRPr lang="en-SE" sz="1200" b="1" dirty="0">
              <a:solidFill>
                <a:schemeClr val="accent2"/>
              </a:solidFill>
            </a:endParaRPr>
          </a:p>
        </p:txBody>
      </p:sp>
      <p:sp>
        <p:nvSpPr>
          <p:cNvPr id="218" name="Arc 217">
            <a:extLst>
              <a:ext uri="{FF2B5EF4-FFF2-40B4-BE49-F238E27FC236}">
                <a16:creationId xmlns:a16="http://schemas.microsoft.com/office/drawing/2014/main" id="{C05EA29E-1CD6-4E94-9453-742BA1F9CF1D}"/>
              </a:ext>
            </a:extLst>
          </p:cNvPr>
          <p:cNvSpPr/>
          <p:nvPr/>
        </p:nvSpPr>
        <p:spPr>
          <a:xfrm rot="1593204" flipV="1">
            <a:off x="974374" y="3836951"/>
            <a:ext cx="703356" cy="697455"/>
          </a:xfrm>
          <a:prstGeom prst="arc">
            <a:avLst>
              <a:gd name="adj1" fmla="val 18423904"/>
              <a:gd name="adj2" fmla="val 668134"/>
            </a:avLst>
          </a:prstGeom>
          <a:ln w="15875">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E"/>
          </a:p>
        </p:txBody>
      </p:sp>
      <p:sp>
        <p:nvSpPr>
          <p:cNvPr id="219" name="TextBox 218">
            <a:extLst>
              <a:ext uri="{FF2B5EF4-FFF2-40B4-BE49-F238E27FC236}">
                <a16:creationId xmlns:a16="http://schemas.microsoft.com/office/drawing/2014/main" id="{D4160D7F-C172-4FEE-8BDC-3318C07571BB}"/>
              </a:ext>
            </a:extLst>
          </p:cNvPr>
          <p:cNvSpPr txBox="1"/>
          <p:nvPr/>
        </p:nvSpPr>
        <p:spPr>
          <a:xfrm>
            <a:off x="1641147" y="4176171"/>
            <a:ext cx="231154" cy="276999"/>
          </a:xfrm>
          <a:prstGeom prst="rect">
            <a:avLst/>
          </a:prstGeom>
          <a:noFill/>
        </p:spPr>
        <p:txBody>
          <a:bodyPr wrap="square" rtlCol="0">
            <a:spAutoFit/>
          </a:bodyPr>
          <a:lstStyle/>
          <a:p>
            <a:r>
              <a:rPr lang="en-GB" sz="1200" b="1" dirty="0">
                <a:solidFill>
                  <a:schemeClr val="accent1"/>
                </a:solidFill>
              </a:rPr>
              <a:t>-</a:t>
            </a:r>
            <a:endParaRPr lang="en-SE" sz="1200" b="1" dirty="0">
              <a:solidFill>
                <a:schemeClr val="accent1"/>
              </a:solidFill>
            </a:endParaRPr>
          </a:p>
        </p:txBody>
      </p:sp>
      <p:sp>
        <p:nvSpPr>
          <p:cNvPr id="2" name="Freeform: Shape 1">
            <a:extLst>
              <a:ext uri="{FF2B5EF4-FFF2-40B4-BE49-F238E27FC236}">
                <a16:creationId xmlns:a16="http://schemas.microsoft.com/office/drawing/2014/main" id="{207F9773-2666-4054-A791-916D577BED2E}"/>
              </a:ext>
            </a:extLst>
          </p:cNvPr>
          <p:cNvSpPr/>
          <p:nvPr/>
        </p:nvSpPr>
        <p:spPr>
          <a:xfrm>
            <a:off x="8747956" y="1709085"/>
            <a:ext cx="2160395" cy="50903"/>
          </a:xfrm>
          <a:custGeom>
            <a:avLst/>
            <a:gdLst>
              <a:gd name="connsiteX0" fmla="*/ 0 w 2160395"/>
              <a:gd name="connsiteY0" fmla="*/ 5024 h 50903"/>
              <a:gd name="connsiteX1" fmla="*/ 331595 w 2160395"/>
              <a:gd name="connsiteY1" fmla="*/ 10049 h 50903"/>
              <a:gd name="connsiteX2" fmla="*/ 834013 w 2160395"/>
              <a:gd name="connsiteY2" fmla="*/ 30145 h 50903"/>
              <a:gd name="connsiteX3" fmla="*/ 1271116 w 2160395"/>
              <a:gd name="connsiteY3" fmla="*/ 45218 h 50903"/>
              <a:gd name="connsiteX4" fmla="*/ 1567542 w 2160395"/>
              <a:gd name="connsiteY4" fmla="*/ 50242 h 50903"/>
              <a:gd name="connsiteX5" fmla="*/ 1919235 w 2160395"/>
              <a:gd name="connsiteY5" fmla="*/ 45218 h 50903"/>
              <a:gd name="connsiteX6" fmla="*/ 2160395 w 2160395"/>
              <a:gd name="connsiteY6" fmla="*/ 0 h 5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395" h="50903">
                <a:moveTo>
                  <a:pt x="0" y="5024"/>
                </a:moveTo>
                <a:cubicBezTo>
                  <a:pt x="96296" y="5443"/>
                  <a:pt x="331595" y="10049"/>
                  <a:pt x="331595" y="10049"/>
                </a:cubicBezTo>
                <a:lnTo>
                  <a:pt x="834013" y="30145"/>
                </a:lnTo>
                <a:lnTo>
                  <a:pt x="1271116" y="45218"/>
                </a:lnTo>
                <a:cubicBezTo>
                  <a:pt x="1393371" y="48567"/>
                  <a:pt x="1459522" y="50242"/>
                  <a:pt x="1567542" y="50242"/>
                </a:cubicBezTo>
                <a:cubicBezTo>
                  <a:pt x="1675562" y="50242"/>
                  <a:pt x="1820426" y="53592"/>
                  <a:pt x="1919235" y="45218"/>
                </a:cubicBezTo>
                <a:cubicBezTo>
                  <a:pt x="2018044" y="36844"/>
                  <a:pt x="2089219" y="18422"/>
                  <a:pt x="2160395" y="0"/>
                </a:cubicBez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3" name="Freeform: Shape 2">
            <a:extLst>
              <a:ext uri="{FF2B5EF4-FFF2-40B4-BE49-F238E27FC236}">
                <a16:creationId xmlns:a16="http://schemas.microsoft.com/office/drawing/2014/main" id="{6E56F1F2-2827-4043-93F6-1186AD5D42D3}"/>
              </a:ext>
            </a:extLst>
          </p:cNvPr>
          <p:cNvSpPr/>
          <p:nvPr/>
        </p:nvSpPr>
        <p:spPr>
          <a:xfrm>
            <a:off x="8747956" y="2291673"/>
            <a:ext cx="2155371" cy="567732"/>
          </a:xfrm>
          <a:custGeom>
            <a:avLst/>
            <a:gdLst>
              <a:gd name="connsiteX0" fmla="*/ 0 w 2155371"/>
              <a:gd name="connsiteY0" fmla="*/ 0 h 567732"/>
              <a:gd name="connsiteX1" fmla="*/ 396909 w 2155371"/>
              <a:gd name="connsiteY1" fmla="*/ 20097 h 567732"/>
              <a:gd name="connsiteX2" fmla="*/ 944545 w 2155371"/>
              <a:gd name="connsiteY2" fmla="*/ 85411 h 567732"/>
              <a:gd name="connsiteX3" fmla="*/ 1391696 w 2155371"/>
              <a:gd name="connsiteY3" fmla="*/ 200967 h 567732"/>
              <a:gd name="connsiteX4" fmla="*/ 1743389 w 2155371"/>
              <a:gd name="connsiteY4" fmla="*/ 331596 h 567732"/>
              <a:gd name="connsiteX5" fmla="*/ 2155371 w 2155371"/>
              <a:gd name="connsiteY5" fmla="*/ 567732 h 567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5371" h="567732">
                <a:moveTo>
                  <a:pt x="0" y="0"/>
                </a:moveTo>
                <a:cubicBezTo>
                  <a:pt x="119742" y="2931"/>
                  <a:pt x="239485" y="5862"/>
                  <a:pt x="396909" y="20097"/>
                </a:cubicBezTo>
                <a:cubicBezTo>
                  <a:pt x="554333" y="34332"/>
                  <a:pt x="778747" y="55266"/>
                  <a:pt x="944545" y="85411"/>
                </a:cubicBezTo>
                <a:cubicBezTo>
                  <a:pt x="1110343" y="115556"/>
                  <a:pt x="1258555" y="159936"/>
                  <a:pt x="1391696" y="200967"/>
                </a:cubicBezTo>
                <a:cubicBezTo>
                  <a:pt x="1524837" y="241998"/>
                  <a:pt x="1616110" y="270469"/>
                  <a:pt x="1743389" y="331596"/>
                </a:cubicBezTo>
                <a:cubicBezTo>
                  <a:pt x="1870668" y="392724"/>
                  <a:pt x="2013019" y="480228"/>
                  <a:pt x="2155371" y="567732"/>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74" name="TextBox 73">
            <a:extLst>
              <a:ext uri="{FF2B5EF4-FFF2-40B4-BE49-F238E27FC236}">
                <a16:creationId xmlns:a16="http://schemas.microsoft.com/office/drawing/2014/main" id="{A57F7A10-111D-49CD-8994-F55DDFDA5EE9}"/>
              </a:ext>
            </a:extLst>
          </p:cNvPr>
          <p:cNvSpPr txBox="1"/>
          <p:nvPr/>
        </p:nvSpPr>
        <p:spPr>
          <a:xfrm>
            <a:off x="3782397" y="3194052"/>
            <a:ext cx="231154" cy="276999"/>
          </a:xfrm>
          <a:prstGeom prst="rect">
            <a:avLst/>
          </a:prstGeom>
          <a:noFill/>
        </p:spPr>
        <p:txBody>
          <a:bodyPr wrap="none" rtlCol="0">
            <a:spAutoFit/>
          </a:bodyPr>
          <a:lstStyle/>
          <a:p>
            <a:r>
              <a:rPr lang="en-GB" sz="1200" b="1" dirty="0">
                <a:solidFill>
                  <a:srgbClr val="C00000"/>
                </a:solidFill>
              </a:rPr>
              <a:t>-</a:t>
            </a:r>
            <a:endParaRPr lang="en-SE" sz="1200" b="1" dirty="0">
              <a:solidFill>
                <a:srgbClr val="C00000"/>
              </a:solidFill>
            </a:endParaRPr>
          </a:p>
        </p:txBody>
      </p:sp>
      <p:grpSp>
        <p:nvGrpSpPr>
          <p:cNvPr id="85" name="Group 84">
            <a:extLst>
              <a:ext uri="{FF2B5EF4-FFF2-40B4-BE49-F238E27FC236}">
                <a16:creationId xmlns:a16="http://schemas.microsoft.com/office/drawing/2014/main" id="{86B4CDA9-A727-4F13-9766-9CA7A70B550B}"/>
              </a:ext>
            </a:extLst>
          </p:cNvPr>
          <p:cNvGrpSpPr/>
          <p:nvPr/>
        </p:nvGrpSpPr>
        <p:grpSpPr>
          <a:xfrm>
            <a:off x="7883780" y="6131457"/>
            <a:ext cx="3920714" cy="518502"/>
            <a:chOff x="7923108" y="6170785"/>
            <a:chExt cx="3920714" cy="518502"/>
          </a:xfrm>
        </p:grpSpPr>
        <p:cxnSp>
          <p:nvCxnSpPr>
            <p:cNvPr id="86" name="Straight Arrow Connector 85">
              <a:extLst>
                <a:ext uri="{FF2B5EF4-FFF2-40B4-BE49-F238E27FC236}">
                  <a16:creationId xmlns:a16="http://schemas.microsoft.com/office/drawing/2014/main" id="{98E813C3-D567-4C50-A582-054D735DE1BE}"/>
                </a:ext>
              </a:extLst>
            </p:cNvPr>
            <p:cNvCxnSpPr>
              <a:cxnSpLocks/>
            </p:cNvCxnSpPr>
            <p:nvPr/>
          </p:nvCxnSpPr>
          <p:spPr>
            <a:xfrm>
              <a:off x="8236191" y="6170785"/>
              <a:ext cx="2919169"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00CA6AF3-58E6-40FC-B553-34C88C2B0655}"/>
                </a:ext>
              </a:extLst>
            </p:cNvPr>
            <p:cNvSpPr txBox="1"/>
            <p:nvPr/>
          </p:nvSpPr>
          <p:spPr>
            <a:xfrm>
              <a:off x="9113609" y="6170785"/>
              <a:ext cx="1215224" cy="276999"/>
            </a:xfrm>
            <a:prstGeom prst="rect">
              <a:avLst/>
            </a:prstGeom>
            <a:noFill/>
          </p:spPr>
          <p:txBody>
            <a:bodyPr wrap="square" rtlCol="0">
              <a:spAutoFit/>
            </a:bodyPr>
            <a:lstStyle/>
            <a:p>
              <a:pPr algn="ctr"/>
              <a:r>
                <a:rPr lang="en-GB" sz="1200" dirty="0">
                  <a:solidFill>
                    <a:schemeClr val="bg1">
                      <a:lumMod val="65000"/>
                    </a:schemeClr>
                  </a:solidFill>
                </a:rPr>
                <a:t>Time</a:t>
              </a:r>
              <a:endParaRPr lang="en-SE" sz="1200" dirty="0">
                <a:solidFill>
                  <a:schemeClr val="bg1">
                    <a:lumMod val="65000"/>
                  </a:schemeClr>
                </a:solidFill>
              </a:endParaRPr>
            </a:p>
          </p:txBody>
        </p:sp>
        <p:sp>
          <p:nvSpPr>
            <p:cNvPr id="88" name="Rectangle 87">
              <a:extLst>
                <a:ext uri="{FF2B5EF4-FFF2-40B4-BE49-F238E27FC236}">
                  <a16:creationId xmlns:a16="http://schemas.microsoft.com/office/drawing/2014/main" id="{BA78330A-E8F4-49AA-923C-05B1660A3278}"/>
                </a:ext>
              </a:extLst>
            </p:cNvPr>
            <p:cNvSpPr/>
            <p:nvPr/>
          </p:nvSpPr>
          <p:spPr>
            <a:xfrm>
              <a:off x="7923108" y="6477909"/>
              <a:ext cx="415275" cy="176536"/>
            </a:xfrm>
            <a:prstGeom prst="rect">
              <a:avLst/>
            </a:prstGeom>
            <a:pattFill prst="pct90">
              <a:fgClr>
                <a:schemeClr val="accent1"/>
              </a:fgClr>
              <a:bgClr>
                <a:schemeClr val="bg1"/>
              </a:bgClr>
            </a:patt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dirty="0"/>
            </a:p>
          </p:txBody>
        </p:sp>
        <p:sp>
          <p:nvSpPr>
            <p:cNvPr id="89" name="Rectangle 88">
              <a:extLst>
                <a:ext uri="{FF2B5EF4-FFF2-40B4-BE49-F238E27FC236}">
                  <a16:creationId xmlns:a16="http://schemas.microsoft.com/office/drawing/2014/main" id="{28F0094F-23E0-4132-A550-39912D360B77}"/>
                </a:ext>
              </a:extLst>
            </p:cNvPr>
            <p:cNvSpPr/>
            <p:nvPr/>
          </p:nvSpPr>
          <p:spPr>
            <a:xfrm>
              <a:off x="9227713" y="6477909"/>
              <a:ext cx="415275" cy="176536"/>
            </a:xfrm>
            <a:prstGeom prst="rect">
              <a:avLst/>
            </a:prstGeom>
            <a:pattFill prst="pct90">
              <a:fgClr>
                <a:srgbClr val="FF0000"/>
              </a:fgClr>
              <a:bgClr>
                <a:schemeClr val="bg1"/>
              </a:bgClr>
            </a:patt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dirty="0"/>
            </a:p>
          </p:txBody>
        </p:sp>
        <p:sp>
          <p:nvSpPr>
            <p:cNvPr id="90" name="TextBox 89">
              <a:extLst>
                <a:ext uri="{FF2B5EF4-FFF2-40B4-BE49-F238E27FC236}">
                  <a16:creationId xmlns:a16="http://schemas.microsoft.com/office/drawing/2014/main" id="{16239F59-7F91-47CF-AEB6-867DC8FC509C}"/>
                </a:ext>
              </a:extLst>
            </p:cNvPr>
            <p:cNvSpPr txBox="1"/>
            <p:nvPr/>
          </p:nvSpPr>
          <p:spPr>
            <a:xfrm>
              <a:off x="8338383" y="6434154"/>
              <a:ext cx="886530" cy="246221"/>
            </a:xfrm>
            <a:prstGeom prst="rect">
              <a:avLst/>
            </a:prstGeom>
            <a:noFill/>
          </p:spPr>
          <p:txBody>
            <a:bodyPr wrap="square" rtlCol="0">
              <a:spAutoFit/>
            </a:bodyPr>
            <a:lstStyle/>
            <a:p>
              <a:r>
                <a:rPr lang="en-GB" sz="1000"/>
                <a:t>Resources A</a:t>
              </a:r>
              <a:endParaRPr lang="en-SE" sz="1000"/>
            </a:p>
          </p:txBody>
        </p:sp>
        <p:sp>
          <p:nvSpPr>
            <p:cNvPr id="91" name="TextBox 90">
              <a:extLst>
                <a:ext uri="{FF2B5EF4-FFF2-40B4-BE49-F238E27FC236}">
                  <a16:creationId xmlns:a16="http://schemas.microsoft.com/office/drawing/2014/main" id="{BCC10539-F482-404F-9D79-770FDAC61F93}"/>
                </a:ext>
              </a:extLst>
            </p:cNvPr>
            <p:cNvSpPr txBox="1"/>
            <p:nvPr/>
          </p:nvSpPr>
          <p:spPr>
            <a:xfrm>
              <a:off x="9633207" y="6443066"/>
              <a:ext cx="886530" cy="246221"/>
            </a:xfrm>
            <a:prstGeom prst="rect">
              <a:avLst/>
            </a:prstGeom>
            <a:noFill/>
          </p:spPr>
          <p:txBody>
            <a:bodyPr wrap="square" rtlCol="0">
              <a:spAutoFit/>
            </a:bodyPr>
            <a:lstStyle/>
            <a:p>
              <a:r>
                <a:rPr lang="en-GB" sz="1000"/>
                <a:t>Resources A</a:t>
              </a:r>
              <a:endParaRPr lang="en-SE" sz="1000"/>
            </a:p>
          </p:txBody>
        </p:sp>
        <p:sp>
          <p:nvSpPr>
            <p:cNvPr id="92" name="Rectangle 91">
              <a:extLst>
                <a:ext uri="{FF2B5EF4-FFF2-40B4-BE49-F238E27FC236}">
                  <a16:creationId xmlns:a16="http://schemas.microsoft.com/office/drawing/2014/main" id="{33E222D8-15C1-4893-A6E1-B09E44B421AB}"/>
                </a:ext>
              </a:extLst>
            </p:cNvPr>
            <p:cNvSpPr/>
            <p:nvPr/>
          </p:nvSpPr>
          <p:spPr>
            <a:xfrm>
              <a:off x="10551798" y="6477909"/>
              <a:ext cx="415275" cy="176536"/>
            </a:xfrm>
            <a:prstGeom prst="rect">
              <a:avLst/>
            </a:prstGeom>
            <a:pattFill prst="ltDnDiag">
              <a:fgClr>
                <a:schemeClr val="bg1">
                  <a:lumMod val="65000"/>
                </a:schemeClr>
              </a:fgClr>
              <a:bgClr>
                <a:schemeClr val="bg1"/>
              </a:bgClr>
            </a:patt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dirty="0"/>
            </a:p>
          </p:txBody>
        </p:sp>
        <p:sp>
          <p:nvSpPr>
            <p:cNvPr id="93" name="TextBox 92">
              <a:extLst>
                <a:ext uri="{FF2B5EF4-FFF2-40B4-BE49-F238E27FC236}">
                  <a16:creationId xmlns:a16="http://schemas.microsoft.com/office/drawing/2014/main" id="{30238438-A372-4A82-ACF0-B409189A0878}"/>
                </a:ext>
              </a:extLst>
            </p:cNvPr>
            <p:cNvSpPr txBox="1"/>
            <p:nvPr/>
          </p:nvSpPr>
          <p:spPr>
            <a:xfrm>
              <a:off x="10957292" y="6443066"/>
              <a:ext cx="886530" cy="246221"/>
            </a:xfrm>
            <a:prstGeom prst="rect">
              <a:avLst/>
            </a:prstGeom>
            <a:noFill/>
          </p:spPr>
          <p:txBody>
            <a:bodyPr wrap="square" rtlCol="0">
              <a:spAutoFit/>
            </a:bodyPr>
            <a:lstStyle/>
            <a:p>
              <a:r>
                <a:rPr lang="en-GB" sz="1000"/>
                <a:t>CC impact</a:t>
              </a:r>
              <a:endParaRPr lang="en-SE" sz="1000"/>
            </a:p>
          </p:txBody>
        </p:sp>
      </p:grpSp>
      <p:grpSp>
        <p:nvGrpSpPr>
          <p:cNvPr id="94" name="Group 93">
            <a:extLst>
              <a:ext uri="{FF2B5EF4-FFF2-40B4-BE49-F238E27FC236}">
                <a16:creationId xmlns:a16="http://schemas.microsoft.com/office/drawing/2014/main" id="{6D76EE88-1542-4426-9104-CCED7D914D88}"/>
              </a:ext>
            </a:extLst>
          </p:cNvPr>
          <p:cNvGrpSpPr/>
          <p:nvPr/>
        </p:nvGrpSpPr>
        <p:grpSpPr>
          <a:xfrm>
            <a:off x="7887904" y="3591280"/>
            <a:ext cx="4293868" cy="2240510"/>
            <a:chOff x="7927232" y="3630608"/>
            <a:chExt cx="4293868" cy="2240510"/>
          </a:xfrm>
        </p:grpSpPr>
        <p:sp>
          <p:nvSpPr>
            <p:cNvPr id="95" name="TextBox 94">
              <a:extLst>
                <a:ext uri="{FF2B5EF4-FFF2-40B4-BE49-F238E27FC236}">
                  <a16:creationId xmlns:a16="http://schemas.microsoft.com/office/drawing/2014/main" id="{28F46202-5E21-42C8-91BB-458485B19741}"/>
                </a:ext>
              </a:extLst>
            </p:cNvPr>
            <p:cNvSpPr txBox="1"/>
            <p:nvPr/>
          </p:nvSpPr>
          <p:spPr>
            <a:xfrm>
              <a:off x="11005876" y="3630608"/>
              <a:ext cx="1215224" cy="276999"/>
            </a:xfrm>
            <a:prstGeom prst="rect">
              <a:avLst/>
            </a:prstGeom>
            <a:noFill/>
          </p:spPr>
          <p:txBody>
            <a:bodyPr wrap="square" rtlCol="0">
              <a:spAutoFit/>
            </a:bodyPr>
            <a:lstStyle/>
            <a:p>
              <a:pPr algn="ctr"/>
              <a:r>
                <a:rPr lang="en-GB" sz="1200" dirty="0">
                  <a:solidFill>
                    <a:schemeClr val="bg1">
                      <a:lumMod val="75000"/>
                    </a:schemeClr>
                  </a:solidFill>
                </a:rPr>
                <a:t>100%</a:t>
              </a:r>
              <a:endParaRPr lang="en-SE" sz="1200" dirty="0">
                <a:solidFill>
                  <a:schemeClr val="bg1">
                    <a:lumMod val="75000"/>
                  </a:schemeClr>
                </a:solidFill>
              </a:endParaRPr>
            </a:p>
          </p:txBody>
        </p:sp>
        <p:sp>
          <p:nvSpPr>
            <p:cNvPr id="96" name="TextBox 95">
              <a:extLst>
                <a:ext uri="{FF2B5EF4-FFF2-40B4-BE49-F238E27FC236}">
                  <a16:creationId xmlns:a16="http://schemas.microsoft.com/office/drawing/2014/main" id="{7BBB37B3-5C5C-4225-B5D7-DD911C50E1EA}"/>
                </a:ext>
              </a:extLst>
            </p:cNvPr>
            <p:cNvSpPr txBox="1"/>
            <p:nvPr/>
          </p:nvSpPr>
          <p:spPr>
            <a:xfrm>
              <a:off x="10932606" y="5594119"/>
              <a:ext cx="1215224" cy="276999"/>
            </a:xfrm>
            <a:prstGeom prst="rect">
              <a:avLst/>
            </a:prstGeom>
            <a:noFill/>
          </p:spPr>
          <p:txBody>
            <a:bodyPr wrap="square" rtlCol="0">
              <a:spAutoFit/>
            </a:bodyPr>
            <a:lstStyle/>
            <a:p>
              <a:pPr algn="ctr"/>
              <a:r>
                <a:rPr lang="en-GB" sz="1200" dirty="0">
                  <a:solidFill>
                    <a:schemeClr val="bg1">
                      <a:lumMod val="75000"/>
                    </a:schemeClr>
                  </a:solidFill>
                </a:rPr>
                <a:t>0%</a:t>
              </a:r>
              <a:endParaRPr lang="en-SE" sz="1200" dirty="0">
                <a:solidFill>
                  <a:schemeClr val="bg1">
                    <a:lumMod val="75000"/>
                  </a:schemeClr>
                </a:solidFill>
              </a:endParaRPr>
            </a:p>
          </p:txBody>
        </p:sp>
        <p:cxnSp>
          <p:nvCxnSpPr>
            <p:cNvPr id="97" name="Straight Connector 96">
              <a:extLst>
                <a:ext uri="{FF2B5EF4-FFF2-40B4-BE49-F238E27FC236}">
                  <a16:creationId xmlns:a16="http://schemas.microsoft.com/office/drawing/2014/main" id="{B33DB7B5-C3F2-476E-B65D-DA20891A011F}"/>
                </a:ext>
              </a:extLst>
            </p:cNvPr>
            <p:cNvCxnSpPr>
              <a:cxnSpLocks/>
            </p:cNvCxnSpPr>
            <p:nvPr/>
          </p:nvCxnSpPr>
          <p:spPr>
            <a:xfrm flipH="1">
              <a:off x="11194417" y="3728526"/>
              <a:ext cx="20763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5A0D2A8F-B108-4E4E-AC47-B6FB00FEAB25}"/>
                </a:ext>
              </a:extLst>
            </p:cNvPr>
            <p:cNvCxnSpPr>
              <a:cxnSpLocks/>
            </p:cNvCxnSpPr>
            <p:nvPr/>
          </p:nvCxnSpPr>
          <p:spPr>
            <a:xfrm flipH="1">
              <a:off x="11194417" y="5767249"/>
              <a:ext cx="20763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0C9DABD7-C14B-42D2-ABA6-9475F4F1D4DE}"/>
                </a:ext>
              </a:extLst>
            </p:cNvPr>
            <p:cNvSpPr txBox="1"/>
            <p:nvPr/>
          </p:nvSpPr>
          <p:spPr>
            <a:xfrm rot="16200000">
              <a:off x="7458120" y="4814854"/>
              <a:ext cx="1215224" cy="276999"/>
            </a:xfrm>
            <a:prstGeom prst="rect">
              <a:avLst/>
            </a:prstGeom>
            <a:noFill/>
          </p:spPr>
          <p:txBody>
            <a:bodyPr wrap="square" rtlCol="0">
              <a:spAutoFit/>
            </a:bodyPr>
            <a:lstStyle/>
            <a:p>
              <a:pPr algn="ctr"/>
              <a:r>
                <a:rPr lang="en-GB" sz="1200" dirty="0">
                  <a:solidFill>
                    <a:schemeClr val="bg1">
                      <a:lumMod val="75000"/>
                    </a:schemeClr>
                  </a:solidFill>
                </a:rPr>
                <a:t>Resources</a:t>
              </a:r>
              <a:endParaRPr lang="en-SE" sz="1200" dirty="0">
                <a:solidFill>
                  <a:schemeClr val="bg1">
                    <a:lumMod val="75000"/>
                  </a:schemeClr>
                </a:solidFill>
              </a:endParaRPr>
            </a:p>
          </p:txBody>
        </p:sp>
      </p:grpSp>
      <p:sp>
        <p:nvSpPr>
          <p:cNvPr id="100" name="TextBox 99">
            <a:extLst>
              <a:ext uri="{FF2B5EF4-FFF2-40B4-BE49-F238E27FC236}">
                <a16:creationId xmlns:a16="http://schemas.microsoft.com/office/drawing/2014/main" id="{4819627D-887B-497D-9DD0-B4EEDF9B7918}"/>
              </a:ext>
            </a:extLst>
          </p:cNvPr>
          <p:cNvSpPr txBox="1"/>
          <p:nvPr/>
        </p:nvSpPr>
        <p:spPr>
          <a:xfrm>
            <a:off x="6037199" y="6476617"/>
            <a:ext cx="169297" cy="276999"/>
          </a:xfrm>
          <a:prstGeom prst="rect">
            <a:avLst/>
          </a:prstGeom>
          <a:noFill/>
        </p:spPr>
        <p:txBody>
          <a:bodyPr wrap="square" rtlCol="0">
            <a:spAutoFit/>
          </a:bodyPr>
          <a:lstStyle/>
          <a:p>
            <a:r>
              <a:rPr lang="en-GB" sz="1200" dirty="0">
                <a:solidFill>
                  <a:schemeClr val="bg2">
                    <a:lumMod val="75000"/>
                  </a:schemeClr>
                </a:solidFill>
              </a:rPr>
              <a:t>6</a:t>
            </a:r>
            <a:endParaRPr lang="en-SE" sz="1200" dirty="0">
              <a:solidFill>
                <a:schemeClr val="bg2">
                  <a:lumMod val="75000"/>
                </a:schemeClr>
              </a:solidFill>
            </a:endParaRPr>
          </a:p>
        </p:txBody>
      </p:sp>
    </p:spTree>
    <p:extLst>
      <p:ext uri="{BB962C8B-B14F-4D97-AF65-F5344CB8AC3E}">
        <p14:creationId xmlns:p14="http://schemas.microsoft.com/office/powerpoint/2010/main" val="558869468"/>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Isosceles Triangle 87">
            <a:extLst>
              <a:ext uri="{FF2B5EF4-FFF2-40B4-BE49-F238E27FC236}">
                <a16:creationId xmlns:a16="http://schemas.microsoft.com/office/drawing/2014/main" id="{26E4F3EA-2E18-4B94-A46B-A7F2126D237A}"/>
              </a:ext>
            </a:extLst>
          </p:cNvPr>
          <p:cNvSpPr/>
          <p:nvPr/>
        </p:nvSpPr>
        <p:spPr>
          <a:xfrm rot="20912852">
            <a:off x="-1631289" y="3223123"/>
            <a:ext cx="6471637" cy="4327036"/>
          </a:xfrm>
          <a:prstGeom prst="triangle">
            <a:avLst>
              <a:gd name="adj" fmla="val 35736"/>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89" name="Isosceles Triangle 88">
            <a:extLst>
              <a:ext uri="{FF2B5EF4-FFF2-40B4-BE49-F238E27FC236}">
                <a16:creationId xmlns:a16="http://schemas.microsoft.com/office/drawing/2014/main" id="{1079BC77-C1F7-4BE4-9EDE-5BBDC4739E95}"/>
              </a:ext>
            </a:extLst>
          </p:cNvPr>
          <p:cNvSpPr/>
          <p:nvPr/>
        </p:nvSpPr>
        <p:spPr>
          <a:xfrm rot="1663616">
            <a:off x="7848432" y="-2572005"/>
            <a:ext cx="5045693" cy="3380275"/>
          </a:xfrm>
          <a:prstGeom prst="triangle">
            <a:avLst>
              <a:gd name="adj" fmla="val 100000"/>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pic>
        <p:nvPicPr>
          <p:cNvPr id="76" name="Picture 75">
            <a:extLst>
              <a:ext uri="{FF2B5EF4-FFF2-40B4-BE49-F238E27FC236}">
                <a16:creationId xmlns:a16="http://schemas.microsoft.com/office/drawing/2014/main" id="{6C27AADE-6C78-4F96-9731-A44CE2F84D76}"/>
              </a:ext>
            </a:extLst>
          </p:cNvPr>
          <p:cNvPicPr>
            <a:picLocks noChangeAspect="1"/>
          </p:cNvPicPr>
          <p:nvPr/>
        </p:nvPicPr>
        <p:blipFill rotWithShape="1">
          <a:blip r:embed="rId3"/>
          <a:srcRect t="11236" b="6976"/>
          <a:stretch/>
        </p:blipFill>
        <p:spPr>
          <a:xfrm>
            <a:off x="8214067" y="1650094"/>
            <a:ext cx="2893510" cy="1577699"/>
          </a:xfrm>
          <a:prstGeom prst="rect">
            <a:avLst/>
          </a:prstGeom>
        </p:spPr>
      </p:pic>
      <p:sp>
        <p:nvSpPr>
          <p:cNvPr id="10" name="Content Placeholder 2">
            <a:extLst>
              <a:ext uri="{FF2B5EF4-FFF2-40B4-BE49-F238E27FC236}">
                <a16:creationId xmlns:a16="http://schemas.microsoft.com/office/drawing/2014/main" id="{E1B23687-0186-4496-9B1A-ED24C6598045}"/>
              </a:ext>
            </a:extLst>
          </p:cNvPr>
          <p:cNvSpPr txBox="1">
            <a:spLocks/>
          </p:cNvSpPr>
          <p:nvPr/>
        </p:nvSpPr>
        <p:spPr>
          <a:xfrm>
            <a:off x="342900" y="557210"/>
            <a:ext cx="11515725" cy="719733"/>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b="1" dirty="0">
                <a:solidFill>
                  <a:schemeClr val="accent1">
                    <a:lumMod val="75000"/>
                  </a:schemeClr>
                </a:solidFill>
                <a:latin typeface="Gadugi" panose="020B0502040204020203" pitchFamily="34" charset="0"/>
                <a:ea typeface="Gadugi" panose="020B0502040204020203" pitchFamily="34" charset="0"/>
              </a:rPr>
              <a:t>Scenario 3 - Subsidized Adaptation</a:t>
            </a:r>
          </a:p>
        </p:txBody>
      </p:sp>
      <p:sp>
        <p:nvSpPr>
          <p:cNvPr id="7" name="TextBox 6">
            <a:extLst>
              <a:ext uri="{FF2B5EF4-FFF2-40B4-BE49-F238E27FC236}">
                <a16:creationId xmlns:a16="http://schemas.microsoft.com/office/drawing/2014/main" id="{B9041F20-443D-4932-92BB-772FC4CAF83D}"/>
              </a:ext>
            </a:extLst>
          </p:cNvPr>
          <p:cNvSpPr txBox="1"/>
          <p:nvPr/>
        </p:nvSpPr>
        <p:spPr>
          <a:xfrm>
            <a:off x="1884238" y="2461509"/>
            <a:ext cx="1068562" cy="307777"/>
          </a:xfrm>
          <a:prstGeom prst="rect">
            <a:avLst/>
          </a:prstGeom>
          <a:noFill/>
        </p:spPr>
        <p:txBody>
          <a:bodyPr wrap="none" rtlCol="0">
            <a:spAutoFit/>
          </a:bodyPr>
          <a:lstStyle/>
          <a:p>
            <a:pPr algn="ctr"/>
            <a:r>
              <a:rPr lang="en-GB" sz="1400" dirty="0"/>
              <a:t>Resources A</a:t>
            </a:r>
            <a:endParaRPr lang="en-SE" sz="1400" dirty="0"/>
          </a:p>
        </p:txBody>
      </p:sp>
      <p:sp>
        <p:nvSpPr>
          <p:cNvPr id="8" name="TextBox 7">
            <a:extLst>
              <a:ext uri="{FF2B5EF4-FFF2-40B4-BE49-F238E27FC236}">
                <a16:creationId xmlns:a16="http://schemas.microsoft.com/office/drawing/2014/main" id="{A46F1292-4365-46E2-B6E6-0B3EF94A6AE5}"/>
              </a:ext>
            </a:extLst>
          </p:cNvPr>
          <p:cNvSpPr txBox="1"/>
          <p:nvPr/>
        </p:nvSpPr>
        <p:spPr>
          <a:xfrm>
            <a:off x="4470888" y="2479527"/>
            <a:ext cx="1062150" cy="307777"/>
          </a:xfrm>
          <a:prstGeom prst="rect">
            <a:avLst/>
          </a:prstGeom>
          <a:noFill/>
        </p:spPr>
        <p:txBody>
          <a:bodyPr wrap="none" rtlCol="0">
            <a:spAutoFit/>
          </a:bodyPr>
          <a:lstStyle/>
          <a:p>
            <a:pPr algn="ctr"/>
            <a:r>
              <a:rPr lang="en-GB" sz="1400" dirty="0"/>
              <a:t>Resources B</a:t>
            </a:r>
            <a:endParaRPr lang="en-SE" sz="1400" dirty="0"/>
          </a:p>
        </p:txBody>
      </p:sp>
      <p:sp>
        <p:nvSpPr>
          <p:cNvPr id="9" name="TextBox 8">
            <a:extLst>
              <a:ext uri="{FF2B5EF4-FFF2-40B4-BE49-F238E27FC236}">
                <a16:creationId xmlns:a16="http://schemas.microsoft.com/office/drawing/2014/main" id="{1A95B336-8A52-41A3-9891-AB713CAE2922}"/>
              </a:ext>
            </a:extLst>
          </p:cNvPr>
          <p:cNvSpPr txBox="1"/>
          <p:nvPr/>
        </p:nvSpPr>
        <p:spPr>
          <a:xfrm>
            <a:off x="3151675" y="3490593"/>
            <a:ext cx="1215224" cy="523220"/>
          </a:xfrm>
          <a:prstGeom prst="rect">
            <a:avLst/>
          </a:prstGeom>
          <a:noFill/>
        </p:spPr>
        <p:txBody>
          <a:bodyPr wrap="square" rtlCol="0">
            <a:spAutoFit/>
          </a:bodyPr>
          <a:lstStyle/>
          <a:p>
            <a:pPr algn="ctr"/>
            <a:r>
              <a:rPr lang="en-GB" sz="1400" dirty="0"/>
              <a:t>Competitivity of A/B</a:t>
            </a:r>
            <a:endParaRPr lang="en-SE" sz="1400" dirty="0"/>
          </a:p>
        </p:txBody>
      </p:sp>
      <p:sp>
        <p:nvSpPr>
          <p:cNvPr id="11" name="TextBox 10">
            <a:extLst>
              <a:ext uri="{FF2B5EF4-FFF2-40B4-BE49-F238E27FC236}">
                <a16:creationId xmlns:a16="http://schemas.microsoft.com/office/drawing/2014/main" id="{44167920-781F-4F78-9E12-FA62E094F444}"/>
              </a:ext>
            </a:extLst>
          </p:cNvPr>
          <p:cNvSpPr txBox="1"/>
          <p:nvPr/>
        </p:nvSpPr>
        <p:spPr>
          <a:xfrm>
            <a:off x="1504258" y="4006894"/>
            <a:ext cx="869277" cy="307777"/>
          </a:xfrm>
          <a:prstGeom prst="rect">
            <a:avLst/>
          </a:prstGeom>
          <a:noFill/>
        </p:spPr>
        <p:txBody>
          <a:bodyPr wrap="none" rtlCol="0">
            <a:spAutoFit/>
          </a:bodyPr>
          <a:lstStyle/>
          <a:p>
            <a:pPr algn="ctr"/>
            <a:r>
              <a:rPr lang="en-GB" sz="1400" dirty="0"/>
              <a:t>Income A</a:t>
            </a:r>
            <a:endParaRPr lang="en-SE" sz="1400" dirty="0"/>
          </a:p>
        </p:txBody>
      </p:sp>
      <p:sp>
        <p:nvSpPr>
          <p:cNvPr id="12" name="TextBox 11">
            <a:extLst>
              <a:ext uri="{FF2B5EF4-FFF2-40B4-BE49-F238E27FC236}">
                <a16:creationId xmlns:a16="http://schemas.microsoft.com/office/drawing/2014/main" id="{9F4E3C33-B3B3-4136-B6F8-DEA00F77D10D}"/>
              </a:ext>
            </a:extLst>
          </p:cNvPr>
          <p:cNvSpPr txBox="1"/>
          <p:nvPr/>
        </p:nvSpPr>
        <p:spPr>
          <a:xfrm>
            <a:off x="5267721" y="3908686"/>
            <a:ext cx="862865" cy="307777"/>
          </a:xfrm>
          <a:prstGeom prst="rect">
            <a:avLst/>
          </a:prstGeom>
          <a:noFill/>
        </p:spPr>
        <p:txBody>
          <a:bodyPr wrap="none" rtlCol="0">
            <a:spAutoFit/>
          </a:bodyPr>
          <a:lstStyle/>
          <a:p>
            <a:pPr algn="ctr"/>
            <a:r>
              <a:rPr lang="en-GB" sz="1400" dirty="0"/>
              <a:t>Income B</a:t>
            </a:r>
            <a:endParaRPr lang="en-SE" sz="1400" dirty="0"/>
          </a:p>
        </p:txBody>
      </p:sp>
      <p:sp>
        <p:nvSpPr>
          <p:cNvPr id="13" name="TextBox 12">
            <a:extLst>
              <a:ext uri="{FF2B5EF4-FFF2-40B4-BE49-F238E27FC236}">
                <a16:creationId xmlns:a16="http://schemas.microsoft.com/office/drawing/2014/main" id="{2014E918-620D-4317-842B-E78AD5DF5DC6}"/>
              </a:ext>
            </a:extLst>
          </p:cNvPr>
          <p:cNvSpPr txBox="1"/>
          <p:nvPr/>
        </p:nvSpPr>
        <p:spPr>
          <a:xfrm>
            <a:off x="2071410" y="3501983"/>
            <a:ext cx="1009122" cy="276999"/>
          </a:xfrm>
          <a:prstGeom prst="rect">
            <a:avLst/>
          </a:prstGeom>
          <a:noFill/>
        </p:spPr>
        <p:txBody>
          <a:bodyPr wrap="none" rtlCol="0">
            <a:spAutoFit/>
          </a:bodyPr>
          <a:lstStyle/>
          <a:p>
            <a:pPr algn="ctr"/>
            <a:r>
              <a:rPr lang="en-GB" sz="1200" i="1" dirty="0">
                <a:solidFill>
                  <a:schemeClr val="bg1">
                    <a:lumMod val="75000"/>
                  </a:schemeClr>
                </a:solidFill>
              </a:rPr>
              <a:t>Competitor A</a:t>
            </a:r>
            <a:endParaRPr lang="en-SE" sz="1200" i="1" dirty="0">
              <a:solidFill>
                <a:schemeClr val="bg1">
                  <a:lumMod val="75000"/>
                </a:schemeClr>
              </a:solidFill>
            </a:endParaRPr>
          </a:p>
        </p:txBody>
      </p:sp>
      <p:sp>
        <p:nvSpPr>
          <p:cNvPr id="14" name="TextBox 13">
            <a:extLst>
              <a:ext uri="{FF2B5EF4-FFF2-40B4-BE49-F238E27FC236}">
                <a16:creationId xmlns:a16="http://schemas.microsoft.com/office/drawing/2014/main" id="{E824737C-D015-4EEB-98B3-E213294ED6AB}"/>
              </a:ext>
            </a:extLst>
          </p:cNvPr>
          <p:cNvSpPr txBox="1"/>
          <p:nvPr/>
        </p:nvSpPr>
        <p:spPr>
          <a:xfrm>
            <a:off x="4412882" y="3492109"/>
            <a:ext cx="1002710" cy="276999"/>
          </a:xfrm>
          <a:prstGeom prst="rect">
            <a:avLst/>
          </a:prstGeom>
          <a:noFill/>
        </p:spPr>
        <p:txBody>
          <a:bodyPr wrap="none" rtlCol="0">
            <a:spAutoFit/>
          </a:bodyPr>
          <a:lstStyle/>
          <a:p>
            <a:pPr algn="ctr"/>
            <a:r>
              <a:rPr lang="en-GB" sz="1200" i="1" dirty="0">
                <a:solidFill>
                  <a:schemeClr val="bg1">
                    <a:lumMod val="75000"/>
                  </a:schemeClr>
                </a:solidFill>
              </a:rPr>
              <a:t>Competitor B</a:t>
            </a:r>
            <a:endParaRPr lang="en-SE" sz="1200" i="1" dirty="0">
              <a:solidFill>
                <a:schemeClr val="bg1">
                  <a:lumMod val="75000"/>
                </a:schemeClr>
              </a:solidFill>
            </a:endParaRPr>
          </a:p>
        </p:txBody>
      </p:sp>
      <p:sp>
        <p:nvSpPr>
          <p:cNvPr id="15" name="TextBox 14">
            <a:extLst>
              <a:ext uri="{FF2B5EF4-FFF2-40B4-BE49-F238E27FC236}">
                <a16:creationId xmlns:a16="http://schemas.microsoft.com/office/drawing/2014/main" id="{A00D81C4-38EE-45C7-9ED6-B4923076DC90}"/>
              </a:ext>
            </a:extLst>
          </p:cNvPr>
          <p:cNvSpPr txBox="1"/>
          <p:nvPr/>
        </p:nvSpPr>
        <p:spPr>
          <a:xfrm>
            <a:off x="3276884" y="1669759"/>
            <a:ext cx="922048" cy="307777"/>
          </a:xfrm>
          <a:prstGeom prst="rect">
            <a:avLst/>
          </a:prstGeom>
          <a:noFill/>
        </p:spPr>
        <p:txBody>
          <a:bodyPr wrap="none" rtlCol="0">
            <a:spAutoFit/>
          </a:bodyPr>
          <a:lstStyle/>
          <a:p>
            <a:pPr algn="ctr"/>
            <a:r>
              <a:rPr lang="en-GB" sz="1400" dirty="0"/>
              <a:t>CC Impact</a:t>
            </a:r>
            <a:endParaRPr lang="en-SE" sz="1400" dirty="0"/>
          </a:p>
        </p:txBody>
      </p:sp>
      <p:sp>
        <p:nvSpPr>
          <p:cNvPr id="16" name="TextBox 15">
            <a:extLst>
              <a:ext uri="{FF2B5EF4-FFF2-40B4-BE49-F238E27FC236}">
                <a16:creationId xmlns:a16="http://schemas.microsoft.com/office/drawing/2014/main" id="{E0DDBED3-4BD7-45B4-9064-4F895422209A}"/>
              </a:ext>
            </a:extLst>
          </p:cNvPr>
          <p:cNvSpPr txBox="1"/>
          <p:nvPr/>
        </p:nvSpPr>
        <p:spPr>
          <a:xfrm>
            <a:off x="342806" y="2286970"/>
            <a:ext cx="1143455" cy="523220"/>
          </a:xfrm>
          <a:prstGeom prst="rect">
            <a:avLst/>
          </a:prstGeom>
          <a:noFill/>
        </p:spPr>
        <p:txBody>
          <a:bodyPr wrap="none" rtlCol="0">
            <a:spAutoFit/>
          </a:bodyPr>
          <a:lstStyle/>
          <a:p>
            <a:pPr algn="ctr"/>
            <a:r>
              <a:rPr lang="en-GB" sz="1400" dirty="0"/>
              <a:t>Adaptation A</a:t>
            </a:r>
          </a:p>
          <a:p>
            <a:pPr algn="ctr"/>
            <a:r>
              <a:rPr lang="en-GB" sz="1400" dirty="0"/>
              <a:t>(Tailored)</a:t>
            </a:r>
            <a:endParaRPr lang="en-SE" sz="1400" dirty="0"/>
          </a:p>
        </p:txBody>
      </p:sp>
      <p:sp>
        <p:nvSpPr>
          <p:cNvPr id="17" name="TextBox 16">
            <a:extLst>
              <a:ext uri="{FF2B5EF4-FFF2-40B4-BE49-F238E27FC236}">
                <a16:creationId xmlns:a16="http://schemas.microsoft.com/office/drawing/2014/main" id="{AA0E1062-0EB9-47B2-8C83-93EF25EE79D9}"/>
              </a:ext>
            </a:extLst>
          </p:cNvPr>
          <p:cNvSpPr txBox="1"/>
          <p:nvPr/>
        </p:nvSpPr>
        <p:spPr>
          <a:xfrm>
            <a:off x="6059223" y="2388304"/>
            <a:ext cx="1170385" cy="738664"/>
          </a:xfrm>
          <a:prstGeom prst="rect">
            <a:avLst/>
          </a:prstGeom>
          <a:noFill/>
        </p:spPr>
        <p:txBody>
          <a:bodyPr wrap="none" rtlCol="0">
            <a:spAutoFit/>
          </a:bodyPr>
          <a:lstStyle/>
          <a:p>
            <a:pPr algn="ctr"/>
            <a:r>
              <a:rPr lang="en-GB" sz="1400" dirty="0"/>
              <a:t>Adaptation B</a:t>
            </a:r>
          </a:p>
          <a:p>
            <a:pPr algn="ctr"/>
            <a:r>
              <a:rPr lang="en-GB" sz="1400" dirty="0"/>
              <a:t>(Tailored </a:t>
            </a:r>
          </a:p>
          <a:p>
            <a:pPr algn="ctr"/>
            <a:r>
              <a:rPr lang="en-GB" sz="1400" dirty="0"/>
              <a:t>&amp; Subsidized)</a:t>
            </a:r>
            <a:endParaRPr lang="en-SE" sz="1400" dirty="0"/>
          </a:p>
        </p:txBody>
      </p:sp>
      <p:sp>
        <p:nvSpPr>
          <p:cNvPr id="18" name="TextBox 17">
            <a:extLst>
              <a:ext uri="{FF2B5EF4-FFF2-40B4-BE49-F238E27FC236}">
                <a16:creationId xmlns:a16="http://schemas.microsoft.com/office/drawing/2014/main" id="{B325E966-9D79-4F78-956A-146971E397D1}"/>
              </a:ext>
            </a:extLst>
          </p:cNvPr>
          <p:cNvSpPr txBox="1"/>
          <p:nvPr/>
        </p:nvSpPr>
        <p:spPr>
          <a:xfrm>
            <a:off x="751486" y="4347235"/>
            <a:ext cx="649152" cy="307777"/>
          </a:xfrm>
          <a:prstGeom prst="rect">
            <a:avLst/>
          </a:prstGeom>
          <a:noFill/>
        </p:spPr>
        <p:txBody>
          <a:bodyPr wrap="none" rtlCol="0">
            <a:spAutoFit/>
          </a:bodyPr>
          <a:lstStyle/>
          <a:p>
            <a:pPr algn="ctr"/>
            <a:r>
              <a:rPr lang="en-GB" sz="1400" dirty="0"/>
              <a:t>Cost A</a:t>
            </a:r>
            <a:endParaRPr lang="en-SE" sz="1400" dirty="0"/>
          </a:p>
        </p:txBody>
      </p:sp>
      <p:sp>
        <p:nvSpPr>
          <p:cNvPr id="19" name="TextBox 18">
            <a:extLst>
              <a:ext uri="{FF2B5EF4-FFF2-40B4-BE49-F238E27FC236}">
                <a16:creationId xmlns:a16="http://schemas.microsoft.com/office/drawing/2014/main" id="{E523EE64-C359-4597-A43D-8E9CC4DA1F54}"/>
              </a:ext>
            </a:extLst>
          </p:cNvPr>
          <p:cNvSpPr txBox="1"/>
          <p:nvPr/>
        </p:nvSpPr>
        <p:spPr>
          <a:xfrm>
            <a:off x="5565139" y="4361719"/>
            <a:ext cx="642740" cy="307777"/>
          </a:xfrm>
          <a:prstGeom prst="rect">
            <a:avLst/>
          </a:prstGeom>
          <a:noFill/>
        </p:spPr>
        <p:txBody>
          <a:bodyPr wrap="none" rtlCol="0">
            <a:spAutoFit/>
          </a:bodyPr>
          <a:lstStyle/>
          <a:p>
            <a:pPr algn="ctr"/>
            <a:r>
              <a:rPr lang="en-GB" sz="1400" dirty="0"/>
              <a:t>Cost B</a:t>
            </a:r>
            <a:endParaRPr lang="en-SE" sz="1400" dirty="0"/>
          </a:p>
        </p:txBody>
      </p:sp>
      <p:pic>
        <p:nvPicPr>
          <p:cNvPr id="20" name="Picture 19">
            <a:extLst>
              <a:ext uri="{FF2B5EF4-FFF2-40B4-BE49-F238E27FC236}">
                <a16:creationId xmlns:a16="http://schemas.microsoft.com/office/drawing/2014/main" id="{F2AF8FE9-B61D-4286-A599-B4F4712C77C0}"/>
              </a:ext>
            </a:extLst>
          </p:cNvPr>
          <p:cNvPicPr>
            <a:picLocks noChangeAspect="1"/>
          </p:cNvPicPr>
          <p:nvPr/>
        </p:nvPicPr>
        <p:blipFill>
          <a:blip r:embed="rId4">
            <a:duotone>
              <a:schemeClr val="bg2">
                <a:shade val="45000"/>
                <a:satMod val="135000"/>
              </a:schemeClr>
              <a:prstClr val="white"/>
            </a:duotone>
          </a:blip>
          <a:stretch>
            <a:fillRect/>
          </a:stretch>
        </p:blipFill>
        <p:spPr>
          <a:xfrm>
            <a:off x="2434199" y="3240195"/>
            <a:ext cx="312447" cy="320068"/>
          </a:xfrm>
          <a:prstGeom prst="rect">
            <a:avLst/>
          </a:prstGeom>
        </p:spPr>
      </p:pic>
      <p:pic>
        <p:nvPicPr>
          <p:cNvPr id="21" name="Picture 20">
            <a:extLst>
              <a:ext uri="{FF2B5EF4-FFF2-40B4-BE49-F238E27FC236}">
                <a16:creationId xmlns:a16="http://schemas.microsoft.com/office/drawing/2014/main" id="{1BFC6940-E0C1-4FE5-B7D5-7B70E180FB99}"/>
              </a:ext>
            </a:extLst>
          </p:cNvPr>
          <p:cNvPicPr>
            <a:picLocks noChangeAspect="1"/>
          </p:cNvPicPr>
          <p:nvPr/>
        </p:nvPicPr>
        <p:blipFill>
          <a:blip r:embed="rId5">
            <a:duotone>
              <a:schemeClr val="bg2">
                <a:shade val="45000"/>
                <a:satMod val="135000"/>
              </a:schemeClr>
              <a:prstClr val="white"/>
            </a:duotone>
          </a:blip>
          <a:stretch>
            <a:fillRect/>
          </a:stretch>
        </p:blipFill>
        <p:spPr>
          <a:xfrm>
            <a:off x="4721018" y="3264397"/>
            <a:ext cx="274344" cy="276998"/>
          </a:xfrm>
          <a:prstGeom prst="rect">
            <a:avLst/>
          </a:prstGeom>
        </p:spPr>
      </p:pic>
      <p:sp>
        <p:nvSpPr>
          <p:cNvPr id="22" name="Arc 21">
            <a:extLst>
              <a:ext uri="{FF2B5EF4-FFF2-40B4-BE49-F238E27FC236}">
                <a16:creationId xmlns:a16="http://schemas.microsoft.com/office/drawing/2014/main" id="{91C24F85-7ACC-4BE7-B25C-E3EA2841EFBF}"/>
              </a:ext>
            </a:extLst>
          </p:cNvPr>
          <p:cNvSpPr/>
          <p:nvPr/>
        </p:nvSpPr>
        <p:spPr>
          <a:xfrm rot="21244858" flipH="1">
            <a:off x="1673535" y="2578960"/>
            <a:ext cx="1414172" cy="1723941"/>
          </a:xfrm>
          <a:prstGeom prst="arc">
            <a:avLst>
              <a:gd name="adj1" fmla="val 17657015"/>
              <a:gd name="adj2" fmla="val 2432240"/>
            </a:avLst>
          </a:prstGeom>
          <a:ln w="15875">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E"/>
          </a:p>
        </p:txBody>
      </p:sp>
      <p:sp>
        <p:nvSpPr>
          <p:cNvPr id="23" name="Arc 22">
            <a:extLst>
              <a:ext uri="{FF2B5EF4-FFF2-40B4-BE49-F238E27FC236}">
                <a16:creationId xmlns:a16="http://schemas.microsoft.com/office/drawing/2014/main" id="{494B66FB-C21D-41D8-AFFC-CB13D43E5C14}"/>
              </a:ext>
            </a:extLst>
          </p:cNvPr>
          <p:cNvSpPr/>
          <p:nvPr/>
        </p:nvSpPr>
        <p:spPr>
          <a:xfrm rot="15711178" flipH="1">
            <a:off x="2104469" y="2815531"/>
            <a:ext cx="1464192" cy="1908119"/>
          </a:xfrm>
          <a:prstGeom prst="arc">
            <a:avLst>
              <a:gd name="adj1" fmla="val 17828970"/>
              <a:gd name="adj2" fmla="val 4118910"/>
            </a:avLst>
          </a:prstGeom>
          <a:ln w="15875">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E"/>
          </a:p>
        </p:txBody>
      </p:sp>
      <p:sp>
        <p:nvSpPr>
          <p:cNvPr id="24" name="Arc 23">
            <a:extLst>
              <a:ext uri="{FF2B5EF4-FFF2-40B4-BE49-F238E27FC236}">
                <a16:creationId xmlns:a16="http://schemas.microsoft.com/office/drawing/2014/main" id="{EC887C24-83E4-4F81-A919-5C95C69A1286}"/>
              </a:ext>
            </a:extLst>
          </p:cNvPr>
          <p:cNvSpPr/>
          <p:nvPr/>
        </p:nvSpPr>
        <p:spPr>
          <a:xfrm rot="7693069" flipH="1">
            <a:off x="2315003" y="2529823"/>
            <a:ext cx="1333051" cy="1598547"/>
          </a:xfrm>
          <a:prstGeom prst="arc">
            <a:avLst>
              <a:gd name="adj1" fmla="val 17868569"/>
              <a:gd name="adj2" fmla="val 2346623"/>
            </a:avLst>
          </a:prstGeom>
          <a:ln w="15875">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E"/>
          </a:p>
        </p:txBody>
      </p:sp>
      <p:sp>
        <p:nvSpPr>
          <p:cNvPr id="25" name="Arc 24">
            <a:extLst>
              <a:ext uri="{FF2B5EF4-FFF2-40B4-BE49-F238E27FC236}">
                <a16:creationId xmlns:a16="http://schemas.microsoft.com/office/drawing/2014/main" id="{CDE8C9F3-FA08-4AF3-AB1D-A280B279393D}"/>
              </a:ext>
            </a:extLst>
          </p:cNvPr>
          <p:cNvSpPr/>
          <p:nvPr/>
        </p:nvSpPr>
        <p:spPr>
          <a:xfrm>
            <a:off x="4425402" y="2600980"/>
            <a:ext cx="1404668" cy="1713691"/>
          </a:xfrm>
          <a:prstGeom prst="arc">
            <a:avLst>
              <a:gd name="adj1" fmla="val 17873576"/>
              <a:gd name="adj2" fmla="val 2381197"/>
            </a:avLst>
          </a:prstGeom>
          <a:ln w="15875">
            <a:solidFill>
              <a:srgbClr val="C00000"/>
            </a:solidFill>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E"/>
          </a:p>
        </p:txBody>
      </p:sp>
      <p:sp>
        <p:nvSpPr>
          <p:cNvPr id="26" name="Arc 25">
            <a:extLst>
              <a:ext uri="{FF2B5EF4-FFF2-40B4-BE49-F238E27FC236}">
                <a16:creationId xmlns:a16="http://schemas.microsoft.com/office/drawing/2014/main" id="{420F89A5-0FCC-45D8-81C3-A698EB9C220D}"/>
              </a:ext>
            </a:extLst>
          </p:cNvPr>
          <p:cNvSpPr/>
          <p:nvPr/>
        </p:nvSpPr>
        <p:spPr>
          <a:xfrm rot="14490689">
            <a:off x="3883614" y="2464497"/>
            <a:ext cx="1276141" cy="1670816"/>
          </a:xfrm>
          <a:prstGeom prst="arc">
            <a:avLst>
              <a:gd name="adj1" fmla="val 17204353"/>
              <a:gd name="adj2" fmla="val 1631324"/>
            </a:avLst>
          </a:prstGeom>
          <a:ln w="15875">
            <a:solidFill>
              <a:srgbClr val="C00000"/>
            </a:solidFill>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E"/>
          </a:p>
        </p:txBody>
      </p:sp>
      <p:sp>
        <p:nvSpPr>
          <p:cNvPr id="27" name="Arc 26">
            <a:extLst>
              <a:ext uri="{FF2B5EF4-FFF2-40B4-BE49-F238E27FC236}">
                <a16:creationId xmlns:a16="http://schemas.microsoft.com/office/drawing/2014/main" id="{C5651607-E248-4D2A-8979-A293DF1FBA0D}"/>
              </a:ext>
            </a:extLst>
          </p:cNvPr>
          <p:cNvSpPr/>
          <p:nvPr/>
        </p:nvSpPr>
        <p:spPr>
          <a:xfrm rot="6186962">
            <a:off x="3675830" y="2401049"/>
            <a:ext cx="1981330" cy="2200927"/>
          </a:xfrm>
          <a:prstGeom prst="arc">
            <a:avLst>
              <a:gd name="adj1" fmla="val 17875337"/>
              <a:gd name="adj2" fmla="val 3004644"/>
            </a:avLst>
          </a:prstGeom>
          <a:ln w="15875">
            <a:solidFill>
              <a:srgbClr val="C00000"/>
            </a:solidFill>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E"/>
          </a:p>
        </p:txBody>
      </p:sp>
      <p:sp>
        <p:nvSpPr>
          <p:cNvPr id="28" name="Arc 27">
            <a:extLst>
              <a:ext uri="{FF2B5EF4-FFF2-40B4-BE49-F238E27FC236}">
                <a16:creationId xmlns:a16="http://schemas.microsoft.com/office/drawing/2014/main" id="{9381D857-CAA3-40B9-82F2-A9E426F61011}"/>
              </a:ext>
            </a:extLst>
          </p:cNvPr>
          <p:cNvSpPr/>
          <p:nvPr/>
        </p:nvSpPr>
        <p:spPr>
          <a:xfrm rot="16200000" flipV="1">
            <a:off x="2599920" y="1727937"/>
            <a:ext cx="1430022" cy="1677402"/>
          </a:xfrm>
          <a:prstGeom prst="arc">
            <a:avLst>
              <a:gd name="adj1" fmla="val 261787"/>
              <a:gd name="adj2" fmla="val 5123792"/>
            </a:avLst>
          </a:prstGeom>
          <a:ln w="15875">
            <a:solidFill>
              <a:schemeClr val="accent2"/>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E"/>
          </a:p>
        </p:txBody>
      </p:sp>
      <p:sp>
        <p:nvSpPr>
          <p:cNvPr id="29" name="Arc 28">
            <a:extLst>
              <a:ext uri="{FF2B5EF4-FFF2-40B4-BE49-F238E27FC236}">
                <a16:creationId xmlns:a16="http://schemas.microsoft.com/office/drawing/2014/main" id="{7585FE72-A390-4AB4-A009-1C2603D1DB8E}"/>
              </a:ext>
            </a:extLst>
          </p:cNvPr>
          <p:cNvSpPr/>
          <p:nvPr/>
        </p:nvSpPr>
        <p:spPr>
          <a:xfrm rot="16200000">
            <a:off x="3235113" y="1853616"/>
            <a:ext cx="1708635" cy="1704657"/>
          </a:xfrm>
          <a:prstGeom prst="arc">
            <a:avLst>
              <a:gd name="adj1" fmla="val 467836"/>
              <a:gd name="adj2" fmla="val 4724092"/>
            </a:avLst>
          </a:prstGeom>
          <a:ln w="15875">
            <a:solidFill>
              <a:schemeClr val="accent2"/>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E"/>
          </a:p>
        </p:txBody>
      </p:sp>
      <p:sp>
        <p:nvSpPr>
          <p:cNvPr id="30" name="Arc 29">
            <a:extLst>
              <a:ext uri="{FF2B5EF4-FFF2-40B4-BE49-F238E27FC236}">
                <a16:creationId xmlns:a16="http://schemas.microsoft.com/office/drawing/2014/main" id="{0A6C0089-01A8-4785-B73D-2EB3E7B75B3A}"/>
              </a:ext>
            </a:extLst>
          </p:cNvPr>
          <p:cNvSpPr/>
          <p:nvPr/>
        </p:nvSpPr>
        <p:spPr>
          <a:xfrm rot="16200000">
            <a:off x="3573959" y="297392"/>
            <a:ext cx="1350579" cy="4479049"/>
          </a:xfrm>
          <a:prstGeom prst="arc">
            <a:avLst>
              <a:gd name="adj1" fmla="val 21135372"/>
              <a:gd name="adj2" fmla="val 5137549"/>
            </a:avLst>
          </a:prstGeom>
          <a:ln w="15875">
            <a:solidFill>
              <a:srgbClr val="00B05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E"/>
          </a:p>
        </p:txBody>
      </p:sp>
      <p:sp>
        <p:nvSpPr>
          <p:cNvPr id="31" name="Arc 30">
            <a:extLst>
              <a:ext uri="{FF2B5EF4-FFF2-40B4-BE49-F238E27FC236}">
                <a16:creationId xmlns:a16="http://schemas.microsoft.com/office/drawing/2014/main" id="{3DD2DB6B-E8C9-45A4-8880-08032A5B5824}"/>
              </a:ext>
            </a:extLst>
          </p:cNvPr>
          <p:cNvSpPr/>
          <p:nvPr/>
        </p:nvSpPr>
        <p:spPr>
          <a:xfrm rot="17188313">
            <a:off x="4095600" y="1915008"/>
            <a:ext cx="3539611" cy="1968261"/>
          </a:xfrm>
          <a:prstGeom prst="arc">
            <a:avLst>
              <a:gd name="adj1" fmla="val 5266534"/>
              <a:gd name="adj2" fmla="val 9302236"/>
            </a:avLst>
          </a:prstGeom>
          <a:ln w="15875">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E">
              <a:solidFill>
                <a:srgbClr val="C00000"/>
              </a:solidFill>
            </a:endParaRPr>
          </a:p>
        </p:txBody>
      </p:sp>
      <p:sp>
        <p:nvSpPr>
          <p:cNvPr id="32" name="Arc 31">
            <a:extLst>
              <a:ext uri="{FF2B5EF4-FFF2-40B4-BE49-F238E27FC236}">
                <a16:creationId xmlns:a16="http://schemas.microsoft.com/office/drawing/2014/main" id="{852787D6-EBB0-4584-8DCF-D74D2E6F4484}"/>
              </a:ext>
            </a:extLst>
          </p:cNvPr>
          <p:cNvSpPr/>
          <p:nvPr/>
        </p:nvSpPr>
        <p:spPr>
          <a:xfrm rot="16200000" flipV="1">
            <a:off x="2471137" y="235091"/>
            <a:ext cx="1350578" cy="4583647"/>
          </a:xfrm>
          <a:prstGeom prst="arc">
            <a:avLst>
              <a:gd name="adj1" fmla="val 21135372"/>
              <a:gd name="adj2" fmla="val 5028433"/>
            </a:avLst>
          </a:prstGeom>
          <a:ln w="15875">
            <a:solidFill>
              <a:srgbClr val="00B05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E"/>
          </a:p>
        </p:txBody>
      </p:sp>
      <p:sp>
        <p:nvSpPr>
          <p:cNvPr id="33" name="Arc 32">
            <a:extLst>
              <a:ext uri="{FF2B5EF4-FFF2-40B4-BE49-F238E27FC236}">
                <a16:creationId xmlns:a16="http://schemas.microsoft.com/office/drawing/2014/main" id="{C17ACD33-D240-4724-A931-0E7694471764}"/>
              </a:ext>
            </a:extLst>
          </p:cNvPr>
          <p:cNvSpPr/>
          <p:nvPr/>
        </p:nvSpPr>
        <p:spPr>
          <a:xfrm rot="16465120" flipV="1">
            <a:off x="23607" y="1930354"/>
            <a:ext cx="3539611" cy="2104513"/>
          </a:xfrm>
          <a:prstGeom prst="arc">
            <a:avLst>
              <a:gd name="adj1" fmla="val 5026209"/>
              <a:gd name="adj2" fmla="val 9358339"/>
            </a:avLst>
          </a:prstGeom>
          <a:ln w="15875">
            <a:solidFill>
              <a:srgbClr val="00B05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E"/>
          </a:p>
        </p:txBody>
      </p:sp>
      <p:sp>
        <p:nvSpPr>
          <p:cNvPr id="34" name="Arc 33">
            <a:extLst>
              <a:ext uri="{FF2B5EF4-FFF2-40B4-BE49-F238E27FC236}">
                <a16:creationId xmlns:a16="http://schemas.microsoft.com/office/drawing/2014/main" id="{B992193C-FF1A-4B69-9FCF-71DF93B27198}"/>
              </a:ext>
            </a:extLst>
          </p:cNvPr>
          <p:cNvSpPr/>
          <p:nvPr/>
        </p:nvSpPr>
        <p:spPr>
          <a:xfrm rot="15133911" flipV="1">
            <a:off x="242702" y="1806838"/>
            <a:ext cx="2969798" cy="1900269"/>
          </a:xfrm>
          <a:prstGeom prst="arc">
            <a:avLst>
              <a:gd name="adj1" fmla="val 4469202"/>
              <a:gd name="adj2" fmla="val 9335587"/>
            </a:avLst>
          </a:prstGeom>
          <a:ln w="15875">
            <a:solidFill>
              <a:srgbClr val="00B05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E"/>
          </a:p>
        </p:txBody>
      </p:sp>
      <p:sp>
        <p:nvSpPr>
          <p:cNvPr id="35" name="Arc 34">
            <a:extLst>
              <a:ext uri="{FF2B5EF4-FFF2-40B4-BE49-F238E27FC236}">
                <a16:creationId xmlns:a16="http://schemas.microsoft.com/office/drawing/2014/main" id="{C889BC68-8816-4D28-9902-543ACA643346}"/>
              </a:ext>
            </a:extLst>
          </p:cNvPr>
          <p:cNvSpPr/>
          <p:nvPr/>
        </p:nvSpPr>
        <p:spPr>
          <a:xfrm rot="17862312">
            <a:off x="4772178" y="2116854"/>
            <a:ext cx="2647643" cy="1519524"/>
          </a:xfrm>
          <a:prstGeom prst="arc">
            <a:avLst>
              <a:gd name="adj1" fmla="val 4989014"/>
              <a:gd name="adj2" fmla="val 9102395"/>
            </a:avLst>
          </a:prstGeom>
          <a:ln w="15875">
            <a:solidFill>
              <a:srgbClr val="00B05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E"/>
          </a:p>
        </p:txBody>
      </p:sp>
      <p:sp>
        <p:nvSpPr>
          <p:cNvPr id="36" name="Arc 35">
            <a:extLst>
              <a:ext uri="{FF2B5EF4-FFF2-40B4-BE49-F238E27FC236}">
                <a16:creationId xmlns:a16="http://schemas.microsoft.com/office/drawing/2014/main" id="{5128FB26-95A3-48E7-9BF8-6171C16F8F66}"/>
              </a:ext>
            </a:extLst>
          </p:cNvPr>
          <p:cNvSpPr/>
          <p:nvPr/>
        </p:nvSpPr>
        <p:spPr>
          <a:xfrm rot="18959044">
            <a:off x="222566" y="-1363081"/>
            <a:ext cx="6405081" cy="7297829"/>
          </a:xfrm>
          <a:prstGeom prst="arc">
            <a:avLst>
              <a:gd name="adj1" fmla="val 3490962"/>
              <a:gd name="adj2" fmla="val 10592028"/>
            </a:avLst>
          </a:prstGeom>
          <a:ln w="15875">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E" dirty="0">
              <a:solidFill>
                <a:srgbClr val="C00000"/>
              </a:solidFill>
            </a:endParaRPr>
          </a:p>
        </p:txBody>
      </p:sp>
      <p:sp>
        <p:nvSpPr>
          <p:cNvPr id="37" name="Arc 36">
            <a:extLst>
              <a:ext uri="{FF2B5EF4-FFF2-40B4-BE49-F238E27FC236}">
                <a16:creationId xmlns:a16="http://schemas.microsoft.com/office/drawing/2014/main" id="{372D6494-18FD-4424-9277-1C3E37143C17}"/>
              </a:ext>
            </a:extLst>
          </p:cNvPr>
          <p:cNvSpPr/>
          <p:nvPr/>
        </p:nvSpPr>
        <p:spPr>
          <a:xfrm rot="594378" flipH="1" flipV="1">
            <a:off x="5539588" y="3970870"/>
            <a:ext cx="501630" cy="559597"/>
          </a:xfrm>
          <a:prstGeom prst="arc">
            <a:avLst>
              <a:gd name="adj1" fmla="val 17933231"/>
              <a:gd name="adj2" fmla="val 90814"/>
            </a:avLst>
          </a:prstGeom>
          <a:ln w="15875">
            <a:solidFill>
              <a:srgbClr val="C0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E"/>
          </a:p>
        </p:txBody>
      </p:sp>
      <p:sp>
        <p:nvSpPr>
          <p:cNvPr id="38" name="TextBox 37">
            <a:extLst>
              <a:ext uri="{FF2B5EF4-FFF2-40B4-BE49-F238E27FC236}">
                <a16:creationId xmlns:a16="http://schemas.microsoft.com/office/drawing/2014/main" id="{828666BD-CE81-4065-9BFE-E35C6682BEC2}"/>
              </a:ext>
            </a:extLst>
          </p:cNvPr>
          <p:cNvSpPr txBox="1"/>
          <p:nvPr/>
        </p:nvSpPr>
        <p:spPr>
          <a:xfrm>
            <a:off x="5142283" y="4080000"/>
            <a:ext cx="231154" cy="276999"/>
          </a:xfrm>
          <a:prstGeom prst="rect">
            <a:avLst/>
          </a:prstGeom>
          <a:noFill/>
        </p:spPr>
        <p:txBody>
          <a:bodyPr wrap="none" rtlCol="0">
            <a:spAutoFit/>
          </a:bodyPr>
          <a:lstStyle/>
          <a:p>
            <a:r>
              <a:rPr lang="en-GB" sz="1200" b="1" dirty="0">
                <a:solidFill>
                  <a:srgbClr val="C00000"/>
                </a:solidFill>
              </a:rPr>
              <a:t>-</a:t>
            </a:r>
            <a:endParaRPr lang="en-SE" sz="1200" b="1" dirty="0">
              <a:solidFill>
                <a:srgbClr val="C00000"/>
              </a:solidFill>
            </a:endParaRPr>
          </a:p>
        </p:txBody>
      </p:sp>
      <p:sp>
        <p:nvSpPr>
          <p:cNvPr id="39" name="TextBox 38">
            <a:extLst>
              <a:ext uri="{FF2B5EF4-FFF2-40B4-BE49-F238E27FC236}">
                <a16:creationId xmlns:a16="http://schemas.microsoft.com/office/drawing/2014/main" id="{F51C78EF-31A8-4CEF-A058-3DA47708BD33}"/>
              </a:ext>
            </a:extLst>
          </p:cNvPr>
          <p:cNvSpPr txBox="1"/>
          <p:nvPr/>
        </p:nvSpPr>
        <p:spPr>
          <a:xfrm>
            <a:off x="1932040" y="2684626"/>
            <a:ext cx="261610" cy="276999"/>
          </a:xfrm>
          <a:prstGeom prst="rect">
            <a:avLst/>
          </a:prstGeom>
          <a:noFill/>
        </p:spPr>
        <p:txBody>
          <a:bodyPr wrap="none" rtlCol="0">
            <a:spAutoFit/>
          </a:bodyPr>
          <a:lstStyle/>
          <a:p>
            <a:r>
              <a:rPr lang="en-GB" sz="1200" b="1" dirty="0">
                <a:solidFill>
                  <a:schemeClr val="accent1"/>
                </a:solidFill>
              </a:rPr>
              <a:t>+</a:t>
            </a:r>
            <a:endParaRPr lang="en-SE" sz="1200" b="1" dirty="0">
              <a:solidFill>
                <a:schemeClr val="accent1"/>
              </a:solidFill>
            </a:endParaRPr>
          </a:p>
        </p:txBody>
      </p:sp>
      <p:sp>
        <p:nvSpPr>
          <p:cNvPr id="40" name="TextBox 39">
            <a:extLst>
              <a:ext uri="{FF2B5EF4-FFF2-40B4-BE49-F238E27FC236}">
                <a16:creationId xmlns:a16="http://schemas.microsoft.com/office/drawing/2014/main" id="{2B85B350-6C99-481C-BF0F-B14381C5741F}"/>
              </a:ext>
            </a:extLst>
          </p:cNvPr>
          <p:cNvSpPr txBox="1"/>
          <p:nvPr/>
        </p:nvSpPr>
        <p:spPr>
          <a:xfrm>
            <a:off x="2192066" y="4153796"/>
            <a:ext cx="261610" cy="276999"/>
          </a:xfrm>
          <a:prstGeom prst="rect">
            <a:avLst/>
          </a:prstGeom>
          <a:noFill/>
        </p:spPr>
        <p:txBody>
          <a:bodyPr wrap="none" rtlCol="0">
            <a:spAutoFit/>
          </a:bodyPr>
          <a:lstStyle/>
          <a:p>
            <a:r>
              <a:rPr lang="en-GB" sz="1200" b="1" dirty="0">
                <a:solidFill>
                  <a:schemeClr val="accent1"/>
                </a:solidFill>
              </a:rPr>
              <a:t>+</a:t>
            </a:r>
            <a:endParaRPr lang="en-SE" sz="1200" b="1" dirty="0">
              <a:solidFill>
                <a:schemeClr val="accent1"/>
              </a:solidFill>
            </a:endParaRPr>
          </a:p>
        </p:txBody>
      </p:sp>
      <p:sp>
        <p:nvSpPr>
          <p:cNvPr id="41" name="TextBox 40">
            <a:extLst>
              <a:ext uri="{FF2B5EF4-FFF2-40B4-BE49-F238E27FC236}">
                <a16:creationId xmlns:a16="http://schemas.microsoft.com/office/drawing/2014/main" id="{3C816EF7-1CB7-4C5F-9E34-A1CDEAA96588}"/>
              </a:ext>
            </a:extLst>
          </p:cNvPr>
          <p:cNvSpPr txBox="1"/>
          <p:nvPr/>
        </p:nvSpPr>
        <p:spPr>
          <a:xfrm>
            <a:off x="3456881" y="3187078"/>
            <a:ext cx="261610" cy="276999"/>
          </a:xfrm>
          <a:prstGeom prst="rect">
            <a:avLst/>
          </a:prstGeom>
          <a:noFill/>
        </p:spPr>
        <p:txBody>
          <a:bodyPr wrap="none" rtlCol="0">
            <a:spAutoFit/>
          </a:bodyPr>
          <a:lstStyle/>
          <a:p>
            <a:r>
              <a:rPr lang="en-GB" sz="1200" b="1" dirty="0">
                <a:solidFill>
                  <a:schemeClr val="accent1"/>
                </a:solidFill>
              </a:rPr>
              <a:t>+</a:t>
            </a:r>
            <a:endParaRPr lang="en-SE" sz="1200" b="1" dirty="0">
              <a:solidFill>
                <a:schemeClr val="accent1"/>
              </a:solidFill>
            </a:endParaRPr>
          </a:p>
        </p:txBody>
      </p:sp>
      <p:sp>
        <p:nvSpPr>
          <p:cNvPr id="43" name="TextBox 42">
            <a:extLst>
              <a:ext uri="{FF2B5EF4-FFF2-40B4-BE49-F238E27FC236}">
                <a16:creationId xmlns:a16="http://schemas.microsoft.com/office/drawing/2014/main" id="{8F662A55-683F-4AA7-BE1C-AE0866D9E75F}"/>
              </a:ext>
            </a:extLst>
          </p:cNvPr>
          <p:cNvSpPr txBox="1"/>
          <p:nvPr/>
        </p:nvSpPr>
        <p:spPr>
          <a:xfrm>
            <a:off x="5278254" y="2691146"/>
            <a:ext cx="261610" cy="276999"/>
          </a:xfrm>
          <a:prstGeom prst="rect">
            <a:avLst/>
          </a:prstGeom>
          <a:noFill/>
        </p:spPr>
        <p:txBody>
          <a:bodyPr wrap="none" rtlCol="0">
            <a:spAutoFit/>
          </a:bodyPr>
          <a:lstStyle/>
          <a:p>
            <a:r>
              <a:rPr lang="en-GB" sz="1200" b="1" dirty="0">
                <a:solidFill>
                  <a:srgbClr val="C00000"/>
                </a:solidFill>
              </a:rPr>
              <a:t>+</a:t>
            </a:r>
            <a:endParaRPr lang="en-SE" sz="1200" b="1" dirty="0">
              <a:solidFill>
                <a:srgbClr val="C00000"/>
              </a:solidFill>
            </a:endParaRPr>
          </a:p>
        </p:txBody>
      </p:sp>
      <p:sp>
        <p:nvSpPr>
          <p:cNvPr id="44" name="TextBox 43">
            <a:extLst>
              <a:ext uri="{FF2B5EF4-FFF2-40B4-BE49-F238E27FC236}">
                <a16:creationId xmlns:a16="http://schemas.microsoft.com/office/drawing/2014/main" id="{87D1AD37-C479-44D0-9586-FC97CF0DB500}"/>
              </a:ext>
            </a:extLst>
          </p:cNvPr>
          <p:cNvSpPr txBox="1"/>
          <p:nvPr/>
        </p:nvSpPr>
        <p:spPr>
          <a:xfrm>
            <a:off x="6338894" y="2057129"/>
            <a:ext cx="261610" cy="276999"/>
          </a:xfrm>
          <a:prstGeom prst="rect">
            <a:avLst/>
          </a:prstGeom>
          <a:noFill/>
        </p:spPr>
        <p:txBody>
          <a:bodyPr wrap="none" rtlCol="0">
            <a:spAutoFit/>
          </a:bodyPr>
          <a:lstStyle/>
          <a:p>
            <a:r>
              <a:rPr lang="en-GB" sz="1200" b="1" dirty="0">
                <a:solidFill>
                  <a:srgbClr val="00B050"/>
                </a:solidFill>
              </a:rPr>
              <a:t>+</a:t>
            </a:r>
            <a:endParaRPr lang="en-SE" sz="1200" b="1" dirty="0">
              <a:solidFill>
                <a:srgbClr val="00B050"/>
              </a:solidFill>
            </a:endParaRPr>
          </a:p>
        </p:txBody>
      </p:sp>
      <p:sp>
        <p:nvSpPr>
          <p:cNvPr id="45" name="TextBox 44">
            <a:extLst>
              <a:ext uri="{FF2B5EF4-FFF2-40B4-BE49-F238E27FC236}">
                <a16:creationId xmlns:a16="http://schemas.microsoft.com/office/drawing/2014/main" id="{72A8499D-FBFA-4B13-BB42-38E0F39A1D68}"/>
              </a:ext>
            </a:extLst>
          </p:cNvPr>
          <p:cNvSpPr txBox="1"/>
          <p:nvPr/>
        </p:nvSpPr>
        <p:spPr>
          <a:xfrm>
            <a:off x="1337884" y="4499459"/>
            <a:ext cx="261610" cy="276999"/>
          </a:xfrm>
          <a:prstGeom prst="rect">
            <a:avLst/>
          </a:prstGeom>
          <a:noFill/>
          <a:ln>
            <a:noFill/>
          </a:ln>
        </p:spPr>
        <p:txBody>
          <a:bodyPr wrap="square" rtlCol="0">
            <a:spAutoFit/>
          </a:bodyPr>
          <a:lstStyle/>
          <a:p>
            <a:r>
              <a:rPr lang="en-GB" sz="1200" b="1" dirty="0">
                <a:solidFill>
                  <a:schemeClr val="accent5">
                    <a:lumMod val="60000"/>
                    <a:lumOff val="40000"/>
                  </a:schemeClr>
                </a:solidFill>
              </a:rPr>
              <a:t>+</a:t>
            </a:r>
            <a:endParaRPr lang="en-SE" sz="1200" b="1" dirty="0">
              <a:solidFill>
                <a:schemeClr val="accent5">
                  <a:lumMod val="60000"/>
                  <a:lumOff val="40000"/>
                </a:schemeClr>
              </a:solidFill>
            </a:endParaRPr>
          </a:p>
        </p:txBody>
      </p:sp>
      <p:sp>
        <p:nvSpPr>
          <p:cNvPr id="46" name="TextBox 45">
            <a:extLst>
              <a:ext uri="{FF2B5EF4-FFF2-40B4-BE49-F238E27FC236}">
                <a16:creationId xmlns:a16="http://schemas.microsoft.com/office/drawing/2014/main" id="{B7565C25-BE1D-4367-A668-C37252F58802}"/>
              </a:ext>
            </a:extLst>
          </p:cNvPr>
          <p:cNvSpPr txBox="1"/>
          <p:nvPr/>
        </p:nvSpPr>
        <p:spPr>
          <a:xfrm>
            <a:off x="6116631" y="4232033"/>
            <a:ext cx="261610" cy="276999"/>
          </a:xfrm>
          <a:prstGeom prst="rect">
            <a:avLst/>
          </a:prstGeom>
          <a:noFill/>
          <a:ln>
            <a:noFill/>
          </a:ln>
        </p:spPr>
        <p:txBody>
          <a:bodyPr wrap="none" rtlCol="0">
            <a:spAutoFit/>
          </a:bodyPr>
          <a:lstStyle/>
          <a:p>
            <a:r>
              <a:rPr lang="en-GB" sz="1200" b="1" dirty="0">
                <a:solidFill>
                  <a:schemeClr val="accent5">
                    <a:lumMod val="60000"/>
                    <a:lumOff val="40000"/>
                  </a:schemeClr>
                </a:solidFill>
              </a:rPr>
              <a:t>+</a:t>
            </a:r>
            <a:endParaRPr lang="en-SE" sz="1200" b="1" dirty="0">
              <a:solidFill>
                <a:schemeClr val="accent5">
                  <a:lumMod val="60000"/>
                  <a:lumOff val="40000"/>
                </a:schemeClr>
              </a:solidFill>
            </a:endParaRPr>
          </a:p>
        </p:txBody>
      </p:sp>
      <p:sp>
        <p:nvSpPr>
          <p:cNvPr id="47" name="TextBox 46">
            <a:extLst>
              <a:ext uri="{FF2B5EF4-FFF2-40B4-BE49-F238E27FC236}">
                <a16:creationId xmlns:a16="http://schemas.microsoft.com/office/drawing/2014/main" id="{BAF79F1D-F0CE-4B35-814B-6A1152DF5899}"/>
              </a:ext>
            </a:extLst>
          </p:cNvPr>
          <p:cNvSpPr txBox="1"/>
          <p:nvPr/>
        </p:nvSpPr>
        <p:spPr>
          <a:xfrm>
            <a:off x="789482" y="2048584"/>
            <a:ext cx="261610" cy="276999"/>
          </a:xfrm>
          <a:prstGeom prst="rect">
            <a:avLst/>
          </a:prstGeom>
          <a:noFill/>
        </p:spPr>
        <p:txBody>
          <a:bodyPr wrap="none" rtlCol="0">
            <a:spAutoFit/>
          </a:bodyPr>
          <a:lstStyle/>
          <a:p>
            <a:r>
              <a:rPr lang="en-GB" sz="1200" b="1" dirty="0">
                <a:solidFill>
                  <a:srgbClr val="00B050"/>
                </a:solidFill>
              </a:rPr>
              <a:t>+</a:t>
            </a:r>
            <a:endParaRPr lang="en-SE" sz="1200" b="1" dirty="0">
              <a:solidFill>
                <a:srgbClr val="00B050"/>
              </a:solidFill>
            </a:endParaRPr>
          </a:p>
        </p:txBody>
      </p:sp>
      <p:sp>
        <p:nvSpPr>
          <p:cNvPr id="48" name="TextBox 47">
            <a:extLst>
              <a:ext uri="{FF2B5EF4-FFF2-40B4-BE49-F238E27FC236}">
                <a16:creationId xmlns:a16="http://schemas.microsoft.com/office/drawing/2014/main" id="{ED814BC2-9E58-4C83-8745-8027CE74DF76}"/>
              </a:ext>
            </a:extLst>
          </p:cNvPr>
          <p:cNvSpPr txBox="1"/>
          <p:nvPr/>
        </p:nvSpPr>
        <p:spPr>
          <a:xfrm>
            <a:off x="1402338" y="3773462"/>
            <a:ext cx="239717" cy="286743"/>
          </a:xfrm>
          <a:prstGeom prst="rect">
            <a:avLst/>
          </a:prstGeom>
          <a:noFill/>
        </p:spPr>
        <p:txBody>
          <a:bodyPr wrap="square" rtlCol="0">
            <a:spAutoFit/>
          </a:bodyPr>
          <a:lstStyle/>
          <a:p>
            <a:r>
              <a:rPr lang="en-GB" sz="1200" b="1" dirty="0">
                <a:solidFill>
                  <a:srgbClr val="00B050"/>
                </a:solidFill>
              </a:rPr>
              <a:t>+</a:t>
            </a:r>
            <a:endParaRPr lang="en-SE" sz="1200" b="1" dirty="0">
              <a:solidFill>
                <a:srgbClr val="00B050"/>
              </a:solidFill>
            </a:endParaRPr>
          </a:p>
        </p:txBody>
      </p:sp>
      <p:sp>
        <p:nvSpPr>
          <p:cNvPr id="49" name="TextBox 48">
            <a:extLst>
              <a:ext uri="{FF2B5EF4-FFF2-40B4-BE49-F238E27FC236}">
                <a16:creationId xmlns:a16="http://schemas.microsoft.com/office/drawing/2014/main" id="{5009506E-74A9-4998-A380-3244BA7C11A9}"/>
              </a:ext>
            </a:extLst>
          </p:cNvPr>
          <p:cNvSpPr txBox="1"/>
          <p:nvPr/>
        </p:nvSpPr>
        <p:spPr>
          <a:xfrm>
            <a:off x="5539864" y="4080000"/>
            <a:ext cx="231154" cy="276999"/>
          </a:xfrm>
          <a:prstGeom prst="rect">
            <a:avLst/>
          </a:prstGeom>
          <a:noFill/>
        </p:spPr>
        <p:txBody>
          <a:bodyPr wrap="square" rtlCol="0">
            <a:spAutoFit/>
          </a:bodyPr>
          <a:lstStyle/>
          <a:p>
            <a:r>
              <a:rPr lang="en-GB" sz="1200" b="1" dirty="0">
                <a:solidFill>
                  <a:srgbClr val="C00000"/>
                </a:solidFill>
              </a:rPr>
              <a:t>-</a:t>
            </a:r>
            <a:endParaRPr lang="en-SE" sz="1200" b="1" dirty="0">
              <a:solidFill>
                <a:srgbClr val="C00000"/>
              </a:solidFill>
            </a:endParaRPr>
          </a:p>
        </p:txBody>
      </p:sp>
      <p:sp>
        <p:nvSpPr>
          <p:cNvPr id="50" name="TextBox 49">
            <a:extLst>
              <a:ext uri="{FF2B5EF4-FFF2-40B4-BE49-F238E27FC236}">
                <a16:creationId xmlns:a16="http://schemas.microsoft.com/office/drawing/2014/main" id="{A49918FD-F002-46C7-997D-469A4D181988}"/>
              </a:ext>
            </a:extLst>
          </p:cNvPr>
          <p:cNvSpPr txBox="1"/>
          <p:nvPr/>
        </p:nvSpPr>
        <p:spPr>
          <a:xfrm>
            <a:off x="6021765" y="3630402"/>
            <a:ext cx="261610" cy="276999"/>
          </a:xfrm>
          <a:prstGeom prst="rect">
            <a:avLst/>
          </a:prstGeom>
          <a:noFill/>
        </p:spPr>
        <p:txBody>
          <a:bodyPr wrap="none" rtlCol="0">
            <a:spAutoFit/>
          </a:bodyPr>
          <a:lstStyle/>
          <a:p>
            <a:r>
              <a:rPr lang="en-GB" sz="1200" b="1" dirty="0">
                <a:solidFill>
                  <a:srgbClr val="00B050"/>
                </a:solidFill>
              </a:rPr>
              <a:t>+</a:t>
            </a:r>
            <a:endParaRPr lang="en-SE" sz="1200" b="1" dirty="0">
              <a:solidFill>
                <a:srgbClr val="00B050"/>
              </a:solidFill>
            </a:endParaRPr>
          </a:p>
        </p:txBody>
      </p:sp>
      <p:sp>
        <p:nvSpPr>
          <p:cNvPr id="51" name="TextBox 50">
            <a:extLst>
              <a:ext uri="{FF2B5EF4-FFF2-40B4-BE49-F238E27FC236}">
                <a16:creationId xmlns:a16="http://schemas.microsoft.com/office/drawing/2014/main" id="{E1057998-CE09-47B2-A088-D309A5EACBDE}"/>
              </a:ext>
            </a:extLst>
          </p:cNvPr>
          <p:cNvSpPr txBox="1"/>
          <p:nvPr/>
        </p:nvSpPr>
        <p:spPr>
          <a:xfrm>
            <a:off x="968466" y="4045492"/>
            <a:ext cx="261610" cy="276999"/>
          </a:xfrm>
          <a:prstGeom prst="rect">
            <a:avLst/>
          </a:prstGeom>
          <a:noFill/>
        </p:spPr>
        <p:txBody>
          <a:bodyPr wrap="none" rtlCol="0">
            <a:spAutoFit/>
          </a:bodyPr>
          <a:lstStyle/>
          <a:p>
            <a:r>
              <a:rPr lang="en-GB" sz="1200" b="1" dirty="0">
                <a:solidFill>
                  <a:srgbClr val="00B050"/>
                </a:solidFill>
              </a:rPr>
              <a:t>+</a:t>
            </a:r>
            <a:endParaRPr lang="en-SE" sz="1200" b="1" dirty="0">
              <a:solidFill>
                <a:srgbClr val="00B050"/>
              </a:solidFill>
            </a:endParaRPr>
          </a:p>
        </p:txBody>
      </p:sp>
      <p:sp>
        <p:nvSpPr>
          <p:cNvPr id="52" name="TextBox 51">
            <a:extLst>
              <a:ext uri="{FF2B5EF4-FFF2-40B4-BE49-F238E27FC236}">
                <a16:creationId xmlns:a16="http://schemas.microsoft.com/office/drawing/2014/main" id="{7FA962D9-B0C2-4393-8D16-0A6E08DFFD0F}"/>
              </a:ext>
            </a:extLst>
          </p:cNvPr>
          <p:cNvSpPr txBox="1"/>
          <p:nvPr/>
        </p:nvSpPr>
        <p:spPr>
          <a:xfrm>
            <a:off x="2207794" y="2201075"/>
            <a:ext cx="261610" cy="276999"/>
          </a:xfrm>
          <a:prstGeom prst="rect">
            <a:avLst/>
          </a:prstGeom>
          <a:noFill/>
        </p:spPr>
        <p:txBody>
          <a:bodyPr wrap="none" rtlCol="0">
            <a:spAutoFit/>
          </a:bodyPr>
          <a:lstStyle/>
          <a:p>
            <a:r>
              <a:rPr lang="en-GB" sz="1200" b="1" dirty="0">
                <a:solidFill>
                  <a:schemeClr val="accent2"/>
                </a:solidFill>
              </a:rPr>
              <a:t>+</a:t>
            </a:r>
            <a:endParaRPr lang="en-SE" sz="1200" b="1" dirty="0">
              <a:solidFill>
                <a:schemeClr val="accent2"/>
              </a:solidFill>
            </a:endParaRPr>
          </a:p>
        </p:txBody>
      </p:sp>
      <p:sp>
        <p:nvSpPr>
          <p:cNvPr id="53" name="TextBox 52">
            <a:extLst>
              <a:ext uri="{FF2B5EF4-FFF2-40B4-BE49-F238E27FC236}">
                <a16:creationId xmlns:a16="http://schemas.microsoft.com/office/drawing/2014/main" id="{87D37E7D-F100-479A-AF27-84FB8AEE457B}"/>
              </a:ext>
            </a:extLst>
          </p:cNvPr>
          <p:cNvSpPr txBox="1"/>
          <p:nvPr/>
        </p:nvSpPr>
        <p:spPr>
          <a:xfrm>
            <a:off x="4903611" y="2235404"/>
            <a:ext cx="261610" cy="276999"/>
          </a:xfrm>
          <a:prstGeom prst="rect">
            <a:avLst/>
          </a:prstGeom>
          <a:noFill/>
        </p:spPr>
        <p:txBody>
          <a:bodyPr wrap="none" rtlCol="0">
            <a:spAutoFit/>
          </a:bodyPr>
          <a:lstStyle/>
          <a:p>
            <a:r>
              <a:rPr lang="en-GB" sz="1200" b="1" dirty="0">
                <a:solidFill>
                  <a:schemeClr val="accent2"/>
                </a:solidFill>
              </a:rPr>
              <a:t>+</a:t>
            </a:r>
            <a:endParaRPr lang="en-SE" sz="1200" b="1" dirty="0">
              <a:solidFill>
                <a:schemeClr val="accent2"/>
              </a:solidFill>
            </a:endParaRPr>
          </a:p>
        </p:txBody>
      </p:sp>
      <p:sp>
        <p:nvSpPr>
          <p:cNvPr id="54" name="Arc 53">
            <a:extLst>
              <a:ext uri="{FF2B5EF4-FFF2-40B4-BE49-F238E27FC236}">
                <a16:creationId xmlns:a16="http://schemas.microsoft.com/office/drawing/2014/main" id="{A3FD4A7E-0942-46E4-8C9D-7157CFD6098C}"/>
              </a:ext>
            </a:extLst>
          </p:cNvPr>
          <p:cNvSpPr/>
          <p:nvPr/>
        </p:nvSpPr>
        <p:spPr>
          <a:xfrm rot="1593204" flipV="1">
            <a:off x="974374" y="3836951"/>
            <a:ext cx="703356" cy="697455"/>
          </a:xfrm>
          <a:prstGeom prst="arc">
            <a:avLst>
              <a:gd name="adj1" fmla="val 18423904"/>
              <a:gd name="adj2" fmla="val 668134"/>
            </a:avLst>
          </a:prstGeom>
          <a:ln w="15875">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E"/>
          </a:p>
        </p:txBody>
      </p:sp>
      <p:sp>
        <p:nvSpPr>
          <p:cNvPr id="55" name="TextBox 54">
            <a:extLst>
              <a:ext uri="{FF2B5EF4-FFF2-40B4-BE49-F238E27FC236}">
                <a16:creationId xmlns:a16="http://schemas.microsoft.com/office/drawing/2014/main" id="{3EB1F31C-1064-41A3-A2BD-39396BB945D0}"/>
              </a:ext>
            </a:extLst>
          </p:cNvPr>
          <p:cNvSpPr txBox="1"/>
          <p:nvPr/>
        </p:nvSpPr>
        <p:spPr>
          <a:xfrm>
            <a:off x="1641147" y="4176171"/>
            <a:ext cx="231154" cy="276999"/>
          </a:xfrm>
          <a:prstGeom prst="rect">
            <a:avLst/>
          </a:prstGeom>
          <a:noFill/>
        </p:spPr>
        <p:txBody>
          <a:bodyPr wrap="square" rtlCol="0">
            <a:spAutoFit/>
          </a:bodyPr>
          <a:lstStyle/>
          <a:p>
            <a:r>
              <a:rPr lang="en-GB" sz="1200" b="1" dirty="0">
                <a:solidFill>
                  <a:schemeClr val="accent1"/>
                </a:solidFill>
              </a:rPr>
              <a:t>-</a:t>
            </a:r>
            <a:endParaRPr lang="en-SE" sz="1200" b="1" dirty="0">
              <a:solidFill>
                <a:schemeClr val="accent1"/>
              </a:solidFill>
            </a:endParaRPr>
          </a:p>
        </p:txBody>
      </p:sp>
      <p:sp>
        <p:nvSpPr>
          <p:cNvPr id="56" name="TextBox 55">
            <a:extLst>
              <a:ext uri="{FF2B5EF4-FFF2-40B4-BE49-F238E27FC236}">
                <a16:creationId xmlns:a16="http://schemas.microsoft.com/office/drawing/2014/main" id="{E66144F4-58C4-4894-8F2D-46676E162EEF}"/>
              </a:ext>
            </a:extLst>
          </p:cNvPr>
          <p:cNvSpPr txBox="1"/>
          <p:nvPr/>
        </p:nvSpPr>
        <p:spPr>
          <a:xfrm>
            <a:off x="10207064" y="4222530"/>
            <a:ext cx="493544" cy="200055"/>
          </a:xfrm>
          <a:prstGeom prst="rect">
            <a:avLst/>
          </a:prstGeom>
          <a:solidFill>
            <a:schemeClr val="bg1"/>
          </a:solidFill>
        </p:spPr>
        <p:txBody>
          <a:bodyPr wrap="square" lIns="0" tIns="0" rIns="0" rtlCol="0">
            <a:spAutoFit/>
          </a:bodyPr>
          <a:lstStyle/>
          <a:p>
            <a:r>
              <a:rPr lang="en-GB" sz="1000" dirty="0"/>
              <a:t>   </a:t>
            </a:r>
            <a:endParaRPr lang="en-SE" sz="1000" dirty="0"/>
          </a:p>
        </p:txBody>
      </p:sp>
      <p:sp>
        <p:nvSpPr>
          <p:cNvPr id="57" name="Rectangle 56">
            <a:extLst>
              <a:ext uri="{FF2B5EF4-FFF2-40B4-BE49-F238E27FC236}">
                <a16:creationId xmlns:a16="http://schemas.microsoft.com/office/drawing/2014/main" id="{05ED1B49-539B-401A-9653-111EDC670C27}"/>
              </a:ext>
            </a:extLst>
          </p:cNvPr>
          <p:cNvSpPr/>
          <p:nvPr/>
        </p:nvSpPr>
        <p:spPr>
          <a:xfrm>
            <a:off x="8212416" y="3691234"/>
            <a:ext cx="723772" cy="1282233"/>
          </a:xfrm>
          <a:prstGeom prst="rect">
            <a:avLst/>
          </a:prstGeom>
          <a:pattFill prst="pct90">
            <a:fgClr>
              <a:schemeClr val="accent1"/>
            </a:fgClr>
            <a:bgClr>
              <a:schemeClr val="bg1"/>
            </a:bgClr>
          </a:patt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a:t>
            </a:r>
            <a:endParaRPr lang="en-SE" dirty="0"/>
          </a:p>
        </p:txBody>
      </p:sp>
      <p:sp>
        <p:nvSpPr>
          <p:cNvPr id="58" name="Rectangle 57">
            <a:extLst>
              <a:ext uri="{FF2B5EF4-FFF2-40B4-BE49-F238E27FC236}">
                <a16:creationId xmlns:a16="http://schemas.microsoft.com/office/drawing/2014/main" id="{A0422385-1FEF-4DE2-9D09-7D178FD27FC4}"/>
              </a:ext>
            </a:extLst>
          </p:cNvPr>
          <p:cNvSpPr/>
          <p:nvPr/>
        </p:nvSpPr>
        <p:spPr>
          <a:xfrm>
            <a:off x="8212908" y="4973468"/>
            <a:ext cx="723772" cy="774952"/>
          </a:xfrm>
          <a:prstGeom prst="rect">
            <a:avLst/>
          </a:prstGeom>
          <a:pattFill prst="pct90">
            <a:fgClr>
              <a:srgbClr val="FF0000"/>
            </a:fgClr>
            <a:bgClr>
              <a:schemeClr val="bg1"/>
            </a:bgClr>
          </a:patt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a:t>
            </a:r>
            <a:endParaRPr lang="en-SE" dirty="0"/>
          </a:p>
        </p:txBody>
      </p:sp>
      <p:sp>
        <p:nvSpPr>
          <p:cNvPr id="59" name="Rectangle 58">
            <a:extLst>
              <a:ext uri="{FF2B5EF4-FFF2-40B4-BE49-F238E27FC236}">
                <a16:creationId xmlns:a16="http://schemas.microsoft.com/office/drawing/2014/main" id="{C2C2F63F-DD81-4024-B5F5-2AFF6EFF59E3}"/>
              </a:ext>
            </a:extLst>
          </p:cNvPr>
          <p:cNvSpPr/>
          <p:nvPr/>
        </p:nvSpPr>
        <p:spPr>
          <a:xfrm>
            <a:off x="9300731" y="3869358"/>
            <a:ext cx="723772" cy="1248923"/>
          </a:xfrm>
          <a:prstGeom prst="rect">
            <a:avLst/>
          </a:prstGeom>
          <a:pattFill prst="pct90">
            <a:fgClr>
              <a:schemeClr val="accent1"/>
            </a:fgClr>
            <a:bgClr>
              <a:schemeClr val="bg1"/>
            </a:bgClr>
          </a:patt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a:t>
            </a:r>
            <a:endParaRPr lang="en-SE" dirty="0"/>
          </a:p>
        </p:txBody>
      </p:sp>
      <p:sp>
        <p:nvSpPr>
          <p:cNvPr id="60" name="Rectangle 59">
            <a:extLst>
              <a:ext uri="{FF2B5EF4-FFF2-40B4-BE49-F238E27FC236}">
                <a16:creationId xmlns:a16="http://schemas.microsoft.com/office/drawing/2014/main" id="{70E1BFCB-A74F-43EA-85D1-C96DBEA7FC77}"/>
              </a:ext>
            </a:extLst>
          </p:cNvPr>
          <p:cNvSpPr/>
          <p:nvPr/>
        </p:nvSpPr>
        <p:spPr>
          <a:xfrm>
            <a:off x="9300731" y="5118281"/>
            <a:ext cx="723772" cy="630049"/>
          </a:xfrm>
          <a:prstGeom prst="rect">
            <a:avLst/>
          </a:prstGeom>
          <a:pattFill prst="pct90">
            <a:fgClr>
              <a:srgbClr val="FF0000"/>
            </a:fgClr>
            <a:bgClr>
              <a:schemeClr val="bg1"/>
            </a:bgClr>
          </a:patt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a:t>
            </a:r>
            <a:endParaRPr lang="en-SE" dirty="0"/>
          </a:p>
        </p:txBody>
      </p:sp>
      <p:sp>
        <p:nvSpPr>
          <p:cNvPr id="61" name="Rectangle 60">
            <a:extLst>
              <a:ext uri="{FF2B5EF4-FFF2-40B4-BE49-F238E27FC236}">
                <a16:creationId xmlns:a16="http://schemas.microsoft.com/office/drawing/2014/main" id="{EBDBCC6C-8E2E-4E18-9A1E-7CF255C37E85}"/>
              </a:ext>
            </a:extLst>
          </p:cNvPr>
          <p:cNvSpPr/>
          <p:nvPr/>
        </p:nvSpPr>
        <p:spPr>
          <a:xfrm>
            <a:off x="10383804" y="4034933"/>
            <a:ext cx="723772" cy="1194954"/>
          </a:xfrm>
          <a:prstGeom prst="rect">
            <a:avLst/>
          </a:prstGeom>
          <a:pattFill prst="pct90">
            <a:fgClr>
              <a:schemeClr val="accent1"/>
            </a:fgClr>
            <a:bgClr>
              <a:schemeClr val="bg1"/>
            </a:bgClr>
          </a:patt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a:t>
            </a:r>
            <a:endParaRPr lang="en-SE" dirty="0"/>
          </a:p>
        </p:txBody>
      </p:sp>
      <p:sp>
        <p:nvSpPr>
          <p:cNvPr id="62" name="Rectangle 61">
            <a:extLst>
              <a:ext uri="{FF2B5EF4-FFF2-40B4-BE49-F238E27FC236}">
                <a16:creationId xmlns:a16="http://schemas.microsoft.com/office/drawing/2014/main" id="{975CFAE7-E0DE-49E9-8323-061F3FFA67D8}"/>
              </a:ext>
            </a:extLst>
          </p:cNvPr>
          <p:cNvSpPr/>
          <p:nvPr/>
        </p:nvSpPr>
        <p:spPr>
          <a:xfrm>
            <a:off x="9300731" y="3685245"/>
            <a:ext cx="723772" cy="184113"/>
          </a:xfrm>
          <a:prstGeom prst="rect">
            <a:avLst/>
          </a:prstGeom>
          <a:pattFill prst="dkDnDiag">
            <a:fgClr>
              <a:schemeClr val="bg1">
                <a:lumMod val="85000"/>
              </a:schemeClr>
            </a:fgClr>
            <a:bgClr>
              <a:schemeClr val="bg1"/>
            </a:bgClr>
          </a:patt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CC</a:t>
            </a:r>
            <a:endParaRPr lang="en-SE" dirty="0"/>
          </a:p>
        </p:txBody>
      </p:sp>
      <p:sp>
        <p:nvSpPr>
          <p:cNvPr id="63" name="Rectangle 62">
            <a:extLst>
              <a:ext uri="{FF2B5EF4-FFF2-40B4-BE49-F238E27FC236}">
                <a16:creationId xmlns:a16="http://schemas.microsoft.com/office/drawing/2014/main" id="{27A520AA-E18C-4B2E-A304-62B6298D1D7E}"/>
              </a:ext>
            </a:extLst>
          </p:cNvPr>
          <p:cNvSpPr/>
          <p:nvPr/>
        </p:nvSpPr>
        <p:spPr>
          <a:xfrm>
            <a:off x="10383804" y="3673092"/>
            <a:ext cx="723772" cy="367580"/>
          </a:xfrm>
          <a:prstGeom prst="rect">
            <a:avLst/>
          </a:prstGeom>
          <a:pattFill prst="dkDnDiag">
            <a:fgClr>
              <a:schemeClr val="bg1">
                <a:lumMod val="85000"/>
              </a:schemeClr>
            </a:fgClr>
            <a:bgClr>
              <a:schemeClr val="bg1"/>
            </a:bgClr>
          </a:patt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CC</a:t>
            </a:r>
            <a:endParaRPr lang="en-SE" dirty="0"/>
          </a:p>
        </p:txBody>
      </p:sp>
      <p:sp>
        <p:nvSpPr>
          <p:cNvPr id="66" name="Rectangle 65">
            <a:extLst>
              <a:ext uri="{FF2B5EF4-FFF2-40B4-BE49-F238E27FC236}">
                <a16:creationId xmlns:a16="http://schemas.microsoft.com/office/drawing/2014/main" id="{4C671B95-87B5-4952-B9D2-5F70572EAFC0}"/>
              </a:ext>
            </a:extLst>
          </p:cNvPr>
          <p:cNvSpPr/>
          <p:nvPr/>
        </p:nvSpPr>
        <p:spPr>
          <a:xfrm>
            <a:off x="10385509" y="5234376"/>
            <a:ext cx="722067" cy="513954"/>
          </a:xfrm>
          <a:prstGeom prst="rect">
            <a:avLst/>
          </a:prstGeom>
          <a:pattFill prst="pct90">
            <a:fgClr>
              <a:srgbClr val="FF0000"/>
            </a:fgClr>
            <a:bgClr>
              <a:schemeClr val="bg1"/>
            </a:bgClr>
          </a:patt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a:t>
            </a:r>
            <a:endParaRPr lang="en-SE" dirty="0"/>
          </a:p>
        </p:txBody>
      </p:sp>
      <p:sp>
        <p:nvSpPr>
          <p:cNvPr id="67" name="TextBox 66">
            <a:extLst>
              <a:ext uri="{FF2B5EF4-FFF2-40B4-BE49-F238E27FC236}">
                <a16:creationId xmlns:a16="http://schemas.microsoft.com/office/drawing/2014/main" id="{AE6C3B40-B64B-483A-B845-4A35A7535991}"/>
              </a:ext>
            </a:extLst>
          </p:cNvPr>
          <p:cNvSpPr txBox="1"/>
          <p:nvPr/>
        </p:nvSpPr>
        <p:spPr>
          <a:xfrm>
            <a:off x="8196863" y="5715958"/>
            <a:ext cx="616995" cy="276999"/>
          </a:xfrm>
          <a:prstGeom prst="rect">
            <a:avLst/>
          </a:prstGeom>
          <a:noFill/>
        </p:spPr>
        <p:txBody>
          <a:bodyPr wrap="square" rtlCol="0">
            <a:spAutoFit/>
          </a:bodyPr>
          <a:lstStyle/>
          <a:p>
            <a:pPr algn="r"/>
            <a:r>
              <a:rPr lang="en-GB" sz="1200" i="1" dirty="0"/>
              <a:t>Year=0</a:t>
            </a:r>
            <a:endParaRPr lang="en-SE" sz="1200" i="1" dirty="0"/>
          </a:p>
        </p:txBody>
      </p:sp>
      <p:sp>
        <p:nvSpPr>
          <p:cNvPr id="68" name="TextBox 67">
            <a:extLst>
              <a:ext uri="{FF2B5EF4-FFF2-40B4-BE49-F238E27FC236}">
                <a16:creationId xmlns:a16="http://schemas.microsoft.com/office/drawing/2014/main" id="{48F9E469-DA30-4B33-9B0F-B1FA57A21865}"/>
              </a:ext>
            </a:extLst>
          </p:cNvPr>
          <p:cNvSpPr txBox="1"/>
          <p:nvPr/>
        </p:nvSpPr>
        <p:spPr>
          <a:xfrm>
            <a:off x="9263378" y="5715959"/>
            <a:ext cx="712574" cy="276999"/>
          </a:xfrm>
          <a:prstGeom prst="rect">
            <a:avLst/>
          </a:prstGeom>
          <a:noFill/>
        </p:spPr>
        <p:txBody>
          <a:bodyPr wrap="square" rtlCol="0">
            <a:spAutoFit/>
          </a:bodyPr>
          <a:lstStyle/>
          <a:p>
            <a:pPr algn="r"/>
            <a:r>
              <a:rPr lang="en-GB" sz="1200" i="1" dirty="0"/>
              <a:t>Year=75</a:t>
            </a:r>
            <a:endParaRPr lang="en-SE" sz="1200" i="1" dirty="0"/>
          </a:p>
        </p:txBody>
      </p:sp>
      <p:sp>
        <p:nvSpPr>
          <p:cNvPr id="69" name="TextBox 68">
            <a:extLst>
              <a:ext uri="{FF2B5EF4-FFF2-40B4-BE49-F238E27FC236}">
                <a16:creationId xmlns:a16="http://schemas.microsoft.com/office/drawing/2014/main" id="{9C58C0A8-1256-4999-81D9-48E85454811A}"/>
              </a:ext>
            </a:extLst>
          </p:cNvPr>
          <p:cNvSpPr txBox="1"/>
          <p:nvPr/>
        </p:nvSpPr>
        <p:spPr>
          <a:xfrm>
            <a:off x="10331951" y="5715919"/>
            <a:ext cx="812978" cy="276999"/>
          </a:xfrm>
          <a:prstGeom prst="rect">
            <a:avLst/>
          </a:prstGeom>
          <a:noFill/>
        </p:spPr>
        <p:txBody>
          <a:bodyPr wrap="square" rtlCol="0">
            <a:spAutoFit/>
          </a:bodyPr>
          <a:lstStyle/>
          <a:p>
            <a:pPr algn="r"/>
            <a:r>
              <a:rPr lang="en-GB" sz="1200" i="1" dirty="0"/>
              <a:t>Year=125</a:t>
            </a:r>
            <a:endParaRPr lang="en-SE" sz="1200" i="1" dirty="0"/>
          </a:p>
        </p:txBody>
      </p:sp>
      <p:cxnSp>
        <p:nvCxnSpPr>
          <p:cNvPr id="70" name="Straight Arrow Connector 69">
            <a:extLst>
              <a:ext uri="{FF2B5EF4-FFF2-40B4-BE49-F238E27FC236}">
                <a16:creationId xmlns:a16="http://schemas.microsoft.com/office/drawing/2014/main" id="{6687D095-6F0F-466F-B89A-93B29E551356}"/>
              </a:ext>
            </a:extLst>
          </p:cNvPr>
          <p:cNvCxnSpPr>
            <a:cxnSpLocks/>
            <a:stCxn id="67" idx="3"/>
            <a:endCxn id="68" idx="1"/>
          </p:cNvCxnSpPr>
          <p:nvPr/>
        </p:nvCxnSpPr>
        <p:spPr>
          <a:xfrm>
            <a:off x="8813858" y="5854458"/>
            <a:ext cx="449520"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255A9167-9643-4EB6-90FB-B92C7BFEC625}"/>
              </a:ext>
            </a:extLst>
          </p:cNvPr>
          <p:cNvCxnSpPr>
            <a:cxnSpLocks/>
            <a:stCxn id="68" idx="3"/>
            <a:endCxn id="69" idx="1"/>
          </p:cNvCxnSpPr>
          <p:nvPr/>
        </p:nvCxnSpPr>
        <p:spPr>
          <a:xfrm flipV="1">
            <a:off x="9975952" y="5854419"/>
            <a:ext cx="355999" cy="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2" name="Rectangle 71">
            <a:extLst>
              <a:ext uri="{FF2B5EF4-FFF2-40B4-BE49-F238E27FC236}">
                <a16:creationId xmlns:a16="http://schemas.microsoft.com/office/drawing/2014/main" id="{F60C6FBD-130E-4BA0-B566-07AB9900E4F6}"/>
              </a:ext>
            </a:extLst>
          </p:cNvPr>
          <p:cNvSpPr/>
          <p:nvPr/>
        </p:nvSpPr>
        <p:spPr>
          <a:xfrm>
            <a:off x="9300731" y="3685245"/>
            <a:ext cx="723772" cy="282321"/>
          </a:xfrm>
          <a:prstGeom prst="rect">
            <a:avLst/>
          </a:prstGeom>
          <a:pattFill prst="dkDnDiag">
            <a:fgClr>
              <a:schemeClr val="bg1">
                <a:lumMod val="85000"/>
              </a:schemeClr>
            </a:fgClr>
            <a:bgClr>
              <a:schemeClr val="bg1"/>
            </a:bgClr>
          </a:patt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CC</a:t>
            </a:r>
            <a:endParaRPr lang="en-SE" dirty="0"/>
          </a:p>
        </p:txBody>
      </p:sp>
      <p:sp>
        <p:nvSpPr>
          <p:cNvPr id="73" name="Rectangle 72">
            <a:extLst>
              <a:ext uri="{FF2B5EF4-FFF2-40B4-BE49-F238E27FC236}">
                <a16:creationId xmlns:a16="http://schemas.microsoft.com/office/drawing/2014/main" id="{4A9F9A6A-318D-4866-9AE9-40BFEF084BA7}"/>
              </a:ext>
            </a:extLst>
          </p:cNvPr>
          <p:cNvSpPr/>
          <p:nvPr/>
        </p:nvSpPr>
        <p:spPr>
          <a:xfrm>
            <a:off x="10383804" y="3673091"/>
            <a:ext cx="723772" cy="546769"/>
          </a:xfrm>
          <a:prstGeom prst="rect">
            <a:avLst/>
          </a:prstGeom>
          <a:pattFill prst="dkDnDiag">
            <a:fgClr>
              <a:schemeClr val="bg1">
                <a:lumMod val="85000"/>
              </a:schemeClr>
            </a:fgClr>
            <a:bgClr>
              <a:schemeClr val="bg1"/>
            </a:bgClr>
          </a:patt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CC</a:t>
            </a:r>
            <a:endParaRPr lang="en-SE" dirty="0"/>
          </a:p>
        </p:txBody>
      </p:sp>
      <p:grpSp>
        <p:nvGrpSpPr>
          <p:cNvPr id="77" name="Group 76">
            <a:extLst>
              <a:ext uri="{FF2B5EF4-FFF2-40B4-BE49-F238E27FC236}">
                <a16:creationId xmlns:a16="http://schemas.microsoft.com/office/drawing/2014/main" id="{CC9520FE-9922-4154-85FA-8D11E47EEB48}"/>
              </a:ext>
            </a:extLst>
          </p:cNvPr>
          <p:cNvGrpSpPr/>
          <p:nvPr/>
        </p:nvGrpSpPr>
        <p:grpSpPr>
          <a:xfrm>
            <a:off x="8091418" y="1388496"/>
            <a:ext cx="2875130" cy="2074158"/>
            <a:chOff x="8130746" y="1427824"/>
            <a:chExt cx="2875130" cy="2074158"/>
          </a:xfrm>
        </p:grpSpPr>
        <p:grpSp>
          <p:nvGrpSpPr>
            <p:cNvPr id="78" name="Group 77">
              <a:extLst>
                <a:ext uri="{FF2B5EF4-FFF2-40B4-BE49-F238E27FC236}">
                  <a16:creationId xmlns:a16="http://schemas.microsoft.com/office/drawing/2014/main" id="{C063CF7D-1101-4A76-A681-EBF410887655}"/>
                </a:ext>
              </a:extLst>
            </p:cNvPr>
            <p:cNvGrpSpPr/>
            <p:nvPr/>
          </p:nvGrpSpPr>
          <p:grpSpPr>
            <a:xfrm>
              <a:off x="8130746" y="1427824"/>
              <a:ext cx="2875130" cy="1082814"/>
              <a:chOff x="8130746" y="1427824"/>
              <a:chExt cx="2875130" cy="1082814"/>
            </a:xfrm>
          </p:grpSpPr>
          <p:sp>
            <p:nvSpPr>
              <p:cNvPr id="81" name="TextBox 80">
                <a:extLst>
                  <a:ext uri="{FF2B5EF4-FFF2-40B4-BE49-F238E27FC236}">
                    <a16:creationId xmlns:a16="http://schemas.microsoft.com/office/drawing/2014/main" id="{80E03404-59C8-44AB-91DC-811BCE54B11A}"/>
                  </a:ext>
                </a:extLst>
              </p:cNvPr>
              <p:cNvSpPr txBox="1"/>
              <p:nvPr/>
            </p:nvSpPr>
            <p:spPr>
              <a:xfrm>
                <a:off x="8676649" y="1427824"/>
                <a:ext cx="2329227" cy="276999"/>
              </a:xfrm>
              <a:prstGeom prst="rect">
                <a:avLst/>
              </a:prstGeom>
              <a:noFill/>
            </p:spPr>
            <p:txBody>
              <a:bodyPr wrap="none" rtlCol="0">
                <a:spAutoFit/>
              </a:bodyPr>
              <a:lstStyle/>
              <a:p>
                <a:r>
                  <a:rPr lang="en-GB" sz="1200" dirty="0"/>
                  <a:t>Resources of A and Resources of B</a:t>
                </a:r>
                <a:endParaRPr lang="en-SE" sz="1200" dirty="0"/>
              </a:p>
            </p:txBody>
          </p:sp>
          <p:sp>
            <p:nvSpPr>
              <p:cNvPr id="84" name="Rectangle 83">
                <a:extLst>
                  <a:ext uri="{FF2B5EF4-FFF2-40B4-BE49-F238E27FC236}">
                    <a16:creationId xmlns:a16="http://schemas.microsoft.com/office/drawing/2014/main" id="{45AD97CD-80FE-4507-A8D4-8A19A3191884}"/>
                  </a:ext>
                </a:extLst>
              </p:cNvPr>
              <p:cNvSpPr/>
              <p:nvPr/>
            </p:nvSpPr>
            <p:spPr>
              <a:xfrm>
                <a:off x="8130746" y="2201075"/>
                <a:ext cx="328907" cy="309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grpSp>
        <p:sp>
          <p:nvSpPr>
            <p:cNvPr id="79" name="Rectangle 78">
              <a:extLst>
                <a:ext uri="{FF2B5EF4-FFF2-40B4-BE49-F238E27FC236}">
                  <a16:creationId xmlns:a16="http://schemas.microsoft.com/office/drawing/2014/main" id="{E6F1BF22-3C7C-4670-B13F-6B9F3A5F20E1}"/>
                </a:ext>
              </a:extLst>
            </p:cNvPr>
            <p:cNvSpPr/>
            <p:nvPr/>
          </p:nvSpPr>
          <p:spPr>
            <a:xfrm>
              <a:off x="9124502" y="3181030"/>
              <a:ext cx="449520" cy="3209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80" name="Rectangle 79">
              <a:extLst>
                <a:ext uri="{FF2B5EF4-FFF2-40B4-BE49-F238E27FC236}">
                  <a16:creationId xmlns:a16="http://schemas.microsoft.com/office/drawing/2014/main" id="{DF9F6ABE-215D-457C-89A2-F062A1B7D7A4}"/>
                </a:ext>
              </a:extLst>
            </p:cNvPr>
            <p:cNvSpPr/>
            <p:nvPr/>
          </p:nvSpPr>
          <p:spPr>
            <a:xfrm>
              <a:off x="10582765" y="3170796"/>
              <a:ext cx="397399" cy="2932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grpSp>
      <p:sp>
        <p:nvSpPr>
          <p:cNvPr id="2" name="TextBox 1">
            <a:extLst>
              <a:ext uri="{FF2B5EF4-FFF2-40B4-BE49-F238E27FC236}">
                <a16:creationId xmlns:a16="http://schemas.microsoft.com/office/drawing/2014/main" id="{BFCB0225-7ED9-4388-8DD4-CAD88543F663}"/>
              </a:ext>
            </a:extLst>
          </p:cNvPr>
          <p:cNvSpPr txBox="1"/>
          <p:nvPr/>
        </p:nvSpPr>
        <p:spPr>
          <a:xfrm rot="16200000">
            <a:off x="8137183" y="2187077"/>
            <a:ext cx="611065" cy="215444"/>
          </a:xfrm>
          <a:prstGeom prst="rect">
            <a:avLst/>
          </a:prstGeom>
          <a:noFill/>
        </p:spPr>
        <p:txBody>
          <a:bodyPr wrap="none" rtlCol="0">
            <a:spAutoFit/>
          </a:bodyPr>
          <a:lstStyle/>
          <a:p>
            <a:r>
              <a:rPr lang="en-GB" sz="800" dirty="0"/>
              <a:t>Resources</a:t>
            </a:r>
            <a:endParaRPr lang="en-SE" sz="800" dirty="0"/>
          </a:p>
        </p:txBody>
      </p:sp>
      <p:sp>
        <p:nvSpPr>
          <p:cNvPr id="85" name="TextBox 84">
            <a:extLst>
              <a:ext uri="{FF2B5EF4-FFF2-40B4-BE49-F238E27FC236}">
                <a16:creationId xmlns:a16="http://schemas.microsoft.com/office/drawing/2014/main" id="{12D71CB0-1687-4B07-A388-B0313D9FAF40}"/>
              </a:ext>
            </a:extLst>
          </p:cNvPr>
          <p:cNvSpPr txBox="1"/>
          <p:nvPr/>
        </p:nvSpPr>
        <p:spPr>
          <a:xfrm>
            <a:off x="3782397" y="3194052"/>
            <a:ext cx="231154" cy="276999"/>
          </a:xfrm>
          <a:prstGeom prst="rect">
            <a:avLst/>
          </a:prstGeom>
          <a:noFill/>
        </p:spPr>
        <p:txBody>
          <a:bodyPr wrap="none" rtlCol="0">
            <a:spAutoFit/>
          </a:bodyPr>
          <a:lstStyle/>
          <a:p>
            <a:r>
              <a:rPr lang="en-GB" sz="1200" b="1" dirty="0">
                <a:solidFill>
                  <a:srgbClr val="C00000"/>
                </a:solidFill>
              </a:rPr>
              <a:t>-</a:t>
            </a:r>
            <a:endParaRPr lang="en-SE" sz="1200" b="1" dirty="0">
              <a:solidFill>
                <a:srgbClr val="C00000"/>
              </a:solidFill>
            </a:endParaRPr>
          </a:p>
        </p:txBody>
      </p:sp>
      <p:sp>
        <p:nvSpPr>
          <p:cNvPr id="3" name="Freeform: Shape 2">
            <a:extLst>
              <a:ext uri="{FF2B5EF4-FFF2-40B4-BE49-F238E27FC236}">
                <a16:creationId xmlns:a16="http://schemas.microsoft.com/office/drawing/2014/main" id="{F1FBB724-4627-4F95-9793-AC2B1480065F}"/>
              </a:ext>
            </a:extLst>
          </p:cNvPr>
          <p:cNvSpPr/>
          <p:nvPr/>
        </p:nvSpPr>
        <p:spPr>
          <a:xfrm>
            <a:off x="8742931" y="1725468"/>
            <a:ext cx="2160396" cy="180870"/>
          </a:xfrm>
          <a:custGeom>
            <a:avLst/>
            <a:gdLst>
              <a:gd name="connsiteX0" fmla="*/ 0 w 2160396"/>
              <a:gd name="connsiteY0" fmla="*/ 0 h 180870"/>
              <a:gd name="connsiteX1" fmla="*/ 396910 w 2160396"/>
              <a:gd name="connsiteY1" fmla="*/ 5024 h 180870"/>
              <a:gd name="connsiteX2" fmla="*/ 844062 w 2160396"/>
              <a:gd name="connsiteY2" fmla="*/ 35169 h 180870"/>
              <a:gd name="connsiteX3" fmla="*/ 1321359 w 2160396"/>
              <a:gd name="connsiteY3" fmla="*/ 75363 h 180870"/>
              <a:gd name="connsiteX4" fmla="*/ 1683099 w 2160396"/>
              <a:gd name="connsiteY4" fmla="*/ 120580 h 180870"/>
              <a:gd name="connsiteX5" fmla="*/ 2160396 w 2160396"/>
              <a:gd name="connsiteY5" fmla="*/ 180870 h 18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396" h="180870">
                <a:moveTo>
                  <a:pt x="0" y="0"/>
                </a:moveTo>
                <a:lnTo>
                  <a:pt x="396910" y="5024"/>
                </a:lnTo>
                <a:cubicBezTo>
                  <a:pt x="537587" y="10886"/>
                  <a:pt x="844062" y="35169"/>
                  <a:pt x="844062" y="35169"/>
                </a:cubicBezTo>
                <a:lnTo>
                  <a:pt x="1321359" y="75363"/>
                </a:lnTo>
                <a:cubicBezTo>
                  <a:pt x="1461198" y="89598"/>
                  <a:pt x="1683099" y="120580"/>
                  <a:pt x="1683099" y="120580"/>
                </a:cubicBezTo>
                <a:lnTo>
                  <a:pt x="2160396" y="18087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4" name="Freeform: Shape 3">
            <a:extLst>
              <a:ext uri="{FF2B5EF4-FFF2-40B4-BE49-F238E27FC236}">
                <a16:creationId xmlns:a16="http://schemas.microsoft.com/office/drawing/2014/main" id="{A52DAFCF-2134-4324-93EA-B2B6DC5D58E8}"/>
              </a:ext>
            </a:extLst>
          </p:cNvPr>
          <p:cNvSpPr/>
          <p:nvPr/>
        </p:nvSpPr>
        <p:spPr>
          <a:xfrm>
            <a:off x="8742931" y="2293200"/>
            <a:ext cx="2165420" cy="216039"/>
          </a:xfrm>
          <a:custGeom>
            <a:avLst/>
            <a:gdLst>
              <a:gd name="connsiteX0" fmla="*/ 0 w 2165420"/>
              <a:gd name="connsiteY0" fmla="*/ 0 h 216039"/>
              <a:gd name="connsiteX1" fmla="*/ 331596 w 2165420"/>
              <a:gd name="connsiteY1" fmla="*/ 10048 h 216039"/>
              <a:gd name="connsiteX2" fmla="*/ 653143 w 2165420"/>
              <a:gd name="connsiteY2" fmla="*/ 20097 h 216039"/>
              <a:gd name="connsiteX3" fmla="*/ 994787 w 2165420"/>
              <a:gd name="connsiteY3" fmla="*/ 40193 h 216039"/>
              <a:gd name="connsiteX4" fmla="*/ 1331407 w 2165420"/>
              <a:gd name="connsiteY4" fmla="*/ 75363 h 216039"/>
              <a:gd name="connsiteX5" fmla="*/ 1663003 w 2165420"/>
              <a:gd name="connsiteY5" fmla="*/ 120580 h 216039"/>
              <a:gd name="connsiteX6" fmla="*/ 1994598 w 2165420"/>
              <a:gd name="connsiteY6" fmla="*/ 175846 h 216039"/>
              <a:gd name="connsiteX7" fmla="*/ 2165420 w 2165420"/>
              <a:gd name="connsiteY7" fmla="*/ 216039 h 216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5420" h="216039">
                <a:moveTo>
                  <a:pt x="0" y="0"/>
                </a:moveTo>
                <a:lnTo>
                  <a:pt x="331596" y="10048"/>
                </a:lnTo>
                <a:lnTo>
                  <a:pt x="653143" y="20097"/>
                </a:lnTo>
                <a:cubicBezTo>
                  <a:pt x="763675" y="25121"/>
                  <a:pt x="881743" y="30982"/>
                  <a:pt x="994787" y="40193"/>
                </a:cubicBezTo>
                <a:cubicBezTo>
                  <a:pt x="1107831" y="49404"/>
                  <a:pt x="1220038" y="61965"/>
                  <a:pt x="1331407" y="75363"/>
                </a:cubicBezTo>
                <a:cubicBezTo>
                  <a:pt x="1442776" y="88761"/>
                  <a:pt x="1552471" y="103833"/>
                  <a:pt x="1663003" y="120580"/>
                </a:cubicBezTo>
                <a:cubicBezTo>
                  <a:pt x="1773535" y="137327"/>
                  <a:pt x="1910862" y="159936"/>
                  <a:pt x="1994598" y="175846"/>
                </a:cubicBezTo>
                <a:cubicBezTo>
                  <a:pt x="2078334" y="191756"/>
                  <a:pt x="2121877" y="203897"/>
                  <a:pt x="2165420" y="216039"/>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grpSp>
        <p:nvGrpSpPr>
          <p:cNvPr id="90" name="Group 89">
            <a:extLst>
              <a:ext uri="{FF2B5EF4-FFF2-40B4-BE49-F238E27FC236}">
                <a16:creationId xmlns:a16="http://schemas.microsoft.com/office/drawing/2014/main" id="{392EA2E0-89E6-4B6A-8FFA-47EF51D7ED8D}"/>
              </a:ext>
            </a:extLst>
          </p:cNvPr>
          <p:cNvGrpSpPr/>
          <p:nvPr/>
        </p:nvGrpSpPr>
        <p:grpSpPr>
          <a:xfrm>
            <a:off x="7883780" y="6131457"/>
            <a:ext cx="3920714" cy="518502"/>
            <a:chOff x="7923108" y="6170785"/>
            <a:chExt cx="3920714" cy="518502"/>
          </a:xfrm>
        </p:grpSpPr>
        <p:cxnSp>
          <p:nvCxnSpPr>
            <p:cNvPr id="91" name="Straight Arrow Connector 90">
              <a:extLst>
                <a:ext uri="{FF2B5EF4-FFF2-40B4-BE49-F238E27FC236}">
                  <a16:creationId xmlns:a16="http://schemas.microsoft.com/office/drawing/2014/main" id="{58FD9446-34C3-4E1E-9B01-368B59A895BB}"/>
                </a:ext>
              </a:extLst>
            </p:cNvPr>
            <p:cNvCxnSpPr>
              <a:cxnSpLocks/>
            </p:cNvCxnSpPr>
            <p:nvPr/>
          </p:nvCxnSpPr>
          <p:spPr>
            <a:xfrm>
              <a:off x="8236191" y="6170785"/>
              <a:ext cx="2919169"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2" name="TextBox 91">
              <a:extLst>
                <a:ext uri="{FF2B5EF4-FFF2-40B4-BE49-F238E27FC236}">
                  <a16:creationId xmlns:a16="http://schemas.microsoft.com/office/drawing/2014/main" id="{D55EFCD0-F05A-45EB-86D1-9B9AAB427F7D}"/>
                </a:ext>
              </a:extLst>
            </p:cNvPr>
            <p:cNvSpPr txBox="1"/>
            <p:nvPr/>
          </p:nvSpPr>
          <p:spPr>
            <a:xfrm>
              <a:off x="9113609" y="6170785"/>
              <a:ext cx="1215224" cy="276999"/>
            </a:xfrm>
            <a:prstGeom prst="rect">
              <a:avLst/>
            </a:prstGeom>
            <a:noFill/>
          </p:spPr>
          <p:txBody>
            <a:bodyPr wrap="square" rtlCol="0">
              <a:spAutoFit/>
            </a:bodyPr>
            <a:lstStyle/>
            <a:p>
              <a:pPr algn="ctr"/>
              <a:r>
                <a:rPr lang="en-GB" sz="1200" dirty="0">
                  <a:solidFill>
                    <a:schemeClr val="bg1">
                      <a:lumMod val="65000"/>
                    </a:schemeClr>
                  </a:solidFill>
                </a:rPr>
                <a:t>Time</a:t>
              </a:r>
              <a:endParaRPr lang="en-SE" sz="1200" dirty="0">
                <a:solidFill>
                  <a:schemeClr val="bg1">
                    <a:lumMod val="65000"/>
                  </a:schemeClr>
                </a:solidFill>
              </a:endParaRPr>
            </a:p>
          </p:txBody>
        </p:sp>
        <p:sp>
          <p:nvSpPr>
            <p:cNvPr id="93" name="Rectangle 92">
              <a:extLst>
                <a:ext uri="{FF2B5EF4-FFF2-40B4-BE49-F238E27FC236}">
                  <a16:creationId xmlns:a16="http://schemas.microsoft.com/office/drawing/2014/main" id="{994E6DD5-C3F1-4D02-A343-B578BC2D3E00}"/>
                </a:ext>
              </a:extLst>
            </p:cNvPr>
            <p:cNvSpPr/>
            <p:nvPr/>
          </p:nvSpPr>
          <p:spPr>
            <a:xfrm>
              <a:off x="7923108" y="6477909"/>
              <a:ext cx="415275" cy="176536"/>
            </a:xfrm>
            <a:prstGeom prst="rect">
              <a:avLst/>
            </a:prstGeom>
            <a:pattFill prst="pct90">
              <a:fgClr>
                <a:schemeClr val="accent1"/>
              </a:fgClr>
              <a:bgClr>
                <a:schemeClr val="bg1"/>
              </a:bgClr>
            </a:patt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dirty="0"/>
            </a:p>
          </p:txBody>
        </p:sp>
        <p:sp>
          <p:nvSpPr>
            <p:cNvPr id="94" name="Rectangle 93">
              <a:extLst>
                <a:ext uri="{FF2B5EF4-FFF2-40B4-BE49-F238E27FC236}">
                  <a16:creationId xmlns:a16="http://schemas.microsoft.com/office/drawing/2014/main" id="{B8641517-1911-4766-B94A-5ACB9AAC4CF4}"/>
                </a:ext>
              </a:extLst>
            </p:cNvPr>
            <p:cNvSpPr/>
            <p:nvPr/>
          </p:nvSpPr>
          <p:spPr>
            <a:xfrm>
              <a:off x="9227713" y="6477909"/>
              <a:ext cx="415275" cy="176536"/>
            </a:xfrm>
            <a:prstGeom prst="rect">
              <a:avLst/>
            </a:prstGeom>
            <a:pattFill prst="pct90">
              <a:fgClr>
                <a:srgbClr val="FF0000"/>
              </a:fgClr>
              <a:bgClr>
                <a:schemeClr val="bg1"/>
              </a:bgClr>
            </a:patt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dirty="0"/>
            </a:p>
          </p:txBody>
        </p:sp>
        <p:sp>
          <p:nvSpPr>
            <p:cNvPr id="95" name="TextBox 94">
              <a:extLst>
                <a:ext uri="{FF2B5EF4-FFF2-40B4-BE49-F238E27FC236}">
                  <a16:creationId xmlns:a16="http://schemas.microsoft.com/office/drawing/2014/main" id="{8BBAD0D0-C23A-4CBE-A408-DA11646958F7}"/>
                </a:ext>
              </a:extLst>
            </p:cNvPr>
            <p:cNvSpPr txBox="1"/>
            <p:nvPr/>
          </p:nvSpPr>
          <p:spPr>
            <a:xfrm>
              <a:off x="8338383" y="6434154"/>
              <a:ext cx="886530" cy="246221"/>
            </a:xfrm>
            <a:prstGeom prst="rect">
              <a:avLst/>
            </a:prstGeom>
            <a:noFill/>
          </p:spPr>
          <p:txBody>
            <a:bodyPr wrap="square" rtlCol="0">
              <a:spAutoFit/>
            </a:bodyPr>
            <a:lstStyle/>
            <a:p>
              <a:r>
                <a:rPr lang="en-GB" sz="1000"/>
                <a:t>Resources A</a:t>
              </a:r>
              <a:endParaRPr lang="en-SE" sz="1000"/>
            </a:p>
          </p:txBody>
        </p:sp>
        <p:sp>
          <p:nvSpPr>
            <p:cNvPr id="96" name="TextBox 95">
              <a:extLst>
                <a:ext uri="{FF2B5EF4-FFF2-40B4-BE49-F238E27FC236}">
                  <a16:creationId xmlns:a16="http://schemas.microsoft.com/office/drawing/2014/main" id="{D2B37FBB-D303-46C6-BAA0-34B4B100AE7D}"/>
                </a:ext>
              </a:extLst>
            </p:cNvPr>
            <p:cNvSpPr txBox="1"/>
            <p:nvPr/>
          </p:nvSpPr>
          <p:spPr>
            <a:xfrm>
              <a:off x="9633207" y="6443066"/>
              <a:ext cx="886530" cy="246221"/>
            </a:xfrm>
            <a:prstGeom prst="rect">
              <a:avLst/>
            </a:prstGeom>
            <a:noFill/>
          </p:spPr>
          <p:txBody>
            <a:bodyPr wrap="square" rtlCol="0">
              <a:spAutoFit/>
            </a:bodyPr>
            <a:lstStyle/>
            <a:p>
              <a:r>
                <a:rPr lang="en-GB" sz="1000"/>
                <a:t>Resources A</a:t>
              </a:r>
              <a:endParaRPr lang="en-SE" sz="1000"/>
            </a:p>
          </p:txBody>
        </p:sp>
        <p:sp>
          <p:nvSpPr>
            <p:cNvPr id="97" name="Rectangle 96">
              <a:extLst>
                <a:ext uri="{FF2B5EF4-FFF2-40B4-BE49-F238E27FC236}">
                  <a16:creationId xmlns:a16="http://schemas.microsoft.com/office/drawing/2014/main" id="{35D0F58D-3ABE-4C30-8A2B-4D7F1484E201}"/>
                </a:ext>
              </a:extLst>
            </p:cNvPr>
            <p:cNvSpPr/>
            <p:nvPr/>
          </p:nvSpPr>
          <p:spPr>
            <a:xfrm>
              <a:off x="10551798" y="6477909"/>
              <a:ext cx="415275" cy="176536"/>
            </a:xfrm>
            <a:prstGeom prst="rect">
              <a:avLst/>
            </a:prstGeom>
            <a:pattFill prst="ltDnDiag">
              <a:fgClr>
                <a:schemeClr val="bg1">
                  <a:lumMod val="65000"/>
                </a:schemeClr>
              </a:fgClr>
              <a:bgClr>
                <a:schemeClr val="bg1"/>
              </a:bgClr>
            </a:patt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dirty="0"/>
            </a:p>
          </p:txBody>
        </p:sp>
        <p:sp>
          <p:nvSpPr>
            <p:cNvPr id="98" name="TextBox 97">
              <a:extLst>
                <a:ext uri="{FF2B5EF4-FFF2-40B4-BE49-F238E27FC236}">
                  <a16:creationId xmlns:a16="http://schemas.microsoft.com/office/drawing/2014/main" id="{D4061C0B-5688-4473-8213-0C5CE7DDB53C}"/>
                </a:ext>
              </a:extLst>
            </p:cNvPr>
            <p:cNvSpPr txBox="1"/>
            <p:nvPr/>
          </p:nvSpPr>
          <p:spPr>
            <a:xfrm>
              <a:off x="10957292" y="6443066"/>
              <a:ext cx="886530" cy="246221"/>
            </a:xfrm>
            <a:prstGeom prst="rect">
              <a:avLst/>
            </a:prstGeom>
            <a:noFill/>
          </p:spPr>
          <p:txBody>
            <a:bodyPr wrap="square" rtlCol="0">
              <a:spAutoFit/>
            </a:bodyPr>
            <a:lstStyle/>
            <a:p>
              <a:r>
                <a:rPr lang="en-GB" sz="1000"/>
                <a:t>CC impact</a:t>
              </a:r>
              <a:endParaRPr lang="en-SE" sz="1000"/>
            </a:p>
          </p:txBody>
        </p:sp>
      </p:grpSp>
      <p:grpSp>
        <p:nvGrpSpPr>
          <p:cNvPr id="99" name="Group 98">
            <a:extLst>
              <a:ext uri="{FF2B5EF4-FFF2-40B4-BE49-F238E27FC236}">
                <a16:creationId xmlns:a16="http://schemas.microsoft.com/office/drawing/2014/main" id="{35884D0D-ECC2-43BD-82B3-4743AA803C98}"/>
              </a:ext>
            </a:extLst>
          </p:cNvPr>
          <p:cNvGrpSpPr/>
          <p:nvPr/>
        </p:nvGrpSpPr>
        <p:grpSpPr>
          <a:xfrm>
            <a:off x="7887904" y="3591280"/>
            <a:ext cx="4293868" cy="2240510"/>
            <a:chOff x="7927232" y="3630608"/>
            <a:chExt cx="4293868" cy="2240510"/>
          </a:xfrm>
        </p:grpSpPr>
        <p:sp>
          <p:nvSpPr>
            <p:cNvPr id="100" name="TextBox 99">
              <a:extLst>
                <a:ext uri="{FF2B5EF4-FFF2-40B4-BE49-F238E27FC236}">
                  <a16:creationId xmlns:a16="http://schemas.microsoft.com/office/drawing/2014/main" id="{11D65ACA-FEB8-48E4-9B46-660B61252EC7}"/>
                </a:ext>
              </a:extLst>
            </p:cNvPr>
            <p:cNvSpPr txBox="1"/>
            <p:nvPr/>
          </p:nvSpPr>
          <p:spPr>
            <a:xfrm>
              <a:off x="11005876" y="3630608"/>
              <a:ext cx="1215224" cy="276999"/>
            </a:xfrm>
            <a:prstGeom prst="rect">
              <a:avLst/>
            </a:prstGeom>
            <a:noFill/>
          </p:spPr>
          <p:txBody>
            <a:bodyPr wrap="square" rtlCol="0">
              <a:spAutoFit/>
            </a:bodyPr>
            <a:lstStyle/>
            <a:p>
              <a:pPr algn="ctr"/>
              <a:r>
                <a:rPr lang="en-GB" sz="1200" dirty="0">
                  <a:solidFill>
                    <a:schemeClr val="bg1">
                      <a:lumMod val="75000"/>
                    </a:schemeClr>
                  </a:solidFill>
                </a:rPr>
                <a:t>100%</a:t>
              </a:r>
              <a:endParaRPr lang="en-SE" sz="1200" dirty="0">
                <a:solidFill>
                  <a:schemeClr val="bg1">
                    <a:lumMod val="75000"/>
                  </a:schemeClr>
                </a:solidFill>
              </a:endParaRPr>
            </a:p>
          </p:txBody>
        </p:sp>
        <p:sp>
          <p:nvSpPr>
            <p:cNvPr id="101" name="TextBox 100">
              <a:extLst>
                <a:ext uri="{FF2B5EF4-FFF2-40B4-BE49-F238E27FC236}">
                  <a16:creationId xmlns:a16="http://schemas.microsoft.com/office/drawing/2014/main" id="{7BC0901C-5874-42F9-B5B9-FF67CB7DB4D2}"/>
                </a:ext>
              </a:extLst>
            </p:cNvPr>
            <p:cNvSpPr txBox="1"/>
            <p:nvPr/>
          </p:nvSpPr>
          <p:spPr>
            <a:xfrm>
              <a:off x="10932606" y="5594119"/>
              <a:ext cx="1215224" cy="276999"/>
            </a:xfrm>
            <a:prstGeom prst="rect">
              <a:avLst/>
            </a:prstGeom>
            <a:noFill/>
          </p:spPr>
          <p:txBody>
            <a:bodyPr wrap="square" rtlCol="0">
              <a:spAutoFit/>
            </a:bodyPr>
            <a:lstStyle/>
            <a:p>
              <a:pPr algn="ctr"/>
              <a:r>
                <a:rPr lang="en-GB" sz="1200" dirty="0">
                  <a:solidFill>
                    <a:schemeClr val="bg1">
                      <a:lumMod val="75000"/>
                    </a:schemeClr>
                  </a:solidFill>
                </a:rPr>
                <a:t>0%</a:t>
              </a:r>
              <a:endParaRPr lang="en-SE" sz="1200" dirty="0">
                <a:solidFill>
                  <a:schemeClr val="bg1">
                    <a:lumMod val="75000"/>
                  </a:schemeClr>
                </a:solidFill>
              </a:endParaRPr>
            </a:p>
          </p:txBody>
        </p:sp>
        <p:cxnSp>
          <p:nvCxnSpPr>
            <p:cNvPr id="102" name="Straight Connector 101">
              <a:extLst>
                <a:ext uri="{FF2B5EF4-FFF2-40B4-BE49-F238E27FC236}">
                  <a16:creationId xmlns:a16="http://schemas.microsoft.com/office/drawing/2014/main" id="{99FCC6D4-FCFF-40C5-90A8-12DAA240DD98}"/>
                </a:ext>
              </a:extLst>
            </p:cNvPr>
            <p:cNvCxnSpPr>
              <a:cxnSpLocks/>
            </p:cNvCxnSpPr>
            <p:nvPr/>
          </p:nvCxnSpPr>
          <p:spPr>
            <a:xfrm flipH="1">
              <a:off x="11194417" y="3728526"/>
              <a:ext cx="20763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ABCF51BA-EA10-4570-B905-FCD8112271E5}"/>
                </a:ext>
              </a:extLst>
            </p:cNvPr>
            <p:cNvCxnSpPr>
              <a:cxnSpLocks/>
            </p:cNvCxnSpPr>
            <p:nvPr/>
          </p:nvCxnSpPr>
          <p:spPr>
            <a:xfrm flipH="1">
              <a:off x="11194417" y="5767249"/>
              <a:ext cx="20763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5B3A5600-86D5-43C8-B6A3-0BDBBF186C72}"/>
                </a:ext>
              </a:extLst>
            </p:cNvPr>
            <p:cNvSpPr txBox="1"/>
            <p:nvPr/>
          </p:nvSpPr>
          <p:spPr>
            <a:xfrm rot="16200000">
              <a:off x="7458120" y="4814854"/>
              <a:ext cx="1215224" cy="276999"/>
            </a:xfrm>
            <a:prstGeom prst="rect">
              <a:avLst/>
            </a:prstGeom>
            <a:noFill/>
          </p:spPr>
          <p:txBody>
            <a:bodyPr wrap="square" rtlCol="0">
              <a:spAutoFit/>
            </a:bodyPr>
            <a:lstStyle/>
            <a:p>
              <a:pPr algn="ctr"/>
              <a:r>
                <a:rPr lang="en-GB" sz="1200" dirty="0">
                  <a:solidFill>
                    <a:schemeClr val="bg1">
                      <a:lumMod val="75000"/>
                    </a:schemeClr>
                  </a:solidFill>
                </a:rPr>
                <a:t>Resources</a:t>
              </a:r>
              <a:endParaRPr lang="en-SE" sz="1200" dirty="0">
                <a:solidFill>
                  <a:schemeClr val="bg1">
                    <a:lumMod val="75000"/>
                  </a:schemeClr>
                </a:solidFill>
              </a:endParaRPr>
            </a:p>
          </p:txBody>
        </p:sp>
      </p:grpSp>
      <p:sp>
        <p:nvSpPr>
          <p:cNvPr id="105" name="TextBox 104">
            <a:extLst>
              <a:ext uri="{FF2B5EF4-FFF2-40B4-BE49-F238E27FC236}">
                <a16:creationId xmlns:a16="http://schemas.microsoft.com/office/drawing/2014/main" id="{66FC63AD-7645-458C-B09E-A2A06D2967C2}"/>
              </a:ext>
            </a:extLst>
          </p:cNvPr>
          <p:cNvSpPr txBox="1"/>
          <p:nvPr/>
        </p:nvSpPr>
        <p:spPr>
          <a:xfrm>
            <a:off x="3483085" y="5436826"/>
            <a:ext cx="705275" cy="276999"/>
          </a:xfrm>
          <a:prstGeom prst="rect">
            <a:avLst/>
          </a:prstGeom>
          <a:noFill/>
          <a:ln>
            <a:noFill/>
          </a:ln>
        </p:spPr>
        <p:txBody>
          <a:bodyPr wrap="square" rtlCol="0">
            <a:spAutoFit/>
          </a:bodyPr>
          <a:lstStyle/>
          <a:p>
            <a:r>
              <a:rPr lang="en-GB" sz="1200" dirty="0">
                <a:solidFill>
                  <a:schemeClr val="accent5">
                    <a:lumMod val="60000"/>
                    <a:lumOff val="40000"/>
                  </a:schemeClr>
                </a:solidFill>
              </a:rPr>
              <a:t>50%</a:t>
            </a:r>
            <a:endParaRPr lang="en-SE" sz="1200" dirty="0">
              <a:solidFill>
                <a:schemeClr val="accent5">
                  <a:lumMod val="60000"/>
                  <a:lumOff val="40000"/>
                </a:schemeClr>
              </a:solidFill>
            </a:endParaRPr>
          </a:p>
        </p:txBody>
      </p:sp>
      <p:sp>
        <p:nvSpPr>
          <p:cNvPr id="106" name="TextBox 105">
            <a:extLst>
              <a:ext uri="{FF2B5EF4-FFF2-40B4-BE49-F238E27FC236}">
                <a16:creationId xmlns:a16="http://schemas.microsoft.com/office/drawing/2014/main" id="{65E43FF8-CBE5-435E-9A6A-FA96E7EC91E6}"/>
              </a:ext>
            </a:extLst>
          </p:cNvPr>
          <p:cNvSpPr txBox="1"/>
          <p:nvPr/>
        </p:nvSpPr>
        <p:spPr>
          <a:xfrm>
            <a:off x="6037199" y="6476617"/>
            <a:ext cx="169297" cy="276999"/>
          </a:xfrm>
          <a:prstGeom prst="rect">
            <a:avLst/>
          </a:prstGeom>
          <a:noFill/>
        </p:spPr>
        <p:txBody>
          <a:bodyPr wrap="square" rtlCol="0">
            <a:spAutoFit/>
          </a:bodyPr>
          <a:lstStyle/>
          <a:p>
            <a:r>
              <a:rPr lang="en-GB" sz="1200" dirty="0">
                <a:solidFill>
                  <a:schemeClr val="bg2">
                    <a:lumMod val="75000"/>
                  </a:schemeClr>
                </a:solidFill>
              </a:rPr>
              <a:t>7</a:t>
            </a:r>
            <a:endParaRPr lang="en-SE" sz="1200" dirty="0">
              <a:solidFill>
                <a:schemeClr val="bg2">
                  <a:lumMod val="75000"/>
                </a:schemeClr>
              </a:solidFill>
            </a:endParaRPr>
          </a:p>
        </p:txBody>
      </p:sp>
    </p:spTree>
    <p:extLst>
      <p:ext uri="{BB962C8B-B14F-4D97-AF65-F5344CB8AC3E}">
        <p14:creationId xmlns:p14="http://schemas.microsoft.com/office/powerpoint/2010/main" val="2705083804"/>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8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AA1FB44-E192-4EC7-8813-59C3EC699EAA}"/>
              </a:ext>
            </a:extLst>
          </p:cNvPr>
          <p:cNvSpPr/>
          <p:nvPr/>
        </p:nvSpPr>
        <p:spPr>
          <a:xfrm rot="1605758">
            <a:off x="175928" y="-750038"/>
            <a:ext cx="11704104" cy="84544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 name="Freeform: Shape 1">
            <a:extLst>
              <a:ext uri="{FF2B5EF4-FFF2-40B4-BE49-F238E27FC236}">
                <a16:creationId xmlns:a16="http://schemas.microsoft.com/office/drawing/2014/main" id="{2B32FEA4-5AC5-4A03-B5B3-3E6F6873A9F6}"/>
              </a:ext>
            </a:extLst>
          </p:cNvPr>
          <p:cNvSpPr/>
          <p:nvPr/>
        </p:nvSpPr>
        <p:spPr>
          <a:xfrm>
            <a:off x="3796893" y="1877948"/>
            <a:ext cx="3713525" cy="3550017"/>
          </a:xfrm>
          <a:custGeom>
            <a:avLst/>
            <a:gdLst>
              <a:gd name="connsiteX0" fmla="*/ 0 w 3713525"/>
              <a:gd name="connsiteY0" fmla="*/ 0 h 3550017"/>
              <a:gd name="connsiteX1" fmla="*/ 180753 w 3713525"/>
              <a:gd name="connsiteY1" fmla="*/ 712382 h 3550017"/>
              <a:gd name="connsiteX2" fmla="*/ 967562 w 3713525"/>
              <a:gd name="connsiteY2" fmla="*/ 1084521 h 3550017"/>
              <a:gd name="connsiteX3" fmla="*/ 2254102 w 3713525"/>
              <a:gd name="connsiteY3" fmla="*/ 956931 h 3550017"/>
              <a:gd name="connsiteX4" fmla="*/ 2828260 w 3713525"/>
              <a:gd name="connsiteY4" fmla="*/ 1435396 h 3550017"/>
              <a:gd name="connsiteX5" fmla="*/ 2711302 w 3713525"/>
              <a:gd name="connsiteY5" fmla="*/ 2424224 h 3550017"/>
              <a:gd name="connsiteX6" fmla="*/ 1562986 w 3713525"/>
              <a:gd name="connsiteY6" fmla="*/ 2126512 h 3550017"/>
              <a:gd name="connsiteX7" fmla="*/ 2307265 w 3713525"/>
              <a:gd name="connsiteY7" fmla="*/ 1743740 h 3550017"/>
              <a:gd name="connsiteX8" fmla="*/ 2945218 w 3713525"/>
              <a:gd name="connsiteY8" fmla="*/ 1796903 h 3550017"/>
              <a:gd name="connsiteX9" fmla="*/ 3413051 w 3713525"/>
              <a:gd name="connsiteY9" fmla="*/ 2541182 h 3550017"/>
              <a:gd name="connsiteX10" fmla="*/ 2998381 w 3713525"/>
              <a:gd name="connsiteY10" fmla="*/ 3444949 h 3550017"/>
              <a:gd name="connsiteX11" fmla="*/ 3604437 w 3713525"/>
              <a:gd name="connsiteY11" fmla="*/ 3540642 h 3550017"/>
              <a:gd name="connsiteX12" fmla="*/ 3710762 w 3713525"/>
              <a:gd name="connsiteY12" fmla="*/ 3530010 h 3550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13525" h="3550017">
                <a:moveTo>
                  <a:pt x="0" y="0"/>
                </a:moveTo>
                <a:cubicBezTo>
                  <a:pt x="9746" y="265814"/>
                  <a:pt x="19493" y="531629"/>
                  <a:pt x="180753" y="712382"/>
                </a:cubicBezTo>
                <a:cubicBezTo>
                  <a:pt x="342013" y="893135"/>
                  <a:pt x="622004" y="1043763"/>
                  <a:pt x="967562" y="1084521"/>
                </a:cubicBezTo>
                <a:cubicBezTo>
                  <a:pt x="1313120" y="1125279"/>
                  <a:pt x="1943986" y="898452"/>
                  <a:pt x="2254102" y="956931"/>
                </a:cubicBezTo>
                <a:cubicBezTo>
                  <a:pt x="2564218" y="1015410"/>
                  <a:pt x="2752060" y="1190847"/>
                  <a:pt x="2828260" y="1435396"/>
                </a:cubicBezTo>
                <a:cubicBezTo>
                  <a:pt x="2904460" y="1679945"/>
                  <a:pt x="2922181" y="2309038"/>
                  <a:pt x="2711302" y="2424224"/>
                </a:cubicBezTo>
                <a:cubicBezTo>
                  <a:pt x="2500423" y="2539410"/>
                  <a:pt x="1630325" y="2239926"/>
                  <a:pt x="1562986" y="2126512"/>
                </a:cubicBezTo>
                <a:cubicBezTo>
                  <a:pt x="1495647" y="2013098"/>
                  <a:pt x="2076893" y="1798675"/>
                  <a:pt x="2307265" y="1743740"/>
                </a:cubicBezTo>
                <a:cubicBezTo>
                  <a:pt x="2537637" y="1688805"/>
                  <a:pt x="2760920" y="1663996"/>
                  <a:pt x="2945218" y="1796903"/>
                </a:cubicBezTo>
                <a:cubicBezTo>
                  <a:pt x="3129516" y="1929810"/>
                  <a:pt x="3404191" y="2266508"/>
                  <a:pt x="3413051" y="2541182"/>
                </a:cubicBezTo>
                <a:cubicBezTo>
                  <a:pt x="3421911" y="2815856"/>
                  <a:pt x="2966483" y="3278372"/>
                  <a:pt x="2998381" y="3444949"/>
                </a:cubicBezTo>
                <a:cubicBezTo>
                  <a:pt x="3030279" y="3611526"/>
                  <a:pt x="3485707" y="3526465"/>
                  <a:pt x="3604437" y="3540642"/>
                </a:cubicBezTo>
                <a:cubicBezTo>
                  <a:pt x="3723167" y="3554819"/>
                  <a:pt x="3716964" y="3542414"/>
                  <a:pt x="3710762" y="3530010"/>
                </a:cubicBezTo>
              </a:path>
            </a:pathLst>
          </a:custGeom>
          <a:noFill/>
          <a:ln>
            <a:solidFill>
              <a:schemeClr val="accent4">
                <a:lumMod val="20000"/>
                <a:lumOff val="80000"/>
              </a:schemeClr>
            </a:solidFill>
            <a:prstDash val="lgDashDot"/>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8" name="Rectangle 17">
            <a:extLst>
              <a:ext uri="{FF2B5EF4-FFF2-40B4-BE49-F238E27FC236}">
                <a16:creationId xmlns:a16="http://schemas.microsoft.com/office/drawing/2014/main" id="{FB8087D3-F489-4C93-9E43-C0DD2BE24FD9}"/>
              </a:ext>
            </a:extLst>
          </p:cNvPr>
          <p:cNvSpPr/>
          <p:nvPr/>
        </p:nvSpPr>
        <p:spPr>
          <a:xfrm>
            <a:off x="8476935" y="4097261"/>
            <a:ext cx="2617611" cy="707886"/>
          </a:xfrm>
          <a:prstGeom prst="rect">
            <a:avLst/>
          </a:prstGeom>
        </p:spPr>
        <p:txBody>
          <a:bodyPr wrap="square">
            <a:spAutoFit/>
          </a:bodyPr>
          <a:lstStyle/>
          <a:p>
            <a:pPr lvl="1" algn="ctr"/>
            <a:r>
              <a:rPr lang="en-US" sz="2000" b="1" dirty="0">
                <a:solidFill>
                  <a:schemeClr val="accent1">
                    <a:lumMod val="60000"/>
                    <a:lumOff val="40000"/>
                  </a:schemeClr>
                </a:solidFill>
                <a:latin typeface="Gadugi" panose="020B0502040204020203" pitchFamily="34" charset="0"/>
                <a:ea typeface="Gadugi" panose="020B0502040204020203" pitchFamily="34" charset="0"/>
              </a:rPr>
              <a:t>Accuracy and reliability</a:t>
            </a:r>
            <a:endParaRPr lang="en-SE" sz="2000" b="1" dirty="0">
              <a:solidFill>
                <a:schemeClr val="accent1">
                  <a:lumMod val="60000"/>
                  <a:lumOff val="40000"/>
                </a:schemeClr>
              </a:solidFill>
              <a:latin typeface="Gadugi" panose="020B0502040204020203" pitchFamily="34" charset="0"/>
              <a:ea typeface="Gadugi" panose="020B0502040204020203" pitchFamily="34" charset="0"/>
            </a:endParaRPr>
          </a:p>
        </p:txBody>
      </p:sp>
      <p:sp>
        <p:nvSpPr>
          <p:cNvPr id="3" name="Rectangle 2">
            <a:extLst>
              <a:ext uri="{FF2B5EF4-FFF2-40B4-BE49-F238E27FC236}">
                <a16:creationId xmlns:a16="http://schemas.microsoft.com/office/drawing/2014/main" id="{39A5EED8-E989-410A-9034-99A65B15DC8B}"/>
              </a:ext>
            </a:extLst>
          </p:cNvPr>
          <p:cNvSpPr/>
          <p:nvPr/>
        </p:nvSpPr>
        <p:spPr>
          <a:xfrm>
            <a:off x="8591148" y="2353747"/>
            <a:ext cx="2282287" cy="1015663"/>
          </a:xfrm>
          <a:prstGeom prst="rect">
            <a:avLst/>
          </a:prstGeom>
        </p:spPr>
        <p:txBody>
          <a:bodyPr wrap="square">
            <a:spAutoFit/>
          </a:bodyPr>
          <a:lstStyle/>
          <a:p>
            <a:pPr lvl="1" algn="ctr"/>
            <a:r>
              <a:rPr lang="en-US" sz="2000" b="1" dirty="0">
                <a:solidFill>
                  <a:schemeClr val="accent1">
                    <a:lumMod val="40000"/>
                    <a:lumOff val="60000"/>
                  </a:schemeClr>
                </a:solidFill>
                <a:latin typeface="Gadugi" panose="020B0502040204020203" pitchFamily="34" charset="0"/>
                <a:ea typeface="Gadugi" panose="020B0502040204020203" pitchFamily="34" charset="0"/>
              </a:rPr>
              <a:t>Long-term </a:t>
            </a:r>
          </a:p>
          <a:p>
            <a:pPr lvl="1" algn="ctr"/>
            <a:r>
              <a:rPr lang="en-US" sz="2000" b="1" dirty="0">
                <a:solidFill>
                  <a:schemeClr val="accent1">
                    <a:lumMod val="40000"/>
                    <a:lumOff val="60000"/>
                  </a:schemeClr>
                </a:solidFill>
                <a:latin typeface="Gadugi" panose="020B0502040204020203" pitchFamily="34" charset="0"/>
                <a:ea typeface="Gadugi" panose="020B0502040204020203" pitchFamily="34" charset="0"/>
              </a:rPr>
              <a:t>vs </a:t>
            </a:r>
          </a:p>
          <a:p>
            <a:pPr lvl="1" algn="ctr"/>
            <a:r>
              <a:rPr lang="en-US" sz="2000" b="1" dirty="0">
                <a:solidFill>
                  <a:schemeClr val="accent1">
                    <a:lumMod val="40000"/>
                    <a:lumOff val="60000"/>
                  </a:schemeClr>
                </a:solidFill>
                <a:latin typeface="Gadugi" panose="020B0502040204020203" pitchFamily="34" charset="0"/>
                <a:ea typeface="Gadugi" panose="020B0502040204020203" pitchFamily="34" charset="0"/>
              </a:rPr>
              <a:t>short-term</a:t>
            </a:r>
          </a:p>
        </p:txBody>
      </p:sp>
      <p:sp>
        <p:nvSpPr>
          <p:cNvPr id="7" name="Rectangle 6">
            <a:extLst>
              <a:ext uri="{FF2B5EF4-FFF2-40B4-BE49-F238E27FC236}">
                <a16:creationId xmlns:a16="http://schemas.microsoft.com/office/drawing/2014/main" id="{6ADEAE79-2C35-41E6-84E5-A48AEE146891}"/>
              </a:ext>
            </a:extLst>
          </p:cNvPr>
          <p:cNvSpPr/>
          <p:nvPr/>
        </p:nvSpPr>
        <p:spPr>
          <a:xfrm>
            <a:off x="7095212" y="5253177"/>
            <a:ext cx="2297143" cy="400110"/>
          </a:xfrm>
          <a:prstGeom prst="rect">
            <a:avLst/>
          </a:prstGeom>
        </p:spPr>
        <p:txBody>
          <a:bodyPr wrap="square">
            <a:spAutoFit/>
          </a:bodyPr>
          <a:lstStyle/>
          <a:p>
            <a:pPr lvl="1" algn="ctr"/>
            <a:r>
              <a:rPr lang="en-US" sz="2000" b="1" dirty="0">
                <a:solidFill>
                  <a:schemeClr val="accent1">
                    <a:lumMod val="40000"/>
                    <a:lumOff val="60000"/>
                  </a:schemeClr>
                </a:solidFill>
                <a:latin typeface="Gadugi" panose="020B0502040204020203" pitchFamily="34" charset="0"/>
                <a:ea typeface="Gadugi" panose="020B0502040204020203" pitchFamily="34" charset="0"/>
              </a:rPr>
              <a:t>Sustainability</a:t>
            </a:r>
          </a:p>
        </p:txBody>
      </p:sp>
      <p:sp>
        <p:nvSpPr>
          <p:cNvPr id="14" name="Rectangle 13">
            <a:extLst>
              <a:ext uri="{FF2B5EF4-FFF2-40B4-BE49-F238E27FC236}">
                <a16:creationId xmlns:a16="http://schemas.microsoft.com/office/drawing/2014/main" id="{491F5D5A-3E35-4D88-93DA-B24834FEF799}"/>
              </a:ext>
            </a:extLst>
          </p:cNvPr>
          <p:cNvSpPr/>
          <p:nvPr/>
        </p:nvSpPr>
        <p:spPr>
          <a:xfrm>
            <a:off x="6927371" y="1063744"/>
            <a:ext cx="2464984" cy="1015663"/>
          </a:xfrm>
          <a:prstGeom prst="rect">
            <a:avLst/>
          </a:prstGeom>
        </p:spPr>
        <p:txBody>
          <a:bodyPr wrap="square">
            <a:spAutoFit/>
          </a:bodyPr>
          <a:lstStyle/>
          <a:p>
            <a:pPr lvl="1" algn="ctr"/>
            <a:r>
              <a:rPr lang="en-US" sz="2000" b="1" dirty="0">
                <a:solidFill>
                  <a:schemeClr val="accent1">
                    <a:lumMod val="60000"/>
                    <a:lumOff val="40000"/>
                  </a:schemeClr>
                </a:solidFill>
                <a:latin typeface="Gadugi" panose="020B0502040204020203" pitchFamily="34" charset="0"/>
                <a:ea typeface="Gadugi" panose="020B0502040204020203" pitchFamily="34" charset="0"/>
              </a:rPr>
              <a:t>Needs of transformative adaptation</a:t>
            </a:r>
          </a:p>
        </p:txBody>
      </p:sp>
      <p:sp>
        <p:nvSpPr>
          <p:cNvPr id="21" name="Freeform: Shape 20">
            <a:extLst>
              <a:ext uri="{FF2B5EF4-FFF2-40B4-BE49-F238E27FC236}">
                <a16:creationId xmlns:a16="http://schemas.microsoft.com/office/drawing/2014/main" id="{6712BD17-8A4F-4AB9-8AEC-E8D2F3320564}"/>
              </a:ext>
            </a:extLst>
          </p:cNvPr>
          <p:cNvSpPr/>
          <p:nvPr/>
        </p:nvSpPr>
        <p:spPr>
          <a:xfrm>
            <a:off x="5334000" y="1643743"/>
            <a:ext cx="2894364" cy="3570513"/>
          </a:xfrm>
          <a:custGeom>
            <a:avLst/>
            <a:gdLst>
              <a:gd name="connsiteX0" fmla="*/ 0 w 2732314"/>
              <a:gd name="connsiteY0" fmla="*/ 1047 h 3212333"/>
              <a:gd name="connsiteX1" fmla="*/ 511629 w 2732314"/>
              <a:gd name="connsiteY1" fmla="*/ 164333 h 3212333"/>
              <a:gd name="connsiteX2" fmla="*/ 751114 w 2732314"/>
              <a:gd name="connsiteY2" fmla="*/ 1024304 h 3212333"/>
              <a:gd name="connsiteX3" fmla="*/ 1458686 w 2732314"/>
              <a:gd name="connsiteY3" fmla="*/ 1405304 h 3212333"/>
              <a:gd name="connsiteX4" fmla="*/ 2046514 w 2732314"/>
              <a:gd name="connsiteY4" fmla="*/ 1078733 h 3212333"/>
              <a:gd name="connsiteX5" fmla="*/ 1545771 w 2732314"/>
              <a:gd name="connsiteY5" fmla="*/ 1002533 h 3212333"/>
              <a:gd name="connsiteX6" fmla="*/ 1774371 w 2732314"/>
              <a:gd name="connsiteY6" fmla="*/ 1753647 h 3212333"/>
              <a:gd name="connsiteX7" fmla="*/ 2394857 w 2732314"/>
              <a:gd name="connsiteY7" fmla="*/ 2178190 h 3212333"/>
              <a:gd name="connsiteX8" fmla="*/ 2590800 w 2732314"/>
              <a:gd name="connsiteY8" fmla="*/ 3038161 h 3212333"/>
              <a:gd name="connsiteX9" fmla="*/ 2732314 w 2732314"/>
              <a:gd name="connsiteY9" fmla="*/ 3212333 h 3212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32314" h="3212333">
                <a:moveTo>
                  <a:pt x="0" y="1047"/>
                </a:moveTo>
                <a:cubicBezTo>
                  <a:pt x="193221" y="-2582"/>
                  <a:pt x="386443" y="-6210"/>
                  <a:pt x="511629" y="164333"/>
                </a:cubicBezTo>
                <a:cubicBezTo>
                  <a:pt x="636815" y="334876"/>
                  <a:pt x="593271" y="817476"/>
                  <a:pt x="751114" y="1024304"/>
                </a:cubicBezTo>
                <a:cubicBezTo>
                  <a:pt x="908957" y="1231133"/>
                  <a:pt x="1242786" y="1396233"/>
                  <a:pt x="1458686" y="1405304"/>
                </a:cubicBezTo>
                <a:cubicBezTo>
                  <a:pt x="1674586" y="1414375"/>
                  <a:pt x="2032000" y="1145861"/>
                  <a:pt x="2046514" y="1078733"/>
                </a:cubicBezTo>
                <a:cubicBezTo>
                  <a:pt x="2061028" y="1011605"/>
                  <a:pt x="1591128" y="890047"/>
                  <a:pt x="1545771" y="1002533"/>
                </a:cubicBezTo>
                <a:cubicBezTo>
                  <a:pt x="1500414" y="1115019"/>
                  <a:pt x="1632857" y="1557704"/>
                  <a:pt x="1774371" y="1753647"/>
                </a:cubicBezTo>
                <a:cubicBezTo>
                  <a:pt x="1915885" y="1949590"/>
                  <a:pt x="2258786" y="1964104"/>
                  <a:pt x="2394857" y="2178190"/>
                </a:cubicBezTo>
                <a:cubicBezTo>
                  <a:pt x="2530928" y="2392276"/>
                  <a:pt x="2534557" y="2865804"/>
                  <a:pt x="2590800" y="3038161"/>
                </a:cubicBezTo>
                <a:cubicBezTo>
                  <a:pt x="2647043" y="3210518"/>
                  <a:pt x="2689678" y="3211425"/>
                  <a:pt x="2732314" y="3212333"/>
                </a:cubicBezTo>
              </a:path>
            </a:pathLst>
          </a:custGeom>
          <a:noFill/>
          <a:ln>
            <a:solidFill>
              <a:schemeClr val="accent6">
                <a:lumMod val="40000"/>
                <a:lumOff val="60000"/>
              </a:schemeClr>
            </a:solidFill>
            <a:prstDash val="dash"/>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latin typeface="Gadugi" panose="020B0502040204020203" pitchFamily="34" charset="0"/>
              <a:ea typeface="Gadugi" panose="020B0502040204020203" pitchFamily="34" charset="0"/>
            </a:endParaRPr>
          </a:p>
        </p:txBody>
      </p:sp>
      <p:sp>
        <p:nvSpPr>
          <p:cNvPr id="22" name="Freeform: Shape 21">
            <a:extLst>
              <a:ext uri="{FF2B5EF4-FFF2-40B4-BE49-F238E27FC236}">
                <a16:creationId xmlns:a16="http://schemas.microsoft.com/office/drawing/2014/main" id="{6BF4C542-8764-4996-AA30-05E1FC819D41}"/>
              </a:ext>
            </a:extLst>
          </p:cNvPr>
          <p:cNvSpPr/>
          <p:nvPr/>
        </p:nvSpPr>
        <p:spPr>
          <a:xfrm>
            <a:off x="4626429" y="2894644"/>
            <a:ext cx="4462626" cy="2319613"/>
          </a:xfrm>
          <a:custGeom>
            <a:avLst/>
            <a:gdLst>
              <a:gd name="connsiteX0" fmla="*/ 0 w 4212771"/>
              <a:gd name="connsiteY0" fmla="*/ 2319613 h 2319613"/>
              <a:gd name="connsiteX1" fmla="*/ 370114 w 4212771"/>
              <a:gd name="connsiteY1" fmla="*/ 2156327 h 2319613"/>
              <a:gd name="connsiteX2" fmla="*/ 402771 w 4212771"/>
              <a:gd name="connsiteY2" fmla="*/ 1699127 h 2319613"/>
              <a:gd name="connsiteX3" fmla="*/ 838200 w 4212771"/>
              <a:gd name="connsiteY3" fmla="*/ 1448756 h 2319613"/>
              <a:gd name="connsiteX4" fmla="*/ 1719942 w 4212771"/>
              <a:gd name="connsiteY4" fmla="*/ 1829756 h 2319613"/>
              <a:gd name="connsiteX5" fmla="*/ 2307771 w 4212771"/>
              <a:gd name="connsiteY5" fmla="*/ 1688242 h 2319613"/>
              <a:gd name="connsiteX6" fmla="*/ 2525485 w 4212771"/>
              <a:gd name="connsiteY6" fmla="*/ 1252813 h 2319613"/>
              <a:gd name="connsiteX7" fmla="*/ 3113314 w 4212771"/>
              <a:gd name="connsiteY7" fmla="*/ 806499 h 2319613"/>
              <a:gd name="connsiteX8" fmla="*/ 3722914 w 4212771"/>
              <a:gd name="connsiteY8" fmla="*/ 741185 h 2319613"/>
              <a:gd name="connsiteX9" fmla="*/ 3820885 w 4212771"/>
              <a:gd name="connsiteY9" fmla="*/ 33613 h 2319613"/>
              <a:gd name="connsiteX10" fmla="*/ 3287485 w 4212771"/>
              <a:gd name="connsiteY10" fmla="*/ 153356 h 2319613"/>
              <a:gd name="connsiteX11" fmla="*/ 3483428 w 4212771"/>
              <a:gd name="connsiteY11" fmla="*/ 501699 h 2319613"/>
              <a:gd name="connsiteX12" fmla="*/ 3875314 w 4212771"/>
              <a:gd name="connsiteY12" fmla="*/ 1307242 h 2319613"/>
              <a:gd name="connsiteX13" fmla="*/ 4212771 w 4212771"/>
              <a:gd name="connsiteY13" fmla="*/ 1492299 h 2319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12771" h="2319613">
                <a:moveTo>
                  <a:pt x="0" y="2319613"/>
                </a:moveTo>
                <a:cubicBezTo>
                  <a:pt x="151493" y="2289677"/>
                  <a:pt x="302986" y="2259741"/>
                  <a:pt x="370114" y="2156327"/>
                </a:cubicBezTo>
                <a:cubicBezTo>
                  <a:pt x="437242" y="2052913"/>
                  <a:pt x="324757" y="1817055"/>
                  <a:pt x="402771" y="1699127"/>
                </a:cubicBezTo>
                <a:cubicBezTo>
                  <a:pt x="480785" y="1581198"/>
                  <a:pt x="618672" y="1426984"/>
                  <a:pt x="838200" y="1448756"/>
                </a:cubicBezTo>
                <a:cubicBezTo>
                  <a:pt x="1057729" y="1470527"/>
                  <a:pt x="1475014" y="1789842"/>
                  <a:pt x="1719942" y="1829756"/>
                </a:cubicBezTo>
                <a:cubicBezTo>
                  <a:pt x="1964870" y="1869670"/>
                  <a:pt x="2173514" y="1784399"/>
                  <a:pt x="2307771" y="1688242"/>
                </a:cubicBezTo>
                <a:cubicBezTo>
                  <a:pt x="2442028" y="1592085"/>
                  <a:pt x="2391228" y="1399770"/>
                  <a:pt x="2525485" y="1252813"/>
                </a:cubicBezTo>
                <a:cubicBezTo>
                  <a:pt x="2659742" y="1105856"/>
                  <a:pt x="2913743" y="891770"/>
                  <a:pt x="3113314" y="806499"/>
                </a:cubicBezTo>
                <a:cubicBezTo>
                  <a:pt x="3312885" y="721228"/>
                  <a:pt x="3604986" y="869999"/>
                  <a:pt x="3722914" y="741185"/>
                </a:cubicBezTo>
                <a:cubicBezTo>
                  <a:pt x="3840842" y="612371"/>
                  <a:pt x="3893456" y="131584"/>
                  <a:pt x="3820885" y="33613"/>
                </a:cubicBezTo>
                <a:cubicBezTo>
                  <a:pt x="3748314" y="-64358"/>
                  <a:pt x="3343728" y="75342"/>
                  <a:pt x="3287485" y="153356"/>
                </a:cubicBezTo>
                <a:cubicBezTo>
                  <a:pt x="3231242" y="231370"/>
                  <a:pt x="3385457" y="309385"/>
                  <a:pt x="3483428" y="501699"/>
                </a:cubicBezTo>
                <a:cubicBezTo>
                  <a:pt x="3581400" y="694013"/>
                  <a:pt x="3753757" y="1142142"/>
                  <a:pt x="3875314" y="1307242"/>
                </a:cubicBezTo>
                <a:cubicBezTo>
                  <a:pt x="3996871" y="1472342"/>
                  <a:pt x="4104821" y="1482320"/>
                  <a:pt x="4212771" y="1492299"/>
                </a:cubicBezTo>
              </a:path>
            </a:pathLst>
          </a:custGeom>
          <a:noFill/>
          <a:ln>
            <a:solidFill>
              <a:schemeClr val="accent2">
                <a:lumMod val="40000"/>
                <a:lumOff val="60000"/>
              </a:schemeClr>
            </a:solidFill>
            <a:prstDash val="lgDash"/>
            <a:headEnd type="arrow"/>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latin typeface="Gadugi" panose="020B0502040204020203" pitchFamily="34" charset="0"/>
              <a:ea typeface="Gadugi" panose="020B0502040204020203" pitchFamily="34" charset="0"/>
            </a:endParaRPr>
          </a:p>
        </p:txBody>
      </p:sp>
      <p:sp>
        <p:nvSpPr>
          <p:cNvPr id="23" name="Freeform: Shape 22">
            <a:extLst>
              <a:ext uri="{FF2B5EF4-FFF2-40B4-BE49-F238E27FC236}">
                <a16:creationId xmlns:a16="http://schemas.microsoft.com/office/drawing/2014/main" id="{C019A812-50A5-40E6-9BCD-25C783FCD56D}"/>
              </a:ext>
            </a:extLst>
          </p:cNvPr>
          <p:cNvSpPr/>
          <p:nvPr/>
        </p:nvSpPr>
        <p:spPr>
          <a:xfrm rot="21249817">
            <a:off x="3349381" y="2063592"/>
            <a:ext cx="4185874" cy="2579926"/>
          </a:xfrm>
          <a:custGeom>
            <a:avLst/>
            <a:gdLst>
              <a:gd name="connsiteX0" fmla="*/ 3951514 w 3951514"/>
              <a:gd name="connsiteY0" fmla="*/ 0 h 2579926"/>
              <a:gd name="connsiteX1" fmla="*/ 3222171 w 3951514"/>
              <a:gd name="connsiteY1" fmla="*/ 174171 h 2579926"/>
              <a:gd name="connsiteX2" fmla="*/ 2688771 w 3951514"/>
              <a:gd name="connsiteY2" fmla="*/ 500743 h 2579926"/>
              <a:gd name="connsiteX3" fmla="*/ 2579914 w 3951514"/>
              <a:gd name="connsiteY3" fmla="*/ 1219200 h 2579926"/>
              <a:gd name="connsiteX4" fmla="*/ 2754086 w 3951514"/>
              <a:gd name="connsiteY4" fmla="*/ 1796143 h 2579926"/>
              <a:gd name="connsiteX5" fmla="*/ 2307771 w 3951514"/>
              <a:gd name="connsiteY5" fmla="*/ 2569028 h 2579926"/>
              <a:gd name="connsiteX6" fmla="*/ 1143000 w 3951514"/>
              <a:gd name="connsiteY6" fmla="*/ 2220686 h 2579926"/>
              <a:gd name="connsiteX7" fmla="*/ 576943 w 3951514"/>
              <a:gd name="connsiteY7" fmla="*/ 1807028 h 2579926"/>
              <a:gd name="connsiteX8" fmla="*/ 315686 w 3951514"/>
              <a:gd name="connsiteY8" fmla="*/ 1524000 h 2579926"/>
              <a:gd name="connsiteX9" fmla="*/ 348343 w 3951514"/>
              <a:gd name="connsiteY9" fmla="*/ 783771 h 2579926"/>
              <a:gd name="connsiteX10" fmla="*/ 0 w 3951514"/>
              <a:gd name="connsiteY10" fmla="*/ 566057 h 2579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51514" h="2579926">
                <a:moveTo>
                  <a:pt x="3951514" y="0"/>
                </a:moveTo>
                <a:cubicBezTo>
                  <a:pt x="3692071" y="45357"/>
                  <a:pt x="3432628" y="90714"/>
                  <a:pt x="3222171" y="174171"/>
                </a:cubicBezTo>
                <a:cubicBezTo>
                  <a:pt x="3011714" y="257628"/>
                  <a:pt x="2795814" y="326572"/>
                  <a:pt x="2688771" y="500743"/>
                </a:cubicBezTo>
                <a:cubicBezTo>
                  <a:pt x="2581728" y="674914"/>
                  <a:pt x="2569028" y="1003300"/>
                  <a:pt x="2579914" y="1219200"/>
                </a:cubicBezTo>
                <a:cubicBezTo>
                  <a:pt x="2590800" y="1435100"/>
                  <a:pt x="2799443" y="1571172"/>
                  <a:pt x="2754086" y="1796143"/>
                </a:cubicBezTo>
                <a:cubicBezTo>
                  <a:pt x="2708729" y="2021114"/>
                  <a:pt x="2576285" y="2498271"/>
                  <a:pt x="2307771" y="2569028"/>
                </a:cubicBezTo>
                <a:cubicBezTo>
                  <a:pt x="2039257" y="2639785"/>
                  <a:pt x="1431471" y="2347686"/>
                  <a:pt x="1143000" y="2220686"/>
                </a:cubicBezTo>
                <a:cubicBezTo>
                  <a:pt x="854529" y="2093686"/>
                  <a:pt x="714829" y="1923142"/>
                  <a:pt x="576943" y="1807028"/>
                </a:cubicBezTo>
                <a:cubicBezTo>
                  <a:pt x="439057" y="1690914"/>
                  <a:pt x="353786" y="1694543"/>
                  <a:pt x="315686" y="1524000"/>
                </a:cubicBezTo>
                <a:cubicBezTo>
                  <a:pt x="277586" y="1353457"/>
                  <a:pt x="400957" y="943428"/>
                  <a:pt x="348343" y="783771"/>
                </a:cubicBezTo>
                <a:cubicBezTo>
                  <a:pt x="295729" y="624114"/>
                  <a:pt x="147864" y="595085"/>
                  <a:pt x="0" y="566057"/>
                </a:cubicBezTo>
              </a:path>
            </a:pathLst>
          </a:custGeom>
          <a:noFill/>
          <a:ln>
            <a:solidFill>
              <a:schemeClr val="bg2">
                <a:lumMod val="90000"/>
              </a:schemeClr>
            </a:solidFill>
            <a:prstDash val="lgDash"/>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latin typeface="Gadugi" panose="020B0502040204020203" pitchFamily="34" charset="0"/>
              <a:ea typeface="Gadugi" panose="020B0502040204020203" pitchFamily="34" charset="0"/>
            </a:endParaRPr>
          </a:p>
        </p:txBody>
      </p:sp>
      <p:sp>
        <p:nvSpPr>
          <p:cNvPr id="11" name="TextBox 10">
            <a:extLst>
              <a:ext uri="{FF2B5EF4-FFF2-40B4-BE49-F238E27FC236}">
                <a16:creationId xmlns:a16="http://schemas.microsoft.com/office/drawing/2014/main" id="{CF0CE3D0-817B-4DB8-AB73-982D07371011}"/>
              </a:ext>
            </a:extLst>
          </p:cNvPr>
          <p:cNvSpPr txBox="1"/>
          <p:nvPr/>
        </p:nvSpPr>
        <p:spPr>
          <a:xfrm>
            <a:off x="3769989" y="2942694"/>
            <a:ext cx="2282287" cy="923330"/>
          </a:xfrm>
          <a:prstGeom prst="rect">
            <a:avLst/>
          </a:prstGeom>
          <a:noFill/>
        </p:spPr>
        <p:txBody>
          <a:bodyPr wrap="square" rtlCol="0">
            <a:spAutoFit/>
          </a:bodyPr>
          <a:lstStyle/>
          <a:p>
            <a:pPr algn="ctr"/>
            <a:r>
              <a:rPr lang="en-GB" b="1" dirty="0">
                <a:solidFill>
                  <a:schemeClr val="accent2"/>
                </a:solidFill>
                <a:latin typeface="Gadugi" panose="020B0502040204020203" pitchFamily="34" charset="0"/>
                <a:ea typeface="Gadugi" panose="020B0502040204020203" pitchFamily="34" charset="0"/>
              </a:rPr>
              <a:t>SYSTEM DYNAMICS</a:t>
            </a:r>
          </a:p>
          <a:p>
            <a:pPr algn="ctr"/>
            <a:r>
              <a:rPr lang="en-GB" b="1" dirty="0">
                <a:solidFill>
                  <a:schemeClr val="accent2"/>
                </a:solidFill>
                <a:latin typeface="Gadugi" panose="020B0502040204020203" pitchFamily="34" charset="0"/>
                <a:ea typeface="Gadugi" panose="020B0502040204020203" pitchFamily="34" charset="0"/>
              </a:rPr>
              <a:t>ARCHETYPES</a:t>
            </a:r>
            <a:endParaRPr lang="en-SE" b="1" dirty="0">
              <a:solidFill>
                <a:schemeClr val="accent2"/>
              </a:solidFill>
              <a:latin typeface="Gadugi" panose="020B0502040204020203" pitchFamily="34" charset="0"/>
              <a:ea typeface="Gadugi" panose="020B0502040204020203" pitchFamily="34" charset="0"/>
            </a:endParaRPr>
          </a:p>
        </p:txBody>
      </p:sp>
      <p:sp>
        <p:nvSpPr>
          <p:cNvPr id="25" name="TextBox 24">
            <a:extLst>
              <a:ext uri="{FF2B5EF4-FFF2-40B4-BE49-F238E27FC236}">
                <a16:creationId xmlns:a16="http://schemas.microsoft.com/office/drawing/2014/main" id="{CE743B74-8D28-427B-AE22-E3A709D3BC61}"/>
              </a:ext>
            </a:extLst>
          </p:cNvPr>
          <p:cNvSpPr txBox="1"/>
          <p:nvPr/>
        </p:nvSpPr>
        <p:spPr>
          <a:xfrm>
            <a:off x="6574789" y="3540975"/>
            <a:ext cx="2282287" cy="369332"/>
          </a:xfrm>
          <a:prstGeom prst="rect">
            <a:avLst/>
          </a:prstGeom>
          <a:noFill/>
        </p:spPr>
        <p:txBody>
          <a:bodyPr wrap="square" rtlCol="0">
            <a:spAutoFit/>
          </a:bodyPr>
          <a:lstStyle/>
          <a:p>
            <a:pPr algn="ctr"/>
            <a:r>
              <a:rPr lang="en-GB" b="1" dirty="0">
                <a:solidFill>
                  <a:schemeClr val="accent1"/>
                </a:solidFill>
                <a:latin typeface="Gadugi" panose="020B0502040204020203" pitchFamily="34" charset="0"/>
                <a:ea typeface="Gadugi" panose="020B0502040204020203" pitchFamily="34" charset="0"/>
              </a:rPr>
              <a:t>CHALLENGES</a:t>
            </a:r>
            <a:endParaRPr lang="en-SE" b="1" dirty="0">
              <a:solidFill>
                <a:schemeClr val="accent1"/>
              </a:solidFill>
              <a:latin typeface="Gadugi" panose="020B0502040204020203" pitchFamily="34" charset="0"/>
              <a:ea typeface="Gadugi" panose="020B0502040204020203" pitchFamily="34" charset="0"/>
            </a:endParaRPr>
          </a:p>
        </p:txBody>
      </p:sp>
      <p:pic>
        <p:nvPicPr>
          <p:cNvPr id="6146" name="Picture 2" descr="https://www.systems-thinking.org/theWay/sff/ff.gif">
            <a:extLst>
              <a:ext uri="{FF2B5EF4-FFF2-40B4-BE49-F238E27FC236}">
                <a16:creationId xmlns:a16="http://schemas.microsoft.com/office/drawing/2014/main" id="{B6BAB268-6F2E-459A-9D33-E9C62ACB81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6272" y="737118"/>
            <a:ext cx="2800584" cy="125359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www.systems-thinking.org/theWay/sdg/dg2.gif">
            <a:extLst>
              <a:ext uri="{FF2B5EF4-FFF2-40B4-BE49-F238E27FC236}">
                <a16:creationId xmlns:a16="http://schemas.microsoft.com/office/drawing/2014/main" id="{991A7CD9-349F-455C-B35E-20FD52C5B9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584" y="2465865"/>
            <a:ext cx="2604349" cy="117240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s://www.systems-thinking.org/theWay/stc/tc.gif">
            <a:extLst>
              <a:ext uri="{FF2B5EF4-FFF2-40B4-BE49-F238E27FC236}">
                <a16:creationId xmlns:a16="http://schemas.microsoft.com/office/drawing/2014/main" id="{9E913E54-BB3C-44D0-AA92-8B152AC9AD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0938" y="3964526"/>
            <a:ext cx="2298102" cy="2491143"/>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B687549C-D109-4EB7-8E6F-1378CDF91CE5}"/>
              </a:ext>
            </a:extLst>
          </p:cNvPr>
          <p:cNvSpPr txBox="1"/>
          <p:nvPr/>
        </p:nvSpPr>
        <p:spPr>
          <a:xfrm>
            <a:off x="1237043" y="2167848"/>
            <a:ext cx="1529137" cy="338554"/>
          </a:xfrm>
          <a:prstGeom prst="rect">
            <a:avLst/>
          </a:prstGeom>
          <a:noFill/>
        </p:spPr>
        <p:txBody>
          <a:bodyPr wrap="none" rtlCol="0">
            <a:spAutoFit/>
          </a:bodyPr>
          <a:lstStyle/>
          <a:p>
            <a:r>
              <a:rPr lang="en-GB" sz="1600" b="1" dirty="0">
                <a:solidFill>
                  <a:schemeClr val="accent2">
                    <a:lumMod val="60000"/>
                    <a:lumOff val="40000"/>
                  </a:schemeClr>
                </a:solidFill>
                <a:latin typeface="Gadugi" panose="020B0502040204020203" pitchFamily="34" charset="0"/>
                <a:ea typeface="Gadugi" panose="020B0502040204020203" pitchFamily="34" charset="0"/>
              </a:rPr>
              <a:t>Drifting Goals</a:t>
            </a:r>
            <a:endParaRPr lang="en-SE" sz="1600" b="1" dirty="0">
              <a:solidFill>
                <a:schemeClr val="accent2">
                  <a:lumMod val="60000"/>
                  <a:lumOff val="40000"/>
                </a:schemeClr>
              </a:solidFill>
              <a:latin typeface="Gadugi" panose="020B0502040204020203" pitchFamily="34" charset="0"/>
              <a:ea typeface="Gadugi" panose="020B0502040204020203" pitchFamily="34" charset="0"/>
            </a:endParaRPr>
          </a:p>
        </p:txBody>
      </p:sp>
      <p:sp>
        <p:nvSpPr>
          <p:cNvPr id="30" name="TextBox 29">
            <a:extLst>
              <a:ext uri="{FF2B5EF4-FFF2-40B4-BE49-F238E27FC236}">
                <a16:creationId xmlns:a16="http://schemas.microsoft.com/office/drawing/2014/main" id="{0C52F38A-A04B-4DE7-9977-15E70B13B720}"/>
              </a:ext>
            </a:extLst>
          </p:cNvPr>
          <p:cNvSpPr txBox="1"/>
          <p:nvPr/>
        </p:nvSpPr>
        <p:spPr>
          <a:xfrm>
            <a:off x="3499367" y="430570"/>
            <a:ext cx="1534394" cy="338554"/>
          </a:xfrm>
          <a:prstGeom prst="rect">
            <a:avLst/>
          </a:prstGeom>
          <a:noFill/>
        </p:spPr>
        <p:txBody>
          <a:bodyPr wrap="square" rtlCol="0">
            <a:spAutoFit/>
          </a:bodyPr>
          <a:lstStyle/>
          <a:p>
            <a:r>
              <a:rPr lang="en-GB" sz="1600" b="1" dirty="0">
                <a:solidFill>
                  <a:schemeClr val="accent2">
                    <a:lumMod val="60000"/>
                    <a:lumOff val="40000"/>
                  </a:schemeClr>
                </a:solidFill>
                <a:latin typeface="Gadugi" panose="020B0502040204020203" pitchFamily="34" charset="0"/>
                <a:ea typeface="Gadugi" panose="020B0502040204020203" pitchFamily="34" charset="0"/>
              </a:rPr>
              <a:t>Fixes That Fail</a:t>
            </a:r>
          </a:p>
        </p:txBody>
      </p:sp>
      <p:sp>
        <p:nvSpPr>
          <p:cNvPr id="31" name="TextBox 30">
            <a:extLst>
              <a:ext uri="{FF2B5EF4-FFF2-40B4-BE49-F238E27FC236}">
                <a16:creationId xmlns:a16="http://schemas.microsoft.com/office/drawing/2014/main" id="{3427B706-1A51-4AD2-A5E9-5BD3B32FEC6E}"/>
              </a:ext>
            </a:extLst>
          </p:cNvPr>
          <p:cNvSpPr txBox="1"/>
          <p:nvPr/>
        </p:nvSpPr>
        <p:spPr>
          <a:xfrm>
            <a:off x="1456947" y="4849658"/>
            <a:ext cx="1193404" cy="830997"/>
          </a:xfrm>
          <a:prstGeom prst="rect">
            <a:avLst/>
          </a:prstGeom>
          <a:noFill/>
        </p:spPr>
        <p:txBody>
          <a:bodyPr wrap="square" rtlCol="0">
            <a:spAutoFit/>
          </a:bodyPr>
          <a:lstStyle/>
          <a:p>
            <a:pPr algn="r"/>
            <a:r>
              <a:rPr lang="en-GB" sz="1600" b="1" dirty="0">
                <a:solidFill>
                  <a:schemeClr val="accent2">
                    <a:lumMod val="60000"/>
                    <a:lumOff val="40000"/>
                  </a:schemeClr>
                </a:solidFill>
                <a:latin typeface="Gadugi" panose="020B0502040204020203" pitchFamily="34" charset="0"/>
                <a:ea typeface="Gadugi" panose="020B0502040204020203" pitchFamily="34" charset="0"/>
              </a:rPr>
              <a:t>Tragedy of the Commons</a:t>
            </a:r>
            <a:endParaRPr lang="en-SE" sz="1600" b="1" dirty="0">
              <a:solidFill>
                <a:schemeClr val="accent2">
                  <a:lumMod val="60000"/>
                  <a:lumOff val="40000"/>
                </a:schemeClr>
              </a:solidFill>
              <a:latin typeface="Gadugi" panose="020B0502040204020203" pitchFamily="34" charset="0"/>
              <a:ea typeface="Gadugi" panose="020B0502040204020203" pitchFamily="34" charset="0"/>
            </a:endParaRPr>
          </a:p>
        </p:txBody>
      </p:sp>
      <p:sp>
        <p:nvSpPr>
          <p:cNvPr id="32" name="TextBox 31">
            <a:extLst>
              <a:ext uri="{FF2B5EF4-FFF2-40B4-BE49-F238E27FC236}">
                <a16:creationId xmlns:a16="http://schemas.microsoft.com/office/drawing/2014/main" id="{42EF18CA-59D1-4FE8-B880-4C6E3B6743F8}"/>
              </a:ext>
            </a:extLst>
          </p:cNvPr>
          <p:cNvSpPr txBox="1"/>
          <p:nvPr/>
        </p:nvSpPr>
        <p:spPr>
          <a:xfrm>
            <a:off x="130495" y="6562741"/>
            <a:ext cx="4136069" cy="246221"/>
          </a:xfrm>
          <a:prstGeom prst="rect">
            <a:avLst/>
          </a:prstGeom>
          <a:noFill/>
        </p:spPr>
        <p:txBody>
          <a:bodyPr wrap="none" rtlCol="0">
            <a:spAutoFit/>
          </a:bodyPr>
          <a:lstStyle/>
          <a:p>
            <a:r>
              <a:rPr lang="en-GB" sz="1000" dirty="0">
                <a:solidFill>
                  <a:schemeClr val="bg2">
                    <a:lumMod val="75000"/>
                  </a:schemeClr>
                </a:solidFill>
              </a:rPr>
              <a:t>Bellinger, G. (2004). </a:t>
            </a:r>
            <a:r>
              <a:rPr lang="en-GB" sz="1000" i="1" dirty="0">
                <a:solidFill>
                  <a:schemeClr val="bg2">
                    <a:lumMod val="75000"/>
                  </a:schemeClr>
                </a:solidFill>
              </a:rPr>
              <a:t>The Way of Systems</a:t>
            </a:r>
            <a:r>
              <a:rPr lang="en-GB" sz="1000" dirty="0">
                <a:solidFill>
                  <a:schemeClr val="bg2">
                    <a:lumMod val="75000"/>
                  </a:schemeClr>
                </a:solidFill>
              </a:rPr>
              <a:t>. https://www.systems-thinking.org</a:t>
            </a:r>
          </a:p>
        </p:txBody>
      </p:sp>
      <p:sp>
        <p:nvSpPr>
          <p:cNvPr id="5" name="Slide Number Placeholder 4">
            <a:extLst>
              <a:ext uri="{FF2B5EF4-FFF2-40B4-BE49-F238E27FC236}">
                <a16:creationId xmlns:a16="http://schemas.microsoft.com/office/drawing/2014/main" id="{F93F7E5D-FF7C-4091-A433-877A1A8C532C}"/>
              </a:ext>
            </a:extLst>
          </p:cNvPr>
          <p:cNvSpPr>
            <a:spLocks noGrp="1"/>
          </p:cNvSpPr>
          <p:nvPr>
            <p:ph type="sldNum" sz="quarter" idx="12"/>
          </p:nvPr>
        </p:nvSpPr>
        <p:spPr/>
        <p:txBody>
          <a:bodyPr/>
          <a:lstStyle/>
          <a:p>
            <a:fld id="{4956EF07-6CE4-4AF3-BB76-357BAC6876FC}" type="slidenum">
              <a:rPr lang="en-SE" smtClean="0"/>
              <a:t>8</a:t>
            </a:fld>
            <a:endParaRPr lang="en-SE"/>
          </a:p>
        </p:txBody>
      </p:sp>
    </p:spTree>
    <p:extLst>
      <p:ext uri="{BB962C8B-B14F-4D97-AF65-F5344CB8AC3E}">
        <p14:creationId xmlns:p14="http://schemas.microsoft.com/office/powerpoint/2010/main" val="2325212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Single Corner Snipped 4">
            <a:extLst>
              <a:ext uri="{FF2B5EF4-FFF2-40B4-BE49-F238E27FC236}">
                <a16:creationId xmlns:a16="http://schemas.microsoft.com/office/drawing/2014/main" id="{F575A440-0290-4CFA-BD9F-86CD5619C26A}"/>
              </a:ext>
            </a:extLst>
          </p:cNvPr>
          <p:cNvSpPr/>
          <p:nvPr/>
        </p:nvSpPr>
        <p:spPr>
          <a:xfrm rot="2488444">
            <a:off x="7223762" y="-1005968"/>
            <a:ext cx="7278989" cy="3181051"/>
          </a:xfrm>
          <a:prstGeom prst="snip1Rect">
            <a:avLst/>
          </a:prstGeom>
          <a:solidFill>
            <a:schemeClr val="accent4">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8" name="Rectangle: Single Corner Snipped 17">
            <a:extLst>
              <a:ext uri="{FF2B5EF4-FFF2-40B4-BE49-F238E27FC236}">
                <a16:creationId xmlns:a16="http://schemas.microsoft.com/office/drawing/2014/main" id="{7758066B-1AFA-42FC-A8E7-AAC337CEE528}"/>
              </a:ext>
            </a:extLst>
          </p:cNvPr>
          <p:cNvSpPr/>
          <p:nvPr/>
        </p:nvSpPr>
        <p:spPr>
          <a:xfrm rot="1064335">
            <a:off x="-1694860" y="5176679"/>
            <a:ext cx="6326776" cy="2111350"/>
          </a:xfrm>
          <a:prstGeom prst="snip1Rect">
            <a:avLst>
              <a:gd name="adj" fmla="val 0"/>
            </a:avLst>
          </a:prstGeom>
          <a:solidFill>
            <a:schemeClr val="accent4">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dirty="0"/>
          </a:p>
        </p:txBody>
      </p:sp>
      <p:sp>
        <p:nvSpPr>
          <p:cNvPr id="3" name="Rectangle 2">
            <a:extLst>
              <a:ext uri="{FF2B5EF4-FFF2-40B4-BE49-F238E27FC236}">
                <a16:creationId xmlns:a16="http://schemas.microsoft.com/office/drawing/2014/main" id="{E1072405-53DF-4843-8E54-91967F01985F}"/>
              </a:ext>
            </a:extLst>
          </p:cNvPr>
          <p:cNvSpPr/>
          <p:nvPr/>
        </p:nvSpPr>
        <p:spPr>
          <a:xfrm>
            <a:off x="184483" y="1469710"/>
            <a:ext cx="11823032" cy="1815882"/>
          </a:xfrm>
          <a:prstGeom prst="rect">
            <a:avLst/>
          </a:prstGeom>
        </p:spPr>
        <p:txBody>
          <a:bodyPr wrap="square">
            <a:spAutoFit/>
          </a:bodyPr>
          <a:lstStyle/>
          <a:p>
            <a:pPr marL="742950" indent="-742950">
              <a:buFont typeface="+mj-lt"/>
              <a:buAutoNum type="arabicPeriod"/>
            </a:pPr>
            <a:r>
              <a:rPr lang="en-GB" sz="2800" dirty="0">
                <a:solidFill>
                  <a:schemeClr val="accent1"/>
                </a:solidFill>
                <a:latin typeface="Gadugi" panose="020B0502040204020203" pitchFamily="34" charset="0"/>
                <a:ea typeface="Gadugi" panose="020B0502040204020203" pitchFamily="34" charset="0"/>
              </a:rPr>
              <a:t>What </a:t>
            </a:r>
            <a:r>
              <a:rPr lang="en-GB" sz="2800" b="1" dirty="0">
                <a:solidFill>
                  <a:schemeClr val="accent1"/>
                </a:solidFill>
                <a:latin typeface="Gadugi" panose="020B0502040204020203" pitchFamily="34" charset="0"/>
                <a:ea typeface="Gadugi" panose="020B0502040204020203" pitchFamily="34" charset="0"/>
              </a:rPr>
              <a:t>unintended consequences </a:t>
            </a:r>
            <a:r>
              <a:rPr lang="en-GB" sz="2800" dirty="0">
                <a:solidFill>
                  <a:schemeClr val="accent1"/>
                </a:solidFill>
                <a:latin typeface="Gadugi" panose="020B0502040204020203" pitchFamily="34" charset="0"/>
                <a:ea typeface="Gadugi" panose="020B0502040204020203" pitchFamily="34" charset="0"/>
              </a:rPr>
              <a:t>can stem from the use of </a:t>
            </a:r>
            <a:r>
              <a:rPr lang="en-GB" sz="2800" b="1" dirty="0">
                <a:solidFill>
                  <a:schemeClr val="accent1"/>
                </a:solidFill>
                <a:latin typeface="Gadugi" panose="020B0502040204020203" pitchFamily="34" charset="0"/>
                <a:ea typeface="Gadugi" panose="020B0502040204020203" pitchFamily="34" charset="0"/>
              </a:rPr>
              <a:t>climate information </a:t>
            </a:r>
            <a:r>
              <a:rPr lang="en-GB" sz="2800" dirty="0">
                <a:solidFill>
                  <a:schemeClr val="accent1"/>
                </a:solidFill>
                <a:latin typeface="Gadugi" panose="020B0502040204020203" pitchFamily="34" charset="0"/>
                <a:ea typeface="Gadugi" panose="020B0502040204020203" pitchFamily="34" charset="0"/>
              </a:rPr>
              <a:t>in adaptation?</a:t>
            </a:r>
          </a:p>
          <a:p>
            <a:pPr marL="742950" indent="-742950">
              <a:buFont typeface="+mj-lt"/>
              <a:buAutoNum type="arabicPeriod"/>
            </a:pPr>
            <a:endParaRPr lang="en-GB" sz="2800" dirty="0">
              <a:solidFill>
                <a:schemeClr val="accent1"/>
              </a:solidFill>
              <a:latin typeface="Gadugi" panose="020B0502040204020203" pitchFamily="34" charset="0"/>
              <a:ea typeface="Gadugi" panose="020B0502040204020203" pitchFamily="34" charset="0"/>
            </a:endParaRPr>
          </a:p>
          <a:p>
            <a:pPr marL="742950" indent="-742950">
              <a:buFont typeface="+mj-lt"/>
              <a:buAutoNum type="arabicPeriod"/>
            </a:pPr>
            <a:r>
              <a:rPr lang="en-GB" sz="2800" dirty="0">
                <a:solidFill>
                  <a:schemeClr val="accent1"/>
                </a:solidFill>
                <a:latin typeface="Gadugi" panose="020B0502040204020203" pitchFamily="34" charset="0"/>
                <a:ea typeface="Gadugi" panose="020B0502040204020203" pitchFamily="34" charset="0"/>
              </a:rPr>
              <a:t>Explore these challenges across the living labs of the </a:t>
            </a:r>
            <a:r>
              <a:rPr lang="en-GB" sz="2800" b="1" dirty="0">
                <a:solidFill>
                  <a:schemeClr val="accent1"/>
                </a:solidFill>
                <a:latin typeface="Gadugi" panose="020B0502040204020203" pitchFamily="34" charset="0"/>
                <a:ea typeface="Gadugi" panose="020B0502040204020203" pitchFamily="34" charset="0"/>
              </a:rPr>
              <a:t>I-CISK project</a:t>
            </a:r>
            <a:endParaRPr lang="en-SE" sz="2800" b="1" dirty="0">
              <a:solidFill>
                <a:schemeClr val="accent1"/>
              </a:solidFill>
              <a:latin typeface="Gadugi" panose="020B0502040204020203" pitchFamily="34" charset="0"/>
              <a:ea typeface="Gadugi" panose="020B0502040204020203" pitchFamily="34" charset="0"/>
            </a:endParaRPr>
          </a:p>
        </p:txBody>
      </p:sp>
      <p:sp>
        <p:nvSpPr>
          <p:cNvPr id="4" name="TextBox 3">
            <a:extLst>
              <a:ext uri="{FF2B5EF4-FFF2-40B4-BE49-F238E27FC236}">
                <a16:creationId xmlns:a16="http://schemas.microsoft.com/office/drawing/2014/main" id="{15573D41-11CB-4964-843E-6481EDA8E5EC}"/>
              </a:ext>
            </a:extLst>
          </p:cNvPr>
          <p:cNvSpPr txBox="1"/>
          <p:nvPr/>
        </p:nvSpPr>
        <p:spPr>
          <a:xfrm>
            <a:off x="4113726" y="599042"/>
            <a:ext cx="3964547" cy="646331"/>
          </a:xfrm>
          <a:prstGeom prst="rect">
            <a:avLst/>
          </a:prstGeom>
          <a:noFill/>
        </p:spPr>
        <p:txBody>
          <a:bodyPr wrap="none" rtlCol="0">
            <a:spAutoFit/>
          </a:bodyPr>
          <a:lstStyle/>
          <a:p>
            <a:r>
              <a:rPr lang="en-GB" sz="3600">
                <a:solidFill>
                  <a:schemeClr val="accent1">
                    <a:lumMod val="60000"/>
                    <a:lumOff val="40000"/>
                  </a:schemeClr>
                </a:solidFill>
                <a:latin typeface="Gadugi" panose="020B0502040204020203" pitchFamily="34" charset="0"/>
                <a:ea typeface="Gadugi" panose="020B0502040204020203" pitchFamily="34" charset="0"/>
              </a:rPr>
              <a:t>Guiding Questions</a:t>
            </a:r>
            <a:endParaRPr lang="en-SE" sz="3600">
              <a:solidFill>
                <a:schemeClr val="accent1">
                  <a:lumMod val="60000"/>
                  <a:lumOff val="40000"/>
                </a:schemeClr>
              </a:solidFill>
              <a:latin typeface="Gadugi" panose="020B0502040204020203" pitchFamily="34" charset="0"/>
              <a:ea typeface="Gadugi" panose="020B0502040204020203" pitchFamily="34" charset="0"/>
            </a:endParaRPr>
          </a:p>
        </p:txBody>
      </p:sp>
      <p:pic>
        <p:nvPicPr>
          <p:cNvPr id="16" name="Picture 15">
            <a:extLst>
              <a:ext uri="{FF2B5EF4-FFF2-40B4-BE49-F238E27FC236}">
                <a16:creationId xmlns:a16="http://schemas.microsoft.com/office/drawing/2014/main" id="{FDFC66EE-A4D4-41C8-BDCE-3F127FCE097B}"/>
              </a:ext>
            </a:extLst>
          </p:cNvPr>
          <p:cNvPicPr>
            <a:picLocks noChangeAspect="1"/>
          </p:cNvPicPr>
          <p:nvPr/>
        </p:nvPicPr>
        <p:blipFill>
          <a:blip r:embed="rId3"/>
          <a:stretch>
            <a:fillRect/>
          </a:stretch>
        </p:blipFill>
        <p:spPr>
          <a:xfrm>
            <a:off x="8437812" y="5611304"/>
            <a:ext cx="3088775" cy="745046"/>
          </a:xfrm>
          <a:prstGeom prst="rect">
            <a:avLst/>
          </a:prstGeom>
          <a:solidFill>
            <a:schemeClr val="bg1"/>
          </a:solidFill>
        </p:spPr>
      </p:pic>
      <p:pic>
        <p:nvPicPr>
          <p:cNvPr id="7" name="Picture 6">
            <a:extLst>
              <a:ext uri="{FF2B5EF4-FFF2-40B4-BE49-F238E27FC236}">
                <a16:creationId xmlns:a16="http://schemas.microsoft.com/office/drawing/2014/main" id="{BD4D047C-32ED-4381-8207-744CF2BC91F8}"/>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923765" y="3572408"/>
            <a:ext cx="4154508" cy="3285592"/>
          </a:xfrm>
          <a:prstGeom prst="rect">
            <a:avLst/>
          </a:prstGeom>
        </p:spPr>
      </p:pic>
      <p:sp>
        <p:nvSpPr>
          <p:cNvPr id="8" name="Rectangle 7">
            <a:extLst>
              <a:ext uri="{FF2B5EF4-FFF2-40B4-BE49-F238E27FC236}">
                <a16:creationId xmlns:a16="http://schemas.microsoft.com/office/drawing/2014/main" id="{2087856F-6378-4260-BBF8-DF514485931C}"/>
              </a:ext>
            </a:extLst>
          </p:cNvPr>
          <p:cNvSpPr/>
          <p:nvPr/>
        </p:nvSpPr>
        <p:spPr>
          <a:xfrm>
            <a:off x="0" y="6604482"/>
            <a:ext cx="2518638" cy="253916"/>
          </a:xfrm>
          <a:prstGeom prst="rect">
            <a:avLst/>
          </a:prstGeom>
        </p:spPr>
        <p:txBody>
          <a:bodyPr wrap="none">
            <a:spAutoFit/>
          </a:bodyPr>
          <a:lstStyle/>
          <a:p>
            <a:r>
              <a:rPr lang="en-GB" sz="1050">
                <a:solidFill>
                  <a:schemeClr val="bg1">
                    <a:lumMod val="65000"/>
                  </a:schemeClr>
                </a:solidFill>
                <a:latin typeface="Gadugi" panose="020B0502040204020203" pitchFamily="34" charset="0"/>
                <a:ea typeface="Gadugi" panose="020B0502040204020203" pitchFamily="34" charset="0"/>
              </a:rPr>
              <a:t>Figure form: </a:t>
            </a:r>
            <a:r>
              <a:rPr lang="en-SE" sz="1050">
                <a:solidFill>
                  <a:schemeClr val="bg1">
                    <a:lumMod val="65000"/>
                  </a:schemeClr>
                </a:solidFill>
                <a:latin typeface="Gadugi" panose="020B0502040204020203" pitchFamily="34" charset="0"/>
                <a:ea typeface="Gadugi" panose="020B0502040204020203" pitchFamily="34" charset="0"/>
              </a:rPr>
              <a:t>https</a:t>
            </a:r>
            <a:r>
              <a:rPr lang="en-SE" sz="1050" dirty="0">
                <a:solidFill>
                  <a:schemeClr val="bg1">
                    <a:lumMod val="65000"/>
                  </a:schemeClr>
                </a:solidFill>
                <a:latin typeface="Gadugi" panose="020B0502040204020203" pitchFamily="34" charset="0"/>
                <a:ea typeface="Gadugi" panose="020B0502040204020203" pitchFamily="34" charset="0"/>
              </a:rPr>
              <a:t>://icisk.eu/living-labs/</a:t>
            </a:r>
          </a:p>
        </p:txBody>
      </p:sp>
      <p:sp>
        <p:nvSpPr>
          <p:cNvPr id="2" name="Slide Number Placeholder 1">
            <a:extLst>
              <a:ext uri="{FF2B5EF4-FFF2-40B4-BE49-F238E27FC236}">
                <a16:creationId xmlns:a16="http://schemas.microsoft.com/office/drawing/2014/main" id="{0FB887C9-5FCB-48D0-89C7-523DBC812B05}"/>
              </a:ext>
            </a:extLst>
          </p:cNvPr>
          <p:cNvSpPr>
            <a:spLocks noGrp="1"/>
          </p:cNvSpPr>
          <p:nvPr>
            <p:ph type="sldNum" sz="quarter" idx="12"/>
          </p:nvPr>
        </p:nvSpPr>
        <p:spPr/>
        <p:txBody>
          <a:bodyPr/>
          <a:lstStyle/>
          <a:p>
            <a:fld id="{4956EF07-6CE4-4AF3-BB76-357BAC6876FC}" type="slidenum">
              <a:rPr lang="en-SE" smtClean="0"/>
              <a:t>9</a:t>
            </a:fld>
            <a:endParaRPr lang="en-SE"/>
          </a:p>
        </p:txBody>
      </p:sp>
    </p:spTree>
    <p:extLst>
      <p:ext uri="{BB962C8B-B14F-4D97-AF65-F5344CB8AC3E}">
        <p14:creationId xmlns:p14="http://schemas.microsoft.com/office/powerpoint/2010/main" val="13953963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382</TotalTime>
  <Words>1416</Words>
  <Application>Microsoft Office PowerPoint</Application>
  <PresentationFormat>Widescreen</PresentationFormat>
  <Paragraphs>323</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Californian FB</vt:lpstr>
      <vt:lpstr>Gadugi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Riccardo Biella</dc:creator>
  <cp:lastModifiedBy>Riccardo Biella</cp:lastModifiedBy>
  <cp:revision>52</cp:revision>
  <cp:lastPrinted>2022-05-19T12:24:56Z</cp:lastPrinted>
  <dcterms:created xsi:type="dcterms:W3CDTF">2022-05-18T13:04:17Z</dcterms:created>
  <dcterms:modified xsi:type="dcterms:W3CDTF">2022-05-23T19:58:55Z</dcterms:modified>
</cp:coreProperties>
</file>