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8"/>
  </p:notesMasterIdLst>
  <p:handoutMasterIdLst>
    <p:handoutMasterId r:id="rId19"/>
  </p:handoutMasterIdLst>
  <p:sldIdLst>
    <p:sldId id="279" r:id="rId3"/>
    <p:sldId id="416" r:id="rId4"/>
    <p:sldId id="414" r:id="rId5"/>
    <p:sldId id="417" r:id="rId6"/>
    <p:sldId id="265" r:id="rId7"/>
    <p:sldId id="266" r:id="rId8"/>
    <p:sldId id="270" r:id="rId9"/>
    <p:sldId id="272" r:id="rId10"/>
    <p:sldId id="415" r:id="rId11"/>
    <p:sldId id="274" r:id="rId12"/>
    <p:sldId id="418" r:id="rId13"/>
    <p:sldId id="411" r:id="rId14"/>
    <p:sldId id="412" r:id="rId15"/>
    <p:sldId id="403" r:id="rId16"/>
    <p:sldId id="353" r:id="rId17"/>
  </p:sldIdLst>
  <p:sldSz cx="12195175" cy="6859588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6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5" autoAdjust="0"/>
    <p:restoredTop sz="94660"/>
  </p:normalViewPr>
  <p:slideViewPr>
    <p:cSldViewPr>
      <p:cViewPr varScale="1">
        <p:scale>
          <a:sx n="108" d="100"/>
          <a:sy n="108" d="100"/>
        </p:scale>
        <p:origin x="564" y="108"/>
      </p:cViewPr>
      <p:guideLst>
        <p:guide orient="horz" pos="2161"/>
        <p:guide pos="384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14" d="100"/>
          <a:sy n="114" d="100"/>
        </p:scale>
        <p:origin x="-1722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705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89F42B47-E3E4-4BEC-832A-5B040640931E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20514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705" y="9720514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3B480F1B-A9B0-4102-A965-E217D5DC86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95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45B75E70-762A-4375-AA7C-DE9BB7CC9339}" type="datetimeFigureOut">
              <a:rPr lang="de-DE" smtClean="0"/>
              <a:pPr/>
              <a:t>25.05.2022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68350"/>
            <a:ext cx="682307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F1895BC-06EC-475A-97CA-BF53472F2E03}" type="slidenum">
              <a:rPr lang="de-DE" smtClean="0"/>
              <a:pPr/>
              <a:t>‹Nº›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6837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5284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 to date, the state of the art retrieves water clouds but climatological models n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225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6988"/>
          </a:xfrm>
          <a:prstGeom prst="rect">
            <a:avLst/>
          </a:prstGeom>
        </p:spPr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709920" y="4861440"/>
            <a:ext cx="5679000" cy="4605120"/>
          </a:xfrm>
          <a:prstGeom prst="rect">
            <a:avLst/>
          </a:prstGeom>
        </p:spPr>
        <p:txBody>
          <a:bodyPr lIns="94680" tIns="47520" rIns="94680" bIns="4752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strike="noStrike" spc="-1" dirty="0">
                <a:solidFill>
                  <a:srgbClr val="000000"/>
                </a:solidFill>
                <a:latin typeface="Corbel"/>
              </a:rPr>
              <a:t>General habit mixture_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orbel"/>
              </a:rPr>
              <a:t>severly</a:t>
            </a:r>
            <a:r>
              <a:rPr lang="en-US" sz="2000" b="0" strike="noStrike" spc="-1" dirty="0">
                <a:solidFill>
                  <a:srgbClr val="000000"/>
                </a:solidFill>
                <a:latin typeface="Corbel"/>
              </a:rPr>
              <a:t> rough_ all wavelengths_ full phase matrix 25 </a:t>
            </a:r>
            <a:endParaRPr lang="en-GB" sz="2000" b="0" strike="noStrike" spc="-1" dirty="0">
              <a:latin typeface="Arial"/>
            </a:endParaRPr>
          </a:p>
          <a:p>
            <a:endParaRPr lang="en-GB" sz="2000" b="0" strike="noStrike" spc="-1" dirty="0">
              <a:latin typeface="Arial"/>
            </a:endParaRPr>
          </a:p>
        </p:txBody>
      </p:sp>
      <p:sp>
        <p:nvSpPr>
          <p:cNvPr id="152" name="TextShape 3"/>
          <p:cNvSpPr txBox="1"/>
          <p:nvPr/>
        </p:nvSpPr>
        <p:spPr>
          <a:xfrm>
            <a:off x="4021200" y="9721080"/>
            <a:ext cx="3075840" cy="511200"/>
          </a:xfrm>
          <a:prstGeom prst="rect">
            <a:avLst/>
          </a:prstGeom>
          <a:noFill/>
          <a:ln>
            <a:noFill/>
          </a:ln>
        </p:spPr>
        <p:txBody>
          <a:bodyPr lIns="94680" tIns="47520" rIns="94680" bIns="47520" anchor="b">
            <a:noAutofit/>
          </a:bodyPr>
          <a:lstStyle/>
          <a:p>
            <a:pPr algn="r">
              <a:lnSpc>
                <a:spcPct val="100000"/>
              </a:lnSpc>
            </a:pPr>
            <a:fld id="{6FC0A51D-2A8E-4BB3-9806-026C488B496A}" type="slidenum">
              <a:rPr lang="de-DE" sz="1200" b="0" strike="noStrike" spc="-1">
                <a:solidFill>
                  <a:srgbClr val="000000"/>
                </a:solidFill>
                <a:latin typeface="Arial"/>
                <a:ea typeface="+mn-ea"/>
              </a:rPr>
              <a:t>5</a:t>
            </a:fld>
            <a:endParaRPr lang="en-GB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93428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95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5" descr="Folie_1-01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5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78399" y="1573200"/>
            <a:ext cx="10864800" cy="741600"/>
          </a:xfrm>
        </p:spPr>
        <p:txBody>
          <a:bodyPr/>
          <a:lstStyle>
            <a:lvl1pPr>
              <a:tabLst>
                <a:tab pos="2038350" algn="l"/>
              </a:tabLst>
              <a:defRPr b="1">
                <a:latin typeface="Corbel" panose="020B0503020204020204" pitchFamily="34" charset="0"/>
              </a:defRPr>
            </a:lvl1pPr>
          </a:lstStyle>
          <a:p>
            <a:pPr lvl="0"/>
            <a:r>
              <a:rPr lang="de-DE" noProof="0" dirty="0"/>
              <a:t>Titelmasterformat durch Klicken bearbeiten</a:t>
            </a:r>
          </a:p>
        </p:txBody>
      </p:sp>
      <p:sp>
        <p:nvSpPr>
          <p:cNvPr id="16" name="Rectangle 3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78399" y="2430000"/>
            <a:ext cx="10864800" cy="1152000"/>
          </a:xfrm>
        </p:spPr>
        <p:txBody>
          <a:bodyPr/>
          <a:lstStyle>
            <a:lvl1pPr marL="0" indent="0">
              <a:buFontTx/>
              <a:buNone/>
              <a:defRPr sz="2400" baseline="0">
                <a:solidFill>
                  <a:srgbClr val="686868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de-DE" noProof="0" dirty="0"/>
              <a:t>Untertitel durch Klicken hinzufügen</a:t>
            </a:r>
          </a:p>
        </p:txBody>
      </p:sp>
    </p:spTree>
    <p:extLst>
      <p:ext uri="{BB962C8B-B14F-4D97-AF65-F5344CB8AC3E}">
        <p14:creationId xmlns:p14="http://schemas.microsoft.com/office/powerpoint/2010/main" val="2672853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5473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86000" y="648000"/>
            <a:ext cx="11220840" cy="737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486000" y="1591200"/>
            <a:ext cx="11227680" cy="4337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9720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4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485999" y="1591200"/>
            <a:ext cx="11228211" cy="4338000"/>
          </a:xfrm>
        </p:spPr>
        <p:txBody>
          <a:bodyPr/>
          <a:lstStyle>
            <a:lvl1pPr marL="180000" indent="-180000">
              <a:buFont typeface="Corbel" panose="020B0503020204020204" pitchFamily="34" charset="0"/>
              <a:buChar char="–"/>
              <a:defRPr/>
            </a:lvl1pPr>
            <a:lvl2pPr marL="626400" indent="-180000">
              <a:buFont typeface="Corbel" panose="020B0503020204020204" pitchFamily="34" charset="0"/>
              <a:buChar char="–"/>
              <a:defRPr/>
            </a:lvl2pPr>
            <a:lvl3pPr marL="1076400" indent="-180000">
              <a:buFont typeface="Corbel" panose="020B0503020204020204" pitchFamily="34" charset="0"/>
              <a:buChar char="–"/>
              <a:defRPr/>
            </a:lvl3pPr>
            <a:lvl4pPr marL="1522800" indent="-180000">
              <a:buFont typeface="Corbel" panose="020B0503020204020204" pitchFamily="34" charset="0"/>
              <a:buChar char="–"/>
              <a:defRPr/>
            </a:lvl4pPr>
            <a:lvl5pPr marL="1969200" indent="-180000">
              <a:buFont typeface="Corbel" panose="020B0503020204020204" pitchFamily="34" charset="0"/>
              <a:buChar char="–"/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1502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  <a:endParaRPr lang="en-GB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/>
          </p:nvPr>
        </p:nvSpPr>
        <p:spPr>
          <a:xfrm>
            <a:off x="6224400" y="1591200"/>
            <a:ext cx="5482800" cy="433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7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486000" y="1591200"/>
            <a:ext cx="5482800" cy="4338000"/>
          </a:xfrm>
        </p:spPr>
        <p:txBody>
          <a:bodyPr/>
          <a:lstStyle>
            <a:lvl1pPr marL="180000" indent="-180000">
              <a:buFont typeface="Corbel" panose="020B0503020204020204" pitchFamily="34" charset="0"/>
              <a:buChar char="–"/>
              <a:defRPr/>
            </a:lvl1pPr>
            <a:lvl2pPr marL="626400" indent="-180000">
              <a:buFont typeface="Corbel" panose="020B0503020204020204" pitchFamily="34" charset="0"/>
              <a:buChar char="–"/>
              <a:defRPr/>
            </a:lvl2pPr>
            <a:lvl3pPr marL="1076400" indent="-180000">
              <a:buFont typeface="Corbel" panose="020B0503020204020204" pitchFamily="34" charset="0"/>
              <a:buChar char="–"/>
              <a:defRPr/>
            </a:lvl3pPr>
            <a:lvl4pPr marL="1522800" indent="-180000">
              <a:buFont typeface="Corbel" panose="020B0503020204020204" pitchFamily="34" charset="0"/>
              <a:buChar char="–"/>
              <a:defRPr/>
            </a:lvl4pPr>
            <a:lvl5pPr marL="1969200" indent="-180000">
              <a:buFont typeface="Corbel" panose="020B0503020204020204" pitchFamily="34" charset="0"/>
              <a:buChar char="–"/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0678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 Inhal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486000" y="1591200"/>
            <a:ext cx="5482800" cy="4338000"/>
          </a:xfrm>
        </p:spPr>
        <p:txBody>
          <a:bodyPr/>
          <a:lstStyle>
            <a:lvl1pPr marL="180000" indent="-180000">
              <a:buFont typeface="Corbel" panose="020B0503020204020204" pitchFamily="34" charset="0"/>
              <a:buChar char="–"/>
              <a:defRPr/>
            </a:lvl1pPr>
            <a:lvl2pPr marL="626400" indent="-180000">
              <a:buFont typeface="Corbel" panose="020B0503020204020204" pitchFamily="34" charset="0"/>
              <a:buChar char="–"/>
              <a:defRPr/>
            </a:lvl2pPr>
            <a:lvl3pPr marL="1076400" indent="-180000">
              <a:buFont typeface="Corbel" panose="020B0503020204020204" pitchFamily="34" charset="0"/>
              <a:buChar char="–"/>
              <a:defRPr/>
            </a:lvl3pPr>
            <a:lvl4pPr marL="1522800" indent="-180000">
              <a:buFont typeface="Corbel" panose="020B0503020204020204" pitchFamily="34" charset="0"/>
              <a:buChar char="–"/>
              <a:defRPr/>
            </a:lvl4pPr>
            <a:lvl5pPr marL="1969200" indent="-180000">
              <a:buFont typeface="Corbel" panose="020B0503020204020204" pitchFamily="34" charset="0"/>
              <a:buChar char="–"/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9705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5482800" cy="4338000"/>
          </a:xfrm>
        </p:spPr>
        <p:txBody>
          <a:bodyPr/>
          <a:lstStyle>
            <a:lvl1pPr marL="180000" indent="-180000">
              <a:buFont typeface="Corbel" panose="020B0503020204020204" pitchFamily="34" charset="0"/>
              <a:buChar char="–"/>
              <a:defRPr/>
            </a:lvl1pPr>
            <a:lvl2pPr marL="626400" indent="-180000">
              <a:buFont typeface="Corbel" panose="020B0503020204020204" pitchFamily="34" charset="0"/>
              <a:buChar char="–"/>
              <a:defRPr/>
            </a:lvl2pPr>
            <a:lvl3pPr marL="1076400" indent="-180000">
              <a:buFont typeface="Corbel" panose="020B0503020204020204" pitchFamily="34" charset="0"/>
              <a:buChar char="–"/>
              <a:defRPr/>
            </a:lvl3pPr>
            <a:lvl4pPr marL="1522800" indent="-180000">
              <a:buFont typeface="Corbel" panose="020B0503020204020204" pitchFamily="34" charset="0"/>
              <a:buChar char="–"/>
              <a:defRPr/>
            </a:lvl4pPr>
            <a:lvl5pPr marL="1969200" indent="-180000">
              <a:buFont typeface="Corbel" panose="020B0503020204020204" pitchFamily="34" charset="0"/>
              <a:buChar char="–"/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 </a:t>
            </a:r>
            <a:endParaRPr lang="en-GB" dirty="0"/>
          </a:p>
        </p:txBody>
      </p:sp>
      <p:sp>
        <p:nvSpPr>
          <p:cNvPr id="6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6224400" y="1591200"/>
            <a:ext cx="5482800" cy="4338000"/>
          </a:xfrm>
        </p:spPr>
        <p:txBody>
          <a:bodyPr/>
          <a:lstStyle>
            <a:lvl1pPr marL="180000" indent="-180000">
              <a:buFont typeface="Corbel" panose="020B0503020204020204" pitchFamily="34" charset="0"/>
              <a:buChar char="–"/>
              <a:defRPr/>
            </a:lvl1pPr>
            <a:lvl2pPr marL="626400" indent="-180000">
              <a:buFont typeface="Corbel" panose="020B0503020204020204" pitchFamily="34" charset="0"/>
              <a:buChar char="–"/>
              <a:defRPr/>
            </a:lvl2pPr>
            <a:lvl3pPr marL="1076400" indent="-180000">
              <a:buFont typeface="Corbel" panose="020B0503020204020204" pitchFamily="34" charset="0"/>
              <a:buChar char="–"/>
              <a:defRPr/>
            </a:lvl3pPr>
            <a:lvl4pPr marL="1522800" indent="-180000">
              <a:buFont typeface="Corbel" panose="020B0503020204020204" pitchFamily="34" charset="0"/>
              <a:buChar char="–"/>
              <a:defRPr/>
            </a:lvl4pPr>
            <a:lvl5pPr marL="1969200" indent="-180000">
              <a:buFont typeface="Corbel" panose="020B0503020204020204" pitchFamily="34" charset="0"/>
              <a:buChar char="–"/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8953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1"/>
          <p:cNvSpPr>
            <a:spLocks noGrp="1"/>
          </p:cNvSpPr>
          <p:nvPr>
            <p:ph type="body" idx="11"/>
          </p:nvPr>
        </p:nvSpPr>
        <p:spPr>
          <a:xfrm>
            <a:off x="485999" y="1591200"/>
            <a:ext cx="5482800" cy="334800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de-DE" noProof="0" dirty="0"/>
              <a:t>Textmasterformat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6224399" y="1591200"/>
            <a:ext cx="5482800" cy="334800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de-DE" noProof="0" dirty="0"/>
              <a:t>Textmasterformat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86000" y="2141999"/>
            <a:ext cx="5482800" cy="3787200"/>
          </a:xfrm>
        </p:spPr>
        <p:txBody>
          <a:bodyPr/>
          <a:lstStyle>
            <a:lvl1pPr marL="180000" indent="-180000">
              <a:buFont typeface="Corbel" panose="020B0503020204020204" pitchFamily="34" charset="0"/>
              <a:buChar char="–"/>
              <a:defRPr/>
            </a:lvl1pPr>
            <a:lvl2pPr marL="626400" indent="-180000">
              <a:buFont typeface="Corbel" panose="020B0503020204020204" pitchFamily="34" charset="0"/>
              <a:buChar char="–"/>
              <a:defRPr/>
            </a:lvl2pPr>
            <a:lvl3pPr marL="1076400" indent="-180000">
              <a:buFont typeface="Corbel" panose="020B0503020204020204" pitchFamily="34" charset="0"/>
              <a:buChar char="–"/>
              <a:defRPr/>
            </a:lvl3pPr>
            <a:lvl4pPr marL="1522800" indent="-180000">
              <a:buFont typeface="Corbel" panose="020B0503020204020204" pitchFamily="34" charset="0"/>
              <a:buChar char="–"/>
              <a:defRPr/>
            </a:lvl4pPr>
            <a:lvl5pPr marL="1969200" indent="-180000">
              <a:buFont typeface="Corbel" panose="020B0503020204020204" pitchFamily="34" charset="0"/>
              <a:buChar char="–"/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11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6224400" y="2142000"/>
            <a:ext cx="5482800" cy="3787200"/>
          </a:xfrm>
        </p:spPr>
        <p:txBody>
          <a:bodyPr/>
          <a:lstStyle>
            <a:lvl1pPr marL="180000" indent="-180000">
              <a:buFont typeface="Corbel" panose="020B0503020204020204" pitchFamily="34" charset="0"/>
              <a:buChar char="–"/>
              <a:defRPr/>
            </a:lvl1pPr>
            <a:lvl2pPr marL="626400" indent="-180000">
              <a:buFont typeface="Corbel" panose="020B0503020204020204" pitchFamily="34" charset="0"/>
              <a:buChar char="–"/>
              <a:defRPr/>
            </a:lvl2pPr>
            <a:lvl3pPr marL="1076400" indent="-180000">
              <a:buFont typeface="Corbel" panose="020B0503020204020204" pitchFamily="34" charset="0"/>
              <a:buChar char="–"/>
              <a:defRPr/>
            </a:lvl3pPr>
            <a:lvl4pPr marL="1522800" indent="-180000">
              <a:buFont typeface="Corbel" panose="020B0503020204020204" pitchFamily="34" charset="0"/>
              <a:buChar char="–"/>
              <a:defRPr/>
            </a:lvl4pPr>
            <a:lvl5pPr marL="1969200" indent="-180000">
              <a:buFont typeface="Corbel" panose="020B0503020204020204" pitchFamily="34" charset="0"/>
              <a:buChar char="–"/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8477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9387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7683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 ohne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0630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0" descr="Folie-03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87"/>
          <a:stretch>
            <a:fillRect/>
          </a:stretch>
        </p:blipFill>
        <p:spPr bwMode="auto">
          <a:xfrm>
            <a:off x="1588" y="6143625"/>
            <a:ext cx="121856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5999" y="648000"/>
            <a:ext cx="11221200" cy="7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Mastertitelformat bearbeiten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999" y="1591200"/>
            <a:ext cx="11221200" cy="43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Mastertextformat bearbeiten</a:t>
            </a:r>
            <a:br>
              <a:rPr lang="de-DE" noProof="0" dirty="0"/>
            </a:br>
            <a:endParaRPr lang="de-DE" noProof="0" dirty="0"/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7" name="Textfeld 6"/>
          <p:cNvSpPr txBox="1"/>
          <p:nvPr userDrawn="1"/>
        </p:nvSpPr>
        <p:spPr>
          <a:xfrm>
            <a:off x="8927970" y="116540"/>
            <a:ext cx="277175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sz="1100" b="0" dirty="0">
                <a:solidFill>
                  <a:srgbClr val="898989"/>
                </a:solidFill>
                <a:latin typeface="+mn-lt"/>
                <a:cs typeface="Arial" pitchFamily="34" charset="0"/>
              </a:rPr>
              <a:t>Institut für Methodik der Fernerkundung</a:t>
            </a:r>
          </a:p>
        </p:txBody>
      </p:sp>
    </p:spTree>
    <p:extLst>
      <p:ext uri="{BB962C8B-B14F-4D97-AF65-F5344CB8AC3E}">
        <p14:creationId xmlns:p14="http://schemas.microsoft.com/office/powerpoint/2010/main" val="3318367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60" r:id="rId4"/>
    <p:sldLayoutId id="2147483661" r:id="rId5"/>
    <p:sldLayoutId id="2147483658" r:id="rId6"/>
    <p:sldLayoutId id="2147483655" r:id="rId7"/>
    <p:sldLayoutId id="2147483656" r:id="rId8"/>
    <p:sldLayoutId id="2147483662" r:id="rId9"/>
    <p:sldLayoutId id="2147483663" r:id="rId10"/>
    <p:sldLayoutId id="2147483664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686868"/>
          </a:solidFill>
          <a:latin typeface="Corbel" panose="020B0503020204020204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spcAft>
          <a:spcPts val="0"/>
        </a:spcAft>
        <a:buFont typeface="Corbel" panose="020B0503020204020204" pitchFamily="34" charset="0"/>
        <a:buNone/>
        <a:defRPr sz="1800" kern="1200">
          <a:solidFill>
            <a:schemeClr val="tx1"/>
          </a:solidFill>
          <a:latin typeface="Corbel" panose="020B0503020204020204" pitchFamily="34" charset="0"/>
          <a:ea typeface="+mn-ea"/>
          <a:cs typeface="Arial" pitchFamily="34" charset="0"/>
        </a:defRPr>
      </a:lvl1pPr>
      <a:lvl2pPr marL="626400" indent="-180000" algn="l" defTabSz="914400" rtl="0" eaLnBrk="1" latinLnBrk="0" hangingPunct="1">
        <a:spcBef>
          <a:spcPts val="0"/>
        </a:spcBef>
        <a:buFont typeface="Corbel" panose="020B0503020204020204" pitchFamily="34" charset="0"/>
        <a:buChar char="–"/>
        <a:defRPr sz="1800" kern="1200">
          <a:solidFill>
            <a:schemeClr val="tx1"/>
          </a:solidFill>
          <a:latin typeface="Corbel" panose="020B0503020204020204" pitchFamily="34" charset="0"/>
          <a:ea typeface="+mn-ea"/>
          <a:cs typeface="Arial" pitchFamily="34" charset="0"/>
        </a:defRPr>
      </a:lvl2pPr>
      <a:lvl3pPr marL="1076400" indent="-180000" algn="l" defTabSz="914400" rtl="0" eaLnBrk="1" latinLnBrk="0" hangingPunct="1">
        <a:spcBef>
          <a:spcPts val="0"/>
        </a:spcBef>
        <a:buFont typeface="Corbel" panose="020B0503020204020204" pitchFamily="34" charset="0"/>
        <a:buChar char="–"/>
        <a:defRPr sz="1800" kern="1200">
          <a:solidFill>
            <a:schemeClr val="tx1"/>
          </a:solidFill>
          <a:latin typeface="Corbel" panose="020B0503020204020204" pitchFamily="34" charset="0"/>
          <a:ea typeface="+mn-ea"/>
          <a:cs typeface="Arial" pitchFamily="34" charset="0"/>
        </a:defRPr>
      </a:lvl3pPr>
      <a:lvl4pPr marL="1522800" indent="-180000" algn="l" defTabSz="914400" rtl="0" eaLnBrk="1" latinLnBrk="0" hangingPunct="1">
        <a:spcBef>
          <a:spcPts val="0"/>
        </a:spcBef>
        <a:buFont typeface="Corbel" panose="020B0503020204020204" pitchFamily="34" charset="0"/>
        <a:buChar char="–"/>
        <a:defRPr sz="1800" kern="1200">
          <a:solidFill>
            <a:schemeClr val="tx1"/>
          </a:solidFill>
          <a:latin typeface="Corbel" panose="020B0503020204020204" pitchFamily="34" charset="0"/>
          <a:ea typeface="+mn-ea"/>
          <a:cs typeface="Arial" pitchFamily="34" charset="0"/>
        </a:defRPr>
      </a:lvl4pPr>
      <a:lvl5pPr marL="1969200" indent="-180000" algn="l" defTabSz="914400" rtl="0" eaLnBrk="1" latinLnBrk="0" hangingPunct="1">
        <a:spcBef>
          <a:spcPts val="0"/>
        </a:spcBef>
        <a:buFont typeface="Corbel" panose="020B0503020204020204" pitchFamily="34" charset="0"/>
        <a:buChar char="–"/>
        <a:defRPr sz="1800" kern="1200">
          <a:solidFill>
            <a:schemeClr val="tx1"/>
          </a:solidFill>
          <a:latin typeface="Corbel" panose="020B050302020402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sec.wisc.edu/ice_model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878399" y="1573199"/>
            <a:ext cx="10259748" cy="992625"/>
          </a:xfrm>
        </p:spPr>
        <p:txBody>
          <a:bodyPr/>
          <a:lstStyle/>
          <a:p>
            <a:r>
              <a:rPr lang="en-IE" sz="2800" dirty="0"/>
              <a:t>Retrieval of Ice Cloud Properties for Sentinel-5 Precursor and Sentinel-4 Measurements</a:t>
            </a:r>
            <a:br>
              <a:rPr lang="de-DE" sz="2800" dirty="0"/>
            </a:br>
            <a:endParaRPr lang="de-DE" sz="2800" dirty="0"/>
          </a:p>
        </p:txBody>
      </p:sp>
      <p:sp>
        <p:nvSpPr>
          <p:cNvPr id="7" name="Untertitel 6"/>
          <p:cNvSpPr>
            <a:spLocks noGrp="1"/>
          </p:cNvSpPr>
          <p:nvPr>
            <p:ph type="subTitle" idx="1"/>
          </p:nvPr>
        </p:nvSpPr>
        <p:spPr>
          <a:xfrm>
            <a:off x="878399" y="2565825"/>
            <a:ext cx="10864800" cy="2448145"/>
          </a:xfrm>
        </p:spPr>
        <p:txBody>
          <a:bodyPr/>
          <a:lstStyle/>
          <a:p>
            <a:r>
              <a:rPr lang="de-DE" dirty="0"/>
              <a:t>Ana del </a:t>
            </a:r>
            <a:r>
              <a:rPr lang="de-DE" spc="-1" dirty="0">
                <a:latin typeface="Corbel"/>
              </a:rPr>
              <a:t>Á</a:t>
            </a:r>
            <a:r>
              <a:rPr lang="de-DE" dirty="0"/>
              <a:t>guila*, Ronny Lutz, Víctor Molina García, Fabian Romahn, Diego Loyola</a:t>
            </a:r>
            <a:endParaRPr lang="de-DE" sz="2800" dirty="0"/>
          </a:p>
          <a:p>
            <a:pPr>
              <a:spcBef>
                <a:spcPts val="0"/>
              </a:spcBef>
            </a:pPr>
            <a:endParaRPr lang="de-DE" sz="2800" dirty="0"/>
          </a:p>
          <a:p>
            <a:pPr>
              <a:spcBef>
                <a:spcPts val="0"/>
              </a:spcBef>
            </a:pPr>
            <a:endParaRPr lang="de-DE" sz="2800" dirty="0"/>
          </a:p>
          <a:p>
            <a:pPr>
              <a:spcBef>
                <a:spcPts val="0"/>
              </a:spcBef>
            </a:pPr>
            <a:r>
              <a:rPr lang="de-DE" sz="2000" dirty="0"/>
              <a:t>Remote Sensing Technology Institute</a:t>
            </a:r>
          </a:p>
          <a:p>
            <a:pPr>
              <a:spcBef>
                <a:spcPts val="0"/>
              </a:spcBef>
            </a:pPr>
            <a:r>
              <a:rPr lang="de-DE" sz="2000" dirty="0"/>
              <a:t>Earth Observation Center (EOC)</a:t>
            </a:r>
          </a:p>
          <a:p>
            <a:pPr>
              <a:spcBef>
                <a:spcPts val="0"/>
              </a:spcBef>
            </a:pPr>
            <a:r>
              <a:rPr lang="de-DE" sz="2000" dirty="0"/>
              <a:t>German Aerospace Center (DLR)</a:t>
            </a:r>
          </a:p>
          <a:p>
            <a:pPr>
              <a:spcBef>
                <a:spcPts val="0"/>
              </a:spcBef>
            </a:pPr>
            <a:endParaRPr lang="de-DE" sz="2000" dirty="0"/>
          </a:p>
          <a:p>
            <a:pPr>
              <a:spcBef>
                <a:spcPts val="0"/>
              </a:spcBef>
            </a:pPr>
            <a:endParaRPr lang="de-DE" sz="2000" dirty="0"/>
          </a:p>
          <a:p>
            <a:endParaRPr lang="de-DE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2087C9D-2F89-2911-C63E-0CB96A81C2C0}"/>
              </a:ext>
            </a:extLst>
          </p:cNvPr>
          <p:cNvSpPr txBox="1"/>
          <p:nvPr/>
        </p:nvSpPr>
        <p:spPr>
          <a:xfrm>
            <a:off x="1489075" y="6382122"/>
            <a:ext cx="61015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de-DE" sz="18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EGU 2022 | 27 May 2022</a:t>
            </a:r>
          </a:p>
        </p:txBody>
      </p:sp>
    </p:spTree>
    <p:extLst>
      <p:ext uri="{BB962C8B-B14F-4D97-AF65-F5344CB8AC3E}">
        <p14:creationId xmlns:p14="http://schemas.microsoft.com/office/powerpoint/2010/main" val="2270024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BCF17CD5-5BDE-44D2-93DD-B20CC68469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7215090"/>
              </p:ext>
            </p:extLst>
          </p:nvPr>
        </p:nvGraphicFramePr>
        <p:xfrm>
          <a:off x="391203" y="1989634"/>
          <a:ext cx="5442012" cy="3218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70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002">
                  <a:extLst>
                    <a:ext uri="{9D8B030D-6E8A-4147-A177-3AD203B41FA5}">
                      <a16:colId xmlns:a16="http://schemas.microsoft.com/office/drawing/2014/main" val="3057270875"/>
                    </a:ext>
                  </a:extLst>
                </a:gridCol>
                <a:gridCol w="907002">
                  <a:extLst>
                    <a:ext uri="{9D8B030D-6E8A-4147-A177-3AD203B41FA5}">
                      <a16:colId xmlns:a16="http://schemas.microsoft.com/office/drawing/2014/main" val="1834064849"/>
                    </a:ext>
                  </a:extLst>
                </a:gridCol>
                <a:gridCol w="907002">
                  <a:extLst>
                    <a:ext uri="{9D8B030D-6E8A-4147-A177-3AD203B41FA5}">
                      <a16:colId xmlns:a16="http://schemas.microsoft.com/office/drawing/2014/main" val="1166873987"/>
                    </a:ext>
                  </a:extLst>
                </a:gridCol>
                <a:gridCol w="907002">
                  <a:extLst>
                    <a:ext uri="{9D8B030D-6E8A-4147-A177-3AD203B41FA5}">
                      <a16:colId xmlns:a16="http://schemas.microsoft.com/office/drawing/2014/main" val="962947353"/>
                    </a:ext>
                  </a:extLst>
                </a:gridCol>
              </a:tblGrid>
              <a:tr h="341377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chemeClr val="accent1"/>
                          </a:solidFill>
                          <a:latin typeface="Corbel" panose="020B0503020204020204" pitchFamily="34" charset="0"/>
                        </a:rPr>
                        <a:t>CTH</a:t>
                      </a:r>
                    </a:p>
                  </a:txBody>
                  <a:tcPr marL="91980" marR="9198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accent1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1980" marR="9198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accent1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1980" marR="9198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300" b="1" dirty="0">
                        <a:solidFill>
                          <a:schemeClr val="accent1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1980" marR="9198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300" b="1" dirty="0">
                        <a:solidFill>
                          <a:schemeClr val="accent1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1980" marR="9198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300" b="1" dirty="0">
                        <a:solidFill>
                          <a:schemeClr val="accent1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1980" marR="9198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37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>
                        <a:solidFill>
                          <a:schemeClr val="accent1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1980" marR="919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300" b="1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1980" marR="9198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ABB ICE CLOUD</a:t>
                      </a:r>
                    </a:p>
                  </a:txBody>
                  <a:tcPr marL="91980" marR="919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1980" marR="9198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ABB WATER CLOUD</a:t>
                      </a:r>
                    </a:p>
                  </a:txBody>
                  <a:tcPr marL="91980" marR="919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1980" marR="919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3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Location</a:t>
                      </a:r>
                    </a:p>
                  </a:txBody>
                  <a:tcPr marL="91980" marR="919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True </a:t>
                      </a:r>
                    </a:p>
                    <a:p>
                      <a:pPr algn="ctr"/>
                      <a:r>
                        <a:rPr lang="en-GB" sz="1300" b="1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CTH (km)</a:t>
                      </a:r>
                    </a:p>
                  </a:txBody>
                  <a:tcPr marL="91980" marR="9198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Retrieved CTH (km)</a:t>
                      </a:r>
                    </a:p>
                  </a:txBody>
                  <a:tcPr marL="91980" marR="919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Absolute error (km)</a:t>
                      </a:r>
                    </a:p>
                  </a:txBody>
                  <a:tcPr marL="91980" marR="9198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Retrieved CTH (km)</a:t>
                      </a:r>
                    </a:p>
                  </a:txBody>
                  <a:tcPr marL="91980" marR="919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Absolute error (km)</a:t>
                      </a:r>
                    </a:p>
                  </a:txBody>
                  <a:tcPr marL="91980" marR="919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6850978"/>
                  </a:ext>
                </a:extLst>
              </a:tr>
              <a:tr h="341377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Helsinki</a:t>
                      </a:r>
                    </a:p>
                  </a:txBody>
                  <a:tcPr marL="91980" marR="919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11.96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orbel" panose="020B0503020204020204" pitchFamily="34" charset="0"/>
                        </a:rPr>
                        <a:t>0.04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15.00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Corbel" panose="020B0503020204020204" pitchFamily="34" charset="0"/>
                        </a:rPr>
                        <a:t>3.00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3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Germany</a:t>
                      </a:r>
                    </a:p>
                  </a:txBody>
                  <a:tcPr marL="91980" marR="919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9.91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orbel" panose="020B0503020204020204" pitchFamily="34" charset="0"/>
                        </a:rPr>
                        <a:t>0.09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5.02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Corbel" panose="020B0503020204020204" pitchFamily="34" charset="0"/>
                        </a:rPr>
                        <a:t>4.98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Milan</a:t>
                      </a:r>
                    </a:p>
                  </a:txBody>
                  <a:tcPr marL="91980" marR="919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7.91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orbel" panose="020B0503020204020204" pitchFamily="34" charset="0"/>
                        </a:rPr>
                        <a:t>0.09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8.56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accent6"/>
                          </a:solidFill>
                          <a:effectLst/>
                          <a:latin typeface="Corbel" panose="020B0503020204020204" pitchFamily="34" charset="0"/>
                        </a:rPr>
                        <a:t>0.56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3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Rabat</a:t>
                      </a:r>
                    </a:p>
                  </a:txBody>
                  <a:tcPr marL="91980" marR="919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7.93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orbel" panose="020B0503020204020204" pitchFamily="34" charset="0"/>
                        </a:rPr>
                        <a:t>0.07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8.35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orbel" panose="020B0503020204020204" pitchFamily="34" charset="0"/>
                        </a:rPr>
                        <a:t>0.35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200523"/>
                  </a:ext>
                </a:extLst>
              </a:tr>
              <a:tr h="3413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Madrid</a:t>
                      </a:r>
                    </a:p>
                  </a:txBody>
                  <a:tcPr marL="91980" marR="919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9.97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orbel" panose="020B0503020204020204" pitchFamily="34" charset="0"/>
                        </a:rPr>
                        <a:t>0.03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11.13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Corbel" panose="020B0503020204020204" pitchFamily="34" charset="0"/>
                        </a:rPr>
                        <a:t>1.13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233223"/>
                  </a:ext>
                </a:extLst>
              </a:tr>
              <a:tr h="3413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3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Desert</a:t>
                      </a:r>
                    </a:p>
                  </a:txBody>
                  <a:tcPr marL="91980" marR="919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Arial" panose="020B0604020202020204" pitchFamily="34" charset="0"/>
                        <a:buNone/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Arial" panose="020B0604020202020204" pitchFamily="34" charset="0"/>
                        <a:buNone/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12.01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Arial" panose="020B0604020202020204" pitchFamily="34" charset="0"/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orbel" panose="020B0503020204020204" pitchFamily="34" charset="0"/>
                        </a:rPr>
                        <a:t>0.01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Arial" panose="020B0604020202020204" pitchFamily="34" charset="0"/>
                        <a:buNone/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13.26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Arial" panose="020B0604020202020204" pitchFamily="34" charset="0"/>
                        <a:buNone/>
                      </a:pPr>
                      <a:r>
                        <a:rPr lang="en-US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Corbel" panose="020B0503020204020204" pitchFamily="34" charset="0"/>
                        </a:rPr>
                        <a:t>1.26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603136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CDF729E5-2F02-441B-B1C0-0A1F4518C566}"/>
              </a:ext>
            </a:extLst>
          </p:cNvPr>
          <p:cNvSpPr txBox="1"/>
          <p:nvPr/>
        </p:nvSpPr>
        <p:spPr>
          <a:xfrm>
            <a:off x="10210947" y="1250970"/>
            <a:ext cx="23673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rbel" panose="020B0503020204020204" pitchFamily="34" charset="0"/>
              </a:rPr>
              <a:t>Above threshold</a:t>
            </a:r>
          </a:p>
          <a:p>
            <a:r>
              <a:rPr lang="en-US" sz="1400" dirty="0">
                <a:latin typeface="Corbel" panose="020B0503020204020204" pitchFamily="34" charset="0"/>
              </a:rPr>
              <a:t>Above goal</a:t>
            </a:r>
          </a:p>
          <a:p>
            <a:r>
              <a:rPr lang="en-US" sz="1400" dirty="0">
                <a:latin typeface="Corbel" panose="020B0503020204020204" pitchFamily="34" charset="0"/>
              </a:rPr>
              <a:t>Meet success criteria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94018610-21B4-4FC2-8DEE-31EB03F252FA}"/>
              </a:ext>
            </a:extLst>
          </p:cNvPr>
          <p:cNvSpPr/>
          <p:nvPr/>
        </p:nvSpPr>
        <p:spPr>
          <a:xfrm>
            <a:off x="9805742" y="1349627"/>
            <a:ext cx="372862" cy="11541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3784F004-A844-4F2C-8A32-E7A059C6DD2C}"/>
              </a:ext>
            </a:extLst>
          </p:cNvPr>
          <p:cNvSpPr/>
          <p:nvPr/>
        </p:nvSpPr>
        <p:spPr>
          <a:xfrm>
            <a:off x="9805742" y="1565871"/>
            <a:ext cx="372862" cy="11541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A7A4171D-0A07-445A-B8BA-40F89C3E66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9557023"/>
              </p:ext>
            </p:extLst>
          </p:nvPr>
        </p:nvGraphicFramePr>
        <p:xfrm>
          <a:off x="6361960" y="1989634"/>
          <a:ext cx="5442012" cy="3218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70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002">
                  <a:extLst>
                    <a:ext uri="{9D8B030D-6E8A-4147-A177-3AD203B41FA5}">
                      <a16:colId xmlns:a16="http://schemas.microsoft.com/office/drawing/2014/main" val="3057270875"/>
                    </a:ext>
                  </a:extLst>
                </a:gridCol>
                <a:gridCol w="907002">
                  <a:extLst>
                    <a:ext uri="{9D8B030D-6E8A-4147-A177-3AD203B41FA5}">
                      <a16:colId xmlns:a16="http://schemas.microsoft.com/office/drawing/2014/main" val="1834064849"/>
                    </a:ext>
                  </a:extLst>
                </a:gridCol>
                <a:gridCol w="907002">
                  <a:extLst>
                    <a:ext uri="{9D8B030D-6E8A-4147-A177-3AD203B41FA5}">
                      <a16:colId xmlns:a16="http://schemas.microsoft.com/office/drawing/2014/main" val="1166873987"/>
                    </a:ext>
                  </a:extLst>
                </a:gridCol>
                <a:gridCol w="907002">
                  <a:extLst>
                    <a:ext uri="{9D8B030D-6E8A-4147-A177-3AD203B41FA5}">
                      <a16:colId xmlns:a16="http://schemas.microsoft.com/office/drawing/2014/main" val="962947353"/>
                    </a:ext>
                  </a:extLst>
                </a:gridCol>
              </a:tblGrid>
              <a:tr h="341377">
                <a:tc gridSpan="3">
                  <a:txBody>
                    <a:bodyPr/>
                    <a:lstStyle/>
                    <a:p>
                      <a:pPr algn="l"/>
                      <a:r>
                        <a:rPr lang="en-GB" sz="1600" b="1" dirty="0">
                          <a:solidFill>
                            <a:schemeClr val="accent1"/>
                          </a:solidFill>
                          <a:latin typeface="Corbel" panose="020B0503020204020204" pitchFamily="34" charset="0"/>
                        </a:rPr>
                        <a:t>COD</a:t>
                      </a:r>
                    </a:p>
                  </a:txBody>
                  <a:tcPr marL="91980" marR="9198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accent1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1980" marR="9198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accent1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1980" marR="9198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300" b="1" dirty="0">
                        <a:solidFill>
                          <a:schemeClr val="accent1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1980" marR="9198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300" b="1" dirty="0">
                        <a:solidFill>
                          <a:schemeClr val="accent1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1980" marR="9198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300" b="1" dirty="0">
                        <a:solidFill>
                          <a:schemeClr val="accent1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1980" marR="9198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377">
                <a:tc>
                  <a:txBody>
                    <a:bodyPr/>
                    <a:lstStyle/>
                    <a:p>
                      <a:pPr algn="ctr"/>
                      <a:endParaRPr lang="en-GB" sz="1300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1980" marR="919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00" b="1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1980" marR="9198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ABB ICE CLOUD</a:t>
                      </a:r>
                    </a:p>
                  </a:txBody>
                  <a:tcPr marL="91980" marR="919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1980" marR="9198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ABB WATER CLOUD</a:t>
                      </a:r>
                    </a:p>
                  </a:txBody>
                  <a:tcPr marL="91980" marR="919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1980" marR="919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3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Location</a:t>
                      </a:r>
                    </a:p>
                  </a:txBody>
                  <a:tcPr marL="91980" marR="919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True </a:t>
                      </a:r>
                    </a:p>
                    <a:p>
                      <a:pPr algn="ctr"/>
                      <a:r>
                        <a:rPr lang="en-GB" sz="1300" b="1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COD</a:t>
                      </a:r>
                    </a:p>
                  </a:txBody>
                  <a:tcPr marL="91980" marR="9198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Retrieved COD</a:t>
                      </a:r>
                    </a:p>
                  </a:txBody>
                  <a:tcPr marL="91980" marR="919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Relative error (%)</a:t>
                      </a:r>
                    </a:p>
                  </a:txBody>
                  <a:tcPr marL="91980" marR="9198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Retrieved COD</a:t>
                      </a:r>
                    </a:p>
                  </a:txBody>
                  <a:tcPr marL="91980" marR="919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Relative error (%)</a:t>
                      </a:r>
                    </a:p>
                  </a:txBody>
                  <a:tcPr marL="91980" marR="919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6850978"/>
                  </a:ext>
                </a:extLst>
              </a:tr>
              <a:tr h="341377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Helsinki</a:t>
                      </a:r>
                    </a:p>
                  </a:txBody>
                  <a:tcPr marL="91980" marR="919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19.55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orbel" panose="020B0503020204020204" pitchFamily="34" charset="0"/>
                        </a:rPr>
                        <a:t>2.26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Corbel" panose="020B0503020204020204" pitchFamily="34" charset="0"/>
                        </a:rPr>
                        <a:t>90.02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3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Germany</a:t>
                      </a:r>
                    </a:p>
                  </a:txBody>
                  <a:tcPr marL="91980" marR="919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18.13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orbel" panose="020B0503020204020204" pitchFamily="34" charset="0"/>
                        </a:rPr>
                        <a:t>9.33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24.59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accent6"/>
                          </a:solidFill>
                          <a:effectLst/>
                          <a:latin typeface="Corbel" panose="020B0503020204020204" pitchFamily="34" charset="0"/>
                        </a:rPr>
                        <a:t>22.95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Milan</a:t>
                      </a:r>
                    </a:p>
                  </a:txBody>
                  <a:tcPr marL="91980" marR="919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4.90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orbel" panose="020B0503020204020204" pitchFamily="34" charset="0"/>
                        </a:rPr>
                        <a:t>1.99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5.01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orbel" panose="020B0503020204020204" pitchFamily="34" charset="0"/>
                        </a:rPr>
                        <a:t>0.10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3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Rabat</a:t>
                      </a:r>
                    </a:p>
                  </a:txBody>
                  <a:tcPr marL="91980" marR="919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19.72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orbel" panose="020B0503020204020204" pitchFamily="34" charset="0"/>
                        </a:rPr>
                        <a:t>1.38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32.86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Corbel" panose="020B0503020204020204" pitchFamily="34" charset="0"/>
                        </a:rPr>
                        <a:t>64.30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200523"/>
                  </a:ext>
                </a:extLst>
              </a:tr>
              <a:tr h="3413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Madrid</a:t>
                      </a:r>
                    </a:p>
                  </a:txBody>
                  <a:tcPr marL="91980" marR="919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19.31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orbel" panose="020B0503020204020204" pitchFamily="34" charset="0"/>
                        </a:rPr>
                        <a:t>3.43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20.44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orbel" panose="020B0503020204020204" pitchFamily="34" charset="0"/>
                        </a:rPr>
                        <a:t>2.21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233223"/>
                  </a:ext>
                </a:extLst>
              </a:tr>
              <a:tr h="3413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Desert</a:t>
                      </a:r>
                    </a:p>
                  </a:txBody>
                  <a:tcPr marL="91980" marR="919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4.93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B050"/>
                          </a:solidFill>
                          <a:effectLst/>
                          <a:latin typeface="Corbel" panose="020B0503020204020204" pitchFamily="34" charset="0"/>
                        </a:rPr>
                        <a:t>1.31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6.09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accent6"/>
                          </a:solidFill>
                          <a:effectLst/>
                          <a:latin typeface="Corbel" panose="020B0503020204020204" pitchFamily="34" charset="0"/>
                        </a:rPr>
                        <a:t>21.89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603136"/>
                  </a:ext>
                </a:extLst>
              </a:tr>
            </a:tbl>
          </a:graphicData>
        </a:graphic>
      </p:graphicFrame>
      <p:sp>
        <p:nvSpPr>
          <p:cNvPr id="14" name="CuadroTexto 13">
            <a:extLst>
              <a:ext uri="{FF2B5EF4-FFF2-40B4-BE49-F238E27FC236}">
                <a16:creationId xmlns:a16="http://schemas.microsoft.com/office/drawing/2014/main" id="{A713B935-59FD-47F0-858D-466A36E6DA4E}"/>
              </a:ext>
            </a:extLst>
          </p:cNvPr>
          <p:cNvSpPr txBox="1"/>
          <p:nvPr/>
        </p:nvSpPr>
        <p:spPr>
          <a:xfrm>
            <a:off x="967667" y="5587359"/>
            <a:ext cx="106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When ice clouds are present, the error of the retrieval is considerably reduced by using ROCINN for ice clouds as opposed to ROCINN for water clouds</a:t>
            </a: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4EB178C3-13D4-43D2-9AAE-C5A11F458E79}"/>
              </a:ext>
            </a:extLst>
          </p:cNvPr>
          <p:cNvSpPr/>
          <p:nvPr/>
        </p:nvSpPr>
        <p:spPr>
          <a:xfrm>
            <a:off x="9805742" y="1779748"/>
            <a:ext cx="372862" cy="11541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2" name="TextShape 1">
            <a:extLst>
              <a:ext uri="{FF2B5EF4-FFF2-40B4-BE49-F238E27FC236}">
                <a16:creationId xmlns:a16="http://schemas.microsoft.com/office/drawing/2014/main" id="{FEAEF12D-6535-F2CC-858E-DB5BF768D732}"/>
              </a:ext>
            </a:extLst>
          </p:cNvPr>
          <p:cNvSpPr txBox="1"/>
          <p:nvPr/>
        </p:nvSpPr>
        <p:spPr>
          <a:xfrm>
            <a:off x="480600" y="648360"/>
            <a:ext cx="11220840" cy="737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2400" b="1" strike="noStrike" spc="-1" dirty="0">
                <a:solidFill>
                  <a:srgbClr val="686868"/>
                </a:solidFill>
                <a:latin typeface="Corbel"/>
              </a:rPr>
              <a:t>Results | ROCINN retrieval for ice clouds vs. water clouds </a:t>
            </a:r>
            <a:r>
              <a:rPr lang="de-DE" sz="2400" b="1" spc="-1" dirty="0">
                <a:solidFill>
                  <a:srgbClr val="686868"/>
                </a:solidFill>
                <a:latin typeface="Corbel"/>
              </a:rPr>
              <a:t>w</a:t>
            </a:r>
            <a:r>
              <a:rPr lang="de-DE" sz="2400" b="1" strike="noStrike" spc="-1" dirty="0">
                <a:solidFill>
                  <a:srgbClr val="686868"/>
                </a:solidFill>
                <a:latin typeface="Corbel"/>
              </a:rPr>
              <a:t>ith i</a:t>
            </a:r>
            <a:r>
              <a:rPr lang="de-DE" sz="2400" b="1" spc="-1" dirty="0">
                <a:solidFill>
                  <a:srgbClr val="686868"/>
                </a:solidFill>
                <a:latin typeface="Corbel"/>
              </a:rPr>
              <a:t>ce presence</a:t>
            </a:r>
            <a:br>
              <a:rPr dirty="0"/>
            </a:br>
            <a:endParaRPr lang="de-DE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2887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9AAFAF-AE9F-DA0C-FDE6-D7C717EA6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Ice cloud retrieval for TROPOMI | Validation against CALIPSO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4FABAFA-362A-B20E-E6E6-6B3B8DFBAF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8995" y="4888692"/>
            <a:ext cx="10945215" cy="104050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Study case: 26.09.2020</a:t>
            </a:r>
          </a:p>
          <a:p>
            <a:pPr marL="0" indent="0">
              <a:buNone/>
            </a:pPr>
            <a:r>
              <a:rPr lang="en-US" dirty="0"/>
              <a:t>Ice cloud has been retrieved with CTH between 8-9 km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98D656A-35FB-6807-F311-252C103D6F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71" y="1807232"/>
            <a:ext cx="5688632" cy="291870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96E4557-1EBF-0419-1B5E-2198D1EA5D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502" y="1807232"/>
            <a:ext cx="5571708" cy="2858714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68C18642-F0CF-AECD-3BDA-9095435AF0EF}"/>
              </a:ext>
            </a:extLst>
          </p:cNvPr>
          <p:cNvSpPr/>
          <p:nvPr/>
        </p:nvSpPr>
        <p:spPr>
          <a:xfrm>
            <a:off x="1201043" y="3396115"/>
            <a:ext cx="720080" cy="1040507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801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00795E1A-C4AA-260A-BBAF-6BFA00D9E0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35" y="1513857"/>
            <a:ext cx="5815569" cy="436167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4852DA9-0768-89B3-B09B-70DF85C2B0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475" y="1496772"/>
            <a:ext cx="5852172" cy="438912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6E39423-6C04-839E-FEE7-41B285FCA2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35" y="1502663"/>
            <a:ext cx="5815569" cy="4361677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9A4067-91A5-6E2F-B798-99EC271F47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14192" y="5859958"/>
            <a:ext cx="8059859" cy="73818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ice cloud CTH is above 8 km while for water clouds is approximately 7.5 km</a:t>
            </a:r>
          </a:p>
        </p:txBody>
      </p:sp>
      <p:sp>
        <p:nvSpPr>
          <p:cNvPr id="4" name="Titel 5">
            <a:extLst>
              <a:ext uri="{FF2B5EF4-FFF2-40B4-BE49-F238E27FC236}">
                <a16:creationId xmlns:a16="http://schemas.microsoft.com/office/drawing/2014/main" id="{D7A8FB81-3AB7-79A5-4F0B-B2AB7DFDD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647700"/>
            <a:ext cx="11222038" cy="73818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b="1" strike="noStrike" spc="-1" dirty="0">
                <a:solidFill>
                  <a:srgbClr val="686868"/>
                </a:solidFill>
                <a:latin typeface="Corbel"/>
              </a:rPr>
              <a:t>Results | Retrieval of ice cloud vs. </a:t>
            </a:r>
            <a:r>
              <a:rPr lang="de-DE" spc="-1" dirty="0">
                <a:latin typeface="Corbel"/>
              </a:rPr>
              <a:t>w</a:t>
            </a:r>
            <a:r>
              <a:rPr lang="de-DE" b="1" strike="noStrike" spc="-1" dirty="0">
                <a:solidFill>
                  <a:srgbClr val="686868"/>
                </a:solidFill>
                <a:latin typeface="Corbel"/>
              </a:rPr>
              <a:t>ater cloud for TROPOMI</a:t>
            </a:r>
            <a:br>
              <a:rPr lang="de-DE" b="1" strike="noStrike" spc="-1" dirty="0">
                <a:solidFill>
                  <a:srgbClr val="686868"/>
                </a:solidFill>
                <a:latin typeface="Corbel"/>
              </a:rPr>
            </a:br>
            <a:r>
              <a:rPr lang="de-DE" b="1" spc="-1" dirty="0">
                <a:solidFill>
                  <a:srgbClr val="686868"/>
                </a:solidFill>
                <a:latin typeface="Corbel"/>
              </a:rPr>
              <a:t>CTH retrieval</a:t>
            </a:r>
            <a:endParaRPr lang="de-DE" sz="20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66CB257-F6E5-BF5B-64A2-8EB4000A5A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967" y="1501200"/>
            <a:ext cx="5852172" cy="4389129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E4C49B14-4D07-04C8-1E57-1F6AD21A048B}"/>
              </a:ext>
            </a:extLst>
          </p:cNvPr>
          <p:cNvSpPr txBox="1"/>
          <p:nvPr/>
        </p:nvSpPr>
        <p:spPr>
          <a:xfrm>
            <a:off x="3505297" y="1472896"/>
            <a:ext cx="504625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>
                <a:latin typeface="Corbel" panose="020B0503020204020204" pitchFamily="34" charset="0"/>
                <a:cs typeface="Arial" pitchFamily="34" charset="0"/>
              </a:rPr>
              <a:t>Water cloud			           Ice cloud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5274AD53-6052-13F1-9ECD-335A0F261858}"/>
              </a:ext>
            </a:extLst>
          </p:cNvPr>
          <p:cNvSpPr/>
          <p:nvPr/>
        </p:nvSpPr>
        <p:spPr>
          <a:xfrm>
            <a:off x="7655519" y="3935443"/>
            <a:ext cx="864096" cy="1152128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93E10EFD-365E-3BB3-F477-74B71AE99688}"/>
              </a:ext>
            </a:extLst>
          </p:cNvPr>
          <p:cNvSpPr/>
          <p:nvPr/>
        </p:nvSpPr>
        <p:spPr>
          <a:xfrm>
            <a:off x="3637990" y="4035786"/>
            <a:ext cx="864096" cy="1152128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046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71A74F00-8A07-3D63-22CC-21B266ADCA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800" y="1501200"/>
            <a:ext cx="5852172" cy="4389129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F01B34B-B849-4CBE-3E6C-EA8846E829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30216" y="5859694"/>
            <a:ext cx="8059859" cy="30640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retrieval of water clouds tends to overestimate the COD values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571760D-D122-C030-2B3D-49BDC180D7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400" y="1501200"/>
            <a:ext cx="5852172" cy="4389129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DCA6BD1-AA94-3F80-9968-7DBDD7D008DB}"/>
              </a:ext>
            </a:extLst>
          </p:cNvPr>
          <p:cNvSpPr txBox="1"/>
          <p:nvPr/>
        </p:nvSpPr>
        <p:spPr>
          <a:xfrm>
            <a:off x="3557783" y="1450459"/>
            <a:ext cx="504625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>
                <a:latin typeface="Corbel" panose="020B0503020204020204" pitchFamily="34" charset="0"/>
                <a:cs typeface="Arial" pitchFamily="34" charset="0"/>
              </a:rPr>
              <a:t>Water cloud			           Ice cloud</a:t>
            </a:r>
          </a:p>
        </p:txBody>
      </p:sp>
      <p:sp>
        <p:nvSpPr>
          <p:cNvPr id="9" name="Titel 5">
            <a:extLst>
              <a:ext uri="{FF2B5EF4-FFF2-40B4-BE49-F238E27FC236}">
                <a16:creationId xmlns:a16="http://schemas.microsoft.com/office/drawing/2014/main" id="{B84270DA-D5EC-E486-13E3-915FAEDB4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647700"/>
            <a:ext cx="11222038" cy="73818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b="1" strike="noStrike" spc="-1" dirty="0">
                <a:solidFill>
                  <a:srgbClr val="686868"/>
                </a:solidFill>
                <a:latin typeface="Corbel"/>
              </a:rPr>
              <a:t>Results | Retrieval of ice cloud vs. </a:t>
            </a:r>
            <a:r>
              <a:rPr lang="de-DE" spc="-1" dirty="0">
                <a:latin typeface="Corbel"/>
              </a:rPr>
              <a:t>w</a:t>
            </a:r>
            <a:r>
              <a:rPr lang="de-DE" b="1" strike="noStrike" spc="-1" dirty="0">
                <a:solidFill>
                  <a:srgbClr val="686868"/>
                </a:solidFill>
                <a:latin typeface="Corbel"/>
              </a:rPr>
              <a:t>ater cloud for TROPOMI</a:t>
            </a:r>
            <a:br>
              <a:rPr lang="de-DE" b="1" strike="noStrike" spc="-1" dirty="0">
                <a:solidFill>
                  <a:srgbClr val="686868"/>
                </a:solidFill>
                <a:latin typeface="Corbel"/>
              </a:rPr>
            </a:br>
            <a:r>
              <a:rPr lang="de-DE" b="1" spc="-1" dirty="0">
                <a:solidFill>
                  <a:srgbClr val="686868"/>
                </a:solidFill>
                <a:latin typeface="Corbel"/>
              </a:rPr>
              <a:t>COD retrieval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617123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2">
            <a:extLst>
              <a:ext uri="{FF2B5EF4-FFF2-40B4-BE49-F238E27FC236}">
                <a16:creationId xmlns:a16="http://schemas.microsoft.com/office/drawing/2014/main" id="{17DE7240-C6C1-4B45-B6A5-6712DF8A8BD2}"/>
              </a:ext>
            </a:extLst>
          </p:cNvPr>
          <p:cNvSpPr txBox="1">
            <a:spLocks/>
          </p:cNvSpPr>
          <p:nvPr/>
        </p:nvSpPr>
        <p:spPr bwMode="auto">
          <a:xfrm>
            <a:off x="480963" y="1125538"/>
            <a:ext cx="11226236" cy="4482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Corbel" panose="020B0503020204020204" pitchFamily="34" charset="0"/>
              <a:buNone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Arial" pitchFamily="34" charset="0"/>
              </a:defRPr>
            </a:lvl1pPr>
            <a:lvl2pPr marL="626400" indent="-180000" algn="l" defTabSz="914400" rtl="0" eaLnBrk="1" latinLnBrk="0" hangingPunct="1">
              <a:spcBef>
                <a:spcPts val="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Arial" pitchFamily="34" charset="0"/>
              </a:defRPr>
            </a:lvl2pPr>
            <a:lvl3pPr marL="1076400" indent="-180000" algn="l" defTabSz="914400" rtl="0" eaLnBrk="1" latinLnBrk="0" hangingPunct="1">
              <a:spcBef>
                <a:spcPts val="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Arial" pitchFamily="34" charset="0"/>
              </a:defRPr>
            </a:lvl3pPr>
            <a:lvl4pPr marL="1522800" indent="-180000" algn="l" defTabSz="914400" rtl="0" eaLnBrk="1" latinLnBrk="0" hangingPunct="1">
              <a:spcBef>
                <a:spcPts val="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Arial" pitchFamily="34" charset="0"/>
              </a:defRPr>
            </a:lvl4pPr>
            <a:lvl5pPr marL="1969200" indent="-180000" algn="l" defTabSz="914400" rtl="0" eaLnBrk="1" latinLnBrk="0" hangingPunct="1">
              <a:spcBef>
                <a:spcPts val="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>
              <a:buFont typeface="Corbel" panose="020B0503020204020204" pitchFamily="34" charset="0"/>
              <a:buChar char="–"/>
            </a:pPr>
            <a:r>
              <a:rPr lang="en-US" dirty="0"/>
              <a:t>A cloud phase flag will be added to the S4 cloud product to decide which ROCINN CAL retrieval mode to run</a:t>
            </a:r>
          </a:p>
          <a:p>
            <a:pPr marL="180000" indent="-180000">
              <a:buFont typeface="Corbel" panose="020B0503020204020204" pitchFamily="34" charset="0"/>
              <a:buChar char="–"/>
            </a:pPr>
            <a:r>
              <a:rPr lang="en-US" dirty="0"/>
              <a:t>Such a flag is already included in the operational  TROMPOMI L2 CLOUD product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7" name="Titel 5">
            <a:extLst>
              <a:ext uri="{FF2B5EF4-FFF2-40B4-BE49-F238E27FC236}">
                <a16:creationId xmlns:a16="http://schemas.microsoft.com/office/drawing/2014/main" id="{8D2F643F-D95F-4D50-86E5-96E76E7C4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99" y="648000"/>
            <a:ext cx="11221200" cy="738000"/>
          </a:xfrm>
        </p:spPr>
        <p:txBody>
          <a:bodyPr/>
          <a:lstStyle/>
          <a:p>
            <a:r>
              <a:rPr lang="de-DE" dirty="0"/>
              <a:t>Cloud phase flag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E6C4BFB-8306-491F-879D-BAD05BBF72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275" y="2494090"/>
            <a:ext cx="1980000" cy="3564000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782182D3-EA9A-4C36-8058-F0A0FF533F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747" y="1917626"/>
            <a:ext cx="3120000" cy="4680000"/>
          </a:xfrm>
          <a:prstGeom prst="rect">
            <a:avLst/>
          </a:prstGeom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BCCC04CC-45D2-4813-9F2E-32F97C1480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819" y="1918146"/>
            <a:ext cx="3120000" cy="4680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DEFC5B-0131-41A5-9159-DA62D7222DC8}"/>
              </a:ext>
            </a:extLst>
          </p:cNvPr>
          <p:cNvSpPr txBox="1"/>
          <p:nvPr/>
        </p:nvSpPr>
        <p:spPr>
          <a:xfrm>
            <a:off x="1246565" y="2061642"/>
            <a:ext cx="2114718" cy="338572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de-DE" sz="1600" dirty="0">
                <a:latin typeface="Corbel" panose="020B0503020204020204" pitchFamily="34" charset="0"/>
                <a:cs typeface="Arial" pitchFamily="34" charset="0"/>
              </a:rPr>
              <a:t>VIIRS </a:t>
            </a:r>
            <a:r>
              <a:rPr lang="de-DE" sz="1600" dirty="0" err="1">
                <a:latin typeface="Corbel" panose="020B0503020204020204" pitchFamily="34" charset="0"/>
                <a:cs typeface="Arial" pitchFamily="34" charset="0"/>
              </a:rPr>
              <a:t>true</a:t>
            </a:r>
            <a:r>
              <a:rPr lang="de-DE" sz="1600" dirty="0">
                <a:latin typeface="Corbel" panose="020B0503020204020204" pitchFamily="34" charset="0"/>
                <a:cs typeface="Arial" pitchFamily="34" charset="0"/>
              </a:rPr>
              <a:t> </a:t>
            </a:r>
            <a:r>
              <a:rPr lang="de-DE" sz="1600" dirty="0" err="1">
                <a:latin typeface="Corbel" panose="020B0503020204020204" pitchFamily="34" charset="0"/>
                <a:cs typeface="Arial" pitchFamily="34" charset="0"/>
              </a:rPr>
              <a:t>color</a:t>
            </a:r>
            <a:r>
              <a:rPr lang="de-DE" sz="1600" dirty="0">
                <a:latin typeface="Corbel" panose="020B0503020204020204" pitchFamily="34" charset="0"/>
                <a:cs typeface="Arial" pitchFamily="34" charset="0"/>
              </a:rPr>
              <a:t> </a:t>
            </a:r>
            <a:r>
              <a:rPr lang="de-DE" sz="1600" dirty="0" err="1">
                <a:latin typeface="Corbel" panose="020B0503020204020204" pitchFamily="34" charset="0"/>
                <a:cs typeface="Arial" pitchFamily="34" charset="0"/>
              </a:rPr>
              <a:t>image</a:t>
            </a:r>
            <a:r>
              <a:rPr lang="de-DE" sz="1600" dirty="0">
                <a:latin typeface="Corbel" panose="020B0503020204020204" pitchFamily="34" charset="0"/>
                <a:cs typeface="Arial" pitchFamily="34" charset="0"/>
              </a:rPr>
              <a:t> </a:t>
            </a:r>
            <a:endParaRPr lang="en-US" sz="1600" dirty="0">
              <a:latin typeface="Corbel" panose="020B0503020204020204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A61D29-B7E8-44A8-ADBD-41863BFDEF44}"/>
              </a:ext>
            </a:extLst>
          </p:cNvPr>
          <p:cNvSpPr txBox="1"/>
          <p:nvPr/>
        </p:nvSpPr>
        <p:spPr>
          <a:xfrm>
            <a:off x="4977316" y="2075882"/>
            <a:ext cx="1696335" cy="338572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de-DE" sz="1600" dirty="0">
                <a:latin typeface="Corbel" panose="020B0503020204020204" pitchFamily="34" charset="0"/>
                <a:cs typeface="Arial" pitchFamily="34" charset="0"/>
              </a:rPr>
              <a:t>VIIRS </a:t>
            </a:r>
            <a:r>
              <a:rPr lang="de-DE" sz="1600" dirty="0" err="1">
                <a:latin typeface="Corbel" panose="020B0503020204020204" pitchFamily="34" charset="0"/>
                <a:cs typeface="Arial" pitchFamily="34" charset="0"/>
              </a:rPr>
              <a:t>cloud</a:t>
            </a:r>
            <a:r>
              <a:rPr lang="de-DE" sz="1600" dirty="0">
                <a:latin typeface="Corbel" panose="020B0503020204020204" pitchFamily="34" charset="0"/>
                <a:cs typeface="Arial" pitchFamily="34" charset="0"/>
              </a:rPr>
              <a:t> </a:t>
            </a:r>
            <a:r>
              <a:rPr lang="de-DE" sz="1600" dirty="0" err="1">
                <a:latin typeface="Corbel" panose="020B0503020204020204" pitchFamily="34" charset="0"/>
                <a:cs typeface="Arial" pitchFamily="34" charset="0"/>
              </a:rPr>
              <a:t>phase</a:t>
            </a:r>
            <a:endParaRPr lang="de-DE" sz="1600" dirty="0">
              <a:latin typeface="Corbel" panose="020B0503020204020204" pitchFamily="34" charset="0"/>
              <a:cs typeface="Arial" pitchFamily="34" charset="0"/>
            </a:endParaRP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51099DE3-BA18-44A8-821E-2131D4920F90}"/>
              </a:ext>
            </a:extLst>
          </p:cNvPr>
          <p:cNvSpPr txBox="1"/>
          <p:nvPr/>
        </p:nvSpPr>
        <p:spPr>
          <a:xfrm>
            <a:off x="8545859" y="2092932"/>
            <a:ext cx="2377271" cy="338572"/>
          </a:xfrm>
          <a:prstGeom prst="rect">
            <a:avLst/>
          </a:prstGeom>
          <a:noFill/>
        </p:spPr>
        <p:txBody>
          <a:bodyPr wrap="square" lIns="91458" tIns="45729" rIns="91458" bIns="45729" rtlCol="0">
            <a:spAutoFit/>
          </a:bodyPr>
          <a:lstStyle/>
          <a:p>
            <a:r>
              <a:rPr lang="de-DE" sz="1600" dirty="0">
                <a:latin typeface="Corbel" panose="020B0503020204020204" pitchFamily="34" charset="0"/>
                <a:cs typeface="Arial" pitchFamily="34" charset="0"/>
              </a:rPr>
              <a:t>TROPOMI </a:t>
            </a:r>
            <a:r>
              <a:rPr lang="de-DE" sz="1600" dirty="0" err="1">
                <a:latin typeface="Corbel" panose="020B0503020204020204" pitchFamily="34" charset="0"/>
                <a:cs typeface="Arial" pitchFamily="34" charset="0"/>
              </a:rPr>
              <a:t>cloud</a:t>
            </a:r>
            <a:r>
              <a:rPr lang="de-DE" sz="1600" dirty="0">
                <a:latin typeface="Corbel" panose="020B0503020204020204" pitchFamily="34" charset="0"/>
                <a:cs typeface="Arial" pitchFamily="34" charset="0"/>
              </a:rPr>
              <a:t> </a:t>
            </a:r>
            <a:r>
              <a:rPr lang="de-DE" sz="1600" dirty="0" err="1">
                <a:latin typeface="Corbel" panose="020B0503020204020204" pitchFamily="34" charset="0"/>
                <a:cs typeface="Arial" pitchFamily="34" charset="0"/>
              </a:rPr>
              <a:t>phase</a:t>
            </a:r>
            <a:endParaRPr lang="de-DE" sz="1600" dirty="0">
              <a:latin typeface="Corbel" panose="020B0503020204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431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2">
            <a:extLst>
              <a:ext uri="{FF2B5EF4-FFF2-40B4-BE49-F238E27FC236}">
                <a16:creationId xmlns:a16="http://schemas.microsoft.com/office/drawing/2014/main" id="{17DE7240-C6C1-4B45-B6A5-6712DF8A8BD2}"/>
              </a:ext>
            </a:extLst>
          </p:cNvPr>
          <p:cNvSpPr txBox="1">
            <a:spLocks/>
          </p:cNvSpPr>
          <p:nvPr/>
        </p:nvSpPr>
        <p:spPr bwMode="auto">
          <a:xfrm>
            <a:off x="482939" y="1269554"/>
            <a:ext cx="11519303" cy="3905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Corbel" panose="020B0503020204020204" pitchFamily="34" charset="0"/>
              <a:buNone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Arial" pitchFamily="34" charset="0"/>
              </a:defRPr>
            </a:lvl1pPr>
            <a:lvl2pPr marL="626400" indent="-180000" algn="l" defTabSz="914400" rtl="0" eaLnBrk="1" latinLnBrk="0" hangingPunct="1">
              <a:spcBef>
                <a:spcPts val="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Arial" pitchFamily="34" charset="0"/>
              </a:defRPr>
            </a:lvl2pPr>
            <a:lvl3pPr marL="1076400" indent="-180000" algn="l" defTabSz="914400" rtl="0" eaLnBrk="1" latinLnBrk="0" hangingPunct="1">
              <a:spcBef>
                <a:spcPts val="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Arial" pitchFamily="34" charset="0"/>
              </a:defRPr>
            </a:lvl3pPr>
            <a:lvl4pPr marL="1522800" indent="-180000" algn="l" defTabSz="914400" rtl="0" eaLnBrk="1" latinLnBrk="0" hangingPunct="1">
              <a:spcBef>
                <a:spcPts val="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Arial" pitchFamily="34" charset="0"/>
              </a:defRPr>
            </a:lvl4pPr>
            <a:lvl5pPr marL="1969200" indent="-180000" algn="l" defTabSz="914400" rtl="0" eaLnBrk="1" latinLnBrk="0" hangingPunct="1">
              <a:spcBef>
                <a:spcPts val="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>
              <a:spcBef>
                <a:spcPts val="600"/>
              </a:spcBef>
              <a:buFont typeface="Corbel" panose="020B0503020204020204" pitchFamily="34" charset="0"/>
              <a:buChar char="–"/>
            </a:pPr>
            <a:endParaRPr lang="en-US" altLang="en-US" dirty="0"/>
          </a:p>
          <a:p>
            <a:pPr marL="180000" indent="-180000">
              <a:spcBef>
                <a:spcPts val="600"/>
              </a:spcBef>
              <a:buFont typeface="Corbel" panose="020B0503020204020204" pitchFamily="34" charset="0"/>
              <a:buChar char="–"/>
            </a:pPr>
            <a:r>
              <a:rPr lang="en-US" altLang="en-US" dirty="0"/>
              <a:t>Several test scenarios adapted from Level 2 operational data are used to investigate the performance of ROCINN for retrieving ice clouds</a:t>
            </a:r>
          </a:p>
          <a:p>
            <a:pPr marL="180000" indent="-180000">
              <a:spcBef>
                <a:spcPts val="600"/>
              </a:spcBef>
              <a:buFont typeface="Corbel" panose="020B0503020204020204" pitchFamily="34" charset="0"/>
              <a:buChar char="–"/>
            </a:pPr>
            <a:r>
              <a:rPr lang="en-US" altLang="en-US" dirty="0"/>
              <a:t>The retrieved CTH and COD errors obtained with ROCINN_CAL for ice clouds meet the success criteria</a:t>
            </a:r>
          </a:p>
          <a:p>
            <a:pPr marL="180000" indent="-180000">
              <a:spcBef>
                <a:spcPts val="600"/>
              </a:spcBef>
              <a:buFont typeface="Corbel" panose="020B0503020204020204" pitchFamily="34" charset="0"/>
              <a:buChar char="–"/>
            </a:pPr>
            <a:r>
              <a:rPr lang="en-US" altLang="en-US" dirty="0"/>
              <a:t>The ROCINN_CAL for ice clouds implementation will considerably reduce the uncertainties when ice clouds are present vs. using ROCINN_CAL water cloud and the overall retrieval</a:t>
            </a:r>
          </a:p>
          <a:p>
            <a:pPr marL="180000" indent="-180000">
              <a:spcBef>
                <a:spcPts val="600"/>
              </a:spcBef>
              <a:buFont typeface="Corbel" panose="020B0503020204020204" pitchFamily="34" charset="0"/>
              <a:buChar char="–"/>
            </a:pPr>
            <a:r>
              <a:rPr lang="en-US" altLang="en-US" dirty="0"/>
              <a:t>Further investigations are necessary to improve the </a:t>
            </a:r>
            <a:r>
              <a:rPr lang="en-US" sz="1800" dirty="0">
                <a:effectLst/>
              </a:rPr>
              <a:t>ice clouds retrieval for TROPOMI on S5P and the UVN sensor on S4</a:t>
            </a:r>
            <a:endParaRPr lang="en-US" sz="2000" dirty="0"/>
          </a:p>
          <a:p>
            <a:pPr marL="896400" lvl="2" indent="0">
              <a:buNone/>
            </a:pPr>
            <a:endParaRPr lang="en-US" sz="2000" b="1" u="sng" dirty="0"/>
          </a:p>
        </p:txBody>
      </p:sp>
      <p:sp>
        <p:nvSpPr>
          <p:cNvPr id="7" name="Titel 5">
            <a:extLst>
              <a:ext uri="{FF2B5EF4-FFF2-40B4-BE49-F238E27FC236}">
                <a16:creationId xmlns:a16="http://schemas.microsoft.com/office/drawing/2014/main" id="{8D2F643F-D95F-4D50-86E5-96E76E7C4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99" y="648000"/>
            <a:ext cx="11221200" cy="738000"/>
          </a:xfrm>
        </p:spPr>
        <p:txBody>
          <a:bodyPr/>
          <a:lstStyle/>
          <a:p>
            <a:r>
              <a:rPr lang="de-DE" dirty="0" err="1"/>
              <a:t>Conclusions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de-DE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C77FF8A-CA57-1D77-485D-25AFF56C9DF9}"/>
              </a:ext>
            </a:extLst>
          </p:cNvPr>
          <p:cNvSpPr txBox="1"/>
          <p:nvPr/>
        </p:nvSpPr>
        <p:spPr>
          <a:xfrm>
            <a:off x="5376519" y="4653930"/>
            <a:ext cx="144016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orbel" panose="020B0503020204020204" pitchFamily="34" charset="0"/>
                <a:cs typeface="Arial" pitchFamily="34" charset="0"/>
              </a:rPr>
              <a:t>Thank you!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0D9CC3A-C6A2-3DC8-C50B-EFB718C56998}"/>
              </a:ext>
            </a:extLst>
          </p:cNvPr>
          <p:cNvSpPr txBox="1"/>
          <p:nvPr/>
        </p:nvSpPr>
        <p:spPr>
          <a:xfrm>
            <a:off x="9914011" y="5996144"/>
            <a:ext cx="2013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Corbel" panose="020B0503020204020204" pitchFamily="34" charset="0"/>
                <a:cs typeface="Arial" pitchFamily="34" charset="0"/>
              </a:rPr>
              <a:t>ana.delaguilaperez@dlr.de</a:t>
            </a:r>
          </a:p>
        </p:txBody>
      </p:sp>
    </p:spTree>
    <p:extLst>
      <p:ext uri="{BB962C8B-B14F-4D97-AF65-F5344CB8AC3E}">
        <p14:creationId xmlns:p14="http://schemas.microsoft.com/office/powerpoint/2010/main" val="3870221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51DD3C-4989-19D8-F437-981C11A7F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01441C0-D46B-6D90-606D-93BEEED7FA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0056" y="1557586"/>
            <a:ext cx="11228211" cy="4371614"/>
          </a:xfrm>
        </p:spPr>
        <p:txBody>
          <a:bodyPr/>
          <a:lstStyle/>
          <a:p>
            <a:r>
              <a:rPr lang="en-US" dirty="0"/>
              <a:t>The operational DLR cloud retrievals currently take all clouds as </a:t>
            </a:r>
            <a:r>
              <a:rPr lang="en-US" b="1" dirty="0"/>
              <a:t>water clouds</a:t>
            </a:r>
          </a:p>
          <a:p>
            <a:r>
              <a:rPr lang="en-US" dirty="0"/>
              <a:t>Study of ice clouds properties to perform </a:t>
            </a:r>
            <a:r>
              <a:rPr lang="en-US" b="1" dirty="0"/>
              <a:t>accurate</a:t>
            </a:r>
            <a:r>
              <a:rPr lang="en-US" dirty="0"/>
              <a:t> </a:t>
            </a:r>
            <a:r>
              <a:rPr lang="en-US" b="1" dirty="0"/>
              <a:t>ice cloud retrievals </a:t>
            </a:r>
            <a:r>
              <a:rPr lang="en-US" dirty="0"/>
              <a:t>in satellite-based systems </a:t>
            </a:r>
            <a:endParaRPr lang="en-US" b="1" dirty="0"/>
          </a:p>
          <a:p>
            <a:r>
              <a:rPr lang="en-US" dirty="0"/>
              <a:t>Understand the role of ice clouds in </a:t>
            </a:r>
            <a:r>
              <a:rPr lang="en-US" b="1" dirty="0"/>
              <a:t>climate change</a:t>
            </a:r>
          </a:p>
          <a:p>
            <a:r>
              <a:rPr lang="en-US" dirty="0"/>
              <a:t>Provide precise information about ice clouds for better </a:t>
            </a:r>
            <a:r>
              <a:rPr lang="en-US" b="1" dirty="0"/>
              <a:t>climatological predictions</a:t>
            </a:r>
          </a:p>
          <a:p>
            <a:endParaRPr lang="en-U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181D5C7-B3ED-F3F3-E066-B678BE6550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179" y="3035916"/>
            <a:ext cx="3760308" cy="265912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F6B62B1-665A-72DA-751A-C51BA59F98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387" y="3152557"/>
            <a:ext cx="3595365" cy="254248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EA1F687-8895-CAAC-D79E-5569E09234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99" y="3152557"/>
            <a:ext cx="3595364" cy="254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484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F23C05-E90F-B04F-2B41-24AFC88EE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Missions: Sentinel-5P and Sentinel-4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01A22FC-D248-2DE7-8DA3-CD4BA34B26A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61283" y="1602175"/>
            <a:ext cx="2625726" cy="4338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1400" dirty="0"/>
              <a:t>Orbit</a:t>
            </a:r>
          </a:p>
          <a:p>
            <a:pPr marL="0" indent="0" algn="ctr">
              <a:buNone/>
            </a:pPr>
            <a:r>
              <a:rPr lang="en-US" sz="1400" b="1" dirty="0"/>
              <a:t> sun-synchronous polar</a:t>
            </a:r>
          </a:p>
          <a:p>
            <a:pPr marL="0" indent="0" algn="ctr">
              <a:buNone/>
            </a:pPr>
            <a:endParaRPr lang="en-US" sz="1400" dirty="0"/>
          </a:p>
          <a:p>
            <a:pPr marL="0" indent="0" algn="ctr">
              <a:buNone/>
            </a:pPr>
            <a:r>
              <a:rPr lang="en-US" sz="1400" dirty="0"/>
              <a:t>Temporal resolution and coverage </a:t>
            </a:r>
          </a:p>
          <a:p>
            <a:pPr marL="0" indent="0" algn="ctr">
              <a:buNone/>
            </a:pPr>
            <a:r>
              <a:rPr lang="en-US" sz="1400" b="1" dirty="0"/>
              <a:t>daily global</a:t>
            </a:r>
          </a:p>
          <a:p>
            <a:pPr marL="0" indent="0" algn="ctr">
              <a:buNone/>
            </a:pPr>
            <a:endParaRPr lang="en-US" sz="1400" dirty="0"/>
          </a:p>
          <a:p>
            <a:pPr marL="0" indent="0" algn="ctr">
              <a:buNone/>
            </a:pPr>
            <a:r>
              <a:rPr lang="en-US" sz="1400" dirty="0"/>
              <a:t>Instrument</a:t>
            </a:r>
          </a:p>
          <a:p>
            <a:pPr marL="0" indent="0" algn="ctr">
              <a:buNone/>
            </a:pPr>
            <a:r>
              <a:rPr lang="en-US" sz="1400" b="1" dirty="0"/>
              <a:t>TROPOMI</a:t>
            </a:r>
          </a:p>
          <a:p>
            <a:pPr marL="0" indent="0" algn="ctr">
              <a:buNone/>
            </a:pPr>
            <a:endParaRPr lang="en-US" sz="1400" b="1" dirty="0"/>
          </a:p>
          <a:p>
            <a:pPr marL="0" indent="0" algn="ctr">
              <a:buNone/>
            </a:pPr>
            <a:r>
              <a:rPr lang="en-US" sz="1400" dirty="0"/>
              <a:t>Spatial resolution</a:t>
            </a:r>
          </a:p>
          <a:p>
            <a:pPr marL="0" indent="0" algn="ctr">
              <a:buNone/>
            </a:pPr>
            <a:r>
              <a:rPr lang="en-US" sz="1400" b="1" dirty="0"/>
              <a:t>3.5 x 5.5 km</a:t>
            </a:r>
            <a:r>
              <a:rPr lang="en-US" sz="1400" b="1" baseline="30000" dirty="0"/>
              <a:t>2</a:t>
            </a:r>
          </a:p>
          <a:p>
            <a:pPr marL="0" indent="0" algn="ctr">
              <a:buNone/>
            </a:pPr>
            <a:endParaRPr lang="en-US" sz="1400" dirty="0"/>
          </a:p>
          <a:p>
            <a:pPr marL="0" indent="0" algn="ctr">
              <a:buNone/>
            </a:pPr>
            <a:r>
              <a:rPr lang="en-US" sz="1400" dirty="0"/>
              <a:t>Spectral coverage</a:t>
            </a:r>
          </a:p>
          <a:p>
            <a:pPr marL="0" indent="0" algn="ctr">
              <a:buNone/>
            </a:pPr>
            <a:r>
              <a:rPr lang="en-US" sz="1400" b="1" dirty="0"/>
              <a:t>UV-VIS-NIR-SWIR</a:t>
            </a:r>
          </a:p>
          <a:p>
            <a:pPr marL="0" indent="0" algn="ctr">
              <a:buNone/>
            </a:pPr>
            <a:endParaRPr lang="en-US" sz="1400" dirty="0"/>
          </a:p>
          <a:p>
            <a:pPr marL="0" indent="0" algn="ctr">
              <a:buNone/>
            </a:pPr>
            <a:r>
              <a:rPr lang="en-US" sz="1400" dirty="0"/>
              <a:t>Spectral resolution </a:t>
            </a:r>
          </a:p>
          <a:p>
            <a:pPr marL="0" indent="0" algn="ctr">
              <a:buNone/>
            </a:pPr>
            <a:r>
              <a:rPr lang="en-US" sz="1400" b="1" dirty="0"/>
              <a:t>0.25-0.5 nm</a:t>
            </a:r>
            <a:endParaRPr lang="en-US" sz="1600" b="1" dirty="0"/>
          </a:p>
        </p:txBody>
      </p:sp>
      <p:pic>
        <p:nvPicPr>
          <p:cNvPr id="4" name="Grafik 8">
            <a:extLst>
              <a:ext uri="{FF2B5EF4-FFF2-40B4-BE49-F238E27FC236}">
                <a16:creationId xmlns:a16="http://schemas.microsoft.com/office/drawing/2014/main" id="{A4B6E56F-E4B7-DC2B-8E21-9A9AEE864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594" y="1773609"/>
            <a:ext cx="2695903" cy="3866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1">
            <a:extLst>
              <a:ext uri="{FF2B5EF4-FFF2-40B4-BE49-F238E27FC236}">
                <a16:creationId xmlns:a16="http://schemas.microsoft.com/office/drawing/2014/main" id="{CA777DA1-9893-07A4-899A-2EA9AE49E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99" y="1845618"/>
            <a:ext cx="2626769" cy="379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arcador de texto 2">
            <a:extLst>
              <a:ext uri="{FF2B5EF4-FFF2-40B4-BE49-F238E27FC236}">
                <a16:creationId xmlns:a16="http://schemas.microsoft.com/office/drawing/2014/main" id="{86762A8C-6A70-ED4F-A7EA-56D24039CA17}"/>
              </a:ext>
            </a:extLst>
          </p:cNvPr>
          <p:cNvSpPr txBox="1">
            <a:spLocks/>
          </p:cNvSpPr>
          <p:nvPr/>
        </p:nvSpPr>
        <p:spPr bwMode="auto">
          <a:xfrm>
            <a:off x="9104777" y="1591200"/>
            <a:ext cx="2625726" cy="43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Corbel" panose="020B0503020204020204" pitchFamily="34" charset="0"/>
              <a:buChar char="–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Arial" pitchFamily="34" charset="0"/>
              </a:defRPr>
            </a:lvl1pPr>
            <a:lvl2pPr marL="626400" indent="-180000" algn="l" defTabSz="914400" rtl="0" eaLnBrk="1" latinLnBrk="0" hangingPunct="1">
              <a:spcBef>
                <a:spcPts val="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Arial" pitchFamily="34" charset="0"/>
              </a:defRPr>
            </a:lvl2pPr>
            <a:lvl3pPr marL="1076400" indent="-180000" algn="l" defTabSz="914400" rtl="0" eaLnBrk="1" latinLnBrk="0" hangingPunct="1">
              <a:spcBef>
                <a:spcPts val="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Arial" pitchFamily="34" charset="0"/>
              </a:defRPr>
            </a:lvl3pPr>
            <a:lvl4pPr marL="1522800" indent="-180000" algn="l" defTabSz="914400" rtl="0" eaLnBrk="1" latinLnBrk="0" hangingPunct="1">
              <a:spcBef>
                <a:spcPts val="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Arial" pitchFamily="34" charset="0"/>
              </a:defRPr>
            </a:lvl4pPr>
            <a:lvl5pPr marL="1969200" indent="-180000" algn="l" defTabSz="914400" rtl="0" eaLnBrk="1" latinLnBrk="0" hangingPunct="1">
              <a:spcBef>
                <a:spcPts val="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/>
              <a:t>Orbit</a:t>
            </a:r>
          </a:p>
          <a:p>
            <a:pPr marL="0" indent="0" algn="ctr">
              <a:buNone/>
            </a:pPr>
            <a:r>
              <a:rPr lang="en-US" sz="1400" b="1" dirty="0"/>
              <a:t>geostationary</a:t>
            </a:r>
          </a:p>
          <a:p>
            <a:pPr marL="0" indent="0" algn="ctr">
              <a:buNone/>
            </a:pPr>
            <a:endParaRPr lang="en-US" sz="1400" dirty="0"/>
          </a:p>
          <a:p>
            <a:pPr marL="0" indent="0" algn="ctr">
              <a:buNone/>
            </a:pPr>
            <a:r>
              <a:rPr lang="en-US" sz="1400" dirty="0"/>
              <a:t>Temporal resolution and coverage: </a:t>
            </a:r>
            <a:r>
              <a:rPr lang="en-US" sz="1400" b="1" dirty="0"/>
              <a:t>hourly Europe</a:t>
            </a:r>
          </a:p>
          <a:p>
            <a:pPr marL="0" indent="0" algn="ctr">
              <a:buNone/>
            </a:pPr>
            <a:endParaRPr lang="en-US" sz="1400" dirty="0"/>
          </a:p>
          <a:p>
            <a:pPr marL="0" indent="0" algn="ctr">
              <a:buNone/>
            </a:pPr>
            <a:r>
              <a:rPr lang="en-US" sz="1400" dirty="0"/>
              <a:t>Instrument</a:t>
            </a:r>
          </a:p>
          <a:p>
            <a:pPr marL="0" indent="0" algn="ctr">
              <a:buNone/>
            </a:pPr>
            <a:r>
              <a:rPr lang="en-US" sz="1400" b="1" dirty="0"/>
              <a:t>UVN</a:t>
            </a:r>
          </a:p>
          <a:p>
            <a:pPr marL="0" indent="0" algn="ctr">
              <a:buNone/>
            </a:pPr>
            <a:endParaRPr lang="en-US" sz="1400" dirty="0"/>
          </a:p>
          <a:p>
            <a:pPr marL="0" indent="0" algn="ctr">
              <a:buNone/>
            </a:pPr>
            <a:r>
              <a:rPr lang="en-US" sz="1400" dirty="0"/>
              <a:t>Spatial resolution</a:t>
            </a:r>
          </a:p>
          <a:p>
            <a:pPr marL="0" indent="0" algn="ctr">
              <a:buNone/>
            </a:pPr>
            <a:r>
              <a:rPr lang="en-US" sz="1400" b="1" dirty="0"/>
              <a:t>8 x 8 km</a:t>
            </a:r>
            <a:r>
              <a:rPr lang="en-US" sz="1400" b="1" baseline="30000" dirty="0"/>
              <a:t>2</a:t>
            </a:r>
          </a:p>
          <a:p>
            <a:pPr marL="0" indent="0" algn="ctr">
              <a:buNone/>
            </a:pPr>
            <a:endParaRPr lang="en-US" sz="1400" dirty="0"/>
          </a:p>
          <a:p>
            <a:pPr marL="0" indent="0" algn="ctr">
              <a:buNone/>
            </a:pPr>
            <a:r>
              <a:rPr lang="en-US" sz="1400" dirty="0"/>
              <a:t>Spectral coverage:</a:t>
            </a:r>
          </a:p>
          <a:p>
            <a:pPr marL="0" indent="0" algn="ctr">
              <a:buNone/>
            </a:pPr>
            <a:r>
              <a:rPr lang="en-US" sz="1400" b="1" dirty="0"/>
              <a:t>UV-VIS-NIR</a:t>
            </a:r>
          </a:p>
          <a:p>
            <a:pPr marL="0" indent="0" algn="ctr">
              <a:buNone/>
            </a:pPr>
            <a:endParaRPr lang="en-US" sz="1400" dirty="0"/>
          </a:p>
          <a:p>
            <a:pPr marL="0" indent="0" algn="ctr">
              <a:buNone/>
            </a:pPr>
            <a:r>
              <a:rPr lang="en-US" sz="1400" dirty="0"/>
              <a:t>Spectral resolution </a:t>
            </a:r>
          </a:p>
          <a:p>
            <a:pPr marL="0" indent="0" algn="ctr">
              <a:buNone/>
            </a:pPr>
            <a:r>
              <a:rPr lang="en-US" sz="1400" b="1" dirty="0"/>
              <a:t>0.12-0.5 nm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004A557D-B7E5-DCA6-6586-21A8F1E190C3}"/>
              </a:ext>
            </a:extLst>
          </p:cNvPr>
          <p:cNvCxnSpPr/>
          <p:nvPr/>
        </p:nvCxnSpPr>
        <p:spPr>
          <a:xfrm flipV="1">
            <a:off x="3112768" y="1485578"/>
            <a:ext cx="1256627" cy="36004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90673BF-EFF8-7D7A-3C91-5151DA12DF0D}"/>
              </a:ext>
            </a:extLst>
          </p:cNvPr>
          <p:cNvCxnSpPr>
            <a:cxnSpLocks/>
          </p:cNvCxnSpPr>
          <p:nvPr/>
        </p:nvCxnSpPr>
        <p:spPr>
          <a:xfrm>
            <a:off x="3122238" y="5648608"/>
            <a:ext cx="1247157" cy="41710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A21BCBC3-BA2F-62D2-EB51-C07A25CBD5B5}"/>
              </a:ext>
            </a:extLst>
          </p:cNvPr>
          <p:cNvCxnSpPr/>
          <p:nvPr/>
        </p:nvCxnSpPr>
        <p:spPr>
          <a:xfrm flipV="1">
            <a:off x="8823996" y="1422155"/>
            <a:ext cx="1256627" cy="36004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C674F971-F770-4C0B-D322-6F5816C86C60}"/>
              </a:ext>
            </a:extLst>
          </p:cNvPr>
          <p:cNvCxnSpPr>
            <a:cxnSpLocks/>
          </p:cNvCxnSpPr>
          <p:nvPr/>
        </p:nvCxnSpPr>
        <p:spPr>
          <a:xfrm>
            <a:off x="8787516" y="5610173"/>
            <a:ext cx="1293107" cy="44659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8810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C99B58-731D-3120-1FDB-B23AD431E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ROCINN (Retrieval Of Clouds Information using Neural Networks)</a:t>
            </a:r>
            <a:br>
              <a:rPr lang="en-US" dirty="0"/>
            </a:br>
            <a:r>
              <a:rPr lang="en-US" dirty="0"/>
              <a:t>Algorithm overview</a:t>
            </a:r>
            <a:br>
              <a:rPr lang="en-US" dirty="0"/>
            </a:br>
            <a:endParaRPr lang="en-U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0888E85-669F-02C1-FFA8-B259CAA63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69" y="2753761"/>
            <a:ext cx="2293615" cy="1352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22">
            <a:extLst>
              <a:ext uri="{FF2B5EF4-FFF2-40B4-BE49-F238E27FC236}">
                <a16:creationId xmlns:a16="http://schemas.microsoft.com/office/drawing/2014/main" id="{91F4EC03-B724-B711-398A-8B4F4D83D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824" y="1618300"/>
            <a:ext cx="3111500" cy="192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24">
            <a:extLst>
              <a:ext uri="{FF2B5EF4-FFF2-40B4-BE49-F238E27FC236}">
                <a16:creationId xmlns:a16="http://schemas.microsoft.com/office/drawing/2014/main" id="{FDE68A11-AE5C-993D-4659-93E7CF29A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917" y="3879102"/>
            <a:ext cx="3124200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25">
            <a:extLst>
              <a:ext uri="{FF2B5EF4-FFF2-40B4-BE49-F238E27FC236}">
                <a16:creationId xmlns:a16="http://schemas.microsoft.com/office/drawing/2014/main" id="{7A090C4F-5018-382F-5AB9-C81443F92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8246" y="2316957"/>
            <a:ext cx="480131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chemeClr val="tx1"/>
                </a:solidFill>
                <a:latin typeface="Frutiger 45 Light" panose="020B0303030504020204" pitchFamily="34" charset="0"/>
              </a:rPr>
              <a:t>CRB					</a:t>
            </a:r>
          </a:p>
          <a:p>
            <a:endParaRPr lang="en-US" altLang="en-US" b="1" dirty="0">
              <a:solidFill>
                <a:schemeClr val="tx1"/>
              </a:solidFill>
              <a:latin typeface="Frutiger 45 Light" panose="020B0303030504020204" pitchFamily="34" charset="0"/>
            </a:endParaRPr>
          </a:p>
          <a:p>
            <a:endParaRPr lang="en-US" altLang="en-US" b="1" dirty="0">
              <a:solidFill>
                <a:schemeClr val="tx1"/>
              </a:solidFill>
              <a:latin typeface="Frutiger 45 Light" panose="020B0303030504020204" pitchFamily="34" charset="0"/>
            </a:endParaRPr>
          </a:p>
          <a:p>
            <a:endParaRPr lang="en-US" altLang="en-US" b="1" dirty="0">
              <a:solidFill>
                <a:schemeClr val="tx1"/>
              </a:solidFill>
              <a:latin typeface="Frutiger 45 Light" panose="020B0303030504020204" pitchFamily="34" charset="0"/>
            </a:endParaRPr>
          </a:p>
          <a:p>
            <a:endParaRPr lang="en-US" altLang="en-US" b="1" dirty="0">
              <a:solidFill>
                <a:schemeClr val="tx1"/>
              </a:solidFill>
              <a:latin typeface="Frutiger 45 Light" panose="020B0303030504020204" pitchFamily="34" charset="0"/>
            </a:endParaRPr>
          </a:p>
          <a:p>
            <a:endParaRPr lang="en-US" altLang="en-US" b="1" dirty="0">
              <a:solidFill>
                <a:schemeClr val="tx1"/>
              </a:solidFill>
              <a:latin typeface="Frutiger 45 Light" panose="020B0303030504020204" pitchFamily="34" charset="0"/>
            </a:endParaRPr>
          </a:p>
          <a:p>
            <a:endParaRPr lang="en-US" altLang="en-US" b="1" dirty="0">
              <a:solidFill>
                <a:schemeClr val="tx1"/>
              </a:solidFill>
              <a:latin typeface="Frutiger 45 Light" panose="020B0303030504020204" pitchFamily="34" charset="0"/>
            </a:endParaRPr>
          </a:p>
          <a:p>
            <a:r>
              <a:rPr lang="en-US" altLang="en-US" b="1" dirty="0">
                <a:solidFill>
                  <a:schemeClr val="tx1"/>
                </a:solidFill>
                <a:latin typeface="Frutiger 45 Light" panose="020B0303030504020204" pitchFamily="34" charset="0"/>
              </a:rPr>
              <a:t>CAL</a:t>
            </a:r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16D5EB6F-C092-B30F-04CA-BD1C7CBC86CA}"/>
              </a:ext>
            </a:extLst>
          </p:cNvPr>
          <p:cNvCxnSpPr>
            <a:cxnSpLocks/>
          </p:cNvCxnSpPr>
          <p:nvPr/>
        </p:nvCxnSpPr>
        <p:spPr bwMode="auto">
          <a:xfrm flipV="1">
            <a:off x="2559857" y="2582420"/>
            <a:ext cx="792025" cy="88869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A627CBB3-0334-CCC5-E76E-0662791C10A5}"/>
              </a:ext>
            </a:extLst>
          </p:cNvPr>
          <p:cNvCxnSpPr>
            <a:cxnSpLocks/>
          </p:cNvCxnSpPr>
          <p:nvPr/>
        </p:nvCxnSpPr>
        <p:spPr bwMode="auto">
          <a:xfrm>
            <a:off x="2568948" y="3509699"/>
            <a:ext cx="803110" cy="77681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CuadroTexto 102">
            <a:extLst>
              <a:ext uri="{FF2B5EF4-FFF2-40B4-BE49-F238E27FC236}">
                <a16:creationId xmlns:a16="http://schemas.microsoft.com/office/drawing/2014/main" id="{8D54301D-8E03-3078-EC04-B9C465B595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371" y="4247357"/>
            <a:ext cx="19542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400">
                <a:solidFill>
                  <a:schemeClr val="tx1"/>
                </a:solidFill>
                <a:latin typeface="Frutiger 45 Light" panose="020B030303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Fitting window: </a:t>
            </a:r>
          </a:p>
          <a:p>
            <a:pPr algn="ctr"/>
            <a:r>
              <a:rPr lang="en-US" altLang="en-US" sz="1400">
                <a:solidFill>
                  <a:schemeClr val="tx1"/>
                </a:solidFill>
                <a:latin typeface="Frutiger 45 Light" panose="020B030303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altLang="en-US" sz="1400" baseline="-25000">
                <a:solidFill>
                  <a:schemeClr val="tx1"/>
                </a:solidFill>
                <a:latin typeface="Frutiger 45 Light" panose="020B030303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altLang="en-US" sz="1400">
                <a:solidFill>
                  <a:schemeClr val="tx1"/>
                </a:solidFill>
                <a:latin typeface="Frutiger 45 Light" panose="020B03030305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A-band [758-771] nm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A0CA3DA-2879-43B2-1224-B78D305A743A}"/>
              </a:ext>
            </a:extLst>
          </p:cNvPr>
          <p:cNvSpPr txBox="1"/>
          <p:nvPr/>
        </p:nvSpPr>
        <p:spPr>
          <a:xfrm>
            <a:off x="7687097" y="4105826"/>
            <a:ext cx="4508078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orbel" panose="020B0503020204020204" pitchFamily="34" charset="0"/>
                <a:cs typeface="Arial" pitchFamily="34" charset="0"/>
              </a:rPr>
              <a:t>Forward model uses VLIDORT RT 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orbel" panose="020B0503020204020204" pitchFamily="34" charset="0"/>
                <a:cs typeface="Arial" pitchFamily="34" charset="0"/>
              </a:rPr>
              <a:t>NN are parametrized using smart sampling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orbel" panose="020B0503020204020204" pitchFamily="34" charset="0"/>
                <a:cs typeface="Arial" pitchFamily="34" charset="0"/>
              </a:rPr>
              <a:t>The inversion is done with Tikhonov regularization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1DDF5FD-5DD0-8E1D-507D-3B89EA378F65}"/>
              </a:ext>
            </a:extLst>
          </p:cNvPr>
          <p:cNvSpPr txBox="1"/>
          <p:nvPr/>
        </p:nvSpPr>
        <p:spPr>
          <a:xfrm>
            <a:off x="8225924" y="1897459"/>
            <a:ext cx="2952328" cy="1532334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latin typeface="Corbel" panose="020B0503020204020204" pitchFamily="34" charset="0"/>
                <a:cs typeface="Arial" pitchFamily="34" charset="0"/>
              </a:rPr>
              <a:t>Retrieved parameters</a:t>
            </a:r>
          </a:p>
          <a:p>
            <a:endParaRPr lang="en-US" dirty="0">
              <a:latin typeface="Corbel" panose="020B0503020204020204" pitchFamily="34" charset="0"/>
              <a:cs typeface="Arial" pitchFamily="34" charset="0"/>
            </a:endParaRPr>
          </a:p>
          <a:p>
            <a:r>
              <a:rPr lang="en-US" dirty="0">
                <a:latin typeface="Corbel" panose="020B0503020204020204" pitchFamily="34" charset="0"/>
                <a:cs typeface="Arial" pitchFamily="34" charset="0"/>
              </a:rPr>
              <a:t>Cloud Top Height (</a:t>
            </a:r>
            <a:r>
              <a:rPr lang="en-US" b="1" dirty="0">
                <a:latin typeface="Corbel" panose="020B0503020204020204" pitchFamily="34" charset="0"/>
                <a:cs typeface="Arial" pitchFamily="34" charset="0"/>
              </a:rPr>
              <a:t>CTH</a:t>
            </a:r>
            <a:r>
              <a:rPr lang="en-US" dirty="0">
                <a:latin typeface="Corbel" panose="020B0503020204020204" pitchFamily="34" charset="0"/>
                <a:cs typeface="Arial" pitchFamily="34" charset="0"/>
              </a:rPr>
              <a:t>)</a:t>
            </a:r>
          </a:p>
          <a:p>
            <a:r>
              <a:rPr lang="en-US" dirty="0">
                <a:latin typeface="Corbel" panose="020B0503020204020204" pitchFamily="34" charset="0"/>
                <a:cs typeface="Arial" pitchFamily="34" charset="0"/>
              </a:rPr>
              <a:t>Cloud Optical Depth (</a:t>
            </a:r>
            <a:r>
              <a:rPr lang="en-US" b="1" dirty="0">
                <a:latin typeface="Corbel" panose="020B0503020204020204" pitchFamily="34" charset="0"/>
                <a:cs typeface="Arial" pitchFamily="34" charset="0"/>
              </a:rPr>
              <a:t>COD</a:t>
            </a:r>
            <a:r>
              <a:rPr lang="en-US" dirty="0">
                <a:latin typeface="Corbel" panose="020B0503020204020204" pitchFamily="34" charset="0"/>
                <a:cs typeface="Arial" pitchFamily="34" charset="0"/>
              </a:rPr>
              <a:t>)</a:t>
            </a:r>
          </a:p>
          <a:p>
            <a:r>
              <a:rPr lang="en-US" dirty="0">
                <a:latin typeface="Corbel" panose="020B0503020204020204" pitchFamily="34" charset="0"/>
                <a:cs typeface="Arial" pitchFamily="34" charset="0"/>
              </a:rPr>
              <a:t>Cloud Albedo (</a:t>
            </a:r>
            <a:r>
              <a:rPr lang="en-US" b="1" dirty="0">
                <a:latin typeface="Corbel" panose="020B0503020204020204" pitchFamily="34" charset="0"/>
                <a:cs typeface="Arial" pitchFamily="34" charset="0"/>
              </a:rPr>
              <a:t>CA</a:t>
            </a:r>
            <a:r>
              <a:rPr lang="en-US" dirty="0">
                <a:latin typeface="Corbel" panose="020B0503020204020204" pitchFamily="34" charset="0"/>
                <a:cs typeface="Arial" pitchFamily="34" charset="0"/>
              </a:rPr>
              <a:t>)</a:t>
            </a:r>
          </a:p>
        </p:txBody>
      </p:sp>
      <p:sp>
        <p:nvSpPr>
          <p:cNvPr id="13" name="CuadroTexto 103">
            <a:extLst>
              <a:ext uri="{FF2B5EF4-FFF2-40B4-BE49-F238E27FC236}">
                <a16:creationId xmlns:a16="http://schemas.microsoft.com/office/drawing/2014/main" id="{A188A188-991F-8A39-75CF-61A5085AB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7284" y="3209509"/>
            <a:ext cx="9159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en-US" sz="1400" dirty="0">
                <a:solidFill>
                  <a:schemeClr val="tx1"/>
                </a:solidFill>
                <a:latin typeface="Frutiger 45 Light" panose="020B0303030504020204" pitchFamily="34" charset="0"/>
                <a:cs typeface="Arial" panose="020B0604020202020204" pitchFamily="34" charset="0"/>
              </a:rPr>
              <a:t>NN approach</a:t>
            </a:r>
            <a:endParaRPr lang="en-US" altLang="en-US" sz="1400" dirty="0">
              <a:solidFill>
                <a:srgbClr val="FF0000"/>
              </a:solidFill>
              <a:latin typeface="Frutiger 45 Light" panose="020B0303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23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480960" y="1396080"/>
            <a:ext cx="11225880" cy="433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36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</a:pPr>
            <a:r>
              <a:rPr lang="en-US" sz="2000" b="0" strike="noStrike" spc="-1" dirty="0">
                <a:solidFill>
                  <a:srgbClr val="4F81BD"/>
                </a:solidFill>
                <a:latin typeface="Corbel"/>
              </a:rPr>
              <a:t>Integration of VLIDORT 2.8.3 with ice clouds:</a:t>
            </a:r>
            <a:endParaRPr lang="en-GB" sz="2000" b="0" strike="noStrike" spc="-1" dirty="0">
              <a:solidFill>
                <a:srgbClr val="4F81BD"/>
              </a:solidFill>
              <a:latin typeface="Arial"/>
            </a:endParaRPr>
          </a:p>
          <a:p>
            <a:pPr marL="342900" indent="-3429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b="0" strike="noStrike" spc="-1" dirty="0">
                <a:solidFill>
                  <a:srgbClr val="000000"/>
                </a:solidFill>
                <a:latin typeface="Corbel"/>
              </a:rPr>
              <a:t>Ice cloud parametrization: Bryan Baum (UW-Madison, </a:t>
            </a:r>
            <a:r>
              <a:rPr lang="en-US" b="0" strike="noStrike" spc="-1" dirty="0">
                <a:solidFill>
                  <a:srgbClr val="000000"/>
                </a:solidFill>
                <a:latin typeface="Corbel"/>
                <a:hlinkClick r:id="rId3"/>
              </a:rPr>
              <a:t>https://www.ssec.wisc.edu/ice_models/</a:t>
            </a:r>
            <a:r>
              <a:rPr lang="en-US" b="0" strike="noStrike" spc="-1" dirty="0">
                <a:solidFill>
                  <a:srgbClr val="000000"/>
                </a:solidFill>
                <a:latin typeface="Corbel"/>
              </a:rPr>
              <a:t>)</a:t>
            </a:r>
            <a:endParaRPr lang="en-GB" b="0" strike="noStrike" spc="-1" dirty="0">
              <a:latin typeface="Arial"/>
            </a:endParaRPr>
          </a:p>
          <a:p>
            <a:pPr marL="285750" indent="-2857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b="0" strike="noStrike" spc="-1" dirty="0">
                <a:solidFill>
                  <a:srgbClr val="000000"/>
                </a:solidFill>
                <a:latin typeface="Corbel"/>
              </a:rPr>
              <a:t> Bulk properties and phase function of ice crystals of an effective diameter: D</a:t>
            </a:r>
            <a:r>
              <a:rPr lang="en-US" b="0" strike="noStrike" spc="-1" baseline="-25000" dirty="0">
                <a:solidFill>
                  <a:srgbClr val="000000"/>
                </a:solidFill>
                <a:latin typeface="Corbel"/>
              </a:rPr>
              <a:t>eff</a:t>
            </a:r>
            <a:r>
              <a:rPr lang="en-US" b="0" strike="noStrike" spc="-1" dirty="0">
                <a:solidFill>
                  <a:srgbClr val="000000"/>
                </a:solidFill>
                <a:latin typeface="Corbel"/>
              </a:rPr>
              <a:t> = 25 </a:t>
            </a:r>
            <a:r>
              <a:rPr lang="en-GB" dirty="0">
                <a:solidFill>
                  <a:schemeClr val="tx1"/>
                </a:solidFill>
                <a:latin typeface="Corbel" panose="020B0503020204020204" pitchFamily="34" charset="0"/>
              </a:rPr>
              <a:t>µ</a:t>
            </a:r>
            <a:r>
              <a:rPr lang="en-US" b="0" strike="noStrike" spc="-1" dirty="0">
                <a:solidFill>
                  <a:srgbClr val="000000"/>
                </a:solidFill>
                <a:latin typeface="Corbel"/>
              </a:rPr>
              <a:t>m at 760 nm</a:t>
            </a:r>
          </a:p>
          <a:p>
            <a:pPr lvl="1">
              <a:spcBef>
                <a:spcPts val="300"/>
              </a:spcBef>
            </a:pPr>
            <a:endParaRPr lang="en-US" sz="1600" b="0" i="1" strike="noStrike" spc="-1" dirty="0">
              <a:solidFill>
                <a:srgbClr val="000000"/>
              </a:solidFill>
              <a:latin typeface="Corbel"/>
              <a:ea typeface="Noto Sans CJK SC"/>
            </a:endParaRPr>
          </a:p>
          <a:p>
            <a:pPr lvl="1">
              <a:spcBef>
                <a:spcPts val="300"/>
              </a:spcBef>
            </a:pPr>
            <a:r>
              <a:rPr lang="en-US" sz="1600" b="0" strike="noStrike" spc="-1" dirty="0">
                <a:solidFill>
                  <a:srgbClr val="000000"/>
                </a:solidFill>
                <a:latin typeface="Corbel"/>
                <a:ea typeface="Noto Sans CJK SC"/>
              </a:rPr>
              <a:t>Bryan Baum et al., 2014. Ice cloud single-scattering property models</a:t>
            </a:r>
          </a:p>
          <a:p>
            <a:pPr lvl="1">
              <a:spcBef>
                <a:spcPts val="300"/>
              </a:spcBef>
            </a:pPr>
            <a:r>
              <a:rPr lang="en-US" sz="1600" b="0" strike="noStrike" spc="-1" dirty="0">
                <a:solidFill>
                  <a:srgbClr val="000000"/>
                </a:solidFill>
                <a:latin typeface="Corbel"/>
                <a:ea typeface="Noto Sans CJK SC"/>
              </a:rPr>
              <a:t>with the full phase matrix at wavelengths from 0.2 to 100 µm. </a:t>
            </a:r>
          </a:p>
          <a:p>
            <a:pPr lvl="1">
              <a:spcBef>
                <a:spcPts val="300"/>
              </a:spcBef>
            </a:pPr>
            <a:r>
              <a:rPr lang="en-US" sz="1600" b="0" strike="noStrike" spc="-1" dirty="0">
                <a:solidFill>
                  <a:srgbClr val="000000"/>
                </a:solidFill>
                <a:latin typeface="Corbel"/>
                <a:ea typeface="Noto Sans CJK SC"/>
              </a:rPr>
              <a:t>JQSRT (DOI: </a:t>
            </a:r>
            <a:r>
              <a:rPr lang="en-US" sz="1600" b="0" strike="noStrike" spc="-1" dirty="0">
                <a:solidFill>
                  <a:srgbClr val="000000"/>
                </a:solidFill>
                <a:latin typeface="Corbel"/>
              </a:rPr>
              <a:t>10.1016/j.jqsrt.2014.02.029)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lang="en-GB" sz="1800" b="0" strike="noStrike" spc="-1" dirty="0">
              <a:latin typeface="Arial"/>
            </a:endParaRPr>
          </a:p>
          <a:p>
            <a:pPr marL="36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</a:pPr>
            <a:r>
              <a:rPr lang="en-US" sz="2000" b="0" strike="noStrike" spc="-1" dirty="0">
                <a:solidFill>
                  <a:srgbClr val="4F81BD"/>
                </a:solidFill>
                <a:latin typeface="Corbel"/>
              </a:rPr>
              <a:t>ROCINN retrieval:</a:t>
            </a:r>
          </a:p>
          <a:p>
            <a:pPr marL="343260" indent="-34290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n-US" b="0" strike="noStrike" spc="-1" dirty="0">
                <a:solidFill>
                  <a:srgbClr val="000000"/>
                </a:solidFill>
                <a:latin typeface="Corbel"/>
              </a:rPr>
              <a:t>Noise addition to convolved spectra</a:t>
            </a:r>
          </a:p>
          <a:p>
            <a:pPr marL="343260" indent="-342900">
              <a:spcBef>
                <a:spcPts val="30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n-US" b="0" strike="noStrike" spc="-1" dirty="0">
                <a:solidFill>
                  <a:srgbClr val="000000"/>
                </a:solidFill>
                <a:latin typeface="Corbel"/>
              </a:rPr>
              <a:t>A-priori values: CTH = 5 km, COT = 25</a:t>
            </a:r>
            <a:endParaRPr lang="en-GB" b="0" strike="noStrike" spc="-1" dirty="0">
              <a:latin typeface="Arial"/>
            </a:endParaRPr>
          </a:p>
          <a:p>
            <a:pPr marL="36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</a:pPr>
            <a:endParaRPr lang="en-GB" sz="20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Arial"/>
              <a:buChar char="•"/>
            </a:pPr>
            <a:endParaRPr lang="en-GB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lang="en-GB" sz="2000" b="0" strike="noStrike" spc="-1" dirty="0">
              <a:latin typeface="Arial"/>
            </a:endParaRPr>
          </a:p>
        </p:txBody>
      </p:sp>
      <p:sp>
        <p:nvSpPr>
          <p:cNvPr id="117" name="TextShape 2"/>
          <p:cNvSpPr txBox="1"/>
          <p:nvPr/>
        </p:nvSpPr>
        <p:spPr>
          <a:xfrm>
            <a:off x="486000" y="648000"/>
            <a:ext cx="11220840" cy="737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2400" b="1" strike="noStrike" spc="-1" dirty="0">
                <a:solidFill>
                  <a:srgbClr val="686868"/>
                </a:solidFill>
                <a:latin typeface="Corbel"/>
              </a:rPr>
              <a:t>Ice cloud parameterization</a:t>
            </a:r>
            <a:br>
              <a:rPr dirty="0"/>
            </a:br>
            <a:endParaRPr lang="de-DE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1FA873B3-3B10-44B2-9F81-CCF49ABF43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944564"/>
              </p:ext>
            </p:extLst>
          </p:nvPr>
        </p:nvGraphicFramePr>
        <p:xfrm>
          <a:off x="6817667" y="2735548"/>
          <a:ext cx="3238100" cy="2727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9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9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2764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accent1"/>
                          </a:solidFill>
                          <a:latin typeface="Corbel" panose="020B0503020204020204" pitchFamily="34" charset="0"/>
                        </a:rPr>
                        <a:t>Variables</a:t>
                      </a:r>
                    </a:p>
                  </a:txBody>
                  <a:tcPr marL="91980" marR="9198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accent1"/>
                          </a:solidFill>
                          <a:latin typeface="Corbel" panose="020B0503020204020204" pitchFamily="34" charset="0"/>
                        </a:rPr>
                        <a:t>Parametrization</a:t>
                      </a:r>
                    </a:p>
                  </a:txBody>
                  <a:tcPr marL="91980" marR="9198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764">
                <a:tc>
                  <a:txBody>
                    <a:bodyPr/>
                    <a:lstStyle/>
                    <a:p>
                      <a:pPr algn="ctr"/>
                      <a:r>
                        <a:rPr lang="en-US" sz="1300" b="0" strike="noStrike" spc="-1" dirty="0">
                          <a:solidFill>
                            <a:srgbClr val="000000"/>
                          </a:solidFill>
                          <a:latin typeface="Corbel" panose="020B0503020204020204" pitchFamily="34" charset="0"/>
                        </a:rPr>
                        <a:t>D</a:t>
                      </a:r>
                      <a:r>
                        <a:rPr lang="en-US" sz="1300" b="0" strike="noStrike" spc="-1" baseline="-25000" dirty="0">
                          <a:solidFill>
                            <a:srgbClr val="000000"/>
                          </a:solidFill>
                          <a:latin typeface="Corbel" panose="020B0503020204020204" pitchFamily="34" charset="0"/>
                        </a:rPr>
                        <a:t>eff</a:t>
                      </a:r>
                      <a:r>
                        <a:rPr lang="en-US" sz="1300" b="0" strike="noStrike" spc="-1" dirty="0">
                          <a:solidFill>
                            <a:srgbClr val="000000"/>
                          </a:solidFill>
                          <a:latin typeface="Corbel" panose="020B0503020204020204" pitchFamily="34" charset="0"/>
                        </a:rPr>
                        <a:t> </a:t>
                      </a:r>
                      <a:endParaRPr lang="en-GB" sz="1300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1980" marR="9198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25 µm</a:t>
                      </a:r>
                    </a:p>
                  </a:txBody>
                  <a:tcPr marL="91980" marR="9198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764">
                <a:tc>
                  <a:txBody>
                    <a:bodyPr/>
                    <a:lstStyle/>
                    <a:p>
                      <a:pPr algn="ctr"/>
                      <a:r>
                        <a:rPr lang="en-US" sz="1300" b="0" strike="noStrike" spc="-1" dirty="0">
                          <a:solidFill>
                            <a:srgbClr val="000000"/>
                          </a:solidFill>
                          <a:latin typeface="Corbel" panose="020B0503020204020204" pitchFamily="34" charset="0"/>
                        </a:rPr>
                        <a:t>Total area</a:t>
                      </a:r>
                      <a:endParaRPr lang="en-GB" sz="1300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1980" marR="9198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300" b="0" strike="noStrike" spc="-1" dirty="0">
                          <a:solidFill>
                            <a:srgbClr val="000000"/>
                          </a:solidFill>
                          <a:latin typeface="Corbel" panose="020B0503020204020204" pitchFamily="34" charset="0"/>
                        </a:rPr>
                        <a:t>448.0 </a:t>
                      </a:r>
                      <a:r>
                        <a:rPr lang="en-GB" sz="13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µm</a:t>
                      </a:r>
                      <a:r>
                        <a:rPr lang="en-GB" sz="1300" baseline="300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2</a:t>
                      </a:r>
                      <a:endParaRPr lang="en-GB" sz="1300" b="0" strike="noStrike" spc="-1" baseline="30000" dirty="0">
                        <a:latin typeface="Corbel" panose="020B0503020204020204" pitchFamily="34" charset="0"/>
                      </a:endParaRPr>
                    </a:p>
                  </a:txBody>
                  <a:tcPr marL="91980" marR="9198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7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strike="noStrike" spc="-1" dirty="0">
                          <a:solidFill>
                            <a:srgbClr val="000000"/>
                          </a:solidFill>
                          <a:latin typeface="Corbel" panose="020B0503020204020204" pitchFamily="34" charset="0"/>
                        </a:rPr>
                        <a:t>IWC</a:t>
                      </a:r>
                      <a:endParaRPr lang="en-GB" sz="1300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1980" marR="9198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strike="noStrike" spc="-1" dirty="0">
                          <a:solidFill>
                            <a:srgbClr val="000000"/>
                          </a:solidFill>
                          <a:latin typeface="Corbel" panose="020B0503020204020204" pitchFamily="34" charset="0"/>
                        </a:rPr>
                        <a:t>0.0004355 gm</a:t>
                      </a:r>
                      <a:r>
                        <a:rPr lang="en-US" sz="1300" b="0" strike="noStrike" spc="-1" baseline="30000" dirty="0">
                          <a:solidFill>
                            <a:srgbClr val="000000"/>
                          </a:solidFill>
                          <a:latin typeface="Corbel" panose="020B0503020204020204" pitchFamily="34" charset="0"/>
                        </a:rPr>
                        <a:t>-3</a:t>
                      </a:r>
                      <a:endParaRPr lang="en-GB" sz="1300" baseline="30000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1980" marR="9198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7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strike="noStrike" spc="-1" dirty="0">
                          <a:solidFill>
                            <a:srgbClr val="000000"/>
                          </a:solidFill>
                          <a:latin typeface="Corbel" panose="020B0503020204020204" pitchFamily="34" charset="0"/>
                        </a:rPr>
                        <a:t>Extinction efficiency</a:t>
                      </a:r>
                      <a:endParaRPr lang="en-GB" sz="1300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1980" marR="9198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strike="noStrike" spc="-1" dirty="0">
                          <a:solidFill>
                            <a:srgbClr val="000000"/>
                          </a:solidFill>
                          <a:latin typeface="Corbel" panose="020B0503020204020204" pitchFamily="34" charset="0"/>
                        </a:rPr>
                        <a:t>2.0755</a:t>
                      </a:r>
                      <a:endParaRPr lang="en-GB" sz="1300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1980" marR="9198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7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SSA</a:t>
                      </a:r>
                    </a:p>
                  </a:txBody>
                  <a:tcPr marL="91980" marR="9198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1.0</a:t>
                      </a:r>
                    </a:p>
                  </a:txBody>
                  <a:tcPr marL="91980" marR="9198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27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strike="noStrike" spc="-1" dirty="0">
                          <a:solidFill>
                            <a:srgbClr val="000000"/>
                          </a:solidFill>
                          <a:latin typeface="Corbel" panose="020B0503020204020204" pitchFamily="34" charset="0"/>
                        </a:rPr>
                        <a:t>Asymmetry parameter</a:t>
                      </a:r>
                      <a:endParaRPr lang="en-GB" sz="1300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1980" marR="9198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strike="noStrike" spc="-1" dirty="0">
                          <a:solidFill>
                            <a:srgbClr val="000000"/>
                          </a:solidFill>
                          <a:latin typeface="Corbel" panose="020B0503020204020204" pitchFamily="34" charset="0"/>
                        </a:rPr>
                        <a:t>0.7835</a:t>
                      </a:r>
                      <a:endParaRPr lang="en-GB" sz="1300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1980" marR="9198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2764">
                <a:tc>
                  <a:txBody>
                    <a:bodyPr/>
                    <a:lstStyle/>
                    <a:p>
                      <a:pPr algn="ctr"/>
                      <a:r>
                        <a:rPr lang="en-US" sz="1300" b="0" strike="noStrike" spc="-1" dirty="0">
                          <a:solidFill>
                            <a:srgbClr val="000000"/>
                          </a:solidFill>
                          <a:latin typeface="Corbel" panose="020B0503020204020204" pitchFamily="34" charset="0"/>
                        </a:rPr>
                        <a:t>Number of ice angles</a:t>
                      </a:r>
                      <a:endParaRPr lang="en-GB" sz="1300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1980" marR="9198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strike="noStrike" spc="-1" dirty="0">
                          <a:solidFill>
                            <a:srgbClr val="000000"/>
                          </a:solidFill>
                          <a:latin typeface="Corbel" panose="020B0503020204020204" pitchFamily="34" charset="0"/>
                        </a:rPr>
                        <a:t>498</a:t>
                      </a:r>
                      <a:endParaRPr lang="en-GB" sz="1300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1980" marR="9198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480600" y="648360"/>
            <a:ext cx="11220840" cy="737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2400" b="1" strike="noStrike" spc="-1" dirty="0">
                <a:solidFill>
                  <a:srgbClr val="686868"/>
                </a:solidFill>
                <a:latin typeface="Corbel"/>
              </a:rPr>
              <a:t>Test scenarios | Ice cloud simulations: Sentinel 4</a:t>
            </a:r>
            <a:endParaRPr lang="de-DE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A6A09C4E-2711-49C3-9AEE-F22DEE9130E3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1146086" y="1564593"/>
          <a:ext cx="7641022" cy="4054094"/>
        </p:xfrm>
        <a:graphic>
          <a:graphicData uri="http://schemas.openxmlformats.org/drawingml/2006/table">
            <a:tbl>
              <a:tblPr/>
              <a:tblGrid>
                <a:gridCol w="1579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0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0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02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02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02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02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52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Location</a:t>
                      </a:r>
                    </a:p>
                  </a:txBody>
                  <a:tcPr marL="91909" marR="91909" marT="91440" marB="91440" anchor="ctr" horzOverflow="overflow">
                    <a:lnL w="12700" cmpd="sng">
                      <a:noFill/>
                      <a:prstDash val="soli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orbel" panose="020B0503020204020204" pitchFamily="34" charset="0"/>
                        </a:rPr>
                        <a:t>Day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1909" marR="91909" marT="91440" marB="9144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orbel" panose="020B0503020204020204" pitchFamily="34" charset="0"/>
                        </a:rPr>
                        <a:t>CF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1909" marR="91909" marT="91440" marB="9144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orbel" panose="020B0503020204020204" pitchFamily="34" charset="0"/>
                        </a:rPr>
                        <a:t>SA (765 nm)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1909" marR="91909" marT="91440" marB="9144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orbel" panose="020B0503020204020204" pitchFamily="34" charset="0"/>
                        </a:rPr>
                        <a:t>SH 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orbel" panose="020B0503020204020204" pitchFamily="34" charset="0"/>
                        </a:rPr>
                        <a:t>(km)</a:t>
                      </a:r>
                    </a:p>
                  </a:txBody>
                  <a:tcPr marL="91909" marR="91909" marT="91440" marB="9144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orbel" panose="020B0503020204020204" pitchFamily="34" charset="0"/>
                        </a:rPr>
                        <a:t>SZA (º)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1909" marR="91909" marT="91440" marB="9144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orbel" panose="020B0503020204020204" pitchFamily="34" charset="0"/>
                        </a:rPr>
                        <a:t>VZA (º)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1909" marR="91909" marT="91440" marB="9144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6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 1 Helsinki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20 June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1 000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0.401</a:t>
                      </a:r>
                    </a:p>
                  </a:txBody>
                  <a:tcPr marL="91909" marR="91909" marT="91440" marB="9144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0.000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70.29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71.34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8974435"/>
                  </a:ext>
                </a:extLst>
              </a:tr>
              <a:tr h="3636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4 North Atlantic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21 June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0.575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0.057</a:t>
                      </a:r>
                    </a:p>
                  </a:txBody>
                  <a:tcPr marL="91909" marR="91909" marT="91440" marB="9144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0.000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39.19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64.07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864150"/>
                  </a:ext>
                </a:extLst>
              </a:tr>
              <a:tr h="3636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6 Milano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20 Dec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1.000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0.218</a:t>
                      </a:r>
                    </a:p>
                  </a:txBody>
                  <a:tcPr marL="91909" marR="91909" marT="91440" marB="9144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0.152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70.88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53.08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2528583"/>
                  </a:ext>
                </a:extLst>
              </a:tr>
              <a:tr h="3636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8 English Channel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24 Dec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1.000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0.059</a:t>
                      </a:r>
                    </a:p>
                  </a:txBody>
                  <a:tcPr marL="91909" marR="91909" marT="91440" marB="9144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0.000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79.06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57.47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312719"/>
                  </a:ext>
                </a:extLst>
              </a:tr>
              <a:tr h="3636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9 Desert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22 Dec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0.770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0.505</a:t>
                      </a:r>
                    </a:p>
                  </a:txBody>
                  <a:tcPr marL="91909" marR="91909" marT="91440" marB="9144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0.628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55.31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37.27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585570"/>
                  </a:ext>
                </a:extLst>
              </a:tr>
              <a:tr h="3636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11 Rabat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24 June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1.000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0.318</a:t>
                      </a:r>
                    </a:p>
                  </a:txBody>
                  <a:tcPr marL="91909" marR="91909" marT="91440" marB="9144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0.220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45.14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40.12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3754348"/>
                  </a:ext>
                </a:extLst>
              </a:tr>
              <a:tr h="3636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13 NE-Germany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23 June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1.000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0.582</a:t>
                      </a:r>
                    </a:p>
                  </a:txBody>
                  <a:tcPr marL="91909" marR="91909" marT="91440" marB="9144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0.026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84.49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62.66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5453262"/>
                  </a:ext>
                </a:extLst>
              </a:tr>
              <a:tr h="3636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14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Benkovski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23 Dec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1.000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0.222</a:t>
                      </a:r>
                    </a:p>
                  </a:txBody>
                  <a:tcPr marL="91909" marR="91909" marT="91440" marB="9144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0.298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70.85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55.55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4495820"/>
                  </a:ext>
                </a:extLst>
              </a:tr>
              <a:tr h="3636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15 Paris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20 June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1.000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0.363</a:t>
                      </a:r>
                    </a:p>
                  </a:txBody>
                  <a:tcPr marL="91909" marR="91909" marT="91440" marB="9144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0.0926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27.19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56.05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0839482"/>
                  </a:ext>
                </a:extLst>
              </a:tr>
              <a:tr h="3636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16 Madrid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22 June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0.795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0.241</a:t>
                      </a:r>
                    </a:p>
                  </a:txBody>
                  <a:tcPr marL="91909" marR="91909" marT="91440" marB="9144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0.701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18.21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46.84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624759"/>
                  </a:ext>
                </a:extLst>
              </a:tr>
            </a:tbl>
          </a:graphicData>
        </a:graphic>
      </p:graphicFrame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B4F6DE21-A973-4EB3-AB49-5DAB29B0F579}"/>
              </a:ext>
            </a:extLst>
          </p:cNvPr>
          <p:cNvSpPr txBox="1">
            <a:spLocks/>
          </p:cNvSpPr>
          <p:nvPr/>
        </p:nvSpPr>
        <p:spPr>
          <a:xfrm>
            <a:off x="1146086" y="1240901"/>
            <a:ext cx="11188699" cy="3236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800" b="1" strike="noStrike" spc="-1" dirty="0">
                <a:solidFill>
                  <a:srgbClr val="4F81BD"/>
                </a:solidFill>
                <a:latin typeface="Corbel"/>
              </a:rPr>
              <a:t>Test scenarios adapted from L2OP version1 of UVN</a:t>
            </a:r>
            <a:endParaRPr lang="en-US" sz="1800" dirty="0">
              <a:solidFill>
                <a:srgbClr val="4F81BD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1D4AB5A-4458-4D0B-81BB-26BED87484B5}"/>
              </a:ext>
            </a:extLst>
          </p:cNvPr>
          <p:cNvSpPr txBox="1"/>
          <p:nvPr/>
        </p:nvSpPr>
        <p:spPr>
          <a:xfrm>
            <a:off x="9333740" y="1842998"/>
            <a:ext cx="2137124" cy="1754326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rbel" panose="020B0503020204020204" pitchFamily="34" charset="0"/>
              </a:rPr>
              <a:t>Simulations: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latin typeface="Corbel" panose="020B0503020204020204" pitchFamily="34" charset="0"/>
              </a:rPr>
              <a:t>COD</a:t>
            </a:r>
            <a:r>
              <a:rPr lang="en-US" dirty="0">
                <a:latin typeface="Corbel" panose="020B0503020204020204" pitchFamily="34" charset="0"/>
              </a:rPr>
              <a:t>: 20, 5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latin typeface="Corbel" panose="020B0503020204020204" pitchFamily="34" charset="0"/>
              </a:rPr>
              <a:t>CTH</a:t>
            </a:r>
            <a:r>
              <a:rPr lang="en-US" dirty="0">
                <a:latin typeface="Corbel" panose="020B0503020204020204" pitchFamily="34" charset="0"/>
              </a:rPr>
              <a:t>: 8, 10, 12 km</a:t>
            </a:r>
          </a:p>
          <a:p>
            <a:endParaRPr lang="en-US" dirty="0">
              <a:latin typeface="Corbel" panose="020B0503020204020204" pitchFamily="34" charset="0"/>
            </a:endParaRPr>
          </a:p>
          <a:p>
            <a:r>
              <a:rPr lang="en-US" dirty="0">
                <a:latin typeface="Corbel" panose="020B0503020204020204" pitchFamily="34" charset="0"/>
              </a:rPr>
              <a:t>Fully cloudy (42) vs.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</a:rPr>
              <a:t>Partially cloudy (18)</a:t>
            </a:r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0C23AE7D-79DC-4316-BDE0-6A999836F818}"/>
              </a:ext>
            </a:extLst>
          </p:cNvPr>
          <p:cNvGraphicFramePr>
            <a:graphicFrameLocks/>
          </p:cNvGraphicFramePr>
          <p:nvPr/>
        </p:nvGraphicFramePr>
        <p:xfrm>
          <a:off x="9182571" y="4079825"/>
          <a:ext cx="2696160" cy="1494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8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8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8720">
                  <a:extLst>
                    <a:ext uri="{9D8B030D-6E8A-4147-A177-3AD203B41FA5}">
                      <a16:colId xmlns:a16="http://schemas.microsoft.com/office/drawing/2014/main" val="3057270875"/>
                    </a:ext>
                  </a:extLst>
                </a:gridCol>
              </a:tblGrid>
              <a:tr h="249079">
                <a:tc gridSpan="3">
                  <a:txBody>
                    <a:bodyPr/>
                    <a:lstStyle/>
                    <a:p>
                      <a:pPr algn="l"/>
                      <a:r>
                        <a:rPr lang="en-GB" sz="1000" b="1" dirty="0">
                          <a:solidFill>
                            <a:schemeClr val="accent1"/>
                          </a:solidFill>
                          <a:latin typeface="Corbel" panose="020B0503020204020204" pitchFamily="34" charset="0"/>
                        </a:rPr>
                        <a:t>Success criteria</a:t>
                      </a:r>
                    </a:p>
                  </a:txBody>
                  <a:tcPr marL="91980" marR="9198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accent1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1980" marR="9198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accent1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1980" marR="91980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079"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1980" marR="9198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Threshold</a:t>
                      </a:r>
                    </a:p>
                  </a:txBody>
                  <a:tcPr marL="91980" marR="9198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Goal</a:t>
                      </a:r>
                    </a:p>
                  </a:txBody>
                  <a:tcPr marL="91980" marR="9198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079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CF</a:t>
                      </a:r>
                    </a:p>
                  </a:txBody>
                  <a:tcPr marL="91980" marR="9198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20%</a:t>
                      </a:r>
                    </a:p>
                  </a:txBody>
                  <a:tcPr marL="91980" marR="9198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10%</a:t>
                      </a:r>
                    </a:p>
                  </a:txBody>
                  <a:tcPr marL="91980" marR="9198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90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CTH</a:t>
                      </a:r>
                    </a:p>
                  </a:txBody>
                  <a:tcPr marL="91980" marR="9198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1 km</a:t>
                      </a:r>
                    </a:p>
                  </a:txBody>
                  <a:tcPr marL="91980" marR="9198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0.5 km</a:t>
                      </a:r>
                    </a:p>
                  </a:txBody>
                  <a:tcPr marL="91980" marR="9198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90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COD</a:t>
                      </a:r>
                    </a:p>
                  </a:txBody>
                  <a:tcPr marL="91980" marR="9198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30%</a:t>
                      </a:r>
                    </a:p>
                  </a:txBody>
                  <a:tcPr marL="91980" marR="9198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20%</a:t>
                      </a:r>
                    </a:p>
                  </a:txBody>
                  <a:tcPr marL="91980" marR="9198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9079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For 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SZA&lt;60º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, VZA&lt;60º, CF&gt;10%, COD&gt;5</a:t>
                      </a:r>
                    </a:p>
                  </a:txBody>
                  <a:tcPr marL="91980" marR="9198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300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1980" marR="9198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300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1980" marR="9198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3923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480600" y="648360"/>
            <a:ext cx="11220840" cy="737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2400" b="1" strike="noStrike" spc="-1" dirty="0">
                <a:solidFill>
                  <a:srgbClr val="686868"/>
                </a:solidFill>
                <a:latin typeface="Corbel"/>
              </a:rPr>
              <a:t>Results | Retrieval of ice cloud</a:t>
            </a:r>
          </a:p>
          <a:p>
            <a:pPr>
              <a:lnSpc>
                <a:spcPct val="100000"/>
              </a:lnSpc>
            </a:pPr>
            <a:r>
              <a:rPr lang="de-DE" sz="2400" b="1" spc="-1" dirty="0">
                <a:solidFill>
                  <a:srgbClr val="686868"/>
                </a:solidFill>
                <a:latin typeface="Corbel"/>
              </a:rPr>
              <a:t>CTH retrieval</a:t>
            </a:r>
            <a:br>
              <a:rPr dirty="0"/>
            </a:br>
            <a:endParaRPr lang="de-DE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04CCC25-E72C-481B-A67F-6D476A4AA37A}"/>
              </a:ext>
            </a:extLst>
          </p:cNvPr>
          <p:cNvSpPr txBox="1"/>
          <p:nvPr/>
        </p:nvSpPr>
        <p:spPr>
          <a:xfrm>
            <a:off x="3283223" y="1391079"/>
            <a:ext cx="1503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</a:rPr>
              <a:t>Fully cloudy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9EBB7D8-616A-468E-BC34-A6B9491D7A99}"/>
              </a:ext>
            </a:extLst>
          </p:cNvPr>
          <p:cNvSpPr txBox="1"/>
          <p:nvPr/>
        </p:nvSpPr>
        <p:spPr>
          <a:xfrm>
            <a:off x="7948067" y="1391079"/>
            <a:ext cx="18998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</a:rPr>
              <a:t>Partially cloudy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3B432CC-8B4B-41F8-B889-0EC5DEF904CB}"/>
              </a:ext>
            </a:extLst>
          </p:cNvPr>
          <p:cNvSpPr txBox="1"/>
          <p:nvPr/>
        </p:nvSpPr>
        <p:spPr>
          <a:xfrm>
            <a:off x="1071607" y="5806535"/>
            <a:ext cx="10629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The retrieved CTH accomplish the goal of 0.5 km (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horizontal</a:t>
            </a:r>
            <a:r>
              <a:rPr lang="en-US" dirty="0"/>
              <a:t>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dashed gray lines</a:t>
            </a:r>
            <a:r>
              <a:rPr lang="en-US" dirty="0"/>
              <a:t>) for success criteria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3CC7106-39EF-480D-BFB1-6F1A1E8A68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603" y="1746487"/>
            <a:ext cx="5176800" cy="38826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2174BC1-8023-425E-A7DE-6475C6FF89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059" y="1746487"/>
            <a:ext cx="5177317" cy="3882988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FA59B55B-64BB-48FF-B770-A6F81FBFA471}"/>
              </a:ext>
            </a:extLst>
          </p:cNvPr>
          <p:cNvSpPr txBox="1"/>
          <p:nvPr/>
        </p:nvSpPr>
        <p:spPr>
          <a:xfrm>
            <a:off x="4689116" y="4779973"/>
            <a:ext cx="130607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n-US" sz="1100" i="0" u="none" strike="noStrike" dirty="0">
                <a:solidFill>
                  <a:srgbClr val="FF0000"/>
                </a:solidFill>
                <a:effectLst/>
                <a:latin typeface="Corbel" panose="020B0503020204020204" pitchFamily="34" charset="0"/>
              </a:rPr>
              <a:t>SZA = 84.49º</a:t>
            </a:r>
          </a:p>
        </p:txBody>
      </p: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B95622A1-4ADE-4F52-8707-BC4A664FCE7D}"/>
              </a:ext>
            </a:extLst>
          </p:cNvPr>
          <p:cNvCxnSpPr/>
          <p:nvPr/>
        </p:nvCxnSpPr>
        <p:spPr>
          <a:xfrm flipV="1">
            <a:off x="4689116" y="4891412"/>
            <a:ext cx="239697" cy="1308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705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480600" y="648360"/>
            <a:ext cx="11220840" cy="737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2400" b="1" strike="noStrike" spc="-1" dirty="0">
                <a:solidFill>
                  <a:srgbClr val="686868"/>
                </a:solidFill>
                <a:latin typeface="Corbel"/>
              </a:rPr>
              <a:t>Results | Retrieval of ice cloud</a:t>
            </a:r>
          </a:p>
          <a:p>
            <a:pPr>
              <a:lnSpc>
                <a:spcPct val="100000"/>
              </a:lnSpc>
            </a:pPr>
            <a:r>
              <a:rPr lang="de-DE" sz="2400" b="1" spc="-1" dirty="0">
                <a:solidFill>
                  <a:srgbClr val="686868"/>
                </a:solidFill>
                <a:latin typeface="Corbel"/>
              </a:rPr>
              <a:t>COD retrieval</a:t>
            </a:r>
            <a:br>
              <a:rPr dirty="0"/>
            </a:br>
            <a:endParaRPr lang="de-DE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2ED5105-832F-48A3-BDB1-857F26633B0D}"/>
              </a:ext>
            </a:extLst>
          </p:cNvPr>
          <p:cNvSpPr txBox="1"/>
          <p:nvPr/>
        </p:nvSpPr>
        <p:spPr>
          <a:xfrm>
            <a:off x="1071607" y="5806535"/>
            <a:ext cx="10809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The retrieved COD accomplish the goal of 20% (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horizontal</a:t>
            </a:r>
            <a:r>
              <a:rPr lang="en-US" dirty="0"/>
              <a:t>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dashed gray lines</a:t>
            </a:r>
            <a:r>
              <a:rPr lang="en-US" dirty="0"/>
              <a:t>) for success criteria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E8CD35C-1462-487A-8164-C7CC8049C2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400" y="1746000"/>
            <a:ext cx="5179200" cy="38844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3E9ADB9-87BA-47CF-9E80-09A783892A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400" y="1746000"/>
            <a:ext cx="5179200" cy="3884400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89699C53-F20D-4B00-8607-032A584EE1EA}"/>
              </a:ext>
            </a:extLst>
          </p:cNvPr>
          <p:cNvSpPr txBox="1"/>
          <p:nvPr/>
        </p:nvSpPr>
        <p:spPr>
          <a:xfrm>
            <a:off x="4682213" y="1917626"/>
            <a:ext cx="130607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n-US" sz="1100" i="0" u="none" strike="noStrike" dirty="0">
                <a:solidFill>
                  <a:srgbClr val="FF0000"/>
                </a:solidFill>
                <a:effectLst/>
                <a:latin typeface="Corbel" panose="020B0503020204020204" pitchFamily="34" charset="0"/>
              </a:rPr>
              <a:t>SZA = 84.49º</a:t>
            </a:r>
          </a:p>
        </p:txBody>
      </p: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1737AE70-9933-4269-971A-6E3B3CA150DB}"/>
              </a:ext>
            </a:extLst>
          </p:cNvPr>
          <p:cNvCxnSpPr>
            <a:cxnSpLocks/>
          </p:cNvCxnSpPr>
          <p:nvPr/>
        </p:nvCxnSpPr>
        <p:spPr>
          <a:xfrm flipV="1">
            <a:off x="4657427" y="2048431"/>
            <a:ext cx="246602" cy="2422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6821435-4D0C-4099-90E6-6A6C1D9FE45E}"/>
              </a:ext>
            </a:extLst>
          </p:cNvPr>
          <p:cNvSpPr txBox="1"/>
          <p:nvPr/>
        </p:nvSpPr>
        <p:spPr>
          <a:xfrm>
            <a:off x="3283223" y="1391079"/>
            <a:ext cx="1503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</a:rPr>
              <a:t>Fully cloudy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5A304C2-0FCC-EE10-239E-5DD01F0A1ACA}"/>
              </a:ext>
            </a:extLst>
          </p:cNvPr>
          <p:cNvSpPr txBox="1"/>
          <p:nvPr/>
        </p:nvSpPr>
        <p:spPr>
          <a:xfrm>
            <a:off x="7948067" y="1391079"/>
            <a:ext cx="18998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</a:rPr>
              <a:t>Partially cloudy</a:t>
            </a:r>
          </a:p>
        </p:txBody>
      </p:sp>
    </p:spTree>
    <p:extLst>
      <p:ext uri="{BB962C8B-B14F-4D97-AF65-F5344CB8AC3E}">
        <p14:creationId xmlns:p14="http://schemas.microsoft.com/office/powerpoint/2010/main" val="2544371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3">
            <a:extLst>
              <a:ext uri="{FF2B5EF4-FFF2-40B4-BE49-F238E27FC236}">
                <a16:creationId xmlns:a16="http://schemas.microsoft.com/office/drawing/2014/main" id="{8C7A13CA-796F-0906-A5FA-722A54B5C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231" y="1629594"/>
            <a:ext cx="6408712" cy="4272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83">
            <a:extLst>
              <a:ext uri="{FF2B5EF4-FFF2-40B4-BE49-F238E27FC236}">
                <a16:creationId xmlns:a16="http://schemas.microsoft.com/office/drawing/2014/main" id="{BCD43DDA-7980-56A0-DD54-96C00E0DE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7587" y="3565639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000" b="1" dirty="0">
                <a:solidFill>
                  <a:srgbClr val="0101F0"/>
                </a:solidFill>
              </a:rPr>
              <a:t>*</a:t>
            </a:r>
          </a:p>
        </p:txBody>
      </p:sp>
      <p:sp>
        <p:nvSpPr>
          <p:cNvPr id="6" name="TextShape 1">
            <a:extLst>
              <a:ext uri="{FF2B5EF4-FFF2-40B4-BE49-F238E27FC236}">
                <a16:creationId xmlns:a16="http://schemas.microsoft.com/office/drawing/2014/main" id="{D66B58D6-8B1F-73D7-CDBC-94CF650B9856}"/>
              </a:ext>
            </a:extLst>
          </p:cNvPr>
          <p:cNvSpPr txBox="1"/>
          <p:nvPr/>
        </p:nvSpPr>
        <p:spPr>
          <a:xfrm>
            <a:off x="480600" y="648360"/>
            <a:ext cx="11220840" cy="737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2400" b="1" strike="noStrike" spc="-1" dirty="0">
                <a:solidFill>
                  <a:srgbClr val="686868"/>
                </a:solidFill>
                <a:latin typeface="Corbel"/>
              </a:rPr>
              <a:t>Results | Retrieval of ice cloud</a:t>
            </a:r>
          </a:p>
          <a:p>
            <a:pPr>
              <a:lnSpc>
                <a:spcPct val="100000"/>
              </a:lnSpc>
            </a:pPr>
            <a:r>
              <a:rPr lang="de-DE" sz="2400" b="1" spc="-1" dirty="0">
                <a:solidFill>
                  <a:srgbClr val="686868"/>
                </a:solidFill>
                <a:latin typeface="Corbel"/>
              </a:rPr>
              <a:t>Error assessment</a:t>
            </a:r>
            <a:br>
              <a:rPr dirty="0"/>
            </a:br>
            <a:endParaRPr lang="de-DE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58366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I7QwSDGFEKBDcoj1l7SdA"/>
</p:tagLst>
</file>

<file path=ppt/theme/theme1.xml><?xml version="1.0" encoding="utf-8"?>
<a:theme xmlns:a="http://schemas.openxmlformats.org/drawingml/2006/main" name="DLR_Praesentation_16zu9_D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spAutoFit/>
      </a:bodyPr>
      <a:lstStyle>
        <a:defPPr algn="ctr">
          <a:defRPr dirty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tns:customPropertyEditors xmlns:tns="http://schemas.microsoft.com/office/2006/customDocumentInformationPanel">
  <tns:showOnOpen>false</tns:showOnOpen>
  <tns:defaultPropertyEditorNamespace>Standardeigenschaften</tns:defaultPropertyEditorNamespace>
</tns:customPropertyEditors>
</file>

<file path=customXml/itemProps1.xml><?xml version="1.0" encoding="utf-8"?>
<ds:datastoreItem xmlns:ds="http://schemas.openxmlformats.org/officeDocument/2006/customXml" ds:itemID="{DE2498D0-3598-44CB-A722-F7100AAE4BC6}">
  <ds:schemaRefs>
    <ds:schemaRef ds:uri="http://schemas.microsoft.com/office/2006/customDocumentInformationPan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DLR_Praesentation_16zu9_DE</Template>
  <TotalTime>529</TotalTime>
  <Words>1085</Words>
  <Application>Microsoft Office PowerPoint</Application>
  <PresentationFormat>Personalizado</PresentationFormat>
  <Paragraphs>338</Paragraphs>
  <Slides>15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2" baseType="lpstr">
      <vt:lpstr>Arial</vt:lpstr>
      <vt:lpstr>Calibri</vt:lpstr>
      <vt:lpstr>Corbel</vt:lpstr>
      <vt:lpstr>Frutiger 45 Light</vt:lpstr>
      <vt:lpstr>Times New Roman</vt:lpstr>
      <vt:lpstr>Wingdings</vt:lpstr>
      <vt:lpstr>DLR_Praesentation_16zu9_DE</vt:lpstr>
      <vt:lpstr>Retrieval of Ice Cloud Properties for Sentinel-5 Precursor and Sentinel-4 Measurements </vt:lpstr>
      <vt:lpstr>Motivation</vt:lpstr>
      <vt:lpstr>Missions: Sentinel-5P and Sentinel-4</vt:lpstr>
      <vt:lpstr>ROCINN (Retrieval Of Clouds Information using Neural Networks) Algorithm overview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Ice cloud retrieval for TROPOMI | Validation against CALIPSO</vt:lpstr>
      <vt:lpstr>Results | Retrieval of ice cloud vs. water cloud for TROPOMI CTH retrieval</vt:lpstr>
      <vt:lpstr>Results | Retrieval of ice cloud vs. water cloud for TROPOMI COD retrieval</vt:lpstr>
      <vt:lpstr>Cloud phase flag</vt:lpstr>
      <vt:lpstr>Conclusions   </vt:lpstr>
    </vt:vector>
  </TitlesOfParts>
  <Company>DLR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cp:lastModifiedBy>Ana d A.</cp:lastModifiedBy>
  <cp:revision>189</cp:revision>
  <cp:lastPrinted>2017-07-07T16:01:23Z</cp:lastPrinted>
  <dcterms:created xsi:type="dcterms:W3CDTF">2017-06-27T12:24:57Z</dcterms:created>
  <dcterms:modified xsi:type="dcterms:W3CDTF">2022-05-25T14:41:07Z</dcterms:modified>
</cp:coreProperties>
</file>