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sldIdLst>
    <p:sldId id="277" r:id="rId2"/>
    <p:sldId id="291" r:id="rId3"/>
    <p:sldId id="292" r:id="rId4"/>
    <p:sldId id="294" r:id="rId5"/>
    <p:sldId id="295" r:id="rId6"/>
    <p:sldId id="296" r:id="rId7"/>
    <p:sldId id="297"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48"/>
    <p:restoredTop sz="86395"/>
  </p:normalViewPr>
  <p:slideViewPr>
    <p:cSldViewPr snapToGrid="0" snapToObjects="1">
      <p:cViewPr varScale="1">
        <p:scale>
          <a:sx n="77" d="100"/>
          <a:sy n="77" d="100"/>
        </p:scale>
        <p:origin x="300" y="54"/>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88D59F-84DF-0C4A-A564-05F3AC6AA4FC}" type="datetimeFigureOut">
              <a:rPr lang="en-US" smtClean="0"/>
              <a:t>5/22/2022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BC607B-BC83-1C44-A501-8F981FF41469}" type="slidenum">
              <a:rPr lang="en-US" smtClean="0"/>
              <a:t>‹#›</a:t>
            </a:fld>
            <a:endParaRPr lang="en-US"/>
          </a:p>
        </p:txBody>
      </p:sp>
    </p:spTree>
    <p:extLst>
      <p:ext uri="{BB962C8B-B14F-4D97-AF65-F5344CB8AC3E}">
        <p14:creationId xmlns:p14="http://schemas.microsoft.com/office/powerpoint/2010/main" val="2389484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9BC607B-BC83-1C44-A501-8F981FF41469}" type="slidenum">
              <a:rPr lang="en-US" smtClean="0"/>
              <a:t>1</a:t>
            </a:fld>
            <a:endParaRPr lang="en-US"/>
          </a:p>
        </p:txBody>
      </p:sp>
    </p:spTree>
    <p:extLst>
      <p:ext uri="{BB962C8B-B14F-4D97-AF65-F5344CB8AC3E}">
        <p14:creationId xmlns:p14="http://schemas.microsoft.com/office/powerpoint/2010/main" val="19372092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9BC607B-BC83-1C44-A501-8F981FF41469}" type="slidenum">
              <a:rPr lang="en-US" smtClean="0"/>
              <a:t>3</a:t>
            </a:fld>
            <a:endParaRPr lang="en-US"/>
          </a:p>
        </p:txBody>
      </p:sp>
    </p:spTree>
    <p:extLst>
      <p:ext uri="{BB962C8B-B14F-4D97-AF65-F5344CB8AC3E}">
        <p14:creationId xmlns:p14="http://schemas.microsoft.com/office/powerpoint/2010/main" val="23873669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9BC607B-BC83-1C44-A501-8F981FF41469}" type="slidenum">
              <a:rPr lang="en-US" smtClean="0"/>
              <a:t>4</a:t>
            </a:fld>
            <a:endParaRPr lang="en-US"/>
          </a:p>
        </p:txBody>
      </p:sp>
    </p:spTree>
    <p:extLst>
      <p:ext uri="{BB962C8B-B14F-4D97-AF65-F5344CB8AC3E}">
        <p14:creationId xmlns:p14="http://schemas.microsoft.com/office/powerpoint/2010/main" val="3092988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9BC607B-BC83-1C44-A501-8F981FF41469}" type="slidenum">
              <a:rPr lang="en-US" smtClean="0"/>
              <a:t>5</a:t>
            </a:fld>
            <a:endParaRPr lang="en-US"/>
          </a:p>
        </p:txBody>
      </p:sp>
    </p:spTree>
    <p:extLst>
      <p:ext uri="{BB962C8B-B14F-4D97-AF65-F5344CB8AC3E}">
        <p14:creationId xmlns:p14="http://schemas.microsoft.com/office/powerpoint/2010/main" val="11209926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9BC607B-BC83-1C44-A501-8F981FF41469}" type="slidenum">
              <a:rPr lang="en-US" smtClean="0"/>
              <a:t>6</a:t>
            </a:fld>
            <a:endParaRPr lang="en-US"/>
          </a:p>
        </p:txBody>
      </p:sp>
    </p:spTree>
    <p:extLst>
      <p:ext uri="{BB962C8B-B14F-4D97-AF65-F5344CB8AC3E}">
        <p14:creationId xmlns:p14="http://schemas.microsoft.com/office/powerpoint/2010/main" val="17023410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9BC607B-BC83-1C44-A501-8F981FF41469}" type="slidenum">
              <a:rPr lang="en-US" smtClean="0"/>
              <a:t>7</a:t>
            </a:fld>
            <a:endParaRPr lang="en-US"/>
          </a:p>
        </p:txBody>
      </p:sp>
    </p:spTree>
    <p:extLst>
      <p:ext uri="{BB962C8B-B14F-4D97-AF65-F5344CB8AC3E}">
        <p14:creationId xmlns:p14="http://schemas.microsoft.com/office/powerpoint/2010/main" val="27263944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2232136-154D-8E49-9F0F-8D035B85AE6F}" type="datetimeFigureOut">
              <a:rPr lang="en-US" smtClean="0"/>
              <a:t>5/22/2022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E8056C-9350-3E4B-911C-FCF80EDBFE79}" type="slidenum">
              <a:rPr lang="en-US" smtClean="0"/>
              <a:t>‹#›</a:t>
            </a:fld>
            <a:endParaRPr lang="en-US"/>
          </a:p>
        </p:txBody>
      </p:sp>
    </p:spTree>
    <p:extLst>
      <p:ext uri="{BB962C8B-B14F-4D97-AF65-F5344CB8AC3E}">
        <p14:creationId xmlns:p14="http://schemas.microsoft.com/office/powerpoint/2010/main" val="633314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232136-154D-8E49-9F0F-8D035B85AE6F}" type="datetimeFigureOut">
              <a:rPr lang="en-US" smtClean="0"/>
              <a:t>5/22/2022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E8056C-9350-3E4B-911C-FCF80EDBFE79}" type="slidenum">
              <a:rPr lang="en-US" smtClean="0"/>
              <a:t>‹#›</a:t>
            </a:fld>
            <a:endParaRPr lang="en-US"/>
          </a:p>
        </p:txBody>
      </p:sp>
    </p:spTree>
    <p:extLst>
      <p:ext uri="{BB962C8B-B14F-4D97-AF65-F5344CB8AC3E}">
        <p14:creationId xmlns:p14="http://schemas.microsoft.com/office/powerpoint/2010/main" val="10638379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232136-154D-8E49-9F0F-8D035B85AE6F}" type="datetimeFigureOut">
              <a:rPr lang="en-US" smtClean="0"/>
              <a:t>5/22/2022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E8056C-9350-3E4B-911C-FCF80EDBFE79}" type="slidenum">
              <a:rPr lang="en-US" smtClean="0"/>
              <a:t>‹#›</a:t>
            </a:fld>
            <a:endParaRPr lang="en-US"/>
          </a:p>
        </p:txBody>
      </p:sp>
    </p:spTree>
    <p:extLst>
      <p:ext uri="{BB962C8B-B14F-4D97-AF65-F5344CB8AC3E}">
        <p14:creationId xmlns:p14="http://schemas.microsoft.com/office/powerpoint/2010/main" val="21222912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232136-154D-8E49-9F0F-8D035B85AE6F}" type="datetimeFigureOut">
              <a:rPr lang="en-US" smtClean="0"/>
              <a:t>5/22/2022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E8056C-9350-3E4B-911C-FCF80EDBFE79}" type="slidenum">
              <a:rPr lang="en-US" smtClean="0"/>
              <a:t>‹#›</a:t>
            </a:fld>
            <a:endParaRPr lang="en-US"/>
          </a:p>
        </p:txBody>
      </p:sp>
    </p:spTree>
    <p:extLst>
      <p:ext uri="{BB962C8B-B14F-4D97-AF65-F5344CB8AC3E}">
        <p14:creationId xmlns:p14="http://schemas.microsoft.com/office/powerpoint/2010/main" val="14078967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2232136-154D-8E49-9F0F-8D035B85AE6F}" type="datetimeFigureOut">
              <a:rPr lang="en-US" smtClean="0"/>
              <a:t>5/22/2022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E8056C-9350-3E4B-911C-FCF80EDBFE79}" type="slidenum">
              <a:rPr lang="en-US" smtClean="0"/>
              <a:t>‹#›</a:t>
            </a:fld>
            <a:endParaRPr lang="en-US"/>
          </a:p>
        </p:txBody>
      </p:sp>
    </p:spTree>
    <p:extLst>
      <p:ext uri="{BB962C8B-B14F-4D97-AF65-F5344CB8AC3E}">
        <p14:creationId xmlns:p14="http://schemas.microsoft.com/office/powerpoint/2010/main" val="15457537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2232136-154D-8E49-9F0F-8D035B85AE6F}" type="datetimeFigureOut">
              <a:rPr lang="en-US" smtClean="0"/>
              <a:t>5/22/2022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E8056C-9350-3E4B-911C-FCF80EDBFE79}" type="slidenum">
              <a:rPr lang="en-US" smtClean="0"/>
              <a:t>‹#›</a:t>
            </a:fld>
            <a:endParaRPr lang="en-US"/>
          </a:p>
        </p:txBody>
      </p:sp>
    </p:spTree>
    <p:extLst>
      <p:ext uri="{BB962C8B-B14F-4D97-AF65-F5344CB8AC3E}">
        <p14:creationId xmlns:p14="http://schemas.microsoft.com/office/powerpoint/2010/main" val="1373800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2232136-154D-8E49-9F0F-8D035B85AE6F}" type="datetimeFigureOut">
              <a:rPr lang="en-US" smtClean="0"/>
              <a:t>5/22/2022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3E8056C-9350-3E4B-911C-FCF80EDBFE79}" type="slidenum">
              <a:rPr lang="en-US" smtClean="0"/>
              <a:t>‹#›</a:t>
            </a:fld>
            <a:endParaRPr lang="en-US"/>
          </a:p>
        </p:txBody>
      </p:sp>
    </p:spTree>
    <p:extLst>
      <p:ext uri="{BB962C8B-B14F-4D97-AF65-F5344CB8AC3E}">
        <p14:creationId xmlns:p14="http://schemas.microsoft.com/office/powerpoint/2010/main" val="18628523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2232136-154D-8E49-9F0F-8D035B85AE6F}" type="datetimeFigureOut">
              <a:rPr lang="en-US" smtClean="0"/>
              <a:t>5/22/2022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3E8056C-9350-3E4B-911C-FCF80EDBFE79}" type="slidenum">
              <a:rPr lang="en-US" smtClean="0"/>
              <a:t>‹#›</a:t>
            </a:fld>
            <a:endParaRPr lang="en-US"/>
          </a:p>
        </p:txBody>
      </p:sp>
    </p:spTree>
    <p:extLst>
      <p:ext uri="{BB962C8B-B14F-4D97-AF65-F5344CB8AC3E}">
        <p14:creationId xmlns:p14="http://schemas.microsoft.com/office/powerpoint/2010/main" val="7949870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232136-154D-8E49-9F0F-8D035B85AE6F}" type="datetimeFigureOut">
              <a:rPr lang="en-US" smtClean="0"/>
              <a:t>5/22/2022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3E8056C-9350-3E4B-911C-FCF80EDBFE79}" type="slidenum">
              <a:rPr lang="en-US" smtClean="0"/>
              <a:t>‹#›</a:t>
            </a:fld>
            <a:endParaRPr lang="en-US"/>
          </a:p>
        </p:txBody>
      </p:sp>
    </p:spTree>
    <p:extLst>
      <p:ext uri="{BB962C8B-B14F-4D97-AF65-F5344CB8AC3E}">
        <p14:creationId xmlns:p14="http://schemas.microsoft.com/office/powerpoint/2010/main" val="18521359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2232136-154D-8E49-9F0F-8D035B85AE6F}" type="datetimeFigureOut">
              <a:rPr lang="en-US" smtClean="0"/>
              <a:t>5/22/2022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E8056C-9350-3E4B-911C-FCF80EDBFE79}" type="slidenum">
              <a:rPr lang="en-US" smtClean="0"/>
              <a:t>‹#›</a:t>
            </a:fld>
            <a:endParaRPr lang="en-US"/>
          </a:p>
        </p:txBody>
      </p:sp>
    </p:spTree>
    <p:extLst>
      <p:ext uri="{BB962C8B-B14F-4D97-AF65-F5344CB8AC3E}">
        <p14:creationId xmlns:p14="http://schemas.microsoft.com/office/powerpoint/2010/main" val="10741878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2232136-154D-8E49-9F0F-8D035B85AE6F}" type="datetimeFigureOut">
              <a:rPr lang="en-US" smtClean="0"/>
              <a:t>5/22/2022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E8056C-9350-3E4B-911C-FCF80EDBFE79}" type="slidenum">
              <a:rPr lang="en-US" smtClean="0"/>
              <a:t>‹#›</a:t>
            </a:fld>
            <a:endParaRPr lang="en-US"/>
          </a:p>
        </p:txBody>
      </p:sp>
    </p:spTree>
    <p:extLst>
      <p:ext uri="{BB962C8B-B14F-4D97-AF65-F5344CB8AC3E}">
        <p14:creationId xmlns:p14="http://schemas.microsoft.com/office/powerpoint/2010/main" val="21283809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232136-154D-8E49-9F0F-8D035B85AE6F}" type="datetimeFigureOut">
              <a:rPr lang="en-US" smtClean="0"/>
              <a:t>5/22/2022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E8056C-9350-3E4B-911C-FCF80EDBFE79}" type="slidenum">
              <a:rPr lang="en-US" smtClean="0"/>
              <a:t>‹#›</a:t>
            </a:fld>
            <a:endParaRPr lang="en-US"/>
          </a:p>
        </p:txBody>
      </p:sp>
    </p:spTree>
    <p:extLst>
      <p:ext uri="{BB962C8B-B14F-4D97-AF65-F5344CB8AC3E}">
        <p14:creationId xmlns:p14="http://schemas.microsoft.com/office/powerpoint/2010/main" val="1339100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eg"/><Relationship Id="rId18" Type="http://schemas.openxmlformats.org/officeDocument/2006/relationships/image" Target="../media/image16.png"/><Relationship Id="rId3" Type="http://schemas.openxmlformats.org/officeDocument/2006/relationships/image" Target="../media/image1.jpg"/><Relationship Id="rId7" Type="http://schemas.openxmlformats.org/officeDocument/2006/relationships/image" Target="../media/image5.jpeg"/><Relationship Id="rId12" Type="http://schemas.openxmlformats.org/officeDocument/2006/relationships/image" Target="../media/image10.png"/><Relationship Id="rId17" Type="http://schemas.openxmlformats.org/officeDocument/2006/relationships/image" Target="../media/image15.jpeg"/><Relationship Id="rId2" Type="http://schemas.openxmlformats.org/officeDocument/2006/relationships/notesSlide" Target="../notesSlides/notesSlide1.xml"/><Relationship Id="rId16"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4.jp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jpeg"/></Relationships>
</file>

<file path=ppt/slides/_rels/slide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7CE8EA19-B6C0-D847-A911-E1083AA6DCC9}"/>
              </a:ext>
            </a:extLst>
          </p:cNvPr>
          <p:cNvSpPr>
            <a:spLocks noGrp="1"/>
          </p:cNvSpPr>
          <p:nvPr>
            <p:ph type="ctrTitle"/>
          </p:nvPr>
        </p:nvSpPr>
        <p:spPr/>
        <p:txBody>
          <a:bodyPr/>
          <a:lstStyle/>
          <a:p>
            <a:r>
              <a:rPr lang="en-US" dirty="0"/>
              <a:t>Introduction on how to use this presentation</a:t>
            </a:r>
            <a:r>
              <a:rPr lang="en-US" baseline="0" dirty="0"/>
              <a:t> template</a:t>
            </a:r>
            <a:endParaRPr lang="en-US" dirty="0"/>
          </a:p>
        </p:txBody>
      </p:sp>
      <p:pic>
        <p:nvPicPr>
          <p:cNvPr id="5" name="Picture 4">
            <a:extLst>
              <a:ext uri="{FF2B5EF4-FFF2-40B4-BE49-F238E27FC236}">
                <a16:creationId xmlns:a16="http://schemas.microsoft.com/office/drawing/2014/main" id="{9D548081-E82F-9339-1F69-F56F6F89A3C6}"/>
              </a:ext>
            </a:extLst>
          </p:cNvPr>
          <p:cNvPicPr>
            <a:picLocks noChangeAspect="1"/>
          </p:cNvPicPr>
          <p:nvPr/>
        </p:nvPicPr>
        <p:blipFill>
          <a:blip r:embed="rId4"/>
          <a:stretch>
            <a:fillRect/>
          </a:stretch>
        </p:blipFill>
        <p:spPr>
          <a:xfrm>
            <a:off x="18846" y="130059"/>
            <a:ext cx="2402272" cy="1423928"/>
          </a:xfrm>
          <a:prstGeom prst="rect">
            <a:avLst/>
          </a:prstGeom>
        </p:spPr>
      </p:pic>
      <p:pic>
        <p:nvPicPr>
          <p:cNvPr id="6" name="Picture 5">
            <a:extLst>
              <a:ext uri="{FF2B5EF4-FFF2-40B4-BE49-F238E27FC236}">
                <a16:creationId xmlns:a16="http://schemas.microsoft.com/office/drawing/2014/main" id="{0F31685C-E5D2-4BA7-3DF0-A9A0447ECC6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33502" y="279216"/>
            <a:ext cx="2135420" cy="1174312"/>
          </a:xfrm>
          <a:prstGeom prst="rect">
            <a:avLst/>
          </a:prstGeom>
        </p:spPr>
      </p:pic>
      <p:pic>
        <p:nvPicPr>
          <p:cNvPr id="7" name="Picture 6">
            <a:extLst>
              <a:ext uri="{FF2B5EF4-FFF2-40B4-BE49-F238E27FC236}">
                <a16:creationId xmlns:a16="http://schemas.microsoft.com/office/drawing/2014/main" id="{58C7CD04-53ED-EB85-1B59-694B9BED6A5D}"/>
              </a:ext>
            </a:extLst>
          </p:cNvPr>
          <p:cNvPicPr>
            <a:picLocks noChangeAspect="1"/>
          </p:cNvPicPr>
          <p:nvPr/>
        </p:nvPicPr>
        <p:blipFill>
          <a:blip r:embed="rId6"/>
          <a:stretch>
            <a:fillRect/>
          </a:stretch>
        </p:blipFill>
        <p:spPr>
          <a:xfrm>
            <a:off x="5016469" y="3065935"/>
            <a:ext cx="6556298" cy="3688080"/>
          </a:xfrm>
          <a:prstGeom prst="rect">
            <a:avLst/>
          </a:prstGeom>
        </p:spPr>
      </p:pic>
      <p:pic>
        <p:nvPicPr>
          <p:cNvPr id="1026" name="Picture 2">
            <a:extLst>
              <a:ext uri="{FF2B5EF4-FFF2-40B4-BE49-F238E27FC236}">
                <a16:creationId xmlns:a16="http://schemas.microsoft.com/office/drawing/2014/main" id="{F1F28CAF-C176-CEB6-8DDA-EF0B0AFF296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63115" y="621865"/>
            <a:ext cx="1359282" cy="42924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ritish Antarctic Survey logo usage - British Antarctic Survey">
            <a:extLst>
              <a:ext uri="{FF2B5EF4-FFF2-40B4-BE49-F238E27FC236}">
                <a16:creationId xmlns:a16="http://schemas.microsoft.com/office/drawing/2014/main" id="{7673B7A3-FBBC-2583-CAD3-04324B8C171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962580" y="747255"/>
            <a:ext cx="1684440" cy="37510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Logo – Universität Innsbruck">
            <a:extLst>
              <a:ext uri="{FF2B5EF4-FFF2-40B4-BE49-F238E27FC236}">
                <a16:creationId xmlns:a16="http://schemas.microsoft.com/office/drawing/2014/main" id="{87B2988E-9DFC-70DD-E9ED-CDBCD9021E8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729373" y="85949"/>
            <a:ext cx="1128326" cy="44439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9D1AAC13-97EA-E7BD-243B-7A596F5B3D9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68995" y="496285"/>
            <a:ext cx="1483204" cy="82290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B158C9D2-924F-F12C-8BCB-53BC3A08798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728687" y="578861"/>
            <a:ext cx="1115720" cy="447548"/>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MarcoLegal - Instituto Nacional de Investigación en Glaciares y Ecosistemas  de Montaña">
            <a:extLst>
              <a:ext uri="{FF2B5EF4-FFF2-40B4-BE49-F238E27FC236}">
                <a16:creationId xmlns:a16="http://schemas.microsoft.com/office/drawing/2014/main" id="{1A0186F2-A69E-D2C2-1AB9-BDEA876F3B70}"/>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880914" y="176046"/>
            <a:ext cx="1323734" cy="37821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Senamhi | Brands of the World™ | Download vector logos and logotypes">
            <a:extLst>
              <a:ext uri="{FF2B5EF4-FFF2-40B4-BE49-F238E27FC236}">
                <a16:creationId xmlns:a16="http://schemas.microsoft.com/office/drawing/2014/main" id="{E6240EC3-67F1-4914-7E28-898AC696CCA0}"/>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t="23914" b="24028"/>
          <a:stretch/>
        </p:blipFill>
        <p:spPr bwMode="auto">
          <a:xfrm>
            <a:off x="4733715" y="1109711"/>
            <a:ext cx="1229990" cy="64031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Media Matters | Bridgewater State University">
            <a:extLst>
              <a:ext uri="{FF2B5EF4-FFF2-40B4-BE49-F238E27FC236}">
                <a16:creationId xmlns:a16="http://schemas.microsoft.com/office/drawing/2014/main" id="{F960FC16-F3F4-2CA4-3448-EDFBA86FA19B}"/>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894824" y="63831"/>
            <a:ext cx="870862" cy="738804"/>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Universidad Nacional San Antonio Abad del Cusco, Perú (UNSAAC) | EsLaRed">
            <a:extLst>
              <a:ext uri="{FF2B5EF4-FFF2-40B4-BE49-F238E27FC236}">
                <a16:creationId xmlns:a16="http://schemas.microsoft.com/office/drawing/2014/main" id="{A5F277EB-D425-3A1E-D754-56F2EA63CE6D}"/>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958051" y="44241"/>
            <a:ext cx="1791918" cy="545942"/>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a:extLst>
              <a:ext uri="{FF2B5EF4-FFF2-40B4-BE49-F238E27FC236}">
                <a16:creationId xmlns:a16="http://schemas.microsoft.com/office/drawing/2014/main" id="{FAD3FD01-F4BA-EF2F-E4CC-97BBCBB0D40B}"/>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319872" y="1152046"/>
            <a:ext cx="1090506" cy="460156"/>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La Autoridad Nacional del Agua del Perú y las bases para una gobernanza  hídrica integrada | iAgua">
            <a:extLst>
              <a:ext uri="{FF2B5EF4-FFF2-40B4-BE49-F238E27FC236}">
                <a16:creationId xmlns:a16="http://schemas.microsoft.com/office/drawing/2014/main" id="{A24F1457-BC99-9994-1687-D25A6E749A93}"/>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488419" y="1121498"/>
            <a:ext cx="1094136" cy="597460"/>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Eidgenössische Forschungsanstalt für Wald, Schnee und Landschaft – Wikipedia">
            <a:extLst>
              <a:ext uri="{FF2B5EF4-FFF2-40B4-BE49-F238E27FC236}">
                <a16:creationId xmlns:a16="http://schemas.microsoft.com/office/drawing/2014/main" id="{D7506F5F-DF5E-2A73-C4BD-6FAC12E2DBD5}"/>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992258" y="96831"/>
            <a:ext cx="493352" cy="493352"/>
          </a:xfrm>
          <a:prstGeom prst="rect">
            <a:avLst/>
          </a:prstGeom>
          <a:noFill/>
          <a:extLst>
            <a:ext uri="{909E8E84-426E-40DD-AFC4-6F175D3DCCD1}">
              <a14:hiddenFill xmlns:a14="http://schemas.microsoft.com/office/drawing/2010/main">
                <a:solidFill>
                  <a:srgbClr val="FFFFFF"/>
                </a:solidFill>
              </a14:hiddenFill>
            </a:ext>
          </a:extLst>
        </p:spPr>
      </p:pic>
      <p:sp>
        <p:nvSpPr>
          <p:cNvPr id="20" name="Text Placeholder 1">
            <a:extLst>
              <a:ext uri="{FF2B5EF4-FFF2-40B4-BE49-F238E27FC236}">
                <a16:creationId xmlns:a16="http://schemas.microsoft.com/office/drawing/2014/main" id="{6A539D78-60D0-6F1C-81E7-B75FBFBD9AC8}"/>
              </a:ext>
            </a:extLst>
          </p:cNvPr>
          <p:cNvSpPr txBox="1">
            <a:spLocks/>
          </p:cNvSpPr>
          <p:nvPr/>
        </p:nvSpPr>
        <p:spPr>
          <a:xfrm>
            <a:off x="177164" y="1877322"/>
            <a:ext cx="11926783" cy="1816272"/>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3600" b="1" dirty="0">
                <a:solidFill>
                  <a:schemeClr val="tx1"/>
                </a:solidFill>
                <a:latin typeface="Arial" charset="0"/>
                <a:ea typeface="Arial" charset="0"/>
                <a:cs typeface="Arial" charset="0"/>
              </a:rPr>
              <a:t>Projected increases in climate extremes and temperature-induced drought over the Peruvian Andes, 1980-2100</a:t>
            </a:r>
            <a:endParaRPr lang="en-GB" b="1" dirty="0">
              <a:solidFill>
                <a:schemeClr val="tx1"/>
              </a:solidFill>
              <a:latin typeface="Arial" charset="0"/>
              <a:ea typeface="Arial" charset="0"/>
              <a:cs typeface="Arial" charset="0"/>
            </a:endParaRPr>
          </a:p>
          <a:p>
            <a:endParaRPr lang="en-GB" sz="1600" dirty="0">
              <a:solidFill>
                <a:schemeClr val="tx1"/>
              </a:solidFill>
              <a:latin typeface="Arial" charset="0"/>
              <a:ea typeface="Arial" charset="0"/>
              <a:cs typeface="Arial" charset="0"/>
            </a:endParaRPr>
          </a:p>
        </p:txBody>
      </p:sp>
      <p:sp>
        <p:nvSpPr>
          <p:cNvPr id="8" name="TextBox 7">
            <a:extLst>
              <a:ext uri="{FF2B5EF4-FFF2-40B4-BE49-F238E27FC236}">
                <a16:creationId xmlns:a16="http://schemas.microsoft.com/office/drawing/2014/main" id="{187A5207-B486-AAE3-2AD2-5DED6A6B4F78}"/>
              </a:ext>
            </a:extLst>
          </p:cNvPr>
          <p:cNvSpPr txBox="1"/>
          <p:nvPr/>
        </p:nvSpPr>
        <p:spPr>
          <a:xfrm>
            <a:off x="177164" y="3776392"/>
            <a:ext cx="4062943" cy="2585323"/>
          </a:xfrm>
          <a:prstGeom prst="rect">
            <a:avLst/>
          </a:prstGeom>
          <a:noFill/>
        </p:spPr>
        <p:txBody>
          <a:bodyPr wrap="square" numCol="2" rtlCol="0">
            <a:spAutoFit/>
          </a:bodyPr>
          <a:lstStyle/>
          <a:p>
            <a:pPr algn="just"/>
            <a:r>
              <a:rPr lang="en-GB" dirty="0"/>
              <a:t>Emily Potter</a:t>
            </a:r>
          </a:p>
          <a:p>
            <a:pPr algn="just"/>
            <a:r>
              <a:rPr lang="en-GB" dirty="0"/>
              <a:t>Catriona Fyffe</a:t>
            </a:r>
          </a:p>
          <a:p>
            <a:pPr algn="just"/>
            <a:r>
              <a:rPr lang="en-GB" dirty="0"/>
              <a:t>Andrew Orr</a:t>
            </a:r>
          </a:p>
          <a:p>
            <a:pPr algn="just"/>
            <a:r>
              <a:rPr lang="en-GB" dirty="0"/>
              <a:t>Duncan Quince</a:t>
            </a:r>
          </a:p>
          <a:p>
            <a:pPr algn="just"/>
            <a:r>
              <a:rPr lang="en-GB" dirty="0"/>
              <a:t>Andrew N. Ross</a:t>
            </a:r>
          </a:p>
          <a:p>
            <a:pPr algn="just"/>
            <a:r>
              <a:rPr lang="en-GB" dirty="0"/>
              <a:t>Sally Rangecroft</a:t>
            </a:r>
          </a:p>
          <a:p>
            <a:pPr algn="just"/>
            <a:r>
              <a:rPr lang="en-GB" dirty="0"/>
              <a:t>Katy Medina</a:t>
            </a:r>
          </a:p>
          <a:p>
            <a:pPr algn="just"/>
            <a:r>
              <a:rPr lang="en-GB" dirty="0"/>
              <a:t>Helen Burns</a:t>
            </a:r>
          </a:p>
          <a:p>
            <a:pPr algn="just"/>
            <a:r>
              <a:rPr lang="en-GB" dirty="0"/>
              <a:t>Alan Llacza</a:t>
            </a:r>
          </a:p>
          <a:p>
            <a:pPr algn="just"/>
            <a:r>
              <a:rPr lang="en-GB" dirty="0"/>
              <a:t>Gerardo Jacome</a:t>
            </a:r>
          </a:p>
          <a:p>
            <a:pPr algn="just"/>
            <a:r>
              <a:rPr lang="en-GB" dirty="0"/>
              <a:t>Robert </a:t>
            </a:r>
            <a:r>
              <a:rPr lang="en-GB" dirty="0" err="1"/>
              <a:t>Hellström</a:t>
            </a:r>
            <a:endParaRPr lang="en-GB" dirty="0"/>
          </a:p>
          <a:p>
            <a:pPr algn="just"/>
            <a:r>
              <a:rPr lang="en-GB" dirty="0"/>
              <a:t>Joshua Castro</a:t>
            </a:r>
          </a:p>
          <a:p>
            <a:pPr algn="just"/>
            <a:r>
              <a:rPr lang="en-GB" dirty="0"/>
              <a:t>J. Scott Hosking</a:t>
            </a:r>
          </a:p>
          <a:p>
            <a:pPr algn="just"/>
            <a:r>
              <a:rPr lang="en-GB" dirty="0" err="1"/>
              <a:t>Alejo</a:t>
            </a:r>
            <a:r>
              <a:rPr lang="en-GB" dirty="0"/>
              <a:t> </a:t>
            </a:r>
            <a:r>
              <a:rPr lang="en-GB" dirty="0" err="1"/>
              <a:t>Cochachin</a:t>
            </a:r>
            <a:endParaRPr lang="en-GB" dirty="0"/>
          </a:p>
          <a:p>
            <a:pPr algn="just"/>
            <a:r>
              <a:rPr lang="en-GB" dirty="0" err="1"/>
              <a:t>Nilton</a:t>
            </a:r>
            <a:r>
              <a:rPr lang="en-GB" dirty="0"/>
              <a:t> </a:t>
            </a:r>
            <a:r>
              <a:rPr lang="en-GB" dirty="0" err="1"/>
              <a:t>Montaya</a:t>
            </a:r>
            <a:r>
              <a:rPr lang="en-GB" dirty="0"/>
              <a:t> </a:t>
            </a:r>
          </a:p>
          <a:p>
            <a:pPr algn="just"/>
            <a:r>
              <a:rPr lang="en-GB" dirty="0"/>
              <a:t>Cornelia Klein</a:t>
            </a:r>
          </a:p>
          <a:p>
            <a:pPr algn="just"/>
            <a:r>
              <a:rPr lang="en-GB" dirty="0"/>
              <a:t>Edwin Loarte</a:t>
            </a:r>
          </a:p>
          <a:p>
            <a:pPr algn="just"/>
            <a:r>
              <a:rPr lang="en-GB" dirty="0"/>
              <a:t>Francesca Pellicciotti</a:t>
            </a:r>
          </a:p>
        </p:txBody>
      </p:sp>
    </p:spTree>
    <p:extLst>
      <p:ext uri="{BB962C8B-B14F-4D97-AF65-F5344CB8AC3E}">
        <p14:creationId xmlns:p14="http://schemas.microsoft.com/office/powerpoint/2010/main" val="1501206716"/>
      </p:ext>
    </p:extLst>
  </p:cSld>
  <p:clrMapOvr>
    <a:masterClrMapping/>
  </p:clrMapOvr>
  <mc:AlternateContent xmlns:mc="http://schemas.openxmlformats.org/markup-compatibility/2006">
    <mc:Choice xmlns:p14="http://schemas.microsoft.com/office/powerpoint/2010/main" Requires="p14">
      <p:transition spd="slow" p14:dur="2000" advTm="22893"/>
    </mc:Choice>
    <mc:Fallback>
      <p:transition spd="slow" advTm="22893"/>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3E77A56-007A-53CF-2B22-A17A17973167}"/>
              </a:ext>
            </a:extLst>
          </p:cNvPr>
          <p:cNvPicPr>
            <a:picLocks noChangeAspect="1"/>
          </p:cNvPicPr>
          <p:nvPr/>
        </p:nvPicPr>
        <p:blipFill>
          <a:blip r:embed="rId2"/>
          <a:stretch>
            <a:fillRect/>
          </a:stretch>
        </p:blipFill>
        <p:spPr>
          <a:xfrm>
            <a:off x="0" y="415920"/>
            <a:ext cx="12192000" cy="864879"/>
          </a:xfrm>
          <a:prstGeom prst="rect">
            <a:avLst/>
          </a:prstGeom>
        </p:spPr>
      </p:pic>
      <p:sp>
        <p:nvSpPr>
          <p:cNvPr id="4" name="Text Placeholder 1">
            <a:extLst>
              <a:ext uri="{FF2B5EF4-FFF2-40B4-BE49-F238E27FC236}">
                <a16:creationId xmlns:a16="http://schemas.microsoft.com/office/drawing/2014/main" id="{A852CF9B-8ADE-7B61-FA47-96F35145E2C9}"/>
              </a:ext>
            </a:extLst>
          </p:cNvPr>
          <p:cNvSpPr txBox="1">
            <a:spLocks/>
          </p:cNvSpPr>
          <p:nvPr/>
        </p:nvSpPr>
        <p:spPr>
          <a:xfrm>
            <a:off x="170390" y="409147"/>
            <a:ext cx="11431361" cy="792480"/>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3600" b="1" dirty="0">
                <a:solidFill>
                  <a:schemeClr val="tx1"/>
                </a:solidFill>
                <a:latin typeface="Arial" charset="0"/>
                <a:ea typeface="Arial" charset="0"/>
                <a:cs typeface="Arial" charset="0"/>
              </a:rPr>
              <a:t>Methods</a:t>
            </a:r>
          </a:p>
          <a:p>
            <a:endParaRPr lang="en-GB" b="1" dirty="0">
              <a:solidFill>
                <a:schemeClr val="tx1"/>
              </a:solidFill>
              <a:latin typeface="Arial" charset="0"/>
              <a:ea typeface="Arial" charset="0"/>
              <a:cs typeface="Arial" charset="0"/>
            </a:endParaRPr>
          </a:p>
        </p:txBody>
      </p:sp>
      <p:grpSp>
        <p:nvGrpSpPr>
          <p:cNvPr id="6" name="Group 5">
            <a:extLst>
              <a:ext uri="{FF2B5EF4-FFF2-40B4-BE49-F238E27FC236}">
                <a16:creationId xmlns:a16="http://schemas.microsoft.com/office/drawing/2014/main" id="{35E7B1D3-2B00-F882-B745-A9292D9D8CC9}"/>
              </a:ext>
            </a:extLst>
          </p:cNvPr>
          <p:cNvGrpSpPr/>
          <p:nvPr/>
        </p:nvGrpSpPr>
        <p:grpSpPr>
          <a:xfrm>
            <a:off x="5151720" y="1200046"/>
            <a:ext cx="6356922" cy="4470587"/>
            <a:chOff x="3640822" y="920858"/>
            <a:chExt cx="8305101" cy="5840669"/>
          </a:xfrm>
        </p:grpSpPr>
        <p:sp>
          <p:nvSpPr>
            <p:cNvPr id="7" name="Rectangle 6">
              <a:extLst>
                <a:ext uri="{FF2B5EF4-FFF2-40B4-BE49-F238E27FC236}">
                  <a16:creationId xmlns:a16="http://schemas.microsoft.com/office/drawing/2014/main" id="{C58B09B9-1E23-4EEE-29DA-398690032B1E}"/>
                </a:ext>
              </a:extLst>
            </p:cNvPr>
            <p:cNvSpPr/>
            <p:nvPr/>
          </p:nvSpPr>
          <p:spPr>
            <a:xfrm>
              <a:off x="3640822" y="920858"/>
              <a:ext cx="8305101" cy="58406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A picture containing chart&#10;&#10;Description automatically generated">
              <a:extLst>
                <a:ext uri="{FF2B5EF4-FFF2-40B4-BE49-F238E27FC236}">
                  <a16:creationId xmlns:a16="http://schemas.microsoft.com/office/drawing/2014/main" id="{D9D8AEFD-22BC-5CDB-3BD9-4E2397567C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49210" y="991556"/>
              <a:ext cx="8287515" cy="5748997"/>
            </a:xfrm>
            <a:prstGeom prst="rect">
              <a:avLst/>
            </a:prstGeom>
          </p:spPr>
        </p:pic>
      </p:grpSp>
      <p:sp>
        <p:nvSpPr>
          <p:cNvPr id="9" name="Rectangle 8">
            <a:extLst>
              <a:ext uri="{FF2B5EF4-FFF2-40B4-BE49-F238E27FC236}">
                <a16:creationId xmlns:a16="http://schemas.microsoft.com/office/drawing/2014/main" id="{270333CF-F53B-BB99-7B5A-1A7F0137ADB1}"/>
              </a:ext>
            </a:extLst>
          </p:cNvPr>
          <p:cNvSpPr/>
          <p:nvPr/>
        </p:nvSpPr>
        <p:spPr>
          <a:xfrm>
            <a:off x="5035146" y="5677110"/>
            <a:ext cx="6981494" cy="1107996"/>
          </a:xfrm>
          <a:prstGeom prst="rect">
            <a:avLst/>
          </a:prstGeom>
          <a:solidFill>
            <a:schemeClr val="bg1"/>
          </a:solidFill>
        </p:spPr>
        <p:txBody>
          <a:bodyPr wrap="square">
            <a:spAutoFit/>
          </a:bodyPr>
          <a:lstStyle/>
          <a:p>
            <a:r>
              <a:rPr lang="en-US" sz="1100" dirty="0"/>
              <a:t>Fig. 1: The three WRF model domains (D1-D3). Elevation is showed as filled contours, and the ocean (and other water bodies) is shown in blue. The left-hand plot shows the outer domains (at 12 km horizontal resolution) covering all of Peru, and the right-hand plots show the two inner domains. D2, at 4 km resolution, covers the full Rio Santa River Basin outlined in black, with the upper Rio Santa outlined in blue, focused on in this research. Station data is taken from a 30 km boundary around the upper Rio Santa, outlined in blue. The </a:t>
            </a:r>
            <a:r>
              <a:rPr lang="en-US" sz="1100" dirty="0" err="1"/>
              <a:t>Vilcanota</a:t>
            </a:r>
            <a:r>
              <a:rPr lang="en-US" sz="1100" dirty="0"/>
              <a:t>-Urubamba basin is shown in blue outline in D3. The locations of all the stations used in the bias-correction are shown as blue dots.</a:t>
            </a:r>
            <a:endParaRPr lang="en-GB" sz="1100" dirty="0"/>
          </a:p>
        </p:txBody>
      </p:sp>
      <p:sp>
        <p:nvSpPr>
          <p:cNvPr id="10" name="Rectangle 9">
            <a:extLst>
              <a:ext uri="{FF2B5EF4-FFF2-40B4-BE49-F238E27FC236}">
                <a16:creationId xmlns:a16="http://schemas.microsoft.com/office/drawing/2014/main" id="{A5F48EB2-8605-7717-C2C0-38A47867530F}"/>
              </a:ext>
            </a:extLst>
          </p:cNvPr>
          <p:cNvSpPr/>
          <p:nvPr/>
        </p:nvSpPr>
        <p:spPr>
          <a:xfrm>
            <a:off x="107659" y="5991172"/>
            <a:ext cx="4819828" cy="830997"/>
          </a:xfrm>
          <a:prstGeom prst="rect">
            <a:avLst/>
          </a:prstGeom>
        </p:spPr>
        <p:txBody>
          <a:bodyPr wrap="square">
            <a:spAutoFit/>
          </a:bodyPr>
          <a:lstStyle/>
          <a:p>
            <a:r>
              <a:rPr lang="en-US" sz="1200" dirty="0"/>
              <a:t>Cannon, Alex J., Stephen R. Sobie, and Trevor Q. Murdock. "Bias correction of GCM precipitation by quantile mapping: How well do methods preserve changes in quantiles and extremes?." Journal of Climate 28.17 (2015): 6938-6959.</a:t>
            </a:r>
            <a:endParaRPr lang="en-GB" sz="1200" dirty="0"/>
          </a:p>
        </p:txBody>
      </p:sp>
      <p:sp>
        <p:nvSpPr>
          <p:cNvPr id="16" name="Rectangle 15">
            <a:extLst>
              <a:ext uri="{FF2B5EF4-FFF2-40B4-BE49-F238E27FC236}">
                <a16:creationId xmlns:a16="http://schemas.microsoft.com/office/drawing/2014/main" id="{EA951B3E-E5E3-0B3F-420B-911D4798C12B}"/>
              </a:ext>
            </a:extLst>
          </p:cNvPr>
          <p:cNvSpPr/>
          <p:nvPr/>
        </p:nvSpPr>
        <p:spPr>
          <a:xfrm>
            <a:off x="284297" y="1440816"/>
            <a:ext cx="4466552" cy="3662541"/>
          </a:xfrm>
          <a:prstGeom prst="rect">
            <a:avLst/>
          </a:prstGeom>
          <a:solidFill>
            <a:srgbClr val="E5EDF5"/>
          </a:solidFill>
        </p:spPr>
        <p:txBody>
          <a:bodyPr wrap="square">
            <a:spAutoFit/>
          </a:bodyPr>
          <a:lstStyle/>
          <a:p>
            <a:pPr marL="285750" indent="-285750">
              <a:buFont typeface="Arial" panose="020B0604020202020204" pitchFamily="34" charset="0"/>
              <a:buChar char="•"/>
            </a:pPr>
            <a:r>
              <a:rPr lang="en-US" sz="2400" dirty="0"/>
              <a:t>Past climate trends: bias-corrected weather research and forecasting (WRF) model.</a:t>
            </a:r>
          </a:p>
          <a:p>
            <a:endParaRPr lang="en-US" sz="2400" dirty="0"/>
          </a:p>
          <a:p>
            <a:pPr marL="285750" indent="-285750">
              <a:buFont typeface="Arial" panose="020B0604020202020204" pitchFamily="34" charset="0"/>
              <a:buChar char="•"/>
            </a:pPr>
            <a:r>
              <a:rPr lang="en-US" sz="2400" dirty="0"/>
              <a:t>Future climate trends: statistical downscaling of 30 CMIP5 models, using the WRF output as historical truth, following Cannon et al., (2015). </a:t>
            </a:r>
          </a:p>
          <a:p>
            <a:pPr marL="285750" indent="-285750">
              <a:buFont typeface="Arial" panose="020B0604020202020204" pitchFamily="34" charset="0"/>
              <a:buChar char="•"/>
            </a:pPr>
            <a:endParaRPr lang="en-US" sz="1600" dirty="0"/>
          </a:p>
        </p:txBody>
      </p:sp>
    </p:spTree>
    <p:extLst>
      <p:ext uri="{BB962C8B-B14F-4D97-AF65-F5344CB8AC3E}">
        <p14:creationId xmlns:p14="http://schemas.microsoft.com/office/powerpoint/2010/main" val="81260563"/>
      </p:ext>
    </p:extLst>
  </p:cSld>
  <p:clrMapOvr>
    <a:masterClrMapping/>
  </p:clrMapOvr>
  <mc:AlternateContent xmlns:mc="http://schemas.openxmlformats.org/markup-compatibility/2006">
    <mc:Choice xmlns:p14="http://schemas.microsoft.com/office/powerpoint/2010/main" Requires="p14">
      <p:transition spd="slow" p14:dur="2000" advTm="63710"/>
    </mc:Choice>
    <mc:Fallback>
      <p:transition spd="slow" advTm="6371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3E77A56-007A-53CF-2B22-A17A17973167}"/>
              </a:ext>
            </a:extLst>
          </p:cNvPr>
          <p:cNvPicPr>
            <a:picLocks noChangeAspect="1"/>
          </p:cNvPicPr>
          <p:nvPr/>
        </p:nvPicPr>
        <p:blipFill>
          <a:blip r:embed="rId3"/>
          <a:stretch>
            <a:fillRect/>
          </a:stretch>
        </p:blipFill>
        <p:spPr>
          <a:xfrm>
            <a:off x="0" y="786463"/>
            <a:ext cx="12192000" cy="864879"/>
          </a:xfrm>
          <a:prstGeom prst="rect">
            <a:avLst/>
          </a:prstGeom>
        </p:spPr>
      </p:pic>
      <p:sp>
        <p:nvSpPr>
          <p:cNvPr id="4" name="Text Placeholder 1">
            <a:extLst>
              <a:ext uri="{FF2B5EF4-FFF2-40B4-BE49-F238E27FC236}">
                <a16:creationId xmlns:a16="http://schemas.microsoft.com/office/drawing/2014/main" id="{A852CF9B-8ADE-7B61-FA47-96F35145E2C9}"/>
              </a:ext>
            </a:extLst>
          </p:cNvPr>
          <p:cNvSpPr txBox="1">
            <a:spLocks/>
          </p:cNvSpPr>
          <p:nvPr/>
        </p:nvSpPr>
        <p:spPr>
          <a:xfrm>
            <a:off x="170390" y="153989"/>
            <a:ext cx="11431361" cy="1519278"/>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3600" b="1" dirty="0">
                <a:solidFill>
                  <a:schemeClr val="tx1"/>
                </a:solidFill>
                <a:latin typeface="Arial" charset="0"/>
                <a:ea typeface="Arial" charset="0"/>
                <a:cs typeface="Arial" charset="0"/>
              </a:rPr>
              <a:t>There will be a future increase in warm spells, and decrease in frost days</a:t>
            </a:r>
          </a:p>
          <a:p>
            <a:endParaRPr lang="en-GB" b="1" dirty="0">
              <a:solidFill>
                <a:schemeClr val="tx1"/>
              </a:solidFill>
              <a:latin typeface="Arial" charset="0"/>
              <a:ea typeface="Arial" charset="0"/>
              <a:cs typeface="Arial" charset="0"/>
            </a:endParaRPr>
          </a:p>
        </p:txBody>
      </p:sp>
      <p:sp>
        <p:nvSpPr>
          <p:cNvPr id="11" name="Rectangle 10">
            <a:extLst>
              <a:ext uri="{FF2B5EF4-FFF2-40B4-BE49-F238E27FC236}">
                <a16:creationId xmlns:a16="http://schemas.microsoft.com/office/drawing/2014/main" id="{1132899D-DBC0-3A36-3BE6-300094E60E6E}"/>
              </a:ext>
            </a:extLst>
          </p:cNvPr>
          <p:cNvSpPr/>
          <p:nvPr/>
        </p:nvSpPr>
        <p:spPr>
          <a:xfrm>
            <a:off x="244198" y="1853193"/>
            <a:ext cx="4466552" cy="4770537"/>
          </a:xfrm>
          <a:prstGeom prst="rect">
            <a:avLst/>
          </a:prstGeom>
          <a:solidFill>
            <a:srgbClr val="E5EDF5"/>
          </a:solidFill>
        </p:spPr>
        <p:txBody>
          <a:bodyPr wrap="square">
            <a:spAutoFit/>
          </a:bodyPr>
          <a:lstStyle/>
          <a:p>
            <a:pPr marL="285750" indent="-285750">
              <a:buFont typeface="Arial" panose="020B0604020202020204" pitchFamily="34" charset="0"/>
              <a:buChar char="•"/>
            </a:pPr>
            <a:r>
              <a:rPr lang="en-US" sz="2400" dirty="0"/>
              <a:t>Under the highest emissions scenario, almost every day of the year will be in the top 10 % of those seen from 1980-2018. Under RCP4.5, the increase is up to around half the days of the year.</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Frost days (nighttime temperatures &lt; 0°C) will decrease to almost none (averaged over the valley).</a:t>
            </a:r>
          </a:p>
          <a:p>
            <a:pPr marL="285750" indent="-285750">
              <a:buFont typeface="Arial" panose="020B0604020202020204" pitchFamily="34" charset="0"/>
              <a:buChar char="•"/>
            </a:pPr>
            <a:endParaRPr lang="en-US" sz="1600" dirty="0"/>
          </a:p>
        </p:txBody>
      </p:sp>
      <p:pic>
        <p:nvPicPr>
          <p:cNvPr id="13" name="Picture 12">
            <a:extLst>
              <a:ext uri="{FF2B5EF4-FFF2-40B4-BE49-F238E27FC236}">
                <a16:creationId xmlns:a16="http://schemas.microsoft.com/office/drawing/2014/main" id="{EF4459C5-B384-4D80-183B-1AC9599A054C}"/>
              </a:ext>
            </a:extLst>
          </p:cNvPr>
          <p:cNvPicPr>
            <a:picLocks noChangeAspect="1"/>
          </p:cNvPicPr>
          <p:nvPr/>
        </p:nvPicPr>
        <p:blipFill>
          <a:blip r:embed="rId4"/>
          <a:stretch>
            <a:fillRect/>
          </a:stretch>
        </p:blipFill>
        <p:spPr>
          <a:xfrm>
            <a:off x="5051048" y="6308905"/>
            <a:ext cx="7004330" cy="399614"/>
          </a:xfrm>
          <a:prstGeom prst="rect">
            <a:avLst/>
          </a:prstGeom>
        </p:spPr>
      </p:pic>
      <p:pic>
        <p:nvPicPr>
          <p:cNvPr id="15" name="Picture 14">
            <a:extLst>
              <a:ext uri="{FF2B5EF4-FFF2-40B4-BE49-F238E27FC236}">
                <a16:creationId xmlns:a16="http://schemas.microsoft.com/office/drawing/2014/main" id="{BCF7B920-FAA1-788E-EF3C-08C42A7EBFBC}"/>
              </a:ext>
            </a:extLst>
          </p:cNvPr>
          <p:cNvPicPr>
            <a:picLocks noChangeAspect="1"/>
          </p:cNvPicPr>
          <p:nvPr/>
        </p:nvPicPr>
        <p:blipFill>
          <a:blip r:embed="rId5"/>
          <a:stretch>
            <a:fillRect/>
          </a:stretch>
        </p:blipFill>
        <p:spPr>
          <a:xfrm>
            <a:off x="5051047" y="1683325"/>
            <a:ext cx="326243" cy="4631150"/>
          </a:xfrm>
          <a:prstGeom prst="rect">
            <a:avLst/>
          </a:prstGeom>
        </p:spPr>
      </p:pic>
      <p:pic>
        <p:nvPicPr>
          <p:cNvPr id="5" name="Picture 4">
            <a:extLst>
              <a:ext uri="{FF2B5EF4-FFF2-40B4-BE49-F238E27FC236}">
                <a16:creationId xmlns:a16="http://schemas.microsoft.com/office/drawing/2014/main" id="{67DE479C-B73E-6260-2989-02D551CC05FE}"/>
              </a:ext>
            </a:extLst>
          </p:cNvPr>
          <p:cNvPicPr>
            <a:picLocks noChangeAspect="1"/>
          </p:cNvPicPr>
          <p:nvPr/>
        </p:nvPicPr>
        <p:blipFill>
          <a:blip r:embed="rId6"/>
          <a:stretch>
            <a:fillRect/>
          </a:stretch>
        </p:blipFill>
        <p:spPr>
          <a:xfrm>
            <a:off x="5382641" y="1673795"/>
            <a:ext cx="6595048" cy="4612658"/>
          </a:xfrm>
          <a:prstGeom prst="rect">
            <a:avLst/>
          </a:prstGeom>
        </p:spPr>
      </p:pic>
    </p:spTree>
    <p:extLst>
      <p:ext uri="{BB962C8B-B14F-4D97-AF65-F5344CB8AC3E}">
        <p14:creationId xmlns:p14="http://schemas.microsoft.com/office/powerpoint/2010/main" val="3366607981"/>
      </p:ext>
    </p:extLst>
  </p:cSld>
  <p:clrMapOvr>
    <a:masterClrMapping/>
  </p:clrMapOvr>
  <mc:AlternateContent xmlns:mc="http://schemas.openxmlformats.org/markup-compatibility/2006">
    <mc:Choice xmlns:p14="http://schemas.microsoft.com/office/powerpoint/2010/main" Requires="p14">
      <p:transition spd="slow" p14:dur="2000" advTm="96462"/>
    </mc:Choice>
    <mc:Fallback>
      <p:transition spd="slow" advTm="96462"/>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3E77A56-007A-53CF-2B22-A17A17973167}"/>
              </a:ext>
            </a:extLst>
          </p:cNvPr>
          <p:cNvPicPr>
            <a:picLocks noChangeAspect="1"/>
          </p:cNvPicPr>
          <p:nvPr/>
        </p:nvPicPr>
        <p:blipFill>
          <a:blip r:embed="rId3"/>
          <a:stretch>
            <a:fillRect/>
          </a:stretch>
        </p:blipFill>
        <p:spPr>
          <a:xfrm>
            <a:off x="0" y="786463"/>
            <a:ext cx="12192000" cy="864879"/>
          </a:xfrm>
          <a:prstGeom prst="rect">
            <a:avLst/>
          </a:prstGeom>
        </p:spPr>
      </p:pic>
      <p:sp>
        <p:nvSpPr>
          <p:cNvPr id="4" name="Text Placeholder 1">
            <a:extLst>
              <a:ext uri="{FF2B5EF4-FFF2-40B4-BE49-F238E27FC236}">
                <a16:creationId xmlns:a16="http://schemas.microsoft.com/office/drawing/2014/main" id="{A852CF9B-8ADE-7B61-FA47-96F35145E2C9}"/>
              </a:ext>
            </a:extLst>
          </p:cNvPr>
          <p:cNvSpPr txBox="1">
            <a:spLocks/>
          </p:cNvSpPr>
          <p:nvPr/>
        </p:nvSpPr>
        <p:spPr>
          <a:xfrm>
            <a:off x="170390" y="153989"/>
            <a:ext cx="11431361" cy="1519278"/>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3600" b="1" dirty="0">
                <a:solidFill>
                  <a:schemeClr val="tx1"/>
                </a:solidFill>
                <a:latin typeface="Arial" charset="0"/>
                <a:ea typeface="Arial" charset="0"/>
                <a:cs typeface="Arial" charset="0"/>
              </a:rPr>
              <a:t>Extreme precipitation will increase more than average precipitation</a:t>
            </a:r>
          </a:p>
          <a:p>
            <a:endParaRPr lang="en-GB" b="1" dirty="0">
              <a:solidFill>
                <a:schemeClr val="tx1"/>
              </a:solidFill>
              <a:latin typeface="Arial" charset="0"/>
              <a:ea typeface="Arial" charset="0"/>
              <a:cs typeface="Arial" charset="0"/>
            </a:endParaRPr>
          </a:p>
        </p:txBody>
      </p:sp>
      <p:sp>
        <p:nvSpPr>
          <p:cNvPr id="11" name="Rectangle 10">
            <a:extLst>
              <a:ext uri="{FF2B5EF4-FFF2-40B4-BE49-F238E27FC236}">
                <a16:creationId xmlns:a16="http://schemas.microsoft.com/office/drawing/2014/main" id="{1132899D-DBC0-3A36-3BE6-300094E60E6E}"/>
              </a:ext>
            </a:extLst>
          </p:cNvPr>
          <p:cNvSpPr/>
          <p:nvPr/>
        </p:nvSpPr>
        <p:spPr>
          <a:xfrm>
            <a:off x="244198" y="1853193"/>
            <a:ext cx="4904496" cy="3416320"/>
          </a:xfrm>
          <a:prstGeom prst="rect">
            <a:avLst/>
          </a:prstGeom>
          <a:solidFill>
            <a:srgbClr val="E5EDF5"/>
          </a:solidFill>
        </p:spPr>
        <p:txBody>
          <a:bodyPr wrap="square">
            <a:spAutoFit/>
          </a:bodyPr>
          <a:lstStyle/>
          <a:p>
            <a:pPr marL="285750" indent="-285750" algn="l">
              <a:buFont typeface="Arial" panose="020B0604020202020204" pitchFamily="34" charset="0"/>
              <a:buChar char="•"/>
            </a:pPr>
            <a:r>
              <a:rPr lang="en-GB" sz="2400" b="0" i="0" u="none" strike="noStrike" baseline="0" dirty="0"/>
              <a:t>By the end of the century under </a:t>
            </a:r>
            <a:r>
              <a:rPr lang="en-GB" sz="2400" dirty="0"/>
              <a:t>RCP 8.5, the average precipitation on wet days will increase by just over 10 % in both regions.</a:t>
            </a:r>
          </a:p>
          <a:p>
            <a:pPr marL="285750" indent="-285750" algn="l">
              <a:buFont typeface="Arial" panose="020B0604020202020204" pitchFamily="34" charset="0"/>
              <a:buChar char="•"/>
            </a:pPr>
            <a:endParaRPr lang="en-GB" sz="2400" dirty="0"/>
          </a:p>
          <a:p>
            <a:pPr marL="285750" indent="-285750" algn="l">
              <a:buFont typeface="Arial" panose="020B0604020202020204" pitchFamily="34" charset="0"/>
              <a:buChar char="•"/>
            </a:pPr>
            <a:r>
              <a:rPr lang="en-GB" sz="2400" dirty="0"/>
              <a:t>By contrast, the total precipitation falling on very wet days will increase by around 75 % in both regions. </a:t>
            </a:r>
            <a:endParaRPr lang="en-US" sz="2400" dirty="0"/>
          </a:p>
        </p:txBody>
      </p:sp>
      <p:pic>
        <p:nvPicPr>
          <p:cNvPr id="9" name="Picture 8">
            <a:extLst>
              <a:ext uri="{FF2B5EF4-FFF2-40B4-BE49-F238E27FC236}">
                <a16:creationId xmlns:a16="http://schemas.microsoft.com/office/drawing/2014/main" id="{D132FBB2-1909-3D64-EB4A-9D3FFAC05990}"/>
              </a:ext>
            </a:extLst>
          </p:cNvPr>
          <p:cNvPicPr>
            <a:picLocks noChangeAspect="1"/>
          </p:cNvPicPr>
          <p:nvPr/>
        </p:nvPicPr>
        <p:blipFill>
          <a:blip r:embed="rId4"/>
          <a:stretch>
            <a:fillRect/>
          </a:stretch>
        </p:blipFill>
        <p:spPr>
          <a:xfrm>
            <a:off x="5148694" y="6398154"/>
            <a:ext cx="6906683" cy="394043"/>
          </a:xfrm>
          <a:prstGeom prst="rect">
            <a:avLst/>
          </a:prstGeom>
        </p:spPr>
      </p:pic>
      <p:pic>
        <p:nvPicPr>
          <p:cNvPr id="5" name="Picture 4">
            <a:extLst>
              <a:ext uri="{FF2B5EF4-FFF2-40B4-BE49-F238E27FC236}">
                <a16:creationId xmlns:a16="http://schemas.microsoft.com/office/drawing/2014/main" id="{FFF83F47-3542-7275-AE97-B39D51DD297D}"/>
              </a:ext>
            </a:extLst>
          </p:cNvPr>
          <p:cNvPicPr>
            <a:picLocks noChangeAspect="1"/>
          </p:cNvPicPr>
          <p:nvPr/>
        </p:nvPicPr>
        <p:blipFill>
          <a:blip r:embed="rId5"/>
          <a:stretch>
            <a:fillRect/>
          </a:stretch>
        </p:blipFill>
        <p:spPr>
          <a:xfrm>
            <a:off x="5371758" y="1659953"/>
            <a:ext cx="3356456" cy="4686792"/>
          </a:xfrm>
          <a:prstGeom prst="rect">
            <a:avLst/>
          </a:prstGeom>
        </p:spPr>
      </p:pic>
      <p:pic>
        <p:nvPicPr>
          <p:cNvPr id="7" name="Picture 6">
            <a:extLst>
              <a:ext uri="{FF2B5EF4-FFF2-40B4-BE49-F238E27FC236}">
                <a16:creationId xmlns:a16="http://schemas.microsoft.com/office/drawing/2014/main" id="{7DA36641-54E6-E4AD-AF92-AB87AC315D85}"/>
              </a:ext>
            </a:extLst>
          </p:cNvPr>
          <p:cNvPicPr>
            <a:picLocks noChangeAspect="1"/>
          </p:cNvPicPr>
          <p:nvPr/>
        </p:nvPicPr>
        <p:blipFill>
          <a:blip r:embed="rId6"/>
          <a:stretch>
            <a:fillRect/>
          </a:stretch>
        </p:blipFill>
        <p:spPr>
          <a:xfrm>
            <a:off x="8736445" y="1620702"/>
            <a:ext cx="3265708" cy="4686792"/>
          </a:xfrm>
          <a:prstGeom prst="rect">
            <a:avLst/>
          </a:prstGeom>
        </p:spPr>
      </p:pic>
      <p:sp>
        <p:nvSpPr>
          <p:cNvPr id="12" name="Rectangle 11">
            <a:extLst>
              <a:ext uri="{FF2B5EF4-FFF2-40B4-BE49-F238E27FC236}">
                <a16:creationId xmlns:a16="http://schemas.microsoft.com/office/drawing/2014/main" id="{0351A0D1-D9D4-5652-6CCF-A22BE758BA8B}"/>
              </a:ext>
            </a:extLst>
          </p:cNvPr>
          <p:cNvSpPr/>
          <p:nvPr/>
        </p:nvSpPr>
        <p:spPr>
          <a:xfrm>
            <a:off x="5371758" y="6151984"/>
            <a:ext cx="630936" cy="2680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5422837"/>
      </p:ext>
    </p:extLst>
  </p:cSld>
  <p:clrMapOvr>
    <a:masterClrMapping/>
  </p:clrMapOvr>
  <mc:AlternateContent xmlns:mc="http://schemas.openxmlformats.org/markup-compatibility/2006">
    <mc:Choice xmlns:p14="http://schemas.microsoft.com/office/powerpoint/2010/main" Requires="p14">
      <p:transition spd="slow" p14:dur="2000" advTm="70818"/>
    </mc:Choice>
    <mc:Fallback>
      <p:transition spd="slow" advTm="70818"/>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3E77A56-007A-53CF-2B22-A17A17973167}"/>
              </a:ext>
            </a:extLst>
          </p:cNvPr>
          <p:cNvPicPr>
            <a:picLocks noChangeAspect="1"/>
          </p:cNvPicPr>
          <p:nvPr/>
        </p:nvPicPr>
        <p:blipFill>
          <a:blip r:embed="rId3"/>
          <a:stretch>
            <a:fillRect/>
          </a:stretch>
        </p:blipFill>
        <p:spPr>
          <a:xfrm>
            <a:off x="0" y="786463"/>
            <a:ext cx="12192000" cy="864879"/>
          </a:xfrm>
          <a:prstGeom prst="rect">
            <a:avLst/>
          </a:prstGeom>
        </p:spPr>
      </p:pic>
      <p:sp>
        <p:nvSpPr>
          <p:cNvPr id="4" name="Text Placeholder 1">
            <a:extLst>
              <a:ext uri="{FF2B5EF4-FFF2-40B4-BE49-F238E27FC236}">
                <a16:creationId xmlns:a16="http://schemas.microsoft.com/office/drawing/2014/main" id="{A852CF9B-8ADE-7B61-FA47-96F35145E2C9}"/>
              </a:ext>
            </a:extLst>
          </p:cNvPr>
          <p:cNvSpPr txBox="1">
            <a:spLocks/>
          </p:cNvSpPr>
          <p:nvPr/>
        </p:nvSpPr>
        <p:spPr>
          <a:xfrm>
            <a:off x="170390" y="0"/>
            <a:ext cx="11431361" cy="1519278"/>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3600" b="1" dirty="0">
                <a:solidFill>
                  <a:schemeClr val="tx1"/>
                </a:solidFill>
                <a:latin typeface="Arial" charset="0"/>
                <a:ea typeface="Arial" charset="0"/>
                <a:cs typeface="Arial" charset="0"/>
              </a:rPr>
              <a:t>Meteorological droughts will increase, when the effects of increasing temperature are included </a:t>
            </a:r>
          </a:p>
          <a:p>
            <a:endParaRPr lang="en-GB" b="1" dirty="0">
              <a:solidFill>
                <a:schemeClr val="tx1"/>
              </a:solidFill>
              <a:latin typeface="Arial" charset="0"/>
              <a:ea typeface="Arial" charset="0"/>
              <a:cs typeface="Arial" charset="0"/>
            </a:endParaRPr>
          </a:p>
        </p:txBody>
      </p:sp>
      <p:sp>
        <p:nvSpPr>
          <p:cNvPr id="11" name="Rectangle 10">
            <a:extLst>
              <a:ext uri="{FF2B5EF4-FFF2-40B4-BE49-F238E27FC236}">
                <a16:creationId xmlns:a16="http://schemas.microsoft.com/office/drawing/2014/main" id="{1132899D-DBC0-3A36-3BE6-300094E60E6E}"/>
              </a:ext>
            </a:extLst>
          </p:cNvPr>
          <p:cNvSpPr/>
          <p:nvPr/>
        </p:nvSpPr>
        <p:spPr>
          <a:xfrm>
            <a:off x="170390" y="1684930"/>
            <a:ext cx="11830363" cy="1569660"/>
          </a:xfrm>
          <a:prstGeom prst="rect">
            <a:avLst/>
          </a:prstGeom>
          <a:solidFill>
            <a:srgbClr val="E5EDF5"/>
          </a:solidFill>
        </p:spPr>
        <p:txBody>
          <a:bodyPr wrap="square">
            <a:spAutoFit/>
          </a:bodyPr>
          <a:lstStyle/>
          <a:p>
            <a:pPr marL="285750" indent="-285750" algn="l">
              <a:buFont typeface="Arial" panose="020B0604020202020204" pitchFamily="34" charset="0"/>
              <a:buChar char="•"/>
            </a:pPr>
            <a:r>
              <a:rPr lang="en-GB" sz="2400" b="0" i="0" u="none" strike="noStrike" baseline="0" dirty="0"/>
              <a:t>Considering precipitation only, meteorological droughts are expected to decrease.</a:t>
            </a:r>
            <a:endParaRPr lang="en-GB" sz="2400" dirty="0"/>
          </a:p>
          <a:p>
            <a:pPr marL="285750" indent="-285750" algn="l">
              <a:buFont typeface="Arial" panose="020B0604020202020204" pitchFamily="34" charset="0"/>
              <a:buChar char="•"/>
            </a:pPr>
            <a:r>
              <a:rPr lang="en-GB" sz="2400" dirty="0"/>
              <a:t>But including increased evapotranspiration due to temperature change, the number of meteorological drought months is expected to rise from 96.1 to 174.0 in the Rio Santa, and from 110.2 to 211.3 in the </a:t>
            </a:r>
            <a:r>
              <a:rPr lang="en-GB" sz="2400" dirty="0" err="1"/>
              <a:t>Vilcanota</a:t>
            </a:r>
            <a:r>
              <a:rPr lang="en-GB" sz="2400"/>
              <a:t>-Urubamba</a:t>
            </a:r>
            <a:r>
              <a:rPr lang="en-GB" sz="2400" dirty="0"/>
              <a:t>, by end of the 21</a:t>
            </a:r>
            <a:r>
              <a:rPr lang="en-GB" sz="2400" baseline="30000" dirty="0"/>
              <a:t>st</a:t>
            </a:r>
            <a:r>
              <a:rPr lang="en-GB" sz="2400" dirty="0"/>
              <a:t> century under RCP 8.5.</a:t>
            </a:r>
          </a:p>
        </p:txBody>
      </p:sp>
      <p:pic>
        <p:nvPicPr>
          <p:cNvPr id="5" name="Picture 4">
            <a:extLst>
              <a:ext uri="{FF2B5EF4-FFF2-40B4-BE49-F238E27FC236}">
                <a16:creationId xmlns:a16="http://schemas.microsoft.com/office/drawing/2014/main" id="{4D86F6FD-47EE-D86F-61D9-57602FCC9AC4}"/>
              </a:ext>
            </a:extLst>
          </p:cNvPr>
          <p:cNvPicPr>
            <a:picLocks noChangeAspect="1"/>
          </p:cNvPicPr>
          <p:nvPr/>
        </p:nvPicPr>
        <p:blipFill>
          <a:blip r:embed="rId4"/>
          <a:stretch>
            <a:fillRect/>
          </a:stretch>
        </p:blipFill>
        <p:spPr>
          <a:xfrm>
            <a:off x="1004045" y="3254590"/>
            <a:ext cx="9699813" cy="3603136"/>
          </a:xfrm>
          <a:prstGeom prst="rect">
            <a:avLst/>
          </a:prstGeom>
        </p:spPr>
      </p:pic>
    </p:spTree>
    <p:extLst>
      <p:ext uri="{BB962C8B-B14F-4D97-AF65-F5344CB8AC3E}">
        <p14:creationId xmlns:p14="http://schemas.microsoft.com/office/powerpoint/2010/main" val="1220804328"/>
      </p:ext>
    </p:extLst>
  </p:cSld>
  <p:clrMapOvr>
    <a:masterClrMapping/>
  </p:clrMapOvr>
  <mc:AlternateContent xmlns:mc="http://schemas.openxmlformats.org/markup-compatibility/2006">
    <mc:Choice xmlns:p14="http://schemas.microsoft.com/office/powerpoint/2010/main" Requires="p14">
      <p:transition spd="slow" p14:dur="2000" advTm="62615"/>
    </mc:Choice>
    <mc:Fallback>
      <p:transition spd="slow" advTm="62615"/>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3E77A56-007A-53CF-2B22-A17A17973167}"/>
              </a:ext>
            </a:extLst>
          </p:cNvPr>
          <p:cNvPicPr>
            <a:picLocks noChangeAspect="1"/>
          </p:cNvPicPr>
          <p:nvPr/>
        </p:nvPicPr>
        <p:blipFill>
          <a:blip r:embed="rId3"/>
          <a:stretch>
            <a:fillRect/>
          </a:stretch>
        </p:blipFill>
        <p:spPr>
          <a:xfrm>
            <a:off x="0" y="786463"/>
            <a:ext cx="12192000" cy="864879"/>
          </a:xfrm>
          <a:prstGeom prst="rect">
            <a:avLst/>
          </a:prstGeom>
        </p:spPr>
      </p:pic>
      <p:sp>
        <p:nvSpPr>
          <p:cNvPr id="4" name="Text Placeholder 1">
            <a:extLst>
              <a:ext uri="{FF2B5EF4-FFF2-40B4-BE49-F238E27FC236}">
                <a16:creationId xmlns:a16="http://schemas.microsoft.com/office/drawing/2014/main" id="{A852CF9B-8ADE-7B61-FA47-96F35145E2C9}"/>
              </a:ext>
            </a:extLst>
          </p:cNvPr>
          <p:cNvSpPr txBox="1">
            <a:spLocks/>
          </p:cNvSpPr>
          <p:nvPr/>
        </p:nvSpPr>
        <p:spPr>
          <a:xfrm>
            <a:off x="170390" y="0"/>
            <a:ext cx="11431361" cy="1519278"/>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3600" b="1" dirty="0">
                <a:solidFill>
                  <a:schemeClr val="tx1"/>
                </a:solidFill>
                <a:latin typeface="Arial" charset="0"/>
                <a:ea typeface="Arial" charset="0"/>
                <a:cs typeface="Arial" charset="0"/>
              </a:rPr>
              <a:t>Temperature increase is likely to accelerate glacier loss</a:t>
            </a:r>
          </a:p>
          <a:p>
            <a:endParaRPr lang="en-GB" b="1" dirty="0">
              <a:solidFill>
                <a:schemeClr val="tx1"/>
              </a:solidFill>
              <a:latin typeface="Arial" charset="0"/>
              <a:ea typeface="Arial" charset="0"/>
              <a:cs typeface="Arial" charset="0"/>
            </a:endParaRPr>
          </a:p>
        </p:txBody>
      </p:sp>
      <p:sp>
        <p:nvSpPr>
          <p:cNvPr id="6" name="Rectangle 5">
            <a:extLst>
              <a:ext uri="{FF2B5EF4-FFF2-40B4-BE49-F238E27FC236}">
                <a16:creationId xmlns:a16="http://schemas.microsoft.com/office/drawing/2014/main" id="{9C77149D-8AA6-FAAA-9E59-106C8CCCACFB}"/>
              </a:ext>
            </a:extLst>
          </p:cNvPr>
          <p:cNvSpPr/>
          <p:nvPr/>
        </p:nvSpPr>
        <p:spPr>
          <a:xfrm>
            <a:off x="191797" y="1765718"/>
            <a:ext cx="6103015" cy="3662541"/>
          </a:xfrm>
          <a:prstGeom prst="rect">
            <a:avLst/>
          </a:prstGeom>
          <a:solidFill>
            <a:srgbClr val="E5EDF5"/>
          </a:solidFill>
        </p:spPr>
        <p:txBody>
          <a:bodyPr wrap="square">
            <a:spAutoFit/>
          </a:bodyPr>
          <a:lstStyle/>
          <a:p>
            <a:pPr marL="285750" indent="-285750">
              <a:buFont typeface="Arial" panose="020B0604020202020204" pitchFamily="34" charset="0"/>
              <a:buChar char="•"/>
            </a:pPr>
            <a:r>
              <a:rPr lang="en-US" sz="2400" dirty="0"/>
              <a:t>Figure from Fyffe et al., (2021): “The energy and mass balance of Peruvian glaciers.”</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Under RCP 8.5, the CMIP5 projections shown here suggest an increased warming of 3.</a:t>
            </a:r>
            <a:r>
              <a:rPr lang="en-US" sz="2400" dirty="0">
                <a:cs typeface="Calibri" panose="020F0502020204030204" pitchFamily="34" charset="0"/>
              </a:rPr>
              <a:t>5</a:t>
            </a:r>
            <a:r>
              <a:rPr lang="en-US" sz="2400" dirty="0"/>
              <a:t> </a:t>
            </a:r>
            <a:r>
              <a:rPr lang="en-US" sz="2400" dirty="0">
                <a:cs typeface="Calibri" panose="020F0502020204030204" pitchFamily="34" charset="0"/>
              </a:rPr>
              <a:t>°C</a:t>
            </a:r>
            <a:r>
              <a:rPr lang="en-US" sz="2400" dirty="0"/>
              <a:t> and increased precipitation of around 11 %. </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This could lead to an increase in melt of over 7 m </a:t>
            </a:r>
            <a:r>
              <a:rPr lang="en-US" sz="2400" dirty="0" err="1"/>
              <a:t>w.e</a:t>
            </a:r>
            <a:r>
              <a:rPr lang="en-US" sz="2400" dirty="0"/>
              <a:t>./year. </a:t>
            </a:r>
            <a:endParaRPr lang="en-US" sz="2400" dirty="0">
              <a:effectLst/>
              <a:ea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sz="1600" dirty="0"/>
          </a:p>
        </p:txBody>
      </p:sp>
      <p:grpSp>
        <p:nvGrpSpPr>
          <p:cNvPr id="7" name="Group 6">
            <a:extLst>
              <a:ext uri="{FF2B5EF4-FFF2-40B4-BE49-F238E27FC236}">
                <a16:creationId xmlns:a16="http://schemas.microsoft.com/office/drawing/2014/main" id="{5C970F72-AFC5-98A3-1E65-3C3DD986AF11}"/>
              </a:ext>
            </a:extLst>
          </p:cNvPr>
          <p:cNvGrpSpPr/>
          <p:nvPr/>
        </p:nvGrpSpPr>
        <p:grpSpPr>
          <a:xfrm>
            <a:off x="6672315" y="1695199"/>
            <a:ext cx="5047542" cy="4341032"/>
            <a:chOff x="5673243" y="277957"/>
            <a:chExt cx="6028653" cy="5773182"/>
          </a:xfrm>
        </p:grpSpPr>
        <p:pic>
          <p:nvPicPr>
            <p:cNvPr id="8" name="Picture 7">
              <a:extLst>
                <a:ext uri="{FF2B5EF4-FFF2-40B4-BE49-F238E27FC236}">
                  <a16:creationId xmlns:a16="http://schemas.microsoft.com/office/drawing/2014/main" id="{E9DBDD38-4748-F947-A5E9-CA76039FEC39}"/>
                </a:ext>
              </a:extLst>
            </p:cNvPr>
            <p:cNvPicPr>
              <a:picLocks noChangeAspect="1"/>
            </p:cNvPicPr>
            <p:nvPr/>
          </p:nvPicPr>
          <p:blipFill>
            <a:blip r:embed="rId4"/>
            <a:stretch>
              <a:fillRect/>
            </a:stretch>
          </p:blipFill>
          <p:spPr>
            <a:xfrm>
              <a:off x="6215496" y="277957"/>
              <a:ext cx="5486400" cy="5200650"/>
            </a:xfrm>
            <a:prstGeom prst="rect">
              <a:avLst/>
            </a:prstGeom>
          </p:spPr>
        </p:pic>
        <p:pic>
          <p:nvPicPr>
            <p:cNvPr id="9" name="Picture 8">
              <a:extLst>
                <a:ext uri="{FF2B5EF4-FFF2-40B4-BE49-F238E27FC236}">
                  <a16:creationId xmlns:a16="http://schemas.microsoft.com/office/drawing/2014/main" id="{635AAE0A-E4CE-5224-C5CD-7DEE0979D82C}"/>
                </a:ext>
              </a:extLst>
            </p:cNvPr>
            <p:cNvPicPr>
              <a:picLocks noChangeAspect="1"/>
            </p:cNvPicPr>
            <p:nvPr/>
          </p:nvPicPr>
          <p:blipFill>
            <a:blip r:embed="rId5"/>
            <a:stretch>
              <a:fillRect/>
            </a:stretch>
          </p:blipFill>
          <p:spPr>
            <a:xfrm>
              <a:off x="6215496" y="5466051"/>
              <a:ext cx="5486400" cy="585088"/>
            </a:xfrm>
            <a:prstGeom prst="rect">
              <a:avLst/>
            </a:prstGeom>
          </p:spPr>
        </p:pic>
        <p:pic>
          <p:nvPicPr>
            <p:cNvPr id="10" name="Picture 9">
              <a:extLst>
                <a:ext uri="{FF2B5EF4-FFF2-40B4-BE49-F238E27FC236}">
                  <a16:creationId xmlns:a16="http://schemas.microsoft.com/office/drawing/2014/main" id="{32BCB95A-1B56-79C6-1E91-57FC3F267F47}"/>
                </a:ext>
              </a:extLst>
            </p:cNvPr>
            <p:cNvPicPr>
              <a:picLocks noChangeAspect="1"/>
            </p:cNvPicPr>
            <p:nvPr/>
          </p:nvPicPr>
          <p:blipFill>
            <a:blip r:embed="rId6"/>
            <a:stretch>
              <a:fillRect/>
            </a:stretch>
          </p:blipFill>
          <p:spPr>
            <a:xfrm>
              <a:off x="5673243" y="277957"/>
              <a:ext cx="584250" cy="5773182"/>
            </a:xfrm>
            <a:prstGeom prst="rect">
              <a:avLst/>
            </a:prstGeom>
          </p:spPr>
        </p:pic>
      </p:grpSp>
      <p:sp>
        <p:nvSpPr>
          <p:cNvPr id="12" name="TextBox 11">
            <a:extLst>
              <a:ext uri="{FF2B5EF4-FFF2-40B4-BE49-F238E27FC236}">
                <a16:creationId xmlns:a16="http://schemas.microsoft.com/office/drawing/2014/main" id="{50999FBC-3A95-1979-C52B-6EF7D0113492}"/>
              </a:ext>
            </a:extLst>
          </p:cNvPr>
          <p:cNvSpPr txBox="1"/>
          <p:nvPr/>
        </p:nvSpPr>
        <p:spPr>
          <a:xfrm>
            <a:off x="40617" y="6180891"/>
            <a:ext cx="12110766" cy="646331"/>
          </a:xfrm>
          <a:prstGeom prst="rect">
            <a:avLst/>
          </a:prstGeom>
          <a:noFill/>
        </p:spPr>
        <p:txBody>
          <a:bodyPr wrap="square">
            <a:spAutoFit/>
          </a:bodyPr>
          <a:lstStyle/>
          <a:p>
            <a:r>
              <a:rPr lang="en-US" sz="1800" dirty="0"/>
              <a:t>Catriona L. Fyffe, Emily Potter, Stefan Fugger et al., (2021). The energy and mass balance of Peruvian glaciers. JGR-Atmospheres (in press). </a:t>
            </a:r>
          </a:p>
        </p:txBody>
      </p:sp>
    </p:spTree>
    <p:extLst>
      <p:ext uri="{BB962C8B-B14F-4D97-AF65-F5344CB8AC3E}">
        <p14:creationId xmlns:p14="http://schemas.microsoft.com/office/powerpoint/2010/main" val="2878547962"/>
      </p:ext>
    </p:extLst>
  </p:cSld>
  <p:clrMapOvr>
    <a:masterClrMapping/>
  </p:clrMapOvr>
  <mc:AlternateContent xmlns:mc="http://schemas.openxmlformats.org/markup-compatibility/2006">
    <mc:Choice xmlns:p14="http://schemas.microsoft.com/office/powerpoint/2010/main" Requires="p14">
      <p:transition spd="slow" p14:dur="2000" advTm="30379"/>
    </mc:Choice>
    <mc:Fallback>
      <p:transition spd="slow" advTm="30379"/>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3E77A56-007A-53CF-2B22-A17A17973167}"/>
              </a:ext>
            </a:extLst>
          </p:cNvPr>
          <p:cNvPicPr>
            <a:picLocks noChangeAspect="1"/>
          </p:cNvPicPr>
          <p:nvPr/>
        </p:nvPicPr>
        <p:blipFill>
          <a:blip r:embed="rId3"/>
          <a:stretch>
            <a:fillRect/>
          </a:stretch>
        </p:blipFill>
        <p:spPr>
          <a:xfrm>
            <a:off x="0" y="786463"/>
            <a:ext cx="12192000" cy="864879"/>
          </a:xfrm>
          <a:prstGeom prst="rect">
            <a:avLst/>
          </a:prstGeom>
        </p:spPr>
      </p:pic>
      <p:sp>
        <p:nvSpPr>
          <p:cNvPr id="4" name="Text Placeholder 1">
            <a:extLst>
              <a:ext uri="{FF2B5EF4-FFF2-40B4-BE49-F238E27FC236}">
                <a16:creationId xmlns:a16="http://schemas.microsoft.com/office/drawing/2014/main" id="{A852CF9B-8ADE-7B61-FA47-96F35145E2C9}"/>
              </a:ext>
            </a:extLst>
          </p:cNvPr>
          <p:cNvSpPr txBox="1">
            <a:spLocks/>
          </p:cNvSpPr>
          <p:nvPr/>
        </p:nvSpPr>
        <p:spPr>
          <a:xfrm>
            <a:off x="170390" y="0"/>
            <a:ext cx="11431361" cy="1519278"/>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3600" b="1" dirty="0">
                <a:solidFill>
                  <a:schemeClr val="tx1"/>
                </a:solidFill>
                <a:latin typeface="Arial" charset="0"/>
                <a:ea typeface="Arial" charset="0"/>
                <a:cs typeface="Arial" charset="0"/>
              </a:rPr>
              <a:t>Soon to be submitted for publication!</a:t>
            </a:r>
          </a:p>
          <a:p>
            <a:r>
              <a:rPr lang="en-GB" sz="3600" b="1" dirty="0">
                <a:solidFill>
                  <a:schemeClr val="tx1"/>
                </a:solidFill>
                <a:latin typeface="Arial" charset="0"/>
                <a:ea typeface="Arial" charset="0"/>
                <a:cs typeface="Arial" charset="0"/>
              </a:rPr>
              <a:t>Data (soon) available at the Polar Data Centre</a:t>
            </a:r>
          </a:p>
          <a:p>
            <a:endParaRPr lang="en-GB" b="1" dirty="0">
              <a:solidFill>
                <a:schemeClr val="tx1"/>
              </a:solidFill>
              <a:latin typeface="Arial" charset="0"/>
              <a:ea typeface="Arial" charset="0"/>
              <a:cs typeface="Arial" charset="0"/>
            </a:endParaRPr>
          </a:p>
        </p:txBody>
      </p:sp>
      <p:sp>
        <p:nvSpPr>
          <p:cNvPr id="6" name="Rectangle 5">
            <a:extLst>
              <a:ext uri="{FF2B5EF4-FFF2-40B4-BE49-F238E27FC236}">
                <a16:creationId xmlns:a16="http://schemas.microsoft.com/office/drawing/2014/main" id="{9C77149D-8AA6-FAAA-9E59-106C8CCCACFB}"/>
              </a:ext>
            </a:extLst>
          </p:cNvPr>
          <p:cNvSpPr/>
          <p:nvPr/>
        </p:nvSpPr>
        <p:spPr>
          <a:xfrm>
            <a:off x="170389" y="1651342"/>
            <a:ext cx="11931963" cy="1938992"/>
          </a:xfrm>
          <a:prstGeom prst="rect">
            <a:avLst/>
          </a:prstGeom>
          <a:solidFill>
            <a:srgbClr val="E5EDF5"/>
          </a:solidFill>
        </p:spPr>
        <p:txBody>
          <a:bodyPr wrap="square">
            <a:spAutoFit/>
          </a:bodyPr>
          <a:lstStyle/>
          <a:p>
            <a:pPr algn="l"/>
            <a:r>
              <a:rPr lang="en-GB" sz="2400" b="1" i="0" u="none" strike="noStrike" baseline="0" dirty="0"/>
              <a:t>Emily R. Potter, Catriona Fyffe, Andrew Orr, Duncan Quincey, Andrew N. Ross, Sally Rangecroft, Katy Medina, Helen Burns, Alan Llacza, Gerardo Jacome, Robert Å. </a:t>
            </a:r>
            <a:r>
              <a:rPr lang="en-GB" sz="2400" b="1" i="0" u="none" strike="noStrike" baseline="0" dirty="0" err="1"/>
              <a:t>Hellström</a:t>
            </a:r>
            <a:r>
              <a:rPr lang="en-GB" sz="2400" b="1" i="0" u="none" strike="noStrike" baseline="0" dirty="0"/>
              <a:t>, Joshua Castro, J. Scott Hosking, </a:t>
            </a:r>
            <a:r>
              <a:rPr lang="en-GB" sz="2400" b="1" i="0" u="none" strike="noStrike" baseline="0" dirty="0" err="1"/>
              <a:t>Alejo</a:t>
            </a:r>
            <a:r>
              <a:rPr lang="en-GB" sz="2400" b="1" i="0" u="none" strike="noStrike" baseline="0" dirty="0"/>
              <a:t> </a:t>
            </a:r>
            <a:r>
              <a:rPr lang="en-GB" sz="2400" b="1" i="0" u="none" strike="noStrike" baseline="0" dirty="0" err="1"/>
              <a:t>Cochachin</a:t>
            </a:r>
            <a:r>
              <a:rPr lang="en-GB" sz="2400" b="1" i="0" u="none" strike="noStrike" baseline="0" dirty="0"/>
              <a:t>, </a:t>
            </a:r>
            <a:r>
              <a:rPr lang="en-GB" sz="2400" b="1" i="0" u="none" strike="noStrike" baseline="0" dirty="0" err="1"/>
              <a:t>Nilton</a:t>
            </a:r>
            <a:r>
              <a:rPr lang="en-GB" sz="2400" b="1" i="0" u="none" strike="noStrike" baseline="0" dirty="0"/>
              <a:t> </a:t>
            </a:r>
            <a:r>
              <a:rPr lang="en-GB" sz="2400" b="1" i="0" u="none" strike="noStrike" baseline="0" dirty="0" err="1"/>
              <a:t>Montaya</a:t>
            </a:r>
            <a:r>
              <a:rPr lang="en-GB" sz="2400" b="1" i="0" u="none" strike="noStrike" baseline="0" dirty="0"/>
              <a:t>, Edwin Loarte, and Francesca Pellicciotti </a:t>
            </a:r>
            <a:r>
              <a:rPr lang="en-GB" sz="2400" b="1" i="1" dirty="0"/>
              <a:t>Projected increases in climate extremes and temperature-induced drought over the Peruvian Andes, 1980-2100</a:t>
            </a:r>
          </a:p>
        </p:txBody>
      </p:sp>
      <p:sp>
        <p:nvSpPr>
          <p:cNvPr id="13" name="Rectangle 12">
            <a:extLst>
              <a:ext uri="{FF2B5EF4-FFF2-40B4-BE49-F238E27FC236}">
                <a16:creationId xmlns:a16="http://schemas.microsoft.com/office/drawing/2014/main" id="{3CB2E677-57F4-E9AC-6746-06732ABD1983}"/>
              </a:ext>
            </a:extLst>
          </p:cNvPr>
          <p:cNvSpPr/>
          <p:nvPr/>
        </p:nvSpPr>
        <p:spPr>
          <a:xfrm>
            <a:off x="170390" y="3829766"/>
            <a:ext cx="11931963" cy="2677656"/>
          </a:xfrm>
          <a:prstGeom prst="rect">
            <a:avLst/>
          </a:prstGeom>
          <a:solidFill>
            <a:srgbClr val="E5EDF5"/>
          </a:solidFill>
        </p:spPr>
        <p:txBody>
          <a:bodyPr wrap="square">
            <a:spAutoFit/>
          </a:bodyPr>
          <a:lstStyle/>
          <a:p>
            <a:pPr algn="l"/>
            <a:r>
              <a:rPr lang="en-GB" sz="2400" b="1" dirty="0"/>
              <a:t>Acknowledgements</a:t>
            </a:r>
          </a:p>
          <a:p>
            <a:pPr algn="l"/>
            <a:r>
              <a:rPr lang="en-GB" sz="2400" b="0" i="0" u="none" strike="noStrike" baseline="0" dirty="0">
                <a:solidFill>
                  <a:srgbClr val="000000"/>
                </a:solidFill>
                <a:latin typeface="LMRoman8-Regular"/>
              </a:rPr>
              <a:t>This research Funded by NERC (grants NE/S013296/1 and NE/S013318/1, respectively) and CONCYTEC through the Newton-Paulet Fund. </a:t>
            </a:r>
          </a:p>
          <a:p>
            <a:pPr algn="l"/>
            <a:r>
              <a:rPr lang="en-GB" sz="2400" b="0" i="0" u="none" strike="noStrike" baseline="0" dirty="0">
                <a:solidFill>
                  <a:srgbClr val="000000"/>
                </a:solidFill>
                <a:latin typeface="LMRoman8-Regular"/>
              </a:rPr>
              <a:t>We acknowledge the World Climate Research Programme’s Working Group on Coupled </a:t>
            </a:r>
            <a:r>
              <a:rPr lang="en-GB" sz="2400" b="0" i="0" u="none" strike="noStrike" baseline="0" dirty="0" err="1">
                <a:solidFill>
                  <a:srgbClr val="000000"/>
                </a:solidFill>
                <a:latin typeface="LMRoman8-Regular"/>
              </a:rPr>
              <a:t>Modeling</a:t>
            </a:r>
            <a:r>
              <a:rPr lang="en-GB" sz="2400" b="0" i="0" u="none" strike="noStrike" baseline="0" dirty="0">
                <a:solidFill>
                  <a:srgbClr val="000000"/>
                </a:solidFill>
                <a:latin typeface="LMRoman8-Regular"/>
              </a:rPr>
              <a:t>, which is responsible for the CMIP models.</a:t>
            </a:r>
            <a:endParaRPr lang="en-GB" sz="2400" b="1" dirty="0"/>
          </a:p>
          <a:p>
            <a:pPr algn="l"/>
            <a:r>
              <a:rPr lang="en-GB" sz="2400" b="0" i="0" u="none" strike="noStrike" baseline="0" dirty="0">
                <a:solidFill>
                  <a:srgbClr val="000000"/>
                </a:solidFill>
                <a:latin typeface="LMRoman8-Regular"/>
              </a:rPr>
              <a:t>We thank SENAMHI, UNASAM, ANA, UNSAAC, and </a:t>
            </a:r>
            <a:r>
              <a:rPr lang="en-GB" sz="2400" b="0" i="0" u="none" strike="noStrike" baseline="0" dirty="0" err="1">
                <a:solidFill>
                  <a:srgbClr val="000000"/>
                </a:solidFill>
                <a:latin typeface="LMRoman8-Regular"/>
              </a:rPr>
              <a:t>Compañia</a:t>
            </a:r>
            <a:r>
              <a:rPr lang="en-GB" sz="2400" b="0" i="0" u="none" strike="noStrike" baseline="0" dirty="0">
                <a:solidFill>
                  <a:srgbClr val="000000"/>
                </a:solidFill>
                <a:latin typeface="LMRoman8-Regular"/>
              </a:rPr>
              <a:t> Minera </a:t>
            </a:r>
            <a:r>
              <a:rPr lang="en-GB" sz="2400" b="0" i="0" u="none" strike="noStrike" baseline="0" dirty="0" err="1">
                <a:solidFill>
                  <a:srgbClr val="000000"/>
                </a:solidFill>
                <a:latin typeface="LMRoman8-Regular"/>
              </a:rPr>
              <a:t>Antamina</a:t>
            </a:r>
            <a:r>
              <a:rPr lang="en-GB" sz="2400" b="0" i="0" u="none" strike="noStrike" baseline="0" dirty="0">
                <a:solidFill>
                  <a:srgbClr val="000000"/>
                </a:solidFill>
                <a:latin typeface="LMRoman8-Regular"/>
              </a:rPr>
              <a:t> for the observational data</a:t>
            </a:r>
            <a:r>
              <a:rPr lang="en-GB" sz="2400" b="1" i="1" u="none" strike="noStrike" baseline="0" dirty="0">
                <a:solidFill>
                  <a:srgbClr val="000000"/>
                </a:solidFill>
                <a:latin typeface="LMRoman8-Regular"/>
              </a:rPr>
              <a:t>.</a:t>
            </a:r>
            <a:endParaRPr lang="en-GB" sz="2400" b="1" dirty="0"/>
          </a:p>
        </p:txBody>
      </p:sp>
    </p:spTree>
    <p:extLst>
      <p:ext uri="{BB962C8B-B14F-4D97-AF65-F5344CB8AC3E}">
        <p14:creationId xmlns:p14="http://schemas.microsoft.com/office/powerpoint/2010/main" val="2829965499"/>
      </p:ext>
    </p:extLst>
  </p:cSld>
  <p:clrMapOvr>
    <a:masterClrMapping/>
  </p:clrMapOvr>
  <mc:AlternateContent xmlns:mc="http://schemas.openxmlformats.org/markup-compatibility/2006">
    <mc:Choice xmlns:p14="http://schemas.microsoft.com/office/powerpoint/2010/main" Requires="p14">
      <p:transition spd="slow" p14:dur="2000" advTm="18224"/>
    </mc:Choice>
    <mc:Fallback>
      <p:transition spd="slow" advTm="18224"/>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1140</TotalTime>
  <Words>755</Words>
  <Application>Microsoft Office PowerPoint</Application>
  <PresentationFormat>Widescreen</PresentationFormat>
  <Paragraphs>57</Paragraphs>
  <Slides>7</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Calibri Light</vt:lpstr>
      <vt:lpstr>LMRoman8-Regular</vt:lpstr>
      <vt:lpstr>Office Theme</vt:lpstr>
      <vt:lpstr>Introduction on how to use this presentation template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Casey Dickinson</dc:creator>
  <cp:lastModifiedBy>Emily Potter</cp:lastModifiedBy>
  <cp:revision>18</cp:revision>
  <dcterms:created xsi:type="dcterms:W3CDTF">2017-03-28T10:31:45Z</dcterms:created>
  <dcterms:modified xsi:type="dcterms:W3CDTF">2022-05-22T14:26:25Z</dcterms:modified>
</cp:coreProperties>
</file>