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97" r:id="rId5"/>
    <p:sldId id="259" r:id="rId6"/>
    <p:sldId id="295" r:id="rId7"/>
    <p:sldId id="260" r:id="rId8"/>
    <p:sldId id="296" r:id="rId9"/>
    <p:sldId id="29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A36B1-4236-4DA9-A69F-68BB0E1AAB78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53FB7D-F1F3-45BD-8A6F-C88E755BA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89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3FB7D-F1F3-45BD-8A6F-C88E755BA2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2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3FB7D-F1F3-45BD-8A6F-C88E755BA2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40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3FB7D-F1F3-45BD-8A6F-C88E755BA2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25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3FB7D-F1F3-45BD-8A6F-C88E755BA2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060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3FB7D-F1F3-45BD-8A6F-C88E755BA2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9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3FB7D-F1F3-45BD-8A6F-C88E755BA2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99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3FB7D-F1F3-45BD-8A6F-C88E755BA2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6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FAC85-1111-1825-EFF5-33D66616DA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208B58-0DA3-8FE7-60DF-C187E0F814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C332C-8ED2-7286-925D-4FE2FA93E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FFB3-93F6-496C-A2CE-D0E1A484A1EF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C0A75-6370-2465-7D91-42E02EE27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F5075-8EFD-BB0D-5BFF-E5786B8B3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19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C1140-EBFE-336C-5389-CF02BB8C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AE369D-047B-CF29-AE7D-C18A6053B8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00D337-361C-E689-71DE-1950B73A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95483-C6C9-42FB-AA7B-800891C9E299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CCAD4-CD1C-BB77-7594-34ADA520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63195-B4B8-AA2C-ED35-9A7D5C011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6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92C36F-1AD4-154D-A814-216C2A093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494EDA-BFEE-45FF-DF8E-7C73CB9E9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ED2FD-97A2-1ABF-B083-B780302A7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25B2-750D-4821-BE6F-16B104954B74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1770C-0E4A-2B27-F6B4-E7B04F25C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19EA7-D758-F70F-0125-CE5868000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864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5F9C-3B16-FF9A-C14D-EEA8C183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689D6A-A271-4F8B-3052-6DFE2B3FD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9AC09-1434-BB4C-B23B-C2C06581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2F53D-A3F0-44B0-9F04-69979D1344CD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9E926-7EF0-167F-8E70-B4FCDA50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243D3-30FF-B952-8C88-3FCCF7230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369EE-FCC1-E54F-92E1-2F390A953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56129-ABB2-A741-3EAF-C0844D8F9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973A7-87AC-C09D-C933-FF9B6D47B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87446-B40D-427B-B7A1-9E95756788AE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ED3DA-9071-BFD1-B3E6-909CA158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DBC7B-7FD3-E295-083D-5A9CF0DE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4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447D-5AA5-FE3A-DED3-544D80856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5EBD9-533D-3AC9-41D1-F6E969866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0CC513-7060-1D60-84F0-6714591B1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A33CC-6BEA-3F9A-C6F8-CD1DC2EE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41F2-A6A5-45FA-A5CA-18A4575DFB7A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D63F1-F545-ED01-C822-DFCBADC38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941D2-111C-25AA-630E-D1B3C12B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26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A569D-F5B3-0FF0-10CC-1BA2164DB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05DA4-97EE-30C9-1C12-26CABA810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A6ECE-3736-D6AA-1E2C-F28387DFB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35E104-F3FD-1943-ACB8-D882865D7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2A64C2-E225-F05D-43B8-C5C368D0E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F5B1B8-55C0-F381-C722-EA2141FC8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806E0-DB9F-4F55-ACFD-988EE8F6EC8D}" type="datetime1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81F16F-4C3E-DBA9-057E-968EC5CBF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3A2602-1EA1-F1DD-12C7-E309F2591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4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A6878-5144-9D7A-6BDF-73D0BE9DD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CD8C61-23FA-0976-C62C-FB46B2A5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A9547-35DC-45A6-A3E8-D2638B806159}" type="datetime1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45296-4828-0242-F366-0FA8253C0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38B27-0956-3713-D3DE-CB4CB3BB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19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B8B43C-6589-81B8-A570-1DB439F7C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AF2FF-05B1-4DAE-9E17-BB65E69B9961}" type="datetime1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2519F2-58F8-FEDC-48C1-443CB95B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87113-2F10-265B-0A1F-75F899E2E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07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7DDA9-6697-629E-BB46-40C41054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CF511-DD57-40ED-13DF-EA2EB3845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DD4773-FED2-57AB-5AE1-FB69670EA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7F421D-D5E3-F394-5C0F-376E70676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E4EAA-CE7F-45EF-9AED-945C014E8814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E388B-C626-932C-C71A-C7E3ACBD8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E4443-7050-4E0F-320F-6053B5878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20A1-EA14-C238-DB6A-79994E87B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3449F7-2E94-AFCF-AD49-D381A2A0E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D9E54-1600-2159-5F79-60283E3FB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7038C-31B0-87F5-DE00-9DE5DA288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4FC7D-DDCF-468A-BFA1-29CD39457670}" type="datetime1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70B71-DC37-828A-88FE-6F620BC2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E92E4-EE72-814B-6CA3-9B64B7B8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7C8546-316B-BFC3-61C9-7A2BAA828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A4295-758E-3703-B91C-A6F06421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25A7C-9761-9073-6CB3-B3674A4C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0E520-116E-4BAA-9442-CA71BE24CAD8}" type="datetime1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DED1C-8A35-6D9E-88D4-03715AA00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B8793-4784-C778-2FCC-68A3C7FD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EA26D-B872-448D-9199-228678547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1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hyperlink" Target="https://www.deepsearedox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nimet@ims.metu.edu.tr" TargetMode="Externa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BD71DEEA-22FE-AAA7-97CB-4E352D0105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013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F9F1DA-E22D-5073-C006-702C26FC9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309" y="928908"/>
            <a:ext cx="4023360" cy="2960704"/>
          </a:xfrm>
        </p:spPr>
        <p:txBody>
          <a:bodyPr anchor="b"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Seafloor iron mobilization across the deep-water redox gradients of the Black Sea and the Sea of Marmara</a:t>
            </a:r>
            <a:br>
              <a:rPr lang="tr-TR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tr-TR" sz="23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23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19EC9A-8A2A-B8EF-2F5A-61676D07F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5856" y="4084588"/>
            <a:ext cx="6141184" cy="1651049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Nimet Alımlı, Mustafa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Yücel</a:t>
            </a:r>
            <a:endParaRPr kumimoji="0" lang="tr-TR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Institute of Marine Sciences, Middle East Technical University,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Turkey</a:t>
            </a:r>
            <a:endParaRPr kumimoji="0" lang="tr-TR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/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nimet@ims.metu.edu.tr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69849-B089-A1B4-A095-CB0A420F83F9}"/>
              </a:ext>
            </a:extLst>
          </p:cNvPr>
          <p:cNvGrpSpPr/>
          <p:nvPr/>
        </p:nvGrpSpPr>
        <p:grpSpPr>
          <a:xfrm>
            <a:off x="0" y="6015641"/>
            <a:ext cx="12197873" cy="846242"/>
            <a:chOff x="3419" y="6021288"/>
            <a:chExt cx="12197873" cy="84624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6CDF5DB-3032-5777-703B-62DB1C45F9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678"/>
            <a:stretch/>
          </p:blipFill>
          <p:spPr bwMode="auto">
            <a:xfrm>
              <a:off x="1525593" y="6021288"/>
              <a:ext cx="9153525" cy="846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E4AF19C-FFB8-008E-4B65-FBBF4D582D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02" t="87678"/>
            <a:stretch/>
          </p:blipFill>
          <p:spPr bwMode="auto">
            <a:xfrm>
              <a:off x="9949746" y="6021288"/>
              <a:ext cx="2251546" cy="846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BD061F7-A637-6595-EF0F-F4E962A8FD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02" t="87678" r="7598"/>
            <a:stretch/>
          </p:blipFill>
          <p:spPr bwMode="auto">
            <a:xfrm>
              <a:off x="3419" y="6021288"/>
              <a:ext cx="1556077" cy="846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E485CB7-FF0E-1A92-680C-97011283708A}"/>
              </a:ext>
            </a:extLst>
          </p:cNvPr>
          <p:cNvSpPr txBox="1"/>
          <p:nvPr/>
        </p:nvSpPr>
        <p:spPr>
          <a:xfrm>
            <a:off x="2601352" y="6115596"/>
            <a:ext cx="338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i="1" dirty="0" err="1">
                <a:solidFill>
                  <a:schemeClr val="bg1"/>
                </a:solidFill>
              </a:rPr>
              <a:t>Middle</a:t>
            </a:r>
            <a:r>
              <a:rPr lang="tr-TR" i="1" dirty="0">
                <a:solidFill>
                  <a:schemeClr val="bg1"/>
                </a:solidFill>
              </a:rPr>
              <a:t> East Technical </a:t>
            </a:r>
            <a:r>
              <a:rPr lang="tr-TR" i="1" dirty="0" err="1">
                <a:solidFill>
                  <a:schemeClr val="bg1"/>
                </a:solidFill>
              </a:rPr>
              <a:t>University</a:t>
            </a:r>
            <a:endParaRPr lang="tr-TR" i="1" dirty="0">
              <a:solidFill>
                <a:schemeClr val="bg1"/>
              </a:solidFill>
            </a:endParaRPr>
          </a:p>
          <a:p>
            <a:r>
              <a:rPr lang="tr-TR" i="1" dirty="0" err="1">
                <a:solidFill>
                  <a:schemeClr val="bg1"/>
                </a:solidFill>
              </a:rPr>
              <a:t>Institute</a:t>
            </a:r>
            <a:r>
              <a:rPr lang="tr-TR" i="1" dirty="0">
                <a:solidFill>
                  <a:schemeClr val="bg1"/>
                </a:solidFill>
              </a:rPr>
              <a:t> of Marine </a:t>
            </a:r>
            <a:r>
              <a:rPr lang="tr-TR" i="1" dirty="0" err="1">
                <a:solidFill>
                  <a:schemeClr val="bg1"/>
                </a:solidFill>
              </a:rPr>
              <a:t>Sciences</a:t>
            </a:r>
            <a:r>
              <a:rPr lang="tr-TR" i="1" dirty="0">
                <a:solidFill>
                  <a:schemeClr val="bg1"/>
                </a:solidFill>
              </a:rPr>
              <a:t>	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83B80-7AFE-BE72-A346-8F0512F6DD9D}"/>
              </a:ext>
            </a:extLst>
          </p:cNvPr>
          <p:cNvSpPr txBox="1"/>
          <p:nvPr/>
        </p:nvSpPr>
        <p:spPr>
          <a:xfrm>
            <a:off x="6452700" y="6178425"/>
            <a:ext cx="5662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dirty="0" err="1"/>
              <a:t>funded</a:t>
            </a:r>
            <a:r>
              <a:rPr lang="tr-TR" sz="1600" dirty="0"/>
              <a:t> </a:t>
            </a:r>
            <a:r>
              <a:rPr lang="tr-TR" sz="1600" dirty="0" err="1"/>
              <a:t>by</a:t>
            </a:r>
            <a:endParaRPr lang="tr-TR" sz="1600" dirty="0"/>
          </a:p>
          <a:p>
            <a:r>
              <a:rPr lang="tr-TR" sz="1600" dirty="0"/>
              <a:t>TUBITAK 2247  ERC </a:t>
            </a:r>
            <a:r>
              <a:rPr lang="tr-TR" sz="1600" dirty="0" err="1"/>
              <a:t>Supporting</a:t>
            </a:r>
            <a:r>
              <a:rPr lang="tr-TR" sz="1600" dirty="0"/>
              <a:t> </a:t>
            </a:r>
            <a:r>
              <a:rPr lang="tr-TR" sz="1600" dirty="0" err="1"/>
              <a:t>Programme</a:t>
            </a:r>
            <a:r>
              <a:rPr lang="tr-TR" sz="1600" dirty="0"/>
              <a:t> – DEEPREDOX Project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51D941-129A-BE30-E37C-9C9D386C2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6829FAF8-61A9-9FA0-4E2B-782FB495F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03" y="17420"/>
            <a:ext cx="1333333" cy="13333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FA32AE-61D3-67B0-0527-6EAD26093B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371" y="-3882"/>
            <a:ext cx="967597" cy="13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03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385E1BDC-A9B0-4A87-82E3-F3187F69A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0990C621-3B8B-4820-8328-D47EF7CE8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89FB97-3EC0-A5AF-FFD9-1345002ED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586822"/>
            <a:ext cx="3657600" cy="1645920"/>
          </a:xfrm>
        </p:spPr>
        <p:txBody>
          <a:bodyPr>
            <a:normAutofit/>
          </a:bodyPr>
          <a:lstStyle/>
          <a:p>
            <a:r>
              <a:rPr lang="tr-TR" sz="3200"/>
              <a:t>Black Sea</a:t>
            </a:r>
            <a:endParaRPr lang="en-US" sz="32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2385B-1D2A-4E17-84FA-6CB7F0AAE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E791F2F-79DB-4CC0-9FA1-001E3E91E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AB54466-0218-8A69-A169-18B3B7E15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0106" y="586822"/>
            <a:ext cx="6106742" cy="1645920"/>
          </a:xfrm>
        </p:spPr>
        <p:txBody>
          <a:bodyPr anchor="ctr">
            <a:normAutofit/>
          </a:bodyPr>
          <a:lstStyle/>
          <a:p>
            <a:r>
              <a:rPr lang="tr-TR" sz="1800" dirty="0"/>
              <a:t>Semi-</a:t>
            </a:r>
            <a:r>
              <a:rPr lang="tr-TR" sz="1800" dirty="0" err="1"/>
              <a:t>enclosed</a:t>
            </a:r>
            <a:r>
              <a:rPr lang="tr-TR" sz="1800" dirty="0"/>
              <a:t> </a:t>
            </a:r>
            <a:r>
              <a:rPr lang="tr-TR" sz="1800" dirty="0" err="1"/>
              <a:t>basin</a:t>
            </a:r>
            <a:endParaRPr lang="tr-TR" sz="1800" dirty="0"/>
          </a:p>
          <a:p>
            <a:r>
              <a:rPr lang="tr-TR" sz="1800" dirty="0" err="1"/>
              <a:t>Largest</a:t>
            </a:r>
            <a:r>
              <a:rPr lang="tr-TR" sz="1800" dirty="0"/>
              <a:t> </a:t>
            </a:r>
            <a:r>
              <a:rPr lang="tr-TR" sz="1800" dirty="0" err="1"/>
              <a:t>and</a:t>
            </a:r>
            <a:r>
              <a:rPr lang="tr-TR" sz="1800" dirty="0"/>
              <a:t> </a:t>
            </a:r>
            <a:r>
              <a:rPr lang="tr-TR" sz="1800" dirty="0" err="1"/>
              <a:t>oldest</a:t>
            </a:r>
            <a:r>
              <a:rPr lang="tr-TR" sz="1800" dirty="0"/>
              <a:t> </a:t>
            </a:r>
            <a:r>
              <a:rPr lang="tr-TR" sz="1800" dirty="0" err="1"/>
              <a:t>euxinic</a:t>
            </a:r>
            <a:r>
              <a:rPr lang="tr-TR" sz="1800" dirty="0"/>
              <a:t> </a:t>
            </a:r>
            <a:r>
              <a:rPr lang="tr-TR" sz="1800" dirty="0" err="1"/>
              <a:t>area</a:t>
            </a:r>
            <a:r>
              <a:rPr lang="tr-TR" sz="1800" dirty="0"/>
              <a:t> on Earth</a:t>
            </a:r>
          </a:p>
          <a:p>
            <a:r>
              <a:rPr lang="tr-TR" sz="1800" dirty="0"/>
              <a:t>Oxic, </a:t>
            </a:r>
            <a:r>
              <a:rPr lang="tr-TR" sz="1800" dirty="0" err="1"/>
              <a:t>sub</a:t>
            </a:r>
            <a:r>
              <a:rPr lang="tr-TR" sz="1800" dirty="0"/>
              <a:t>-oxic </a:t>
            </a:r>
            <a:r>
              <a:rPr lang="tr-TR" sz="1800" dirty="0" err="1"/>
              <a:t>and</a:t>
            </a:r>
            <a:r>
              <a:rPr lang="tr-TR" sz="1800" dirty="0"/>
              <a:t> </a:t>
            </a:r>
            <a:r>
              <a:rPr lang="tr-TR" sz="1800" dirty="0" err="1"/>
              <a:t>sulfidic</a:t>
            </a:r>
            <a:r>
              <a:rPr lang="tr-TR" sz="1800" dirty="0"/>
              <a:t> </a:t>
            </a:r>
            <a:r>
              <a:rPr lang="tr-TR" sz="1800" dirty="0" err="1"/>
              <a:t>areas</a:t>
            </a:r>
            <a:endParaRPr lang="tr-TR" sz="1800" dirty="0"/>
          </a:p>
        </p:txBody>
      </p:sp>
      <p:pic>
        <p:nvPicPr>
          <p:cNvPr id="27" name="Picture 26" descr="Diagram, schematic&#10;&#10;Description automatically generated">
            <a:extLst>
              <a:ext uri="{FF2B5EF4-FFF2-40B4-BE49-F238E27FC236}">
                <a16:creationId xmlns:a16="http://schemas.microsoft.com/office/drawing/2014/main" id="{4AAA6907-86B3-0FDC-C9E3-6EBB16D75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228" y="2676139"/>
            <a:ext cx="1977092" cy="3483864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06C6692-C217-C0A2-A9D0-277D46B932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138" y="2693565"/>
            <a:ext cx="5523082" cy="3451926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393ACF3F-E8A6-E23C-77DE-F9C087410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2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DBAD24-D5A4-10BD-3951-2D279F9BEE6D}"/>
              </a:ext>
            </a:extLst>
          </p:cNvPr>
          <p:cNvSpPr txBox="1"/>
          <p:nvPr/>
        </p:nvSpPr>
        <p:spPr>
          <a:xfrm>
            <a:off x="2844080" y="6117289"/>
            <a:ext cx="2001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Ulloa</a:t>
            </a:r>
            <a:r>
              <a:rPr lang="tr-TR" sz="1400" dirty="0"/>
              <a:t> et al. 2012</a:t>
            </a:r>
            <a:endParaRPr lang="en-US" sz="1400" dirty="0"/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2A9861F9-B36C-8EA8-3594-FD15FF5DD6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03" y="17420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0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BA70A6-AA64-66A2-51E4-1E685A006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The </a:t>
            </a:r>
            <a:r>
              <a:rPr lang="tr-TR" sz="2800" dirty="0"/>
              <a:t>S</a:t>
            </a:r>
            <a:r>
              <a:rPr lang="en-US" sz="2800" dirty="0" err="1"/>
              <a:t>ea</a:t>
            </a:r>
            <a:r>
              <a:rPr lang="en-US" sz="2800" dirty="0"/>
              <a:t> of Marmara</a:t>
            </a:r>
          </a:p>
        </p:txBody>
      </p:sp>
      <p:sp>
        <p:nvSpPr>
          <p:cNvPr id="73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Content Placeholder 30">
            <a:extLst>
              <a:ext uri="{FF2B5EF4-FFF2-40B4-BE49-F238E27FC236}">
                <a16:creationId xmlns:a16="http://schemas.microsoft.com/office/drawing/2014/main" id="{5FE3E04B-9B0F-901C-21EA-4F36DCB32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166917"/>
            <a:ext cx="3726094" cy="3425043"/>
          </a:xfrm>
        </p:spPr>
        <p:txBody>
          <a:bodyPr>
            <a:normAutofit/>
          </a:bodyPr>
          <a:lstStyle/>
          <a:p>
            <a:r>
              <a:rPr lang="tr-TR" sz="1700" dirty="0" err="1"/>
              <a:t>Located</a:t>
            </a:r>
            <a:r>
              <a:rPr lang="tr-TR" sz="1700" dirty="0"/>
              <a:t> in </a:t>
            </a:r>
            <a:r>
              <a:rPr lang="tr-TR" sz="1700" dirty="0" err="1"/>
              <a:t>between</a:t>
            </a:r>
            <a:r>
              <a:rPr lang="tr-TR" sz="1700" dirty="0"/>
              <a:t> </a:t>
            </a:r>
            <a:r>
              <a:rPr lang="tr-TR" sz="1700" dirty="0" err="1"/>
              <a:t>Mediterranean</a:t>
            </a:r>
            <a:r>
              <a:rPr lang="tr-TR" sz="1700" dirty="0"/>
              <a:t> </a:t>
            </a:r>
            <a:r>
              <a:rPr lang="tr-TR" sz="1700" dirty="0" err="1"/>
              <a:t>and</a:t>
            </a:r>
            <a:r>
              <a:rPr lang="tr-TR" sz="1700" dirty="0"/>
              <a:t> Black </a:t>
            </a:r>
            <a:r>
              <a:rPr lang="tr-TR" sz="1700" dirty="0" err="1"/>
              <a:t>Sea</a:t>
            </a:r>
            <a:endParaRPr lang="tr-TR" sz="1700" dirty="0"/>
          </a:p>
          <a:p>
            <a:r>
              <a:rPr lang="tr-TR" sz="1700" dirty="0"/>
              <a:t>Under </a:t>
            </a:r>
            <a:r>
              <a:rPr lang="tr-TR" sz="1700" dirty="0" err="1"/>
              <a:t>influence</a:t>
            </a:r>
            <a:r>
              <a:rPr lang="tr-TR" sz="1700" dirty="0"/>
              <a:t> of </a:t>
            </a:r>
            <a:r>
              <a:rPr lang="tr-TR" sz="1700" dirty="0" err="1"/>
              <a:t>industry</a:t>
            </a:r>
            <a:endParaRPr lang="tr-TR" sz="17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71D5B5-5398-9F76-AB33-AF82F7CEC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r="7903" b="1"/>
          <a:stretch/>
        </p:blipFill>
        <p:spPr>
          <a:xfrm>
            <a:off x="5124450" y="634382"/>
            <a:ext cx="6657213" cy="549516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BCADA77-C08E-D3CD-3D2A-A177AD410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610" y="4518013"/>
            <a:ext cx="4735197" cy="23196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90CFB9-6B79-D249-C8C1-FD5C080AF420}"/>
              </a:ext>
            </a:extLst>
          </p:cNvPr>
          <p:cNvSpPr txBox="1"/>
          <p:nvPr/>
        </p:nvSpPr>
        <p:spPr>
          <a:xfrm>
            <a:off x="8453056" y="5021429"/>
            <a:ext cx="1801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/>
              <a:t>Sea</a:t>
            </a:r>
            <a:r>
              <a:rPr lang="tr-TR" dirty="0"/>
              <a:t> of Marmara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2977FD-54D9-0B5A-36E2-DC234050CAE3}"/>
              </a:ext>
            </a:extLst>
          </p:cNvPr>
          <p:cNvSpPr txBox="1"/>
          <p:nvPr/>
        </p:nvSpPr>
        <p:spPr>
          <a:xfrm>
            <a:off x="10811670" y="5021429"/>
            <a:ext cx="127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Black </a:t>
            </a:r>
            <a:r>
              <a:rPr lang="tr-TR" dirty="0" err="1"/>
              <a:t>Sea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91A0FA2-9274-600E-2645-67ADD4846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3</a:t>
            </a:fld>
            <a:endParaRPr lang="en-US"/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126F02B5-31C9-D778-9601-E8D58E7A5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98" y="3288673"/>
            <a:ext cx="1962564" cy="310777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10AEA405-9026-A361-EB34-DE8735BA3AB0}"/>
              </a:ext>
            </a:extLst>
          </p:cNvPr>
          <p:cNvSpPr txBox="1"/>
          <p:nvPr/>
        </p:nvSpPr>
        <p:spPr>
          <a:xfrm>
            <a:off x="2410647" y="3429000"/>
            <a:ext cx="25568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800" dirty="0" err="1"/>
              <a:t>Decreasing</a:t>
            </a:r>
            <a:r>
              <a:rPr lang="tr-TR" sz="1800" dirty="0"/>
              <a:t> </a:t>
            </a:r>
            <a:r>
              <a:rPr lang="tr-TR" sz="1800" dirty="0" err="1"/>
              <a:t>oxygen</a:t>
            </a:r>
            <a:r>
              <a:rPr lang="tr-TR" sz="1800" dirty="0"/>
              <a:t> since 1980s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800" dirty="0" err="1"/>
              <a:t>Permanent</a:t>
            </a:r>
            <a:r>
              <a:rPr lang="tr-TR" sz="1800" dirty="0"/>
              <a:t> </a:t>
            </a:r>
            <a:r>
              <a:rPr lang="tr-TR" sz="1800" dirty="0" err="1"/>
              <a:t>hypoxic</a:t>
            </a:r>
            <a:r>
              <a:rPr lang="tr-TR" sz="1800" dirty="0"/>
              <a:t> </a:t>
            </a:r>
            <a:r>
              <a:rPr lang="tr-TR" sz="1800" dirty="0" err="1"/>
              <a:t>areas</a:t>
            </a:r>
            <a:endParaRPr lang="tr-TR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800" dirty="0" err="1"/>
              <a:t>In</a:t>
            </a:r>
            <a:r>
              <a:rPr lang="tr-TR" sz="1800" dirty="0"/>
              <a:t> risk of </a:t>
            </a:r>
            <a:r>
              <a:rPr lang="tr-TR" sz="1800" dirty="0" err="1"/>
              <a:t>becoming</a:t>
            </a:r>
            <a:r>
              <a:rPr lang="tr-TR" sz="1800" dirty="0"/>
              <a:t> OMZ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4E9DAA3-7353-B5F3-D185-220229863A0D}"/>
              </a:ext>
            </a:extLst>
          </p:cNvPr>
          <p:cNvSpPr txBox="1"/>
          <p:nvPr/>
        </p:nvSpPr>
        <p:spPr>
          <a:xfrm>
            <a:off x="524511" y="2251204"/>
            <a:ext cx="11142977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r-TR" sz="3200" dirty="0" err="1"/>
              <a:t>What</a:t>
            </a:r>
            <a:r>
              <a:rPr lang="tr-TR" sz="3200" dirty="0"/>
              <a:t> is </a:t>
            </a:r>
            <a:r>
              <a:rPr lang="tr-TR" sz="3200" dirty="0" err="1"/>
              <a:t>the</a:t>
            </a:r>
            <a:r>
              <a:rPr lang="tr-TR" sz="3200" dirty="0"/>
              <a:t>…</a:t>
            </a:r>
          </a:p>
          <a:p>
            <a:pPr marL="0" indent="0">
              <a:buNone/>
            </a:pPr>
            <a:r>
              <a:rPr lang="tr-TR" sz="3200" dirty="0"/>
              <a:t>…</a:t>
            </a:r>
            <a:r>
              <a:rPr lang="tr-TR" sz="3200" dirty="0" err="1"/>
              <a:t>benthic</a:t>
            </a:r>
            <a:r>
              <a:rPr lang="tr-TR" sz="3200" dirty="0"/>
              <a:t> </a:t>
            </a:r>
            <a:r>
              <a:rPr lang="tr-TR" sz="3200" dirty="0" err="1"/>
              <a:t>iron</a:t>
            </a:r>
            <a:r>
              <a:rPr lang="tr-TR" sz="3200" dirty="0"/>
              <a:t> </a:t>
            </a:r>
            <a:r>
              <a:rPr lang="tr-TR" sz="3200" dirty="0" err="1"/>
              <a:t>mobilization</a:t>
            </a:r>
            <a:r>
              <a:rPr lang="tr-TR" sz="3200" dirty="0"/>
              <a:t> </a:t>
            </a:r>
            <a:r>
              <a:rPr lang="tr-TR" sz="3200" dirty="0" err="1"/>
              <a:t>patterns</a:t>
            </a:r>
            <a:r>
              <a:rPr lang="tr-TR" sz="3200" dirty="0"/>
              <a:t> in Black </a:t>
            </a:r>
            <a:r>
              <a:rPr lang="tr-TR" sz="3200" dirty="0" err="1"/>
              <a:t>Sea</a:t>
            </a:r>
            <a:r>
              <a:rPr lang="tr-TR" sz="3200" dirty="0"/>
              <a:t> </a:t>
            </a:r>
            <a:r>
              <a:rPr lang="tr-TR" sz="3200" dirty="0" err="1"/>
              <a:t>and</a:t>
            </a:r>
            <a:r>
              <a:rPr lang="tr-TR" sz="3200" dirty="0"/>
              <a:t> 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Sea</a:t>
            </a:r>
            <a:r>
              <a:rPr lang="tr-TR" sz="3200" dirty="0"/>
              <a:t> of Marmara? </a:t>
            </a:r>
          </a:p>
          <a:p>
            <a:pPr marL="0" indent="0">
              <a:buNone/>
            </a:pPr>
            <a:r>
              <a:rPr lang="tr-TR" sz="3200" dirty="0"/>
              <a:t>…</a:t>
            </a:r>
            <a:r>
              <a:rPr lang="tr-TR" sz="3200" dirty="0" err="1"/>
              <a:t>the</a:t>
            </a:r>
            <a:r>
              <a:rPr lang="tr-TR" sz="3200" dirty="0"/>
              <a:t> </a:t>
            </a:r>
            <a:r>
              <a:rPr lang="tr-TR" sz="3200" dirty="0" err="1"/>
              <a:t>interplay</a:t>
            </a:r>
            <a:r>
              <a:rPr lang="tr-TR" sz="3200" dirty="0"/>
              <a:t> </a:t>
            </a:r>
            <a:r>
              <a:rPr lang="tr-TR" sz="3200" dirty="0" err="1"/>
              <a:t>between</a:t>
            </a:r>
            <a:r>
              <a:rPr lang="tr-TR" sz="3200" dirty="0"/>
              <a:t> </a:t>
            </a:r>
            <a:r>
              <a:rPr lang="tr-TR" sz="3200" dirty="0" err="1"/>
              <a:t>different</a:t>
            </a:r>
            <a:r>
              <a:rPr lang="tr-TR" sz="3200" dirty="0"/>
              <a:t> size </a:t>
            </a:r>
            <a:r>
              <a:rPr lang="tr-TR" sz="3200" dirty="0" err="1"/>
              <a:t>fractions</a:t>
            </a:r>
            <a:r>
              <a:rPr lang="tr-TR" sz="3200" dirty="0"/>
              <a:t> of </a:t>
            </a:r>
            <a:r>
              <a:rPr lang="tr-TR" sz="3200" dirty="0" err="1"/>
              <a:t>iron</a:t>
            </a:r>
            <a:r>
              <a:rPr lang="tr-TR" sz="3200" dirty="0"/>
              <a:t>?</a:t>
            </a:r>
            <a:endParaRPr lang="en-US" sz="32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7A44DC5-7758-5053-8D35-884614DA88F8}"/>
              </a:ext>
            </a:extLst>
          </p:cNvPr>
          <p:cNvSpPr txBox="1"/>
          <p:nvPr/>
        </p:nvSpPr>
        <p:spPr>
          <a:xfrm>
            <a:off x="473583" y="6339883"/>
            <a:ext cx="2001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Ulloa</a:t>
            </a:r>
            <a:r>
              <a:rPr lang="tr-TR" sz="1400" dirty="0"/>
              <a:t> et al. 2012</a:t>
            </a:r>
            <a:endParaRPr lang="en-US" sz="1400" dirty="0"/>
          </a:p>
        </p:txBody>
      </p:sp>
      <p:pic>
        <p:nvPicPr>
          <p:cNvPr id="18" name="Picture 17" descr="Qr code&#10;&#10;Description automatically generated">
            <a:extLst>
              <a:ext uri="{FF2B5EF4-FFF2-40B4-BE49-F238E27FC236}">
                <a16:creationId xmlns:a16="http://schemas.microsoft.com/office/drawing/2014/main" id="{BB5B73A6-92C3-C14F-570B-D4D6EE03F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03" y="17420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8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6E04F7DF-2535-4AB8-A03F-F91F0F381E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1B803-ED1A-3961-F924-800009949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kern="1200">
                <a:latin typeface="+mj-lt"/>
                <a:ea typeface="+mj-ea"/>
                <a:cs typeface="+mj-cs"/>
              </a:rPr>
              <a:t>Study Area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Content Placeholder 50">
            <a:extLst>
              <a:ext uri="{FF2B5EF4-FFF2-40B4-BE49-F238E27FC236}">
                <a16:creationId xmlns:a16="http://schemas.microsoft.com/office/drawing/2014/main" id="{539B8A7B-0E4C-3D83-2CA5-9F6E1BF54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540" y="467437"/>
            <a:ext cx="6858000" cy="1645920"/>
          </a:xfrm>
        </p:spPr>
        <p:txBody>
          <a:bodyPr anchor="ctr">
            <a:normAutofit/>
          </a:bodyPr>
          <a:lstStyle/>
          <a:p>
            <a:r>
              <a:rPr lang="tr-TR" sz="1700" dirty="0" err="1"/>
              <a:t>Several</a:t>
            </a:r>
            <a:r>
              <a:rPr lang="tr-TR" sz="1700" dirty="0"/>
              <a:t> </a:t>
            </a:r>
            <a:r>
              <a:rPr lang="tr-TR" sz="1700" dirty="0" err="1"/>
              <a:t>cruises</a:t>
            </a:r>
            <a:r>
              <a:rPr lang="tr-TR" sz="1700" dirty="0"/>
              <a:t> done </a:t>
            </a:r>
            <a:r>
              <a:rPr lang="tr-TR" sz="1700" dirty="0" err="1"/>
              <a:t>to</a:t>
            </a:r>
            <a:r>
              <a:rPr lang="tr-TR" sz="1700" dirty="0"/>
              <a:t> Black </a:t>
            </a:r>
            <a:r>
              <a:rPr lang="tr-TR" sz="1700" dirty="0" err="1"/>
              <a:t>Sea</a:t>
            </a:r>
            <a:r>
              <a:rPr lang="tr-TR" sz="1700" dirty="0"/>
              <a:t> </a:t>
            </a:r>
            <a:r>
              <a:rPr lang="tr-TR" sz="1700" dirty="0" err="1"/>
              <a:t>and</a:t>
            </a:r>
            <a:r>
              <a:rPr lang="tr-TR" sz="1700" dirty="0"/>
              <a:t> Marmara </a:t>
            </a:r>
            <a:r>
              <a:rPr lang="tr-TR" sz="1700" dirty="0" err="1"/>
              <a:t>with</a:t>
            </a:r>
            <a:r>
              <a:rPr lang="tr-TR" sz="1700" dirty="0"/>
              <a:t> R/V Bilim-2 in </a:t>
            </a:r>
            <a:r>
              <a:rPr lang="tr-TR" sz="1700" dirty="0" err="1"/>
              <a:t>the</a:t>
            </a:r>
            <a:r>
              <a:rPr lang="tr-TR" sz="1700" dirty="0"/>
              <a:t> </a:t>
            </a:r>
            <a:r>
              <a:rPr lang="tr-TR" sz="1700" dirty="0" err="1"/>
              <a:t>last</a:t>
            </a:r>
            <a:r>
              <a:rPr lang="tr-TR" sz="1700" dirty="0"/>
              <a:t> </a:t>
            </a:r>
            <a:r>
              <a:rPr lang="tr-TR" sz="1700" dirty="0" err="1"/>
              <a:t>years</a:t>
            </a:r>
            <a:endParaRPr lang="tr-TR" sz="1700" dirty="0"/>
          </a:p>
          <a:p>
            <a:r>
              <a:rPr lang="tr-TR" sz="1700" dirty="0" err="1"/>
              <a:t>In</a:t>
            </a:r>
            <a:r>
              <a:rPr lang="tr-TR" sz="1700" dirty="0"/>
              <a:t> </a:t>
            </a:r>
            <a:r>
              <a:rPr lang="tr-TR" sz="1700" dirty="0" err="1"/>
              <a:t>this</a:t>
            </a:r>
            <a:r>
              <a:rPr lang="tr-TR" sz="1700" dirty="0"/>
              <a:t> </a:t>
            </a:r>
            <a:r>
              <a:rPr lang="tr-TR" sz="1700" dirty="0" err="1"/>
              <a:t>presentation</a:t>
            </a:r>
            <a:r>
              <a:rPr lang="tr-TR" sz="1700" dirty="0"/>
              <a:t>, I </a:t>
            </a:r>
            <a:r>
              <a:rPr lang="tr-TR" sz="1700" dirty="0" err="1"/>
              <a:t>will</a:t>
            </a:r>
            <a:r>
              <a:rPr lang="tr-TR" sz="1700" dirty="0"/>
              <a:t> </a:t>
            </a:r>
            <a:r>
              <a:rPr lang="tr-TR" sz="1700" dirty="0" err="1"/>
              <a:t>share</a:t>
            </a:r>
            <a:r>
              <a:rPr lang="tr-TR" sz="1700" dirty="0"/>
              <a:t> </a:t>
            </a:r>
            <a:r>
              <a:rPr lang="tr-TR" sz="1700" dirty="0" err="1"/>
              <a:t>results</a:t>
            </a:r>
            <a:r>
              <a:rPr lang="tr-TR" sz="1700" dirty="0"/>
              <a:t> </a:t>
            </a:r>
            <a:r>
              <a:rPr lang="tr-TR" sz="1700" dirty="0" err="1"/>
              <a:t>from</a:t>
            </a:r>
            <a:r>
              <a:rPr lang="tr-TR" sz="1700" dirty="0"/>
              <a:t> </a:t>
            </a:r>
            <a:r>
              <a:rPr lang="tr-TR" sz="1700" dirty="0" err="1"/>
              <a:t>December</a:t>
            </a:r>
            <a:r>
              <a:rPr lang="tr-TR" sz="1700" dirty="0"/>
              <a:t> 2020 </a:t>
            </a:r>
            <a:r>
              <a:rPr lang="tr-TR" sz="1700" dirty="0" err="1"/>
              <a:t>cruise</a:t>
            </a:r>
            <a:endParaRPr lang="en-US" sz="1700" dirty="0"/>
          </a:p>
        </p:txBody>
      </p:sp>
      <p:pic>
        <p:nvPicPr>
          <p:cNvPr id="30" name="Content Placeholder 29">
            <a:extLst>
              <a:ext uri="{FF2B5EF4-FFF2-40B4-BE49-F238E27FC236}">
                <a16:creationId xmlns:a16="http://schemas.microsoft.com/office/drawing/2014/main" id="{E2B6A2EE-A4C1-C3BE-C0FC-F666CA9133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30" r="33395"/>
          <a:stretch/>
        </p:blipFill>
        <p:spPr>
          <a:xfrm>
            <a:off x="246888" y="2606462"/>
            <a:ext cx="2834640" cy="3639312"/>
          </a:xfrm>
          <a:prstGeom prst="rect">
            <a:avLst/>
          </a:prstGeom>
        </p:spPr>
      </p:pic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F37439D-918C-E6AE-2FB4-100AAF884F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1" t="-1491" r="38473" b="1489"/>
          <a:stretch/>
        </p:blipFill>
        <p:spPr>
          <a:xfrm>
            <a:off x="3200400" y="2606462"/>
            <a:ext cx="2834640" cy="3639312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E8CF292-B1C0-1415-7DC9-2E5CD5BDE2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4" r="11611" b="-1"/>
          <a:stretch/>
        </p:blipFill>
        <p:spPr>
          <a:xfrm>
            <a:off x="6153912" y="2606462"/>
            <a:ext cx="2834640" cy="3639312"/>
          </a:xfrm>
          <a:prstGeom prst="rect">
            <a:avLst/>
          </a:prstGeom>
        </p:spPr>
      </p:pic>
      <p:pic>
        <p:nvPicPr>
          <p:cNvPr id="9" name="Content Placeholder 8" descr="A picture containing map&#10;&#10;Description automatically generated">
            <a:extLst>
              <a:ext uri="{FF2B5EF4-FFF2-40B4-BE49-F238E27FC236}">
                <a16:creationId xmlns:a16="http://schemas.microsoft.com/office/drawing/2014/main" id="{5E72BD6A-A19A-B943-AFEE-DA79596012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8" r="14573" b="1"/>
          <a:stretch/>
        </p:blipFill>
        <p:spPr>
          <a:xfrm>
            <a:off x="9110472" y="2606462"/>
            <a:ext cx="2834640" cy="363931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32FBF11-9A10-2DAE-407A-22A18FB1849D}"/>
              </a:ext>
            </a:extLst>
          </p:cNvPr>
          <p:cNvSpPr/>
          <p:nvPr/>
        </p:nvSpPr>
        <p:spPr>
          <a:xfrm>
            <a:off x="4023360" y="2377667"/>
            <a:ext cx="1817882" cy="2216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December2020</a:t>
            </a:r>
            <a:endParaRPr lang="en-US" dirty="0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AA2C82BD-E9E2-462B-C9A2-F7F2F57CF5F8}"/>
              </a:ext>
            </a:extLst>
          </p:cNvPr>
          <p:cNvSpPr/>
          <p:nvPr/>
        </p:nvSpPr>
        <p:spPr>
          <a:xfrm>
            <a:off x="6662291" y="2356465"/>
            <a:ext cx="1817882" cy="2216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July</a:t>
            </a:r>
            <a:r>
              <a:rPr lang="tr-TR" dirty="0"/>
              <a:t> 2019 </a:t>
            </a:r>
            <a:endParaRPr lang="en-US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8B35D5A-2D4E-1C2D-8E25-667D4ECCE1A2}"/>
              </a:ext>
            </a:extLst>
          </p:cNvPr>
          <p:cNvSpPr/>
          <p:nvPr/>
        </p:nvSpPr>
        <p:spPr>
          <a:xfrm>
            <a:off x="9583958" y="2348299"/>
            <a:ext cx="1817882" cy="2216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/>
              <a:t>June</a:t>
            </a:r>
            <a:r>
              <a:rPr lang="tr-TR" dirty="0"/>
              <a:t> 2021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C02A8FD-406C-D9A4-5706-6B89945A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4</a:t>
            </a:fld>
            <a:endParaRPr lang="en-US"/>
          </a:p>
        </p:txBody>
      </p:sp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54E2CF3B-2900-578A-D153-760A02C475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03" y="17420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325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7A3102-4468-23B5-1829-E8788414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968894" cy="1239012"/>
          </a:xfrm>
        </p:spPr>
        <p:txBody>
          <a:bodyPr anchor="ctr">
            <a:normAutofit/>
          </a:bodyPr>
          <a:lstStyle/>
          <a:p>
            <a:r>
              <a:rPr lang="tr-TR" sz="2800" dirty="0" err="1"/>
              <a:t>Material</a:t>
            </a:r>
            <a:r>
              <a:rPr lang="tr-TR" sz="2800" dirty="0"/>
              <a:t> </a:t>
            </a:r>
            <a:r>
              <a:rPr lang="tr-TR" sz="2800" dirty="0" err="1"/>
              <a:t>and</a:t>
            </a:r>
            <a:r>
              <a:rPr lang="tr-TR" sz="2800" dirty="0"/>
              <a:t> </a:t>
            </a:r>
            <a:r>
              <a:rPr lang="tr-TR" sz="2800" dirty="0" err="1"/>
              <a:t>Method</a:t>
            </a:r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B654BF7-6390-D277-FE7A-17AAE4A56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67" y="67597"/>
            <a:ext cx="6922008" cy="3426393"/>
          </a:xfrm>
          <a:prstGeom prst="rect">
            <a:avLst/>
          </a:prstGeom>
        </p:spPr>
      </p:pic>
      <p:pic>
        <p:nvPicPr>
          <p:cNvPr id="38" name="Picture 37" descr="A picture containing blue, cluttered&#10;&#10;Description automatically generated">
            <a:extLst>
              <a:ext uri="{FF2B5EF4-FFF2-40B4-BE49-F238E27FC236}">
                <a16:creationId xmlns:a16="http://schemas.microsoft.com/office/drawing/2014/main" id="{28D46AA9-C1F6-44D6-58DE-A6AFE542D5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7" t="4432" r="12804" b="14958"/>
          <a:stretch/>
        </p:blipFill>
        <p:spPr>
          <a:xfrm>
            <a:off x="9220513" y="724697"/>
            <a:ext cx="1523373" cy="24092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6F8A77-72C7-8DBC-5B56-9FB300C23D8C}"/>
              </a:ext>
            </a:extLst>
          </p:cNvPr>
          <p:cNvSpPr/>
          <p:nvPr/>
        </p:nvSpPr>
        <p:spPr>
          <a:xfrm rot="2157594">
            <a:off x="7873244" y="1432273"/>
            <a:ext cx="178957" cy="491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7803A43-7315-B5FE-6204-645880D59213}"/>
              </a:ext>
            </a:extLst>
          </p:cNvPr>
          <p:cNvSpPr/>
          <p:nvPr/>
        </p:nvSpPr>
        <p:spPr>
          <a:xfrm rot="6477523">
            <a:off x="8234356" y="2266077"/>
            <a:ext cx="178957" cy="491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8D965AE-6386-DA85-5AAF-49A5803FB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263" y="3562764"/>
            <a:ext cx="3217387" cy="3158711"/>
          </a:xfrm>
          <a:prstGeom prst="rect">
            <a:avLst/>
          </a:prstGeom>
        </p:spPr>
      </p:pic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0F86B88F-43DF-2A9C-D614-21A6745F1E9C}"/>
              </a:ext>
            </a:extLst>
          </p:cNvPr>
          <p:cNvSpPr txBox="1">
            <a:spLocks/>
          </p:cNvSpPr>
          <p:nvPr/>
        </p:nvSpPr>
        <p:spPr>
          <a:xfrm>
            <a:off x="132916" y="2610534"/>
            <a:ext cx="4346160" cy="2756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>
                <a:sym typeface="Wingdings" panose="05000000000000000000" pitchFamily="2" charset="2"/>
              </a:rPr>
              <a:t>Spectrophotometric</a:t>
            </a:r>
            <a:r>
              <a:rPr lang="tr-TR" sz="2000" dirty="0">
                <a:sym typeface="Wingdings" panose="05000000000000000000" pitchFamily="2" charset="2"/>
              </a:rPr>
              <a:t> </a:t>
            </a:r>
            <a:r>
              <a:rPr lang="tr-TR" sz="2000" dirty="0" err="1">
                <a:sym typeface="Wingdings" panose="05000000000000000000" pitchFamily="2" charset="2"/>
              </a:rPr>
              <a:t>ferrozine</a:t>
            </a:r>
            <a:r>
              <a:rPr lang="tr-TR" sz="2000" dirty="0">
                <a:sym typeface="Wingdings" panose="05000000000000000000" pitchFamily="2" charset="2"/>
              </a:rPr>
              <a:t> </a:t>
            </a:r>
            <a:r>
              <a:rPr lang="tr-TR" sz="2000" dirty="0" err="1">
                <a:sym typeface="Wingdings" panose="05000000000000000000" pitchFamily="2" charset="2"/>
              </a:rPr>
              <a:t>method</a:t>
            </a:r>
            <a:endParaRPr lang="tr-TR" sz="2000" dirty="0">
              <a:sym typeface="Wingdings" panose="05000000000000000000" pitchFamily="2" charset="2"/>
            </a:endParaRPr>
          </a:p>
          <a:p>
            <a:r>
              <a:rPr lang="tr-TR" sz="2000" dirty="0" err="1">
                <a:sym typeface="Wingdings" panose="05000000000000000000" pitchFamily="2" charset="2"/>
              </a:rPr>
              <a:t>For</a:t>
            </a:r>
            <a:r>
              <a:rPr lang="tr-TR" sz="2000" dirty="0">
                <a:sym typeface="Wingdings" panose="05000000000000000000" pitchFamily="2" charset="2"/>
              </a:rPr>
              <a:t> </a:t>
            </a:r>
            <a:r>
              <a:rPr lang="tr-TR" sz="2000" dirty="0" err="1">
                <a:sym typeface="Wingdings" panose="05000000000000000000" pitchFamily="2" charset="2"/>
              </a:rPr>
              <a:t>low</a:t>
            </a:r>
            <a:r>
              <a:rPr lang="tr-TR" sz="2000" dirty="0">
                <a:sym typeface="Wingdings" panose="05000000000000000000" pitchFamily="2" charset="2"/>
              </a:rPr>
              <a:t> </a:t>
            </a:r>
            <a:r>
              <a:rPr lang="tr-TR" sz="2000" dirty="0" err="1">
                <a:sym typeface="Wingdings" panose="05000000000000000000" pitchFamily="2" charset="2"/>
              </a:rPr>
              <a:t>level</a:t>
            </a:r>
            <a:r>
              <a:rPr lang="tr-TR" sz="2000" dirty="0">
                <a:sym typeface="Wingdings" panose="05000000000000000000" pitchFamily="2" charset="2"/>
              </a:rPr>
              <a:t> </a:t>
            </a:r>
            <a:r>
              <a:rPr lang="tr-TR" sz="2000" dirty="0" err="1">
                <a:sym typeface="Wingdings" panose="05000000000000000000" pitchFamily="2" charset="2"/>
              </a:rPr>
              <a:t>detections</a:t>
            </a:r>
            <a:r>
              <a:rPr lang="tr-TR" sz="2000" dirty="0">
                <a:sym typeface="Wingdings" panose="05000000000000000000" pitchFamily="2" charset="2"/>
              </a:rPr>
              <a:t>: Liquid </a:t>
            </a:r>
            <a:r>
              <a:rPr lang="tr-TR" sz="2000" dirty="0" err="1">
                <a:sym typeface="Wingdings" panose="05000000000000000000" pitchFamily="2" charset="2"/>
              </a:rPr>
              <a:t>Waveguide</a:t>
            </a:r>
            <a:r>
              <a:rPr lang="tr-TR" sz="2000" dirty="0">
                <a:sym typeface="Wingdings" panose="05000000000000000000" pitchFamily="2" charset="2"/>
              </a:rPr>
              <a:t> </a:t>
            </a:r>
            <a:r>
              <a:rPr lang="tr-TR" sz="2000" dirty="0" err="1">
                <a:sym typeface="Wingdings" panose="05000000000000000000" pitchFamily="2" charset="2"/>
              </a:rPr>
              <a:t>Capillary</a:t>
            </a:r>
            <a:r>
              <a:rPr lang="tr-TR" sz="2000" dirty="0">
                <a:sym typeface="Wingdings" panose="05000000000000000000" pitchFamily="2" charset="2"/>
              </a:rPr>
              <a:t> Cell (50cm)</a:t>
            </a:r>
          </a:p>
          <a:p>
            <a:endParaRPr lang="tr-TR" sz="2000" dirty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endParaRPr lang="en-US" sz="1800" dirty="0"/>
          </a:p>
        </p:txBody>
      </p:sp>
      <p:sp>
        <p:nvSpPr>
          <p:cNvPr id="64" name="Slide Number Placeholder 63">
            <a:extLst>
              <a:ext uri="{FF2B5EF4-FFF2-40B4-BE49-F238E27FC236}">
                <a16:creationId xmlns:a16="http://schemas.microsoft.com/office/drawing/2014/main" id="{F1A748C6-B8E3-7809-B3E5-838EADB7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B327D-F5E1-FE54-0F57-964465438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9453" y="4053337"/>
            <a:ext cx="819304" cy="2756235"/>
          </a:xfrm>
        </p:spPr>
        <p:txBody>
          <a:bodyPr anchor="t">
            <a:normAutofit/>
          </a:bodyPr>
          <a:lstStyle/>
          <a:p>
            <a:r>
              <a:rPr lang="tr-TR" sz="2000" dirty="0" err="1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dFe</a:t>
            </a:r>
            <a:endParaRPr lang="tr-TR" sz="2000" dirty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endParaRPr lang="tr-TR" sz="2000" dirty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tr-TR" sz="2000" dirty="0" err="1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cFe</a:t>
            </a:r>
            <a:endParaRPr lang="tr-TR" sz="2000" dirty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endParaRPr lang="tr-TR" sz="2000" dirty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r>
              <a:rPr lang="tr-TR" sz="2000" dirty="0" err="1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sFe</a:t>
            </a:r>
            <a:endParaRPr lang="tr-TR" sz="2000" dirty="0">
              <a:solidFill>
                <a:schemeClr val="accent2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endParaRPr lang="en-US" sz="1800" dirty="0"/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F83846C2-B82E-4BAC-7200-7490091A1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38" y="4196691"/>
            <a:ext cx="3736292" cy="215965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40986DE5-224D-6581-24F0-02808FDEA348}"/>
              </a:ext>
            </a:extLst>
          </p:cNvPr>
          <p:cNvSpPr txBox="1"/>
          <p:nvPr/>
        </p:nvSpPr>
        <p:spPr>
          <a:xfrm>
            <a:off x="3982186" y="3648940"/>
            <a:ext cx="4455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err="1"/>
              <a:t>sequential</a:t>
            </a:r>
            <a:r>
              <a:rPr lang="tr-TR" sz="2000" b="1" dirty="0"/>
              <a:t> </a:t>
            </a:r>
            <a:r>
              <a:rPr lang="tr-TR" sz="2000" b="1" dirty="0" err="1"/>
              <a:t>filtration</a:t>
            </a:r>
            <a:r>
              <a:rPr lang="tr-TR" sz="2000" b="1" dirty="0"/>
              <a:t> </a:t>
            </a:r>
            <a:r>
              <a:rPr lang="tr-TR" sz="2000" b="1" dirty="0" err="1"/>
              <a:t>for</a:t>
            </a:r>
            <a:r>
              <a:rPr lang="tr-TR" sz="2000" b="1" dirty="0"/>
              <a:t> </a:t>
            </a:r>
            <a:r>
              <a:rPr lang="tr-TR" sz="2000" b="1" dirty="0" err="1"/>
              <a:t>colloidal</a:t>
            </a:r>
            <a:r>
              <a:rPr lang="tr-TR" sz="2000" b="1" dirty="0"/>
              <a:t> </a:t>
            </a:r>
            <a:r>
              <a:rPr lang="tr-TR" sz="2000" b="1" dirty="0" err="1"/>
              <a:t>fraction</a:t>
            </a:r>
            <a:r>
              <a:rPr lang="tr-TR" sz="2000" b="1" dirty="0"/>
              <a:t> </a:t>
            </a:r>
            <a:endParaRPr lang="en-US" sz="2000" b="1" dirty="0"/>
          </a:p>
          <a:p>
            <a:endParaRPr lang="tr-TR" sz="2000" dirty="0"/>
          </a:p>
          <a:p>
            <a:r>
              <a:rPr lang="tr-TR" sz="2000" dirty="0" err="1"/>
              <a:t>Method</a:t>
            </a:r>
            <a:r>
              <a:rPr lang="tr-TR" sz="2000" dirty="0"/>
              <a:t> </a:t>
            </a:r>
            <a:r>
              <a:rPr lang="tr-TR" sz="2000" dirty="0" err="1"/>
              <a:t>previously</a:t>
            </a:r>
            <a:r>
              <a:rPr lang="tr-TR" sz="2000" dirty="0"/>
              <a:t> </a:t>
            </a:r>
            <a:r>
              <a:rPr lang="tr-TR" sz="2000" dirty="0" err="1"/>
              <a:t>applied</a:t>
            </a:r>
            <a:r>
              <a:rPr lang="tr-TR" sz="2000" dirty="0"/>
              <a:t> </a:t>
            </a:r>
            <a:r>
              <a:rPr lang="tr-TR" sz="2000" dirty="0" err="1"/>
              <a:t>to</a:t>
            </a:r>
            <a:r>
              <a:rPr lang="tr-TR" sz="2000" dirty="0"/>
              <a:t> </a:t>
            </a:r>
            <a:r>
              <a:rPr lang="tr-TR" sz="2000" dirty="0" err="1"/>
              <a:t>hydrothermal</a:t>
            </a:r>
            <a:r>
              <a:rPr lang="tr-TR" sz="2000" dirty="0"/>
              <a:t> </a:t>
            </a:r>
            <a:r>
              <a:rPr lang="tr-TR" sz="2000" dirty="0" err="1"/>
              <a:t>vent</a:t>
            </a:r>
            <a:r>
              <a:rPr lang="tr-TR" sz="2000" dirty="0"/>
              <a:t> </a:t>
            </a:r>
            <a:r>
              <a:rPr lang="tr-TR" sz="2000" dirty="0" err="1"/>
              <a:t>fluids</a:t>
            </a:r>
            <a:r>
              <a:rPr lang="tr-TR" sz="2000" dirty="0"/>
              <a:t> (</a:t>
            </a:r>
            <a:r>
              <a:rPr lang="en-US" sz="2000" dirty="0" err="1"/>
              <a:t>Yücel</a:t>
            </a:r>
            <a:r>
              <a:rPr lang="tr-TR" sz="2000" dirty="0"/>
              <a:t> et al., </a:t>
            </a:r>
            <a:r>
              <a:rPr lang="en-US" sz="2000" dirty="0"/>
              <a:t>2011</a:t>
            </a:r>
            <a:r>
              <a:rPr lang="tr-TR" sz="2000" dirty="0"/>
              <a:t>; </a:t>
            </a:r>
            <a:r>
              <a:rPr lang="en-US" sz="2000" dirty="0"/>
              <a:t>Findlay</a:t>
            </a:r>
            <a:r>
              <a:rPr lang="tr-TR" sz="2000" dirty="0"/>
              <a:t> et al., </a:t>
            </a:r>
            <a:r>
              <a:rPr lang="en-US" sz="2000" dirty="0"/>
              <a:t>2019). </a:t>
            </a:r>
            <a:endParaRPr lang="tr-TR" sz="2000" dirty="0"/>
          </a:p>
          <a:p>
            <a:endParaRPr lang="tr-TR" sz="2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00A7126-D6B5-D6F3-D14E-E7E71E344E54}"/>
              </a:ext>
            </a:extLst>
          </p:cNvPr>
          <p:cNvSpPr txBox="1"/>
          <p:nvPr/>
        </p:nvSpPr>
        <p:spPr>
          <a:xfrm>
            <a:off x="376757" y="6323468"/>
            <a:ext cx="39056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100" dirty="0" err="1"/>
              <a:t>Credit</a:t>
            </a:r>
            <a:r>
              <a:rPr lang="tr-TR" sz="1100" dirty="0"/>
              <a:t>:</a:t>
            </a:r>
            <a:r>
              <a:rPr lang="en-US" sz="1100" dirty="0"/>
              <a:t>https://www.wpiinc.com/lwcc-3050-liquid-waveguide-capillary-cell-50-cm-pathlength</a:t>
            </a:r>
          </a:p>
        </p:txBody>
      </p:sp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33151331-9FAD-60EF-D040-1A7E6A4E98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03" y="17420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5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6FF42C2-EA15-4154-B242-E98E88CE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79DE9F7-28C4-4856-BA57-D696E124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248CE-F01A-F496-25F6-A5C72C13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8408"/>
            <a:ext cx="405653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z="2800" dirty="0"/>
              <a:t>Black </a:t>
            </a:r>
            <a:r>
              <a:rPr lang="tr-TR" sz="2800" dirty="0" err="1"/>
              <a:t>Sea</a:t>
            </a:r>
            <a:r>
              <a:rPr lang="tr-TR" sz="2800" dirty="0"/>
              <a:t> p</a:t>
            </a:r>
            <a:r>
              <a:rPr lang="en-US" sz="2800" dirty="0" err="1"/>
              <a:t>orewater</a:t>
            </a:r>
            <a:r>
              <a:rPr lang="en-US" sz="2800" dirty="0"/>
              <a:t> </a:t>
            </a:r>
            <a:r>
              <a:rPr lang="en-US" sz="2800" dirty="0" err="1"/>
              <a:t>dFe</a:t>
            </a:r>
            <a:endParaRPr lang="en-US" sz="2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F9ED9C-121B-44C6-A308-5824769C4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A5F8185-F27B-4E99-A06C-007336FE3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95865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1251AB-973D-89A9-DE2F-F5B20DC91D8F}"/>
              </a:ext>
            </a:extLst>
          </p:cNvPr>
          <p:cNvSpPr txBox="1"/>
          <p:nvPr/>
        </p:nvSpPr>
        <p:spPr>
          <a:xfrm>
            <a:off x="838199" y="2359152"/>
            <a:ext cx="405653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/>
              <a:t>High </a:t>
            </a:r>
            <a:r>
              <a:rPr lang="tr-TR" dirty="0" err="1"/>
              <a:t>level</a:t>
            </a:r>
            <a:r>
              <a:rPr lang="tr-TR" dirty="0"/>
              <a:t> of </a:t>
            </a:r>
            <a:r>
              <a:rPr lang="tr-TR" dirty="0" err="1"/>
              <a:t>iron</a:t>
            </a:r>
            <a:r>
              <a:rPr lang="tr-TR" dirty="0"/>
              <a:t> </a:t>
            </a:r>
            <a:r>
              <a:rPr lang="tr-TR" dirty="0" err="1"/>
              <a:t>mobilization</a:t>
            </a:r>
            <a:r>
              <a:rPr lang="tr-TR" dirty="0"/>
              <a:t> on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upper</a:t>
            </a:r>
            <a:r>
              <a:rPr lang="tr-TR" dirty="0"/>
              <a:t> </a:t>
            </a:r>
            <a:r>
              <a:rPr lang="tr-TR" dirty="0" err="1"/>
              <a:t>sediment</a:t>
            </a:r>
            <a:r>
              <a:rPr lang="tr-TR" dirty="0"/>
              <a:t> of </a:t>
            </a:r>
            <a:r>
              <a:rPr lang="tr-TR" dirty="0" err="1"/>
              <a:t>the</a:t>
            </a:r>
            <a:r>
              <a:rPr lang="tr-TR" dirty="0"/>
              <a:t> oxic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sub</a:t>
            </a:r>
            <a:r>
              <a:rPr lang="tr-TR" dirty="0"/>
              <a:t>-oxic </a:t>
            </a:r>
            <a:r>
              <a:rPr lang="tr-TR" dirty="0" err="1"/>
              <a:t>bottom</a:t>
            </a:r>
            <a:endParaRPr lang="tr-TR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tr-TR" dirty="0" err="1"/>
              <a:t>Low</a:t>
            </a:r>
            <a:r>
              <a:rPr lang="tr-TR" dirty="0"/>
              <a:t> </a:t>
            </a:r>
            <a:r>
              <a:rPr lang="tr-TR" dirty="0" err="1"/>
              <a:t>level</a:t>
            </a:r>
            <a:r>
              <a:rPr lang="tr-TR" dirty="0"/>
              <a:t> </a:t>
            </a:r>
            <a:r>
              <a:rPr lang="tr-TR" dirty="0" err="1"/>
              <a:t>dFe</a:t>
            </a:r>
            <a:r>
              <a:rPr lang="tr-TR" dirty="0"/>
              <a:t> </a:t>
            </a:r>
            <a:r>
              <a:rPr lang="tr-TR" dirty="0" err="1"/>
              <a:t>due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high</a:t>
            </a:r>
            <a:r>
              <a:rPr lang="tr-TR" dirty="0"/>
              <a:t> </a:t>
            </a:r>
            <a:r>
              <a:rPr lang="tr-TR" dirty="0" err="1"/>
              <a:t>levels</a:t>
            </a:r>
            <a:r>
              <a:rPr lang="tr-TR" dirty="0"/>
              <a:t> of H</a:t>
            </a:r>
            <a:r>
              <a:rPr lang="tr-TR" baseline="-25000" dirty="0"/>
              <a:t>2</a:t>
            </a:r>
            <a:r>
              <a:rPr lang="tr-TR" dirty="0"/>
              <a:t>S </a:t>
            </a:r>
            <a:r>
              <a:rPr lang="tr-TR" dirty="0" err="1"/>
              <a:t>concentrations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sediment</a:t>
            </a:r>
            <a:endParaRPr lang="tr-TR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8084AB-4965-B861-C42C-3136F76EF6B4}"/>
              </a:ext>
            </a:extLst>
          </p:cNvPr>
          <p:cNvSpPr/>
          <p:nvPr/>
        </p:nvSpPr>
        <p:spPr>
          <a:xfrm>
            <a:off x="5156850" y="2399520"/>
            <a:ext cx="953244" cy="1333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tr-TR" sz="2800" b="1" dirty="0" err="1"/>
              <a:t>dFe</a:t>
            </a:r>
            <a:endParaRPr lang="en-US" sz="28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F46E69F-1178-ED8C-5939-490A0A61030B}"/>
              </a:ext>
            </a:extLst>
          </p:cNvPr>
          <p:cNvSpPr/>
          <p:nvPr/>
        </p:nvSpPr>
        <p:spPr>
          <a:xfrm>
            <a:off x="5168050" y="4997603"/>
            <a:ext cx="942044" cy="1032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tr-TR" sz="2400" b="1" dirty="0"/>
              <a:t>H</a:t>
            </a:r>
            <a:r>
              <a:rPr lang="tr-TR" sz="2400" b="1" baseline="-25000" dirty="0"/>
              <a:t>2</a:t>
            </a:r>
            <a:r>
              <a:rPr lang="tr-TR" sz="2400" b="1" dirty="0"/>
              <a:t>S</a:t>
            </a:r>
            <a:endParaRPr lang="en-US" sz="2400" b="1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761DF39-02D8-4730-1850-3C7785785168}"/>
              </a:ext>
            </a:extLst>
          </p:cNvPr>
          <p:cNvSpPr/>
          <p:nvPr/>
        </p:nvSpPr>
        <p:spPr>
          <a:xfrm>
            <a:off x="6227480" y="1247938"/>
            <a:ext cx="5272443" cy="2473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oxic		suboxic		</a:t>
            </a:r>
            <a:r>
              <a:rPr lang="tr-TR" dirty="0" err="1">
                <a:solidFill>
                  <a:schemeClr val="tx1"/>
                </a:solidFill>
              </a:rPr>
              <a:t>sulfidic</a:t>
            </a:r>
            <a:r>
              <a:rPr lang="tr-TR" dirty="0">
                <a:solidFill>
                  <a:schemeClr val="tx1"/>
                </a:solidFill>
              </a:rPr>
              <a:t>	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A16105F-4B3A-F3A9-C986-7C5FC2012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463" r="57983"/>
          <a:stretch/>
        </p:blipFill>
        <p:spPr>
          <a:xfrm>
            <a:off x="863669" y="3847404"/>
            <a:ext cx="3687862" cy="2323318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111FBF0F-C6FC-4E22-95A4-803E2F0BA8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5" t="62199" b="3428"/>
          <a:stretch/>
        </p:blipFill>
        <p:spPr>
          <a:xfrm>
            <a:off x="6096000" y="4186903"/>
            <a:ext cx="5858095" cy="2576260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E65BE5-50CC-2CC1-0AE9-85D2DB49C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3977" b="38588"/>
          <a:stretch/>
        </p:blipFill>
        <p:spPr>
          <a:xfrm>
            <a:off x="6005437" y="1901536"/>
            <a:ext cx="5657410" cy="237716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C346D76-BA40-7BAF-6791-D4128014D3C3}"/>
              </a:ext>
            </a:extLst>
          </p:cNvPr>
          <p:cNvSpPr/>
          <p:nvPr/>
        </p:nvSpPr>
        <p:spPr>
          <a:xfrm>
            <a:off x="6227481" y="1525005"/>
            <a:ext cx="5272443" cy="2473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>
                <a:solidFill>
                  <a:schemeClr val="tx1"/>
                </a:solidFill>
              </a:rPr>
              <a:t>shelf</a:t>
            </a:r>
            <a:r>
              <a:rPr lang="tr-TR" dirty="0">
                <a:solidFill>
                  <a:schemeClr val="tx1"/>
                </a:solidFill>
              </a:rPr>
              <a:t>				</a:t>
            </a:r>
            <a:r>
              <a:rPr lang="tr-TR" dirty="0" err="1">
                <a:solidFill>
                  <a:schemeClr val="tx1"/>
                </a:solidFill>
              </a:rPr>
              <a:t>open</a:t>
            </a:r>
            <a:r>
              <a:rPr lang="tr-TR" dirty="0">
                <a:solidFill>
                  <a:schemeClr val="tx1"/>
                </a:solidFill>
              </a:rPr>
              <a:t>	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D8960A6-A61A-FC88-A9F3-87CF19B5BE4B}"/>
              </a:ext>
            </a:extLst>
          </p:cNvPr>
          <p:cNvCxnSpPr>
            <a:cxnSpLocks/>
          </p:cNvCxnSpPr>
          <p:nvPr/>
        </p:nvCxnSpPr>
        <p:spPr>
          <a:xfrm>
            <a:off x="6448703" y="2077281"/>
            <a:ext cx="945284" cy="6397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2BEB2C7-1245-58BB-C0F6-CDEC7FD6B8DE}"/>
              </a:ext>
            </a:extLst>
          </p:cNvPr>
          <p:cNvSpPr txBox="1"/>
          <p:nvPr/>
        </p:nvSpPr>
        <p:spPr>
          <a:xfrm>
            <a:off x="6674049" y="2725073"/>
            <a:ext cx="1192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highlight>
                  <a:srgbClr val="00FFFF"/>
                </a:highlight>
              </a:rPr>
              <a:t>137.93µM </a:t>
            </a:r>
          </a:p>
          <a:p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A765B4-93D5-5AEE-BFB6-2ED8636E7FDA}"/>
              </a:ext>
            </a:extLst>
          </p:cNvPr>
          <p:cNvSpPr txBox="1"/>
          <p:nvPr/>
        </p:nvSpPr>
        <p:spPr>
          <a:xfrm>
            <a:off x="9388227" y="2696988"/>
            <a:ext cx="1392072" cy="369332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0.3</a:t>
            </a:r>
            <a:r>
              <a:rPr lang="tr-TR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</a:t>
            </a:r>
            <a:r>
              <a:rPr lang="en-US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0.05</a:t>
            </a:r>
            <a:r>
              <a:rPr lang="tr-TR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dirty="0">
                <a:highlight>
                  <a:srgbClr val="00FFFF"/>
                </a:highlight>
              </a:rPr>
              <a:t>µM</a:t>
            </a:r>
            <a:r>
              <a:rPr lang="tr-TR" sz="1800" dirty="0">
                <a:effectLst/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dirty="0">
              <a:highlight>
                <a:srgbClr val="00FFFF"/>
              </a:highlight>
            </a:endParaRP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B6A6589C-ECFF-9493-5DE2-AA550755E5F8}"/>
              </a:ext>
            </a:extLst>
          </p:cNvPr>
          <p:cNvSpPr/>
          <p:nvPr/>
        </p:nvSpPr>
        <p:spPr>
          <a:xfrm>
            <a:off x="10803469" y="2029818"/>
            <a:ext cx="332136" cy="1726175"/>
          </a:xfrm>
          <a:prstGeom prst="leftBrac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A934F3F-A706-D332-B2E6-F60CC50A4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6</a:t>
            </a:fld>
            <a:endParaRPr lang="en-US"/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3D84AA15-B0BC-E317-850B-358BD7290B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82" y="2029366"/>
            <a:ext cx="3689109" cy="4257533"/>
          </a:xfrm>
          <a:prstGeom prst="rect">
            <a:avLst/>
          </a:prstGeom>
        </p:spPr>
      </p:pic>
      <p:pic>
        <p:nvPicPr>
          <p:cNvPr id="21" name="Picture 20" descr="Qr code&#10;&#10;Description automatically generated">
            <a:extLst>
              <a:ext uri="{FF2B5EF4-FFF2-40B4-BE49-F238E27FC236}">
                <a16:creationId xmlns:a16="http://schemas.microsoft.com/office/drawing/2014/main" id="{E49BBD91-821D-E6FC-E65D-71D4C8BF0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03" y="17420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6FF42C2-EA15-4154-B242-E98E88CE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79DE9F7-28C4-4856-BA57-D696E124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248CE-F01A-F496-25F6-A5C72C13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8408"/>
            <a:ext cx="405653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the Sea of Marmara </a:t>
            </a:r>
            <a:r>
              <a:rPr lang="tr-TR" sz="2800" dirty="0"/>
              <a:t>p</a:t>
            </a:r>
            <a:r>
              <a:rPr lang="en-US" sz="2800" dirty="0" err="1"/>
              <a:t>orewater</a:t>
            </a:r>
            <a:r>
              <a:rPr lang="en-US" sz="2800" dirty="0"/>
              <a:t> </a:t>
            </a:r>
            <a:r>
              <a:rPr lang="en-US" sz="2800" dirty="0" err="1"/>
              <a:t>dFe</a:t>
            </a:r>
            <a:endParaRPr lang="en-US" sz="2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F9ED9C-121B-44C6-A308-5824769C4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A5F8185-F27B-4E99-A06C-007336FE3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95865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1251AB-973D-89A9-DE2F-F5B20DC91D8F}"/>
              </a:ext>
            </a:extLst>
          </p:cNvPr>
          <p:cNvSpPr txBox="1"/>
          <p:nvPr/>
        </p:nvSpPr>
        <p:spPr>
          <a:xfrm>
            <a:off x="838199" y="2359152"/>
            <a:ext cx="405653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Decreasing oxygen levels at bottom</a:t>
            </a:r>
            <a:r>
              <a:rPr lang="tr-TR" dirty="0"/>
              <a:t>,</a:t>
            </a:r>
            <a:r>
              <a:rPr lang="en-US" dirty="0"/>
              <a:t> rises dissolved iron from sediment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dFe</a:t>
            </a:r>
            <a:r>
              <a:rPr lang="en-US" dirty="0"/>
              <a:t> gives maximums as 63uM and 86uM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916DE4E-FE58-3F19-1221-09C331EAA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31" y="3954466"/>
            <a:ext cx="4353877" cy="20245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3A95E5-FF19-20A5-7B33-D9FD502D53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1586" y="3964935"/>
            <a:ext cx="6130413" cy="281453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C3A798-5B11-6F8C-C91E-E93B0898E6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5364" y="1301587"/>
            <a:ext cx="5773358" cy="260535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B8084AB-4965-B861-C42C-3136F76EF6B4}"/>
              </a:ext>
            </a:extLst>
          </p:cNvPr>
          <p:cNvSpPr/>
          <p:nvPr/>
        </p:nvSpPr>
        <p:spPr>
          <a:xfrm>
            <a:off x="5556738" y="978408"/>
            <a:ext cx="459900" cy="3184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tr-TR" sz="1400" b="1" dirty="0"/>
              <a:t>w</a:t>
            </a:r>
            <a:r>
              <a:rPr lang="en-US" sz="1400" b="1" dirty="0" err="1"/>
              <a:t>atercolumn</a:t>
            </a:r>
            <a:endParaRPr lang="en-US" sz="1400" b="1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F46E69F-1178-ED8C-5939-490A0A61030B}"/>
              </a:ext>
            </a:extLst>
          </p:cNvPr>
          <p:cNvSpPr/>
          <p:nvPr/>
        </p:nvSpPr>
        <p:spPr>
          <a:xfrm>
            <a:off x="5556738" y="4339624"/>
            <a:ext cx="459900" cy="1986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tr-TR" sz="1200" b="1" dirty="0" err="1"/>
              <a:t>sediment</a:t>
            </a:r>
            <a:endParaRPr lang="en-US" sz="1200" b="1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89A5F9F-B782-8A4F-29BD-088B1366D534}"/>
              </a:ext>
            </a:extLst>
          </p:cNvPr>
          <p:cNvCxnSpPr/>
          <p:nvPr/>
        </p:nvCxnSpPr>
        <p:spPr>
          <a:xfrm flipV="1">
            <a:off x="3370997" y="978408"/>
            <a:ext cx="3138985" cy="423503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AAF1881-7021-164F-93DA-E1A19B91E1A3}"/>
              </a:ext>
            </a:extLst>
          </p:cNvPr>
          <p:cNvCxnSpPr>
            <a:cxnSpLocks/>
          </p:cNvCxnSpPr>
          <p:nvPr/>
        </p:nvCxnSpPr>
        <p:spPr>
          <a:xfrm flipV="1">
            <a:off x="4002632" y="1002783"/>
            <a:ext cx="7779793" cy="434456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761DF39-02D8-4730-1850-3C7785785168}"/>
              </a:ext>
            </a:extLst>
          </p:cNvPr>
          <p:cNvSpPr/>
          <p:nvPr/>
        </p:nvSpPr>
        <p:spPr>
          <a:xfrm>
            <a:off x="6539267" y="777623"/>
            <a:ext cx="5272443" cy="2141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>
                <a:solidFill>
                  <a:schemeClr val="tx1"/>
                </a:solidFill>
              </a:rPr>
              <a:t>transect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F6CE6D47-FE67-4187-0451-7AEF11A97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7</a:t>
            </a:fld>
            <a:endParaRPr lang="en-US"/>
          </a:p>
        </p:txBody>
      </p:sp>
      <p:pic>
        <p:nvPicPr>
          <p:cNvPr id="50" name="Picture 49" descr="Chart, line chart&#10;&#10;Description automatically generated">
            <a:extLst>
              <a:ext uri="{FF2B5EF4-FFF2-40B4-BE49-F238E27FC236}">
                <a16:creationId xmlns:a16="http://schemas.microsoft.com/office/drawing/2014/main" id="{A96B20DD-4765-D1EE-34F2-8ED0A82C97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712" y="1582937"/>
            <a:ext cx="3286944" cy="3793401"/>
          </a:xfrm>
          <a:prstGeom prst="rect">
            <a:avLst/>
          </a:prstGeom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EEE5788-593A-F992-0897-B67C24D444A4}"/>
              </a:ext>
            </a:extLst>
          </p:cNvPr>
          <p:cNvCxnSpPr>
            <a:cxnSpLocks/>
          </p:cNvCxnSpPr>
          <p:nvPr/>
        </p:nvCxnSpPr>
        <p:spPr>
          <a:xfrm flipV="1">
            <a:off x="8610600" y="1874520"/>
            <a:ext cx="3099169" cy="24651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348F2F50-5E4A-6137-7B1F-6E6C48EE64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03" y="17420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9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6FF42C2-EA15-4154-B242-E98E88CE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79DE9F7-28C4-4856-BA57-D696E124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A248CE-F01A-F496-25F6-A5C72C13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8408"/>
            <a:ext cx="405653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z="2800" dirty="0"/>
              <a:t>Size </a:t>
            </a:r>
            <a:r>
              <a:rPr lang="tr-TR" sz="2800" dirty="0" err="1"/>
              <a:t>Fraction</a:t>
            </a:r>
            <a:r>
              <a:rPr lang="tr-TR" sz="2800" dirty="0"/>
              <a:t>: </a:t>
            </a:r>
            <a:r>
              <a:rPr lang="tr-TR" sz="2800" dirty="0" err="1"/>
              <a:t>cFe</a:t>
            </a:r>
            <a:r>
              <a:rPr lang="tr-TR" sz="2800" dirty="0"/>
              <a:t> in Black </a:t>
            </a:r>
            <a:r>
              <a:rPr lang="tr-TR" sz="2800" dirty="0" err="1"/>
              <a:t>Sea</a:t>
            </a:r>
            <a:endParaRPr lang="en-US" sz="2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1F9ED9C-121B-44C6-A308-5824769C4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A5F8185-F27B-4E99-A06C-007336FE3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95865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1251AB-973D-89A9-DE2F-F5B20DC91D8F}"/>
              </a:ext>
            </a:extLst>
          </p:cNvPr>
          <p:cNvSpPr txBox="1"/>
          <p:nvPr/>
        </p:nvSpPr>
        <p:spPr>
          <a:xfrm>
            <a:off x="838199" y="2359152"/>
            <a:ext cx="405653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tr-TR"/>
              <a:t>Similar distribution and the presence of cFe can be related to higher TOC levels</a:t>
            </a:r>
            <a:endParaRPr lang="en-US" dirty="0"/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3C3B55B-2A5B-C278-E60A-6F5BBD5022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b="38587"/>
          <a:stretch/>
        </p:blipFill>
        <p:spPr>
          <a:xfrm>
            <a:off x="663972" y="3106852"/>
            <a:ext cx="2474817" cy="110642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0A16220E-964C-9E3F-B891-A6ADE7E7A1E5}"/>
              </a:ext>
            </a:extLst>
          </p:cNvPr>
          <p:cNvSpPr/>
          <p:nvPr/>
        </p:nvSpPr>
        <p:spPr>
          <a:xfrm>
            <a:off x="637966" y="3074487"/>
            <a:ext cx="400465" cy="1171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D1A3D306-11A0-CBA0-7B8E-8E1904F09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93" r="33682" b="57000"/>
          <a:stretch/>
        </p:blipFill>
        <p:spPr>
          <a:xfrm>
            <a:off x="5900154" y="3703482"/>
            <a:ext cx="6221769" cy="2893508"/>
          </a:xfrm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C656D9A4-2927-6D4F-946A-C867E391D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141" y="3862320"/>
            <a:ext cx="2561328" cy="295598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BA351C0-0E56-5233-F3B6-333B1D829DC2}"/>
              </a:ext>
            </a:extLst>
          </p:cNvPr>
          <p:cNvSpPr/>
          <p:nvPr/>
        </p:nvSpPr>
        <p:spPr>
          <a:xfrm>
            <a:off x="3304141" y="3856449"/>
            <a:ext cx="8839298" cy="86418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5E5E8FA-51D5-CEA0-4C56-921C5CD1F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t="-23" r="34750" b="55146"/>
          <a:stretch/>
        </p:blipFill>
        <p:spPr>
          <a:xfrm>
            <a:off x="5921670" y="282155"/>
            <a:ext cx="6221769" cy="303720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35CA31B-F2A0-6C51-F233-9FF01AEA157A}"/>
              </a:ext>
            </a:extLst>
          </p:cNvPr>
          <p:cNvSpPr txBox="1"/>
          <p:nvPr/>
        </p:nvSpPr>
        <p:spPr>
          <a:xfrm>
            <a:off x="6407409" y="3366311"/>
            <a:ext cx="223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Soluble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Fe &lt; 0.02µm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5C4CC7-B126-E0FA-0ACB-34D43C2DC43E}"/>
              </a:ext>
            </a:extLst>
          </p:cNvPr>
          <p:cNvSpPr txBox="1"/>
          <p:nvPr/>
        </p:nvSpPr>
        <p:spPr>
          <a:xfrm>
            <a:off x="8925755" y="3391667"/>
            <a:ext cx="353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0.02µm&lt; 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Colloidal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 Fe &lt;0.20µm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738F72-7340-1084-C591-85AA317D1A92}"/>
              </a:ext>
            </a:extLst>
          </p:cNvPr>
          <p:cNvSpPr txBox="1"/>
          <p:nvPr/>
        </p:nvSpPr>
        <p:spPr>
          <a:xfrm>
            <a:off x="4056025" y="3409098"/>
            <a:ext cx="159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TOC (</a:t>
            </a:r>
            <a:r>
              <a:rPr lang="tr-TR" b="1" dirty="0" err="1">
                <a:solidFill>
                  <a:schemeClr val="accent2">
                    <a:lumMod val="75000"/>
                  </a:schemeClr>
                </a:solidFill>
              </a:rPr>
              <a:t>mmol</a:t>
            </a:r>
            <a:r>
              <a:rPr lang="tr-TR" b="1" dirty="0">
                <a:solidFill>
                  <a:schemeClr val="accent2">
                    <a:lumMod val="75000"/>
                  </a:schemeClr>
                </a:solidFill>
              </a:rPr>
              <a:t>/g)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DE3086C-5FDC-B18E-3F53-A16C633D31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463" r="57983"/>
          <a:stretch/>
        </p:blipFill>
        <p:spPr>
          <a:xfrm>
            <a:off x="594809" y="4488946"/>
            <a:ext cx="2524098" cy="159015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A79257C-D18D-35DA-96CF-1E7D47158D54}"/>
              </a:ext>
            </a:extLst>
          </p:cNvPr>
          <p:cNvCxnSpPr>
            <a:cxnSpLocks/>
          </p:cNvCxnSpPr>
          <p:nvPr/>
        </p:nvCxnSpPr>
        <p:spPr>
          <a:xfrm flipH="1" flipV="1">
            <a:off x="877459" y="4073652"/>
            <a:ext cx="950321" cy="1161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D6688-0A35-1309-DB78-69B956D00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EA26D-B872-448D-9199-228678547020}" type="slidenum">
              <a:rPr lang="en-US" smtClean="0"/>
              <a:t>8</a:t>
            </a:fld>
            <a:endParaRPr lang="en-US"/>
          </a:p>
        </p:txBody>
      </p:sp>
      <p:pic>
        <p:nvPicPr>
          <p:cNvPr id="24" name="Picture 23" descr="Qr code&#10;&#10;Description automatically generated">
            <a:extLst>
              <a:ext uri="{FF2B5EF4-FFF2-40B4-BE49-F238E27FC236}">
                <a16:creationId xmlns:a16="http://schemas.microsoft.com/office/drawing/2014/main" id="{60C053DC-1688-C90B-2CCA-92311CB0A4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03" y="17420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62">
            <a:extLst>
              <a:ext uri="{FF2B5EF4-FFF2-40B4-BE49-F238E27FC236}">
                <a16:creationId xmlns:a16="http://schemas.microsoft.com/office/drawing/2014/main" id="{26FF42C2-EA15-4154-B242-E98E88CE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2" name="Rectangle 64">
            <a:extLst>
              <a:ext uri="{FF2B5EF4-FFF2-40B4-BE49-F238E27FC236}">
                <a16:creationId xmlns:a16="http://schemas.microsoft.com/office/drawing/2014/main" id="{D79DE9F7-28C4-4856-BA57-D696E124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B04A4D-4A1E-1AFF-AB1D-D6118C332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8408"/>
            <a:ext cx="4056530" cy="1106424"/>
          </a:xfrm>
        </p:spPr>
        <p:txBody>
          <a:bodyPr>
            <a:normAutofit/>
          </a:bodyPr>
          <a:lstStyle/>
          <a:p>
            <a:r>
              <a:rPr lang="tr-TR" sz="2800"/>
              <a:t>To</a:t>
            </a:r>
            <a:r>
              <a:rPr lang="tr-TR" sz="2800" dirty="0"/>
              <a:t> </a:t>
            </a:r>
            <a:r>
              <a:rPr lang="tr-TR" sz="2800"/>
              <a:t>conclude</a:t>
            </a:r>
            <a:endParaRPr lang="en-US" sz="2800" dirty="0"/>
          </a:p>
        </p:txBody>
      </p:sp>
      <p:sp>
        <p:nvSpPr>
          <p:cNvPr id="73" name="Rectangle 66">
            <a:extLst>
              <a:ext uri="{FF2B5EF4-FFF2-40B4-BE49-F238E27FC236}">
                <a16:creationId xmlns:a16="http://schemas.microsoft.com/office/drawing/2014/main" id="{E1F9ED9C-121B-44C6-A308-5824769C4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68">
            <a:extLst>
              <a:ext uri="{FF2B5EF4-FFF2-40B4-BE49-F238E27FC236}">
                <a16:creationId xmlns:a16="http://schemas.microsoft.com/office/drawing/2014/main" id="{4A5F8185-F27B-4E99-A06C-007336FE3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95865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98253-9DFA-D7FB-0EFC-920DEEE45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6" y="2121409"/>
            <a:ext cx="4927412" cy="4102972"/>
          </a:xfrm>
        </p:spPr>
        <p:txBody>
          <a:bodyPr>
            <a:normAutofit fontScale="92500" lnSpcReduction="10000"/>
          </a:bodyPr>
          <a:lstStyle/>
          <a:p>
            <a:r>
              <a:rPr lang="tr-TR" sz="2400" dirty="0" err="1"/>
              <a:t>Low-oxygen</a:t>
            </a:r>
            <a:r>
              <a:rPr lang="tr-TR" sz="2400" dirty="0"/>
              <a:t> </a:t>
            </a:r>
            <a:r>
              <a:rPr lang="tr-TR" sz="2400" dirty="0" err="1"/>
              <a:t>levels</a:t>
            </a:r>
            <a:r>
              <a:rPr lang="tr-TR" sz="2400" dirty="0"/>
              <a:t> (</a:t>
            </a:r>
            <a:r>
              <a:rPr lang="tr-TR" sz="2400" dirty="0" err="1"/>
              <a:t>even</a:t>
            </a:r>
            <a:r>
              <a:rPr lang="tr-TR" sz="2400" dirty="0"/>
              <a:t> in </a:t>
            </a:r>
            <a:r>
              <a:rPr lang="tr-TR" sz="2400" dirty="0" err="1"/>
              <a:t>recently</a:t>
            </a:r>
            <a:r>
              <a:rPr lang="tr-TR" sz="2400" dirty="0"/>
              <a:t> </a:t>
            </a:r>
            <a:r>
              <a:rPr lang="tr-TR" sz="2400" dirty="0" err="1"/>
              <a:t>deoxygenated</a:t>
            </a:r>
            <a:r>
              <a:rPr lang="tr-TR" sz="2400" dirty="0"/>
              <a:t> </a:t>
            </a:r>
            <a:r>
              <a:rPr lang="tr-TR" sz="2400" dirty="0" err="1"/>
              <a:t>areas</a:t>
            </a:r>
            <a:r>
              <a:rPr lang="tr-TR" sz="2400" dirty="0"/>
              <a:t>) at </a:t>
            </a:r>
            <a:r>
              <a:rPr lang="tr-TR" sz="2400" dirty="0" err="1"/>
              <a:t>seafloor</a:t>
            </a:r>
            <a:r>
              <a:rPr lang="tr-TR" sz="2400" dirty="0"/>
              <a:t> </a:t>
            </a:r>
            <a:r>
              <a:rPr lang="tr-TR" sz="2400" dirty="0" err="1"/>
              <a:t>mobilizes</a:t>
            </a:r>
            <a:r>
              <a:rPr lang="tr-TR" sz="2400" dirty="0"/>
              <a:t> </a:t>
            </a:r>
            <a:r>
              <a:rPr lang="tr-TR" sz="2400" dirty="0" err="1"/>
              <a:t>iron</a:t>
            </a:r>
            <a:r>
              <a:rPr lang="tr-TR" sz="2400" dirty="0"/>
              <a:t> at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upper</a:t>
            </a:r>
            <a:r>
              <a:rPr lang="tr-TR" sz="2400" dirty="0"/>
              <a:t> </a:t>
            </a:r>
            <a:r>
              <a:rPr lang="tr-TR" sz="2400" dirty="0" err="1"/>
              <a:t>part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sediment</a:t>
            </a:r>
            <a:endParaRPr lang="tr-TR" sz="2400" dirty="0"/>
          </a:p>
          <a:p>
            <a:r>
              <a:rPr lang="tr-TR" sz="2400" dirty="0"/>
              <a:t>T</a:t>
            </a:r>
            <a:r>
              <a:rPr lang="en-US" sz="2400" dirty="0"/>
              <a:t>he characteristics of the colloidal iron pool in the pore waters of the Sea of Marmara and Black Sea sediments differ from the </a:t>
            </a:r>
            <a:r>
              <a:rPr lang="en-US" sz="2400" dirty="0" err="1"/>
              <a:t>nanomineral</a:t>
            </a:r>
            <a:r>
              <a:rPr lang="en-US" sz="2400" dirty="0"/>
              <a:t>-dominated </a:t>
            </a:r>
            <a:r>
              <a:rPr lang="tr-TR" sz="2400" dirty="0" err="1"/>
              <a:t>hydrothermal</a:t>
            </a:r>
            <a:r>
              <a:rPr lang="tr-TR" sz="2400" dirty="0"/>
              <a:t> </a:t>
            </a:r>
            <a:r>
              <a:rPr lang="en-US" sz="2400" dirty="0"/>
              <a:t>vent iron</a:t>
            </a:r>
            <a:r>
              <a:rPr lang="tr-TR" sz="2400" dirty="0"/>
              <a:t> (</a:t>
            </a:r>
            <a:r>
              <a:rPr lang="tr-TR" sz="2400" dirty="0" err="1"/>
              <a:t>Yucel</a:t>
            </a:r>
            <a:r>
              <a:rPr lang="tr-TR" sz="2400" dirty="0"/>
              <a:t> et al., 2021)</a:t>
            </a:r>
          </a:p>
          <a:p>
            <a:pPr lvl="1"/>
            <a:r>
              <a:rPr lang="en-US" dirty="0"/>
              <a:t>organic fractions may play a greater role in mobilizing iron colloids from sediments of deoxygenated basins. </a:t>
            </a:r>
            <a:endParaRPr lang="tr-TR" dirty="0"/>
          </a:p>
        </p:txBody>
      </p:sp>
      <p:pic>
        <p:nvPicPr>
          <p:cNvPr id="4" name="Resim 15">
            <a:extLst>
              <a:ext uri="{FF2B5EF4-FFF2-40B4-BE49-F238E27FC236}">
                <a16:creationId xmlns:a16="http://schemas.microsoft.com/office/drawing/2014/main" id="{CD720640-0A0A-4725-8A04-E30CE5516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5" b="-3"/>
          <a:stretch/>
        </p:blipFill>
        <p:spPr>
          <a:xfrm>
            <a:off x="6855014" y="2768483"/>
            <a:ext cx="4027851" cy="4089517"/>
          </a:xfrm>
          <a:prstGeom prst="rect">
            <a:avLst/>
          </a:prstGeom>
        </p:spPr>
      </p:pic>
      <p:pic>
        <p:nvPicPr>
          <p:cNvPr id="5" name="Resim 11">
            <a:extLst>
              <a:ext uri="{FF2B5EF4-FFF2-40B4-BE49-F238E27FC236}">
                <a16:creationId xmlns:a16="http://schemas.microsoft.com/office/drawing/2014/main" id="{7CD46C61-76BA-4794-B52D-8F17346035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44" b="-5"/>
          <a:stretch/>
        </p:blipFill>
        <p:spPr>
          <a:xfrm>
            <a:off x="8576472" y="576100"/>
            <a:ext cx="2303646" cy="23389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8707D3-2C84-B54E-BE0A-11C28669C3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6" r="13066"/>
          <a:stretch/>
        </p:blipFill>
        <p:spPr>
          <a:xfrm>
            <a:off x="5959744" y="362145"/>
            <a:ext cx="2303646" cy="233894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C3592D-7A03-58B8-5555-5336C64DA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B0EA26D-B872-448D-9199-228678547020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23E0CFA-ED7C-A12E-EDAB-C9BEC2A7B837}"/>
              </a:ext>
            </a:extLst>
          </p:cNvPr>
          <p:cNvSpPr/>
          <p:nvPr/>
        </p:nvSpPr>
        <p:spPr>
          <a:xfrm>
            <a:off x="2749987" y="2917101"/>
            <a:ext cx="5644938" cy="259879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err="1"/>
              <a:t>If</a:t>
            </a:r>
            <a:r>
              <a:rPr lang="tr-TR" sz="2400" dirty="0"/>
              <a:t> </a:t>
            </a:r>
            <a:r>
              <a:rPr lang="tr-TR" sz="2400" dirty="0" err="1"/>
              <a:t>you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interested</a:t>
            </a:r>
            <a:r>
              <a:rPr lang="tr-TR" sz="2400" dirty="0"/>
              <a:t> in </a:t>
            </a:r>
            <a:r>
              <a:rPr lang="tr-TR" sz="2400" dirty="0" err="1"/>
              <a:t>these</a:t>
            </a:r>
            <a:r>
              <a:rPr lang="tr-TR" sz="2400" dirty="0"/>
              <a:t> </a:t>
            </a:r>
            <a:r>
              <a:rPr lang="tr-TR" sz="2400" dirty="0" err="1"/>
              <a:t>questions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study</a:t>
            </a:r>
            <a:r>
              <a:rPr lang="tr-TR" sz="2400" dirty="0"/>
              <a:t> it, </a:t>
            </a:r>
            <a:r>
              <a:rPr lang="tr-TR" sz="2400" dirty="0" err="1"/>
              <a:t>contact</a:t>
            </a:r>
            <a:r>
              <a:rPr lang="tr-TR" sz="2400" dirty="0"/>
              <a:t> me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work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us in </a:t>
            </a:r>
            <a:r>
              <a:rPr lang="tr-TR" sz="2400" dirty="0" err="1"/>
              <a:t>our</a:t>
            </a:r>
            <a:r>
              <a:rPr lang="tr-TR" sz="2400" dirty="0"/>
              <a:t> </a:t>
            </a:r>
            <a:r>
              <a:rPr lang="tr-TR" sz="2400" dirty="0" err="1"/>
              <a:t>new</a:t>
            </a:r>
            <a:r>
              <a:rPr lang="tr-TR" sz="2400" dirty="0"/>
              <a:t> ERC Project DEEPTRACE</a:t>
            </a:r>
          </a:p>
          <a:p>
            <a:pPr algn="ctr"/>
            <a:r>
              <a:rPr lang="tr-TR" sz="2400" dirty="0">
                <a:hlinkClick r:id="rId6"/>
              </a:rPr>
              <a:t>nimet@ims.metu.edu.tr</a:t>
            </a:r>
            <a:endParaRPr lang="tr-TR" sz="2400" dirty="0"/>
          </a:p>
          <a:p>
            <a:pPr algn="ctr"/>
            <a:r>
              <a:rPr lang="en-US" sz="2400" dirty="0">
                <a:hlinkClick r:id="rId7"/>
              </a:rPr>
              <a:t>https://www.deepsearedox.com/</a:t>
            </a:r>
            <a:endParaRPr lang="en-US" sz="2400" dirty="0"/>
          </a:p>
        </p:txBody>
      </p:sp>
      <p:pic>
        <p:nvPicPr>
          <p:cNvPr id="13" name="Picture 12" descr="Qr code&#10;&#10;Description automatically generated">
            <a:extLst>
              <a:ext uri="{FF2B5EF4-FFF2-40B4-BE49-F238E27FC236}">
                <a16:creationId xmlns:a16="http://schemas.microsoft.com/office/drawing/2014/main" id="{CF742DB9-BCD2-0E95-CBD5-E57688166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03" y="17420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5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3415</TotalTime>
  <Words>497</Words>
  <Application>Microsoft Office PowerPoint</Application>
  <PresentationFormat>Widescreen</PresentationFormat>
  <Paragraphs>87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Seafloor iron mobilization across the deep-water redox gradients of the Black Sea and the Sea of Marmara  </vt:lpstr>
      <vt:lpstr>Black Sea</vt:lpstr>
      <vt:lpstr>The Sea of Marmara</vt:lpstr>
      <vt:lpstr>Study Area</vt:lpstr>
      <vt:lpstr>Material and Method</vt:lpstr>
      <vt:lpstr>Black Sea porewater dFe</vt:lpstr>
      <vt:lpstr>the Sea of Marmara porewater dFe</vt:lpstr>
      <vt:lpstr>Size Fraction: cFe in Black Sea</vt:lpstr>
      <vt:lpstr>To conclude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Seafloor iron mobilization across the deep-water redox gradients of the Black Sea and the Sea of Marmara Nimet Alımlı, Mustafa Yücel Institute of Marine Sciences, Middle East Technical University, Turkey nimet@ims.metu.edu.tr</dc:title>
  <dc:creator>Nimet Alımlı</dc:creator>
  <cp:lastModifiedBy>Nimet Alımlı</cp:lastModifiedBy>
  <cp:revision>49</cp:revision>
  <dcterms:created xsi:type="dcterms:W3CDTF">2022-05-19T14:54:53Z</dcterms:created>
  <dcterms:modified xsi:type="dcterms:W3CDTF">2022-05-22T06:08:45Z</dcterms:modified>
</cp:coreProperties>
</file>