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275" r:id="rId3"/>
    <p:sldId id="283" r:id="rId4"/>
    <p:sldId id="279" r:id="rId5"/>
    <p:sldId id="286" r:id="rId6"/>
    <p:sldId id="287" r:id="rId7"/>
    <p:sldId id="285" r:id="rId8"/>
    <p:sldId id="274" r:id="rId9"/>
    <p:sldId id="291" r:id="rId10"/>
    <p:sldId id="284" r:id="rId11"/>
    <p:sldId id="292" r:id="rId12"/>
    <p:sldId id="278" r:id="rId13"/>
    <p:sldId id="293" r:id="rId14"/>
    <p:sldId id="281" r:id="rId15"/>
    <p:sldId id="288" r:id="rId16"/>
    <p:sldId id="289" r:id="rId17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E937"/>
    <a:srgbClr val="0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Střední styl 3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4" autoAdjust="0"/>
    <p:restoredTop sz="79396" autoAdjust="0"/>
  </p:normalViewPr>
  <p:slideViewPr>
    <p:cSldViewPr snapToGrid="0">
      <p:cViewPr varScale="1">
        <p:scale>
          <a:sx n="69" d="100"/>
          <a:sy n="69" d="100"/>
        </p:scale>
        <p:origin x="488" y="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22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Relationship Id="rId9" Type="http://schemas.openxmlformats.org/officeDocument/2006/relationships/image" Target="../media/image3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CC0E02-141A-4006-9FDE-2889F9EF61C4}" type="datetimeFigureOut">
              <a:rPr lang="en-GB" smtClean="0"/>
              <a:t>22/05/2022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65F508-0E7A-40F4-BD6B-2059A17953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7169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527C2-0DC2-4536-91A5-A564FF835CE4}" type="datetimeFigureOut">
              <a:rPr lang="cs-CZ" smtClean="0"/>
              <a:t>22.05.2022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02B13-1CBE-40A8-8788-340BF37E1B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2631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04850" indent="-271463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085850" indent="-219075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519238" indent="-228600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1954213" indent="-217488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114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8686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3258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7830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7F82B406-8CD6-4812-AB76-1BA356B5EB3A}" type="slidenum">
              <a:rPr lang="en-GB" altLang="cs-CZ" sz="130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2</a:t>
            </a:fld>
            <a:endParaRPr lang="en-GB" altLang="cs-CZ" sz="1300"/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77875"/>
            <a:ext cx="6818312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5196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8941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04850" indent="-271463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085850" indent="-219075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519238" indent="-228600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1954213" indent="-217488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114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8686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3258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7830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7F82B406-8CD6-4812-AB76-1BA356B5EB3A}" type="slidenum">
              <a:rPr lang="en-GB" altLang="cs-CZ" sz="130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11</a:t>
            </a:fld>
            <a:endParaRPr lang="en-GB" altLang="cs-CZ" sz="1300"/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77875"/>
            <a:ext cx="6818312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5196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3764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04850" indent="-271463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085850" indent="-219075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519238" indent="-228600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1954213" indent="-217488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114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8686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3258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7830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7F82B406-8CD6-4812-AB76-1BA356B5EB3A}" type="slidenum">
              <a:rPr lang="en-GB" altLang="cs-CZ" sz="130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12</a:t>
            </a:fld>
            <a:endParaRPr lang="en-GB" altLang="cs-CZ" sz="1300"/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77875"/>
            <a:ext cx="6818312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5196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7180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04850" indent="-271463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085850" indent="-219075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519238" indent="-228600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1954213" indent="-217488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114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8686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3258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7830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7F82B406-8CD6-4812-AB76-1BA356B5EB3A}" type="slidenum">
              <a:rPr lang="en-GB" altLang="cs-CZ" sz="130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13</a:t>
            </a:fld>
            <a:endParaRPr lang="en-GB" altLang="cs-CZ" sz="1300"/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77875"/>
            <a:ext cx="6818312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5196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8122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04850" indent="-271463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085850" indent="-219075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519238" indent="-228600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1954213" indent="-217488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114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8686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3258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7830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7F82B406-8CD6-4812-AB76-1BA356B5EB3A}" type="slidenum">
              <a:rPr lang="en-GB" altLang="cs-CZ" sz="130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14</a:t>
            </a:fld>
            <a:endParaRPr lang="en-GB" altLang="cs-CZ" sz="1300"/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77875"/>
            <a:ext cx="6818312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5196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1112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04850" indent="-271463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085850" indent="-219075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519238" indent="-228600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1954213" indent="-217488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114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8686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3258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7830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7F82B406-8CD6-4812-AB76-1BA356B5EB3A}" type="slidenum">
              <a:rPr lang="en-GB" altLang="cs-CZ" sz="130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15</a:t>
            </a:fld>
            <a:endParaRPr lang="en-GB" altLang="cs-CZ" sz="1300"/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77875"/>
            <a:ext cx="6818312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5196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0367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04850" indent="-271463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085850" indent="-219075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519238" indent="-228600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1954213" indent="-217488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114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8686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3258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7830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7F82B406-8CD6-4812-AB76-1BA356B5EB3A}" type="slidenum">
              <a:rPr lang="en-GB" altLang="cs-CZ" sz="130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16</a:t>
            </a:fld>
            <a:endParaRPr lang="en-GB" altLang="cs-CZ" sz="1300"/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77875"/>
            <a:ext cx="6818312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5196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654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04850" indent="-271463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085850" indent="-219075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519238" indent="-228600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1954213" indent="-217488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114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8686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3258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7830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7F82B406-8CD6-4812-AB76-1BA356B5EB3A}" type="slidenum">
              <a:rPr lang="en-GB" altLang="cs-CZ" sz="130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3</a:t>
            </a:fld>
            <a:endParaRPr lang="en-GB" altLang="cs-CZ" sz="1300"/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77875"/>
            <a:ext cx="6818312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5196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769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04850" indent="-271463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085850" indent="-219075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519238" indent="-228600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1954213" indent="-217488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114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8686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3258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7830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7F82B406-8CD6-4812-AB76-1BA356B5EB3A}" type="slidenum">
              <a:rPr lang="en-GB" altLang="cs-CZ" sz="130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4</a:t>
            </a:fld>
            <a:endParaRPr lang="en-GB" altLang="cs-CZ" sz="1300"/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77875"/>
            <a:ext cx="6818312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5196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305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04850" indent="-271463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085850" indent="-219075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519238" indent="-228600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1954213" indent="-217488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114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8686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3258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7830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7F82B406-8CD6-4812-AB76-1BA356B5EB3A}" type="slidenum">
              <a:rPr lang="en-GB" altLang="cs-CZ" sz="130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5</a:t>
            </a:fld>
            <a:endParaRPr lang="en-GB" altLang="cs-CZ" sz="1300"/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77875"/>
            <a:ext cx="6818312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5196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654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04850" indent="-271463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085850" indent="-219075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519238" indent="-228600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1954213" indent="-217488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114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8686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3258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7830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7F82B406-8CD6-4812-AB76-1BA356B5EB3A}" type="slidenum">
              <a:rPr lang="en-GB" altLang="cs-CZ" sz="130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6</a:t>
            </a:fld>
            <a:endParaRPr lang="en-GB" altLang="cs-CZ" sz="1300"/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77875"/>
            <a:ext cx="6818312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5196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115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04850" indent="-271463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085850" indent="-219075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519238" indent="-228600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1954213" indent="-217488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114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8686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3258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7830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7F82B406-8CD6-4812-AB76-1BA356B5EB3A}" type="slidenum">
              <a:rPr lang="en-GB" altLang="cs-CZ" sz="130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7</a:t>
            </a:fld>
            <a:endParaRPr lang="en-GB" altLang="cs-CZ" sz="1300"/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77875"/>
            <a:ext cx="6818312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5196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074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04850" indent="-271463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085850" indent="-219075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519238" indent="-228600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1954213" indent="-217488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114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8686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3258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7830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7F82B406-8CD6-4812-AB76-1BA356B5EB3A}" type="slidenum">
              <a:rPr lang="en-GB" altLang="cs-CZ" sz="130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8</a:t>
            </a:fld>
            <a:endParaRPr lang="en-GB" altLang="cs-CZ" sz="1300"/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77875"/>
            <a:ext cx="6818312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5196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8216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04850" indent="-271463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085850" indent="-219075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519238" indent="-228600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1954213" indent="-217488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114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8686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3258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7830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7F82B406-8CD6-4812-AB76-1BA356B5EB3A}" type="slidenum">
              <a:rPr lang="en-GB" altLang="cs-CZ" sz="130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9</a:t>
            </a:fld>
            <a:endParaRPr lang="en-GB" altLang="cs-CZ" sz="1300"/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77875"/>
            <a:ext cx="6818312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5196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06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04850" indent="-271463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085850" indent="-219075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519238" indent="-228600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1954213" indent="-217488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114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8686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3258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7830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7F82B406-8CD6-4812-AB76-1BA356B5EB3A}" type="slidenum">
              <a:rPr lang="en-GB" altLang="cs-CZ" sz="130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10</a:t>
            </a:fld>
            <a:endParaRPr lang="en-GB" altLang="cs-CZ" sz="1300"/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77875"/>
            <a:ext cx="6818312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5196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457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2B5B-DBF1-48B8-8104-039F05374F3B}" type="datetimeFigureOut">
              <a:rPr lang="cs-CZ" smtClean="0"/>
              <a:t>22.05.2022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E537-9697-4842-A927-7AF3610FB7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0733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2B5B-DBF1-48B8-8104-039F05374F3B}" type="datetimeFigureOut">
              <a:rPr lang="cs-CZ" smtClean="0"/>
              <a:t>22.05.2022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E537-9697-4842-A927-7AF3610FB7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388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2B5B-DBF1-48B8-8104-039F05374F3B}" type="datetimeFigureOut">
              <a:rPr lang="cs-CZ" smtClean="0"/>
              <a:t>22.05.2022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E537-9697-4842-A927-7AF3610FB7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7412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8641" y="273629"/>
            <a:ext cx="10968959" cy="114348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8641" y="1604329"/>
            <a:ext cx="5391360" cy="452495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klipart 3"/>
          <p:cNvSpPr>
            <a:spLocks noGrp="1"/>
          </p:cNvSpPr>
          <p:nvPr>
            <p:ph type="clipArt" sz="half" idx="2"/>
          </p:nvPr>
        </p:nvSpPr>
        <p:spPr>
          <a:xfrm>
            <a:off x="6184321" y="1604329"/>
            <a:ext cx="5393279" cy="4524955"/>
          </a:xfrm>
        </p:spPr>
        <p:txBody>
          <a:bodyPr/>
          <a:lstStyle/>
          <a:p>
            <a:pPr lvl="0"/>
            <a:endParaRPr lang="cs-CZ" noProof="0" smtClean="0"/>
          </a:p>
        </p:txBody>
      </p:sp>
    </p:spTree>
    <p:extLst>
      <p:ext uri="{BB962C8B-B14F-4D97-AF65-F5344CB8AC3E}">
        <p14:creationId xmlns:p14="http://schemas.microsoft.com/office/powerpoint/2010/main" val="16295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2B5B-DBF1-48B8-8104-039F05374F3B}" type="datetimeFigureOut">
              <a:rPr lang="cs-CZ" smtClean="0"/>
              <a:t>22.05.2022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E537-9697-4842-A927-7AF3610FB7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5073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2B5B-DBF1-48B8-8104-039F05374F3B}" type="datetimeFigureOut">
              <a:rPr lang="cs-CZ" smtClean="0"/>
              <a:t>22.05.2022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E537-9697-4842-A927-7AF3610FB7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7628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2B5B-DBF1-48B8-8104-039F05374F3B}" type="datetimeFigureOut">
              <a:rPr lang="cs-CZ" smtClean="0"/>
              <a:t>22.05.2022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E537-9697-4842-A927-7AF3610FB7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7875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2B5B-DBF1-48B8-8104-039F05374F3B}" type="datetimeFigureOut">
              <a:rPr lang="cs-CZ" smtClean="0"/>
              <a:t>22.05.2022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E537-9697-4842-A927-7AF3610FB7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4343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2B5B-DBF1-48B8-8104-039F05374F3B}" type="datetimeFigureOut">
              <a:rPr lang="cs-CZ" smtClean="0"/>
              <a:t>22.05.2022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E537-9697-4842-A927-7AF3610FB7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0939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2B5B-DBF1-48B8-8104-039F05374F3B}" type="datetimeFigureOut">
              <a:rPr lang="cs-CZ" smtClean="0"/>
              <a:t>22.05.2022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E537-9697-4842-A927-7AF3610FB7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419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2B5B-DBF1-48B8-8104-039F05374F3B}" type="datetimeFigureOut">
              <a:rPr lang="cs-CZ" smtClean="0"/>
              <a:t>22.05.2022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E537-9697-4842-A927-7AF3610FB7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3409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2B5B-DBF1-48B8-8104-039F05374F3B}" type="datetimeFigureOut">
              <a:rPr lang="cs-CZ" smtClean="0"/>
              <a:t>22.05.2022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E537-9697-4842-A927-7AF3610FB7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6303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032" y="0"/>
            <a:ext cx="9137968" cy="6858000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D2B5B-DBF1-48B8-8104-039F05374F3B}" type="datetimeFigureOut">
              <a:rPr lang="cs-CZ" smtClean="0"/>
              <a:t>22.05.2022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9E537-9697-4842-A927-7AF3610FB7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0297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8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image" Target="../media/image39.wmf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6.wmf"/><Relationship Id="rId12" Type="http://schemas.openxmlformats.org/officeDocument/2006/relationships/oleObject" Target="../embeddings/oleObject2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38.wmf"/><Relationship Id="rId5" Type="http://schemas.openxmlformats.org/officeDocument/2006/relationships/image" Target="../media/image35.wmf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5.bin"/><Relationship Id="rId9" Type="http://schemas.openxmlformats.org/officeDocument/2006/relationships/image" Target="../media/image3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41.wmf"/><Relationship Id="rId4" Type="http://schemas.openxmlformats.org/officeDocument/2006/relationships/oleObject" Target="../embeddings/oleObject30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2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3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w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2.wmf"/><Relationship Id="rId5" Type="http://schemas.openxmlformats.org/officeDocument/2006/relationships/image" Target="../media/image9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7.wmf"/><Relationship Id="rId5" Type="http://schemas.openxmlformats.org/officeDocument/2006/relationships/image" Target="../media/image14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16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21.wmf"/><Relationship Id="rId5" Type="http://schemas.openxmlformats.org/officeDocument/2006/relationships/image" Target="../media/image18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2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png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29.wmf"/><Relationship Id="rId18" Type="http://schemas.openxmlformats.org/officeDocument/2006/relationships/oleObject" Target="../embeddings/oleObject23.bin"/><Relationship Id="rId3" Type="http://schemas.openxmlformats.org/officeDocument/2006/relationships/notesSlide" Target="../notesSlides/notesSlide8.xml"/><Relationship Id="rId21" Type="http://schemas.openxmlformats.org/officeDocument/2006/relationships/image" Target="../media/image33.wmf"/><Relationship Id="rId7" Type="http://schemas.openxmlformats.org/officeDocument/2006/relationships/image" Target="../media/image26.wmf"/><Relationship Id="rId12" Type="http://schemas.openxmlformats.org/officeDocument/2006/relationships/oleObject" Target="../embeddings/oleObject20.bin"/><Relationship Id="rId17" Type="http://schemas.openxmlformats.org/officeDocument/2006/relationships/image" Target="../media/image31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22.bin"/><Relationship Id="rId20" Type="http://schemas.openxmlformats.org/officeDocument/2006/relationships/oleObject" Target="../embeddings/oleObject24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28.wmf"/><Relationship Id="rId5" Type="http://schemas.openxmlformats.org/officeDocument/2006/relationships/image" Target="../media/image25.wmf"/><Relationship Id="rId15" Type="http://schemas.openxmlformats.org/officeDocument/2006/relationships/image" Target="../media/image30.wmf"/><Relationship Id="rId10" Type="http://schemas.openxmlformats.org/officeDocument/2006/relationships/oleObject" Target="../embeddings/oleObject19.bin"/><Relationship Id="rId19" Type="http://schemas.openxmlformats.org/officeDocument/2006/relationships/image" Target="../media/image32.w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7.wmf"/><Relationship Id="rId14" Type="http://schemas.openxmlformats.org/officeDocument/2006/relationships/oleObject" Target="../embeddings/oleObject2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"/>
          <p:cNvSpPr txBox="1">
            <a:spLocks noChangeArrowheads="1"/>
          </p:cNvSpPr>
          <p:nvPr/>
        </p:nvSpPr>
        <p:spPr bwMode="auto">
          <a:xfrm>
            <a:off x="1439863" y="539750"/>
            <a:ext cx="774065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mincho"/>
                <a:cs typeface="msmincho"/>
              </a:defRPr>
            </a:lvl1pPr>
            <a:lvl2pPr marL="742950" indent="-285750"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mincho"/>
                <a:cs typeface="msmincho"/>
              </a:defRPr>
            </a:lvl2pPr>
            <a:lvl3pPr marL="1143000" indent="-228600"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mincho"/>
                <a:cs typeface="msmincho"/>
              </a:defRPr>
            </a:lvl3pPr>
            <a:lvl4pPr marL="1600200" indent="-228600"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/>
                <a:cs typeface="msmincho"/>
              </a:defRPr>
            </a:lvl4pPr>
            <a:lvl5pPr marL="2057400" indent="-228600"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/>
                <a:cs typeface="msmincho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/>
                <a:cs typeface="msmincho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/>
                <a:cs typeface="msmincho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/>
                <a:cs typeface="msmincho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/>
                <a:cs typeface="msmincho"/>
              </a:defRPr>
            </a:lvl9pPr>
          </a:lstStyle>
          <a:p>
            <a:pPr eaLnBrk="1">
              <a:spcAft>
                <a:spcPct val="0"/>
              </a:spcAft>
              <a:buFont typeface="Wingdings" panose="05000000000000000000" pitchFamily="2" charset="2"/>
              <a:buNone/>
            </a:pPr>
            <a:endParaRPr lang="cs-CZ" altLang="cs-CZ" sz="1800">
              <a:solidFill>
                <a:schemeClr val="tx1"/>
              </a:solidFill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2052768" y="3205790"/>
            <a:ext cx="7199313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mincho"/>
                <a:cs typeface="msmincho"/>
              </a:defRPr>
            </a:lvl1pPr>
            <a:lvl2pPr marL="742950" indent="-285750"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mincho"/>
                <a:cs typeface="msmincho"/>
              </a:defRPr>
            </a:lvl2pPr>
            <a:lvl3pPr marL="1143000" indent="-228600"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mincho"/>
                <a:cs typeface="msmincho"/>
              </a:defRPr>
            </a:lvl3pPr>
            <a:lvl4pPr marL="1600200" indent="-228600"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/>
                <a:cs typeface="msmincho"/>
              </a:defRPr>
            </a:lvl4pPr>
            <a:lvl5pPr marL="2057400" indent="-228600"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/>
                <a:cs typeface="msmincho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/>
                <a:cs typeface="msmincho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/>
                <a:cs typeface="msmincho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/>
                <a:cs typeface="msmincho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/>
                <a:cs typeface="msmincho"/>
              </a:defRPr>
            </a:lvl9pPr>
          </a:lstStyle>
          <a:p>
            <a:pPr algn="ctr">
              <a:spcAft>
                <a:spcPct val="0"/>
              </a:spcAft>
              <a:buNone/>
            </a:pPr>
            <a:r>
              <a:rPr lang="cs-CZ" altLang="cs-CZ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Martin Pitoňák</a:t>
            </a:r>
            <a:r>
              <a:rPr lang="cs-CZ" altLang="cs-CZ" sz="2000" baseline="30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1</a:t>
            </a:r>
            <a:r>
              <a:rPr lang="cs-CZ" altLang="cs-CZ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, Michal Šprlák</a:t>
            </a:r>
            <a:r>
              <a:rPr lang="cs-CZ" altLang="cs-CZ" sz="2000" baseline="30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1</a:t>
            </a:r>
            <a:r>
              <a:rPr lang="cs-CZ" altLang="cs-CZ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, Pavel Novák</a:t>
            </a:r>
            <a:r>
              <a:rPr lang="cs-CZ" altLang="cs-CZ" sz="2000" baseline="30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1 </a:t>
            </a:r>
            <a:endParaRPr lang="cs-CZ" altLang="cs-CZ" sz="20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TextovéPole 1"/>
          <p:cNvSpPr txBox="1">
            <a:spLocks noChangeArrowheads="1"/>
          </p:cNvSpPr>
          <p:nvPr/>
        </p:nvSpPr>
        <p:spPr bwMode="auto">
          <a:xfrm>
            <a:off x="770970" y="1349687"/>
            <a:ext cx="976291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latin typeface="Cambria" panose="02040503050406030204" pitchFamily="18" charset="0"/>
                <a:ea typeface="Cambria" panose="02040503050406030204" pitchFamily="18" charset="0"/>
              </a:rPr>
              <a:t>Combination of integral transforms by spectral weighting – an overview  </a:t>
            </a:r>
            <a:endParaRPr lang="cs-CZ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ovéPole 2"/>
          <p:cNvSpPr txBox="1">
            <a:spLocks noChangeArrowheads="1"/>
          </p:cNvSpPr>
          <p:nvPr/>
        </p:nvSpPr>
        <p:spPr bwMode="auto">
          <a:xfrm>
            <a:off x="2819854" y="4866188"/>
            <a:ext cx="582247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cs-CZ" altLang="cs-CZ" baseline="30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cs-CZ" dirty="0" smtClean="0">
                <a:latin typeface="Cambria" panose="02040503050406030204" pitchFamily="18" charset="0"/>
                <a:ea typeface="Cambria" panose="02040503050406030204" pitchFamily="18" charset="0"/>
              </a:rPr>
              <a:t>NTIS-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New Technologies for the Information Society, Faculty of Applied Sciences, University of West Bohemia, </a:t>
            </a:r>
            <a:r>
              <a:rPr lang="en-GB" dirty="0" err="1">
                <a:latin typeface="Cambria" panose="02040503050406030204" pitchFamily="18" charset="0"/>
                <a:ea typeface="Cambria" panose="02040503050406030204" pitchFamily="18" charset="0"/>
              </a:rPr>
              <a:t>Plzeň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, Czech Republic</a:t>
            </a:r>
            <a:endParaRPr lang="cs-CZ" altLang="cs-CZ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25" y="4828584"/>
            <a:ext cx="16764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Obdélník 3"/>
          <p:cNvSpPr>
            <a:spLocks noChangeArrowheads="1"/>
          </p:cNvSpPr>
          <p:nvPr/>
        </p:nvSpPr>
        <p:spPr bwMode="auto">
          <a:xfrm>
            <a:off x="702602" y="6431666"/>
            <a:ext cx="98996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EGU 2022, </a:t>
            </a:r>
            <a:r>
              <a:rPr lang="cs-CZ" altLang="cs-CZ" sz="1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Vienna</a:t>
            </a:r>
            <a:r>
              <a:rPr lang="cs-CZ" altLang="cs-CZ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, 23-27 May 2022</a:t>
            </a:r>
            <a:endParaRPr lang="cs-CZ" altLang="cs-CZ" sz="1400" dirty="0">
              <a:latin typeface="Cambria" panose="020405030504060302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271" y="4846838"/>
            <a:ext cx="2089408" cy="96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49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 bwMode="auto">
          <a:xfrm>
            <a:off x="0" y="6582932"/>
            <a:ext cx="1410676" cy="27506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r>
              <a:rPr lang="cs-CZ" sz="1400" dirty="0" err="1">
                <a:latin typeface="Cambria" panose="02040503050406030204" pitchFamily="18" charset="0"/>
              </a:rPr>
              <a:t>Pitoňák</a:t>
            </a:r>
            <a:r>
              <a:rPr lang="cs-CZ" sz="1400" dirty="0">
                <a:latin typeface="Cambria" panose="02040503050406030204" pitchFamily="18" charset="0"/>
              </a:rPr>
              <a:t> </a:t>
            </a:r>
            <a:r>
              <a:rPr lang="cs-CZ" sz="1400" dirty="0" smtClean="0">
                <a:latin typeface="Cambria" panose="02040503050406030204" pitchFamily="18" charset="0"/>
              </a:rPr>
              <a:t>et al.</a:t>
            </a:r>
            <a:endParaRPr lang="cs-CZ" sz="1400" dirty="0">
              <a:latin typeface="Cambria" panose="02040503050406030204" pitchFamily="18" charset="0"/>
            </a:endParaRPr>
          </a:p>
        </p:txBody>
      </p:sp>
      <p:sp>
        <p:nvSpPr>
          <p:cNvPr id="9" name="Obdélník 8"/>
          <p:cNvSpPr/>
          <p:nvPr/>
        </p:nvSpPr>
        <p:spPr bwMode="auto">
          <a:xfrm>
            <a:off x="1410676" y="6582932"/>
            <a:ext cx="9703230" cy="27506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/>
            <a:r>
              <a:rPr lang="en-GB" sz="1400" dirty="0">
                <a:latin typeface="Cambria" panose="02040503050406030204" pitchFamily="18" charset="0"/>
                <a:ea typeface="Cambria" panose="02040503050406030204" pitchFamily="18" charset="0"/>
              </a:rPr>
              <a:t>Combination of integral transforms by spectral weighting – an overview  </a:t>
            </a:r>
            <a:endParaRPr lang="cs-CZ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Obdélník 9"/>
          <p:cNvSpPr/>
          <p:nvPr/>
        </p:nvSpPr>
        <p:spPr bwMode="auto">
          <a:xfrm>
            <a:off x="11113906" y="6582932"/>
            <a:ext cx="949060" cy="27506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r>
              <a:rPr lang="cs-CZ" sz="1400" dirty="0" smtClean="0">
                <a:latin typeface="Cambria" panose="02040503050406030204" pitchFamily="18" charset="0"/>
              </a:rPr>
              <a:t>10/16</a:t>
            </a:r>
            <a:endParaRPr lang="cs-CZ" sz="1400" dirty="0">
              <a:latin typeface="Cambria" panose="02040503050406030204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673228"/>
            <a:ext cx="7423266" cy="5486285"/>
          </a:xfrm>
          <a:prstGeom prst="rect">
            <a:avLst/>
          </a:prstGeom>
        </p:spPr>
      </p:pic>
      <p:sp>
        <p:nvSpPr>
          <p:cNvPr id="7" name="TextovéPole 6"/>
          <p:cNvSpPr txBox="1">
            <a:spLocks noChangeArrowheads="1"/>
          </p:cNvSpPr>
          <p:nvPr/>
        </p:nvSpPr>
        <p:spPr bwMode="auto">
          <a:xfrm>
            <a:off x="232597" y="119461"/>
            <a:ext cx="52077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 dirty="0" smtClean="0">
                <a:latin typeface="Cambria" panose="02040503050406030204" pitchFamily="18" charset="0"/>
              </a:rPr>
              <a:t>Theoretical background</a:t>
            </a:r>
            <a:r>
              <a:rPr lang="cs-CZ" b="1" dirty="0">
                <a:latin typeface="Cambria" panose="02040503050406030204" pitchFamily="18" charset="0"/>
              </a:rPr>
              <a:t>: </a:t>
            </a:r>
            <a:r>
              <a:rPr lang="cs-CZ" b="1" dirty="0" err="1" smtClean="0">
                <a:latin typeface="Cambria" panose="02040503050406030204" pitchFamily="18" charset="0"/>
              </a:rPr>
              <a:t>three</a:t>
            </a:r>
            <a:r>
              <a:rPr lang="en-GB" b="1" dirty="0" smtClean="0">
                <a:latin typeface="Cambria" panose="02040503050406030204" pitchFamily="18" charset="0"/>
              </a:rPr>
              <a:t>-group estimator</a:t>
            </a:r>
            <a:endParaRPr lang="cs-CZ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0800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 bwMode="auto">
          <a:xfrm>
            <a:off x="0" y="6582932"/>
            <a:ext cx="1410676" cy="27506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r>
              <a:rPr lang="cs-CZ" sz="1400" dirty="0" err="1">
                <a:latin typeface="Cambria" panose="02040503050406030204" pitchFamily="18" charset="0"/>
              </a:rPr>
              <a:t>Pitoňák</a:t>
            </a:r>
            <a:r>
              <a:rPr lang="cs-CZ" sz="1400" dirty="0">
                <a:latin typeface="Cambria" panose="02040503050406030204" pitchFamily="18" charset="0"/>
              </a:rPr>
              <a:t> </a:t>
            </a:r>
            <a:r>
              <a:rPr lang="cs-CZ" sz="1400" dirty="0" smtClean="0">
                <a:latin typeface="Cambria" panose="02040503050406030204" pitchFamily="18" charset="0"/>
              </a:rPr>
              <a:t>et al.</a:t>
            </a:r>
            <a:endParaRPr lang="cs-CZ" sz="1400" dirty="0">
              <a:latin typeface="Cambria" panose="02040503050406030204" pitchFamily="18" charset="0"/>
            </a:endParaRPr>
          </a:p>
        </p:txBody>
      </p:sp>
      <p:sp>
        <p:nvSpPr>
          <p:cNvPr id="9" name="Obdélník 8"/>
          <p:cNvSpPr/>
          <p:nvPr/>
        </p:nvSpPr>
        <p:spPr bwMode="auto">
          <a:xfrm>
            <a:off x="1410676" y="6582932"/>
            <a:ext cx="9703230" cy="27506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/>
            <a:r>
              <a:rPr lang="en-GB" sz="1400" dirty="0">
                <a:latin typeface="Cambria" panose="02040503050406030204" pitchFamily="18" charset="0"/>
                <a:ea typeface="Cambria" panose="02040503050406030204" pitchFamily="18" charset="0"/>
              </a:rPr>
              <a:t>Combination of integral transforms by spectral weighting – an overview  </a:t>
            </a:r>
            <a:endParaRPr lang="cs-CZ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Obdélník 9"/>
          <p:cNvSpPr/>
          <p:nvPr/>
        </p:nvSpPr>
        <p:spPr bwMode="auto">
          <a:xfrm>
            <a:off x="11113906" y="6582932"/>
            <a:ext cx="949060" cy="27506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r>
              <a:rPr lang="cs-CZ" sz="1400" dirty="0" smtClean="0">
                <a:latin typeface="Cambria" panose="02040503050406030204" pitchFamily="18" charset="0"/>
              </a:rPr>
              <a:t>11/16</a:t>
            </a:r>
            <a:endParaRPr lang="cs-CZ" sz="1400" dirty="0">
              <a:latin typeface="Cambria" panose="02040503050406030204" pitchFamily="18" charset="0"/>
            </a:endParaRPr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9348996"/>
              </p:ext>
            </p:extLst>
          </p:nvPr>
        </p:nvGraphicFramePr>
        <p:xfrm>
          <a:off x="232597" y="495668"/>
          <a:ext cx="11352213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4" name="Equation" r:id="rId4" imgW="11378880" imgH="1041120" progId="Equation.DSMT4">
                  <p:embed/>
                </p:oleObj>
              </mc:Choice>
              <mc:Fallback>
                <p:oleObj name="Equation" r:id="rId4" imgW="11378880" imgH="1041120" progId="Equation.DSMT4">
                  <p:embed/>
                  <p:pic>
                    <p:nvPicPr>
                      <p:cNvPr id="7" name="Objek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597" y="495668"/>
                        <a:ext cx="11352213" cy="1054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4735536"/>
              </p:ext>
            </p:extLst>
          </p:nvPr>
        </p:nvGraphicFramePr>
        <p:xfrm>
          <a:off x="232597" y="1556643"/>
          <a:ext cx="822325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5" name="Equation" r:id="rId6" imgW="8242200" imgH="1041120" progId="Equation.DSMT4">
                  <p:embed/>
                </p:oleObj>
              </mc:Choice>
              <mc:Fallback>
                <p:oleObj name="Equation" r:id="rId6" imgW="8242200" imgH="1041120" progId="Equation.DSMT4">
                  <p:embed/>
                  <p:pic>
                    <p:nvPicPr>
                      <p:cNvPr id="7" name="Objek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597" y="1556643"/>
                        <a:ext cx="8223250" cy="1054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2185949"/>
              </p:ext>
            </p:extLst>
          </p:nvPr>
        </p:nvGraphicFramePr>
        <p:xfrm>
          <a:off x="232597" y="2617618"/>
          <a:ext cx="10150475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6" name="Equation" r:id="rId8" imgW="10172520" imgH="1041120" progId="Equation.DSMT4">
                  <p:embed/>
                </p:oleObj>
              </mc:Choice>
              <mc:Fallback>
                <p:oleObj name="Equation" r:id="rId8" imgW="10172520" imgH="1041120" progId="Equation.DSMT4">
                  <p:embed/>
                  <p:pic>
                    <p:nvPicPr>
                      <p:cNvPr id="13" name="Objek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597" y="2617618"/>
                        <a:ext cx="10150475" cy="1054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2498712"/>
              </p:ext>
            </p:extLst>
          </p:nvPr>
        </p:nvGraphicFramePr>
        <p:xfrm>
          <a:off x="232597" y="3678593"/>
          <a:ext cx="9312275" cy="156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7" name="Equation" r:id="rId10" imgW="9334440" imgH="1549080" progId="Equation.DSMT4">
                  <p:embed/>
                </p:oleObj>
              </mc:Choice>
              <mc:Fallback>
                <p:oleObj name="Equation" r:id="rId10" imgW="9334440" imgH="1549080" progId="Equation.DSMT4">
                  <p:embed/>
                  <p:pic>
                    <p:nvPicPr>
                      <p:cNvPr id="7" name="Objek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597" y="3678593"/>
                        <a:ext cx="9312275" cy="1566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ovéPole 15"/>
          <p:cNvSpPr txBox="1">
            <a:spLocks noChangeArrowheads="1"/>
          </p:cNvSpPr>
          <p:nvPr/>
        </p:nvSpPr>
        <p:spPr bwMode="auto">
          <a:xfrm>
            <a:off x="232597" y="119461"/>
            <a:ext cx="52077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 dirty="0" smtClean="0">
                <a:latin typeface="Cambria" panose="02040503050406030204" pitchFamily="18" charset="0"/>
              </a:rPr>
              <a:t>Theoretical background</a:t>
            </a:r>
            <a:r>
              <a:rPr lang="cs-CZ" b="1" dirty="0">
                <a:latin typeface="Cambria" panose="02040503050406030204" pitchFamily="18" charset="0"/>
              </a:rPr>
              <a:t>: </a:t>
            </a:r>
            <a:r>
              <a:rPr lang="cs-CZ" b="1" dirty="0" err="1" smtClean="0">
                <a:latin typeface="Cambria" panose="02040503050406030204" pitchFamily="18" charset="0"/>
              </a:rPr>
              <a:t>three</a:t>
            </a:r>
            <a:r>
              <a:rPr lang="en-GB" b="1" dirty="0" smtClean="0">
                <a:latin typeface="Cambria" panose="02040503050406030204" pitchFamily="18" charset="0"/>
              </a:rPr>
              <a:t>-group estimator</a:t>
            </a:r>
            <a:endParaRPr lang="cs-CZ" b="1" dirty="0">
              <a:latin typeface="Arial" charset="0"/>
            </a:endParaRPr>
          </a:p>
        </p:txBody>
      </p:sp>
      <p:graphicFrame>
        <p:nvGraphicFramePr>
          <p:cNvPr id="17" name="Objek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3274320"/>
              </p:ext>
            </p:extLst>
          </p:nvPr>
        </p:nvGraphicFramePr>
        <p:xfrm>
          <a:off x="232597" y="5252331"/>
          <a:ext cx="9907587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8" name="Equation" r:id="rId12" imgW="9931320" imgH="1041120" progId="Equation.DSMT4">
                  <p:embed/>
                </p:oleObj>
              </mc:Choice>
              <mc:Fallback>
                <p:oleObj name="Equation" r:id="rId12" imgW="9931320" imgH="1041120" progId="Equation.DSMT4">
                  <p:embed/>
                  <p:pic>
                    <p:nvPicPr>
                      <p:cNvPr id="15" name="Objek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597" y="5252331"/>
                        <a:ext cx="9907587" cy="1052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9053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 bwMode="auto">
          <a:xfrm>
            <a:off x="0" y="6582932"/>
            <a:ext cx="1410676" cy="27506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r>
              <a:rPr lang="cs-CZ" sz="1400" dirty="0" err="1">
                <a:latin typeface="Cambria" panose="02040503050406030204" pitchFamily="18" charset="0"/>
              </a:rPr>
              <a:t>Pitoňák</a:t>
            </a:r>
            <a:r>
              <a:rPr lang="cs-CZ" sz="1400" dirty="0">
                <a:latin typeface="Cambria" panose="02040503050406030204" pitchFamily="18" charset="0"/>
              </a:rPr>
              <a:t> </a:t>
            </a:r>
            <a:r>
              <a:rPr lang="cs-CZ" sz="1400" dirty="0" smtClean="0">
                <a:latin typeface="Cambria" panose="02040503050406030204" pitchFamily="18" charset="0"/>
              </a:rPr>
              <a:t>et al.</a:t>
            </a:r>
            <a:endParaRPr lang="cs-CZ" sz="1400" dirty="0">
              <a:latin typeface="Cambria" panose="02040503050406030204" pitchFamily="18" charset="0"/>
            </a:endParaRPr>
          </a:p>
        </p:txBody>
      </p:sp>
      <p:sp>
        <p:nvSpPr>
          <p:cNvPr id="9" name="Obdélník 8"/>
          <p:cNvSpPr/>
          <p:nvPr/>
        </p:nvSpPr>
        <p:spPr bwMode="auto">
          <a:xfrm>
            <a:off x="1410676" y="6582932"/>
            <a:ext cx="9703230" cy="27506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/>
            <a:r>
              <a:rPr lang="en-GB" sz="1400" dirty="0">
                <a:latin typeface="Cambria" panose="02040503050406030204" pitchFamily="18" charset="0"/>
                <a:ea typeface="Cambria" panose="02040503050406030204" pitchFamily="18" charset="0"/>
              </a:rPr>
              <a:t>Combination of integral transforms by spectral weighting – an overview  </a:t>
            </a:r>
            <a:endParaRPr lang="cs-CZ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Obdélník 9"/>
          <p:cNvSpPr/>
          <p:nvPr/>
        </p:nvSpPr>
        <p:spPr bwMode="auto">
          <a:xfrm>
            <a:off x="11113906" y="6582932"/>
            <a:ext cx="949060" cy="27506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r>
              <a:rPr lang="cs-CZ" sz="1400" dirty="0" smtClean="0">
                <a:latin typeface="Cambria" panose="02040503050406030204" pitchFamily="18" charset="0"/>
              </a:rPr>
              <a:t>12/16</a:t>
            </a:r>
            <a:endParaRPr lang="cs-CZ" sz="1400" dirty="0">
              <a:latin typeface="Cambria" panose="02040503050406030204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96" y="719045"/>
            <a:ext cx="10513810" cy="5497804"/>
          </a:xfrm>
          <a:prstGeom prst="rect">
            <a:avLst/>
          </a:prstGeom>
        </p:spPr>
      </p:pic>
      <p:sp>
        <p:nvSpPr>
          <p:cNvPr id="7" name="TextovéPole 6"/>
          <p:cNvSpPr txBox="1">
            <a:spLocks noChangeArrowheads="1"/>
          </p:cNvSpPr>
          <p:nvPr/>
        </p:nvSpPr>
        <p:spPr bwMode="auto">
          <a:xfrm>
            <a:off x="232597" y="119461"/>
            <a:ext cx="51117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 dirty="0" smtClean="0">
                <a:latin typeface="Cambria" panose="02040503050406030204" pitchFamily="18" charset="0"/>
              </a:rPr>
              <a:t>Theoretical background</a:t>
            </a:r>
            <a:r>
              <a:rPr lang="cs-CZ" b="1" dirty="0">
                <a:latin typeface="Cambria" panose="02040503050406030204" pitchFamily="18" charset="0"/>
              </a:rPr>
              <a:t>: </a:t>
            </a:r>
            <a:r>
              <a:rPr lang="cs-CZ" b="1" dirty="0" err="1" smtClean="0">
                <a:latin typeface="Cambria" panose="02040503050406030204" pitchFamily="18" charset="0"/>
              </a:rPr>
              <a:t>nine</a:t>
            </a:r>
            <a:r>
              <a:rPr lang="en-GB" b="1" dirty="0" smtClean="0">
                <a:latin typeface="Cambria" panose="02040503050406030204" pitchFamily="18" charset="0"/>
              </a:rPr>
              <a:t>-group estimator</a:t>
            </a:r>
            <a:endParaRPr lang="cs-CZ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4659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 bwMode="auto">
          <a:xfrm>
            <a:off x="0" y="6582932"/>
            <a:ext cx="1410676" cy="27506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r>
              <a:rPr lang="cs-CZ" sz="1400" dirty="0" err="1">
                <a:latin typeface="Cambria" panose="02040503050406030204" pitchFamily="18" charset="0"/>
              </a:rPr>
              <a:t>Pitoňák</a:t>
            </a:r>
            <a:r>
              <a:rPr lang="cs-CZ" sz="1400" dirty="0">
                <a:latin typeface="Cambria" panose="02040503050406030204" pitchFamily="18" charset="0"/>
              </a:rPr>
              <a:t> </a:t>
            </a:r>
            <a:r>
              <a:rPr lang="cs-CZ" sz="1400" dirty="0" smtClean="0">
                <a:latin typeface="Cambria" panose="02040503050406030204" pitchFamily="18" charset="0"/>
              </a:rPr>
              <a:t>et al.</a:t>
            </a:r>
            <a:endParaRPr lang="cs-CZ" sz="1400" dirty="0">
              <a:latin typeface="Cambria" panose="02040503050406030204" pitchFamily="18" charset="0"/>
            </a:endParaRPr>
          </a:p>
        </p:txBody>
      </p:sp>
      <p:sp>
        <p:nvSpPr>
          <p:cNvPr id="9" name="Obdélník 8"/>
          <p:cNvSpPr/>
          <p:nvPr/>
        </p:nvSpPr>
        <p:spPr bwMode="auto">
          <a:xfrm>
            <a:off x="1410676" y="6582932"/>
            <a:ext cx="9703230" cy="27506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/>
            <a:r>
              <a:rPr lang="en-GB" sz="1400" dirty="0">
                <a:latin typeface="Cambria" panose="02040503050406030204" pitchFamily="18" charset="0"/>
                <a:ea typeface="Cambria" panose="02040503050406030204" pitchFamily="18" charset="0"/>
              </a:rPr>
              <a:t>Combination of integral transforms by spectral weighting – an overview  </a:t>
            </a:r>
            <a:endParaRPr lang="cs-CZ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Obdélník 9"/>
          <p:cNvSpPr/>
          <p:nvPr/>
        </p:nvSpPr>
        <p:spPr bwMode="auto">
          <a:xfrm>
            <a:off x="11113906" y="6582932"/>
            <a:ext cx="949060" cy="27506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r>
              <a:rPr lang="cs-CZ" sz="1400" dirty="0" smtClean="0">
                <a:latin typeface="Cambria" panose="02040503050406030204" pitchFamily="18" charset="0"/>
              </a:rPr>
              <a:t>13/16</a:t>
            </a:r>
            <a:endParaRPr lang="cs-CZ" sz="1400" dirty="0">
              <a:latin typeface="Cambria" panose="02040503050406030204" pitchFamily="18" charset="0"/>
            </a:endParaRPr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3237419"/>
              </p:ext>
            </p:extLst>
          </p:nvPr>
        </p:nvGraphicFramePr>
        <p:xfrm>
          <a:off x="345761" y="673228"/>
          <a:ext cx="11242675" cy="476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" name="Equation" r:id="rId4" imgW="11264760" imgH="4698720" progId="Equation.DSMT4">
                  <p:embed/>
                </p:oleObj>
              </mc:Choice>
              <mc:Fallback>
                <p:oleObj name="Equation" r:id="rId4" imgW="11264760" imgH="4698720" progId="Equation.DSMT4">
                  <p:embed/>
                  <p:pic>
                    <p:nvPicPr>
                      <p:cNvPr id="7" name="Objek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761" y="673228"/>
                        <a:ext cx="11242675" cy="4760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ovéPole 7"/>
          <p:cNvSpPr txBox="1">
            <a:spLocks noChangeArrowheads="1"/>
          </p:cNvSpPr>
          <p:nvPr/>
        </p:nvSpPr>
        <p:spPr bwMode="auto">
          <a:xfrm>
            <a:off x="232597" y="119461"/>
            <a:ext cx="51117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 dirty="0" smtClean="0">
                <a:latin typeface="Cambria" panose="02040503050406030204" pitchFamily="18" charset="0"/>
              </a:rPr>
              <a:t>Theoretical background</a:t>
            </a:r>
            <a:r>
              <a:rPr lang="cs-CZ" b="1" dirty="0">
                <a:latin typeface="Cambria" panose="02040503050406030204" pitchFamily="18" charset="0"/>
              </a:rPr>
              <a:t>: </a:t>
            </a:r>
            <a:r>
              <a:rPr lang="cs-CZ" b="1" dirty="0" err="1" smtClean="0">
                <a:latin typeface="Cambria" panose="02040503050406030204" pitchFamily="18" charset="0"/>
              </a:rPr>
              <a:t>nine</a:t>
            </a:r>
            <a:r>
              <a:rPr lang="en-GB" b="1" dirty="0" smtClean="0">
                <a:latin typeface="Cambria" panose="02040503050406030204" pitchFamily="18" charset="0"/>
              </a:rPr>
              <a:t>-group estimator</a:t>
            </a:r>
            <a:endParaRPr lang="cs-CZ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8749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4" t="14304" b="10812"/>
          <a:stretch/>
        </p:blipFill>
        <p:spPr>
          <a:xfrm>
            <a:off x="6879597" y="228600"/>
            <a:ext cx="5183369" cy="299575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 bwMode="auto">
          <a:xfrm>
            <a:off x="0" y="6582932"/>
            <a:ext cx="1410676" cy="27506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r>
              <a:rPr lang="cs-CZ" sz="1400" dirty="0" err="1">
                <a:latin typeface="Cambria" panose="02040503050406030204" pitchFamily="18" charset="0"/>
              </a:rPr>
              <a:t>Pitoňák</a:t>
            </a:r>
            <a:r>
              <a:rPr lang="cs-CZ" sz="1400" dirty="0">
                <a:latin typeface="Cambria" panose="02040503050406030204" pitchFamily="18" charset="0"/>
              </a:rPr>
              <a:t> </a:t>
            </a:r>
            <a:r>
              <a:rPr lang="cs-CZ" sz="1400" dirty="0" smtClean="0">
                <a:latin typeface="Cambria" panose="02040503050406030204" pitchFamily="18" charset="0"/>
              </a:rPr>
              <a:t>et al.</a:t>
            </a:r>
            <a:endParaRPr lang="cs-CZ" sz="1400" dirty="0">
              <a:latin typeface="Cambria" panose="02040503050406030204" pitchFamily="18" charset="0"/>
            </a:endParaRPr>
          </a:p>
        </p:txBody>
      </p:sp>
      <p:sp>
        <p:nvSpPr>
          <p:cNvPr id="9" name="Obdélník 8"/>
          <p:cNvSpPr/>
          <p:nvPr/>
        </p:nvSpPr>
        <p:spPr bwMode="auto">
          <a:xfrm>
            <a:off x="1410676" y="6582932"/>
            <a:ext cx="9703230" cy="27506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/>
            <a:r>
              <a:rPr lang="en-GB" sz="1400" dirty="0">
                <a:latin typeface="Cambria" panose="02040503050406030204" pitchFamily="18" charset="0"/>
                <a:ea typeface="Cambria" panose="02040503050406030204" pitchFamily="18" charset="0"/>
              </a:rPr>
              <a:t>Combination of integral transforms by spectral weighting – an overview  </a:t>
            </a:r>
            <a:endParaRPr lang="cs-CZ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Obdélník 9"/>
          <p:cNvSpPr/>
          <p:nvPr/>
        </p:nvSpPr>
        <p:spPr bwMode="auto">
          <a:xfrm>
            <a:off x="11113906" y="6582932"/>
            <a:ext cx="949060" cy="27506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r>
              <a:rPr lang="cs-CZ" sz="1400" dirty="0" smtClean="0">
                <a:latin typeface="Cambria" panose="02040503050406030204" pitchFamily="18" charset="0"/>
              </a:rPr>
              <a:t>14/16</a:t>
            </a:r>
            <a:endParaRPr lang="cs-CZ" sz="1400" dirty="0">
              <a:latin typeface="Cambria" panose="02040503050406030204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6" r="6961"/>
          <a:stretch/>
        </p:blipFill>
        <p:spPr>
          <a:xfrm>
            <a:off x="0" y="3558932"/>
            <a:ext cx="3933679" cy="30240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0" r="7195"/>
          <a:stretch/>
        </p:blipFill>
        <p:spPr>
          <a:xfrm>
            <a:off x="3945534" y="3558932"/>
            <a:ext cx="3948029" cy="302400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8" r="6158"/>
          <a:stretch/>
        </p:blipFill>
        <p:spPr>
          <a:xfrm>
            <a:off x="7905418" y="3558932"/>
            <a:ext cx="3976855" cy="3024000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232597" y="608254"/>
            <a:ext cx="690843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mbria" panose="02040503050406030204" pitchFamily="18" charset="0"/>
                <a:ea typeface="Cambria" panose="02040503050406030204" pitchFamily="18" charset="0"/>
              </a:rPr>
              <a:t>- Input model</a:t>
            </a:r>
            <a:r>
              <a:rPr lang="sk-SK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sk-SK" dirty="0" smtClean="0">
                <a:latin typeface="Cambria" panose="02040503050406030204" pitchFamily="18" charset="0"/>
                <a:ea typeface="Cambria" panose="02040503050406030204" pitchFamily="18" charset="0"/>
              </a:rPr>
              <a:t>TIM_R6e d/o 250 (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Zingerle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et al</a:t>
            </a:r>
            <a:r>
              <a:rPr lang="en-US" smtClean="0">
                <a:latin typeface="Cambria" panose="02040503050406030204" pitchFamily="18" charset="0"/>
                <a:ea typeface="Cambria" panose="02040503050406030204" pitchFamily="18" charset="0"/>
              </a:rPr>
              <a:t>., </a:t>
            </a:r>
            <a:r>
              <a:rPr lang="en-US" smtClean="0">
                <a:latin typeface="Cambria" panose="02040503050406030204" pitchFamily="18" charset="0"/>
                <a:ea typeface="Cambria" panose="02040503050406030204" pitchFamily="18" charset="0"/>
              </a:rPr>
              <a:t>2019)</a:t>
            </a:r>
            <a:r>
              <a:rPr lang="sk-SK" dirty="0" smtClean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endParaRPr lang="en-GB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GB" dirty="0" smtClean="0">
                <a:latin typeface="Cambria" panose="02040503050406030204" pitchFamily="18" charset="0"/>
                <a:ea typeface="Cambria" panose="02040503050406030204" pitchFamily="18" charset="0"/>
              </a:rPr>
              <a:t>- Input data</a:t>
            </a:r>
            <a:r>
              <a:rPr lang="sk-SK" dirty="0" smtClean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sk-SK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sk-SK" baseline="-25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r>
              <a:rPr lang="sk-SK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sk-SK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sk-SK" baseline="-25000" dirty="0" smtClean="0">
                <a:latin typeface="Cambria" panose="02040503050406030204" pitchFamily="18" charset="0"/>
                <a:ea typeface="Cambria" panose="02040503050406030204" pitchFamily="18" charset="0"/>
              </a:rPr>
              <a:t>y</a:t>
            </a:r>
            <a:r>
              <a:rPr lang="sk-SK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sk-SK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sk-SK" baseline="-25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z</a:t>
            </a:r>
            <a:r>
              <a:rPr lang="sk-SK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</a:p>
          <a:p>
            <a:r>
              <a:rPr lang="sk-SK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k-SK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GB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sk-SK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             </a:t>
            </a:r>
            <a:r>
              <a:rPr lang="sk-SK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sk-SK" baseline="-25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xx</a:t>
            </a:r>
            <a:r>
              <a:rPr lang="sk-SK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sk-SK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sk-SK" baseline="-25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xy</a:t>
            </a:r>
            <a:r>
              <a:rPr lang="sk-SK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sk-SK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sk-SK" baseline="-25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xz</a:t>
            </a:r>
            <a:r>
              <a:rPr lang="sk-SK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sk-SK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sk-SK" baseline="-25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yy</a:t>
            </a:r>
            <a:r>
              <a:rPr lang="sk-SK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sk-SK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sk-SK" baseline="-25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yz</a:t>
            </a:r>
            <a:r>
              <a:rPr lang="sk-SK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sk-SK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sk-SK" baseline="-25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zz</a:t>
            </a:r>
            <a:r>
              <a:rPr lang="sk-SK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</a:p>
          <a:p>
            <a:r>
              <a:rPr lang="sk-SK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en-GB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sk-SK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          </a:t>
            </a:r>
            <a:r>
              <a:rPr lang="sk-SK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sk-SK" baseline="-25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xxx</a:t>
            </a:r>
            <a:r>
              <a:rPr lang="sk-SK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sk-SK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sk-SK" baseline="-25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xxy</a:t>
            </a:r>
            <a:r>
              <a:rPr lang="sk-SK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sk-SK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sk-SK" baseline="-25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xxz</a:t>
            </a:r>
            <a:r>
              <a:rPr lang="sk-SK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sk-SK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sk-SK" baseline="-25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xyy</a:t>
            </a:r>
            <a:r>
              <a:rPr lang="sk-SK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sk-SK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sk-SK" baseline="-25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xyz</a:t>
            </a:r>
            <a:r>
              <a:rPr lang="sk-SK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sk-SK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sk-SK" baseline="-25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xzz</a:t>
            </a:r>
            <a:r>
              <a:rPr lang="sk-SK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sk-SK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sk-SK" baseline="-25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yyy</a:t>
            </a:r>
            <a:r>
              <a:rPr lang="sk-SK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sk-SK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sk-SK" baseline="-25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yyz</a:t>
            </a:r>
            <a:r>
              <a:rPr lang="sk-SK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sk-SK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sk-SK" baseline="-25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yyz</a:t>
            </a:r>
            <a:r>
              <a:rPr lang="sk-SK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sk-SK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sk-SK" baseline="-25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zzz</a:t>
            </a:r>
            <a:endParaRPr lang="sk-SK" baseline="-25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sk-SK" baseline="-25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sk-SK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regular</a:t>
            </a:r>
            <a:r>
              <a:rPr lang="sk-SK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k-SK" dirty="0" err="1">
                <a:latin typeface="Cambria" panose="02040503050406030204" pitchFamily="18" charset="0"/>
                <a:ea typeface="Cambria" panose="02040503050406030204" pitchFamily="18" charset="0"/>
              </a:rPr>
              <a:t>equiangular</a:t>
            </a:r>
            <a:r>
              <a:rPr lang="sk-SK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k-SK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grid</a:t>
            </a:r>
            <a:r>
              <a:rPr lang="sk-SK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k-SK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located</a:t>
            </a:r>
            <a:r>
              <a:rPr lang="sk-SK" dirty="0" smtClean="0">
                <a:latin typeface="Cambria" panose="02040503050406030204" pitchFamily="18" charset="0"/>
                <a:ea typeface="Cambria" panose="02040503050406030204" pitchFamily="18" charset="0"/>
              </a:rPr>
              <a:t> at </a:t>
            </a:r>
            <a:r>
              <a:rPr lang="sk-SK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lang="sk-SK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k-SK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satellite</a:t>
            </a:r>
            <a:r>
              <a:rPr lang="sk-SK" dirty="0" smtClean="0">
                <a:latin typeface="Cambria" panose="02040503050406030204" pitchFamily="18" charset="0"/>
                <a:ea typeface="Cambria" panose="02040503050406030204" pitchFamily="18" charset="0"/>
              </a:rPr>
              <a:t> level </a:t>
            </a:r>
            <a:r>
              <a:rPr lang="sk-SK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r </a:t>
            </a:r>
            <a:r>
              <a:rPr lang="sk-SK" dirty="0" smtClean="0">
                <a:latin typeface="Cambria" panose="02040503050406030204" pitchFamily="18" charset="0"/>
                <a:ea typeface="Cambria" panose="02040503050406030204" pitchFamily="18" charset="0"/>
              </a:rPr>
              <a:t>= </a:t>
            </a:r>
            <a:r>
              <a:rPr lang="en-GB" dirty="0" smtClean="0">
                <a:latin typeface="Cambria" panose="02040503050406030204" pitchFamily="18" charset="0"/>
                <a:ea typeface="Cambria" panose="02040503050406030204" pitchFamily="18" charset="0"/>
              </a:rPr>
              <a:t>6633850 m </a:t>
            </a:r>
            <a:r>
              <a:rPr lang="sk-SK" dirty="0" smtClean="0">
                <a:latin typeface="Cambria" panose="02040503050406030204" pitchFamily="18" charset="0"/>
                <a:ea typeface="Cambria" panose="02040503050406030204" pitchFamily="18" charset="0"/>
              </a:rPr>
              <a:t>and </a:t>
            </a:r>
            <a:r>
              <a:rPr lang="sk-SK" dirty="0" err="1">
                <a:latin typeface="Cambria" panose="02040503050406030204" pitchFamily="18" charset="0"/>
                <a:ea typeface="Cambria" panose="02040503050406030204" pitchFamily="18" charset="0"/>
              </a:rPr>
              <a:t>limited</a:t>
            </a:r>
            <a:r>
              <a:rPr lang="sk-SK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k-SK" dirty="0" smtClean="0">
                <a:latin typeface="Cambria" panose="02040503050406030204" pitchFamily="18" charset="0"/>
                <a:ea typeface="Cambria" panose="02040503050406030204" pitchFamily="18" charset="0"/>
              </a:rPr>
              <a:t>by</a:t>
            </a:r>
            <a:r>
              <a:rPr lang="en-GB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                                    with the regular step of 0.2</a:t>
            </a:r>
            <a:r>
              <a:rPr lang="sk-SK" dirty="0" smtClean="0">
                <a:latin typeface="Cambria" panose="02040503050406030204" pitchFamily="18" charset="0"/>
                <a:ea typeface="Cambria" panose="02040503050406030204" pitchFamily="18" charset="0"/>
              </a:rPr>
              <a:t>°</a:t>
            </a:r>
          </a:p>
          <a:p>
            <a:endParaRPr lang="sk-SK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sk-SK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sk-SK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Out</a:t>
            </a:r>
            <a:r>
              <a:rPr lang="en-GB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data</a:t>
            </a:r>
            <a:r>
              <a:rPr lang="sk-SK" dirty="0" smtClean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sk-SK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T </a:t>
            </a:r>
            <a:r>
              <a:rPr lang="sk-SK" dirty="0" err="1">
                <a:latin typeface="Cambria" panose="02040503050406030204" pitchFamily="18" charset="0"/>
                <a:ea typeface="Cambria" panose="02040503050406030204" pitchFamily="18" charset="0"/>
              </a:rPr>
              <a:t>located</a:t>
            </a:r>
            <a:r>
              <a:rPr lang="sk-SK" dirty="0">
                <a:latin typeface="Cambria" panose="02040503050406030204" pitchFamily="18" charset="0"/>
                <a:ea typeface="Cambria" panose="02040503050406030204" pitchFamily="18" charset="0"/>
              </a:rPr>
              <a:t> at </a:t>
            </a:r>
            <a:r>
              <a:rPr lang="sk-SK" dirty="0" err="1"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lang="sk-SK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k-SK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Brillouin</a:t>
            </a:r>
            <a:r>
              <a:rPr lang="en-GB" dirty="0" smtClean="0">
                <a:latin typeface="Cambria" panose="02040503050406030204" pitchFamily="18" charset="0"/>
                <a:ea typeface="Cambria" panose="02040503050406030204" pitchFamily="18" charset="0"/>
              </a:rPr>
              <a:t>’s sphere</a:t>
            </a:r>
            <a:r>
              <a:rPr lang="sk-SK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R</a:t>
            </a:r>
            <a:r>
              <a:rPr lang="sk-SK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k-SK" dirty="0">
                <a:latin typeface="Cambria" panose="02040503050406030204" pitchFamily="18" charset="0"/>
                <a:ea typeface="Cambria" panose="02040503050406030204" pitchFamily="18" charset="0"/>
              </a:rPr>
              <a:t>= </a:t>
            </a:r>
            <a:r>
              <a:rPr lang="en-GB" dirty="0" smtClean="0">
                <a:latin typeface="Cambria" panose="02040503050406030204" pitchFamily="18" charset="0"/>
                <a:ea typeface="Cambria" panose="02040503050406030204" pitchFamily="18" charset="0"/>
              </a:rPr>
              <a:t>6383850 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sk-SK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sk-SK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ovéPole 10"/>
          <p:cNvSpPr txBox="1">
            <a:spLocks noChangeArrowheads="1"/>
          </p:cNvSpPr>
          <p:nvPr/>
        </p:nvSpPr>
        <p:spPr bwMode="auto">
          <a:xfrm>
            <a:off x="232597" y="119461"/>
            <a:ext cx="33605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b="1" dirty="0" err="1" smtClean="0">
                <a:latin typeface="Cambria" panose="02040503050406030204" pitchFamily="18" charset="0"/>
              </a:rPr>
              <a:t>Numerical</a:t>
            </a:r>
            <a:r>
              <a:rPr lang="cs-CZ" b="1" dirty="0" smtClean="0">
                <a:latin typeface="Cambria" panose="02040503050406030204" pitchFamily="18" charset="0"/>
              </a:rPr>
              <a:t> experiment: </a:t>
            </a:r>
            <a:r>
              <a:rPr lang="cs-CZ" b="1" dirty="0" err="1" smtClean="0">
                <a:latin typeface="Cambria" panose="02040503050406030204" pitchFamily="18" charset="0"/>
              </a:rPr>
              <a:t>inputs</a:t>
            </a:r>
            <a:endParaRPr lang="cs-CZ" b="1" dirty="0">
              <a:latin typeface="Arial" charset="0"/>
            </a:endParaRPr>
          </a:p>
        </p:txBody>
      </p:sp>
      <p:graphicFrame>
        <p:nvGraphicFramePr>
          <p:cNvPr id="1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4285247"/>
              </p:ext>
            </p:extLst>
          </p:nvPr>
        </p:nvGraphicFramePr>
        <p:xfrm>
          <a:off x="1816858" y="2199583"/>
          <a:ext cx="3519487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name="Equation" r:id="rId8" imgW="3530520" imgH="342720" progId="Equation.DSMT4">
                  <p:embed/>
                </p:oleObj>
              </mc:Choice>
              <mc:Fallback>
                <p:oleObj name="Equation" r:id="rId8" imgW="3530520" imgH="342720" progId="Equation.DSMT4">
                  <p:embed/>
                  <p:pic>
                    <p:nvPicPr>
                      <p:cNvPr id="10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6858" y="2199583"/>
                        <a:ext cx="3519487" cy="347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96240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 bwMode="auto">
          <a:xfrm>
            <a:off x="0" y="6582932"/>
            <a:ext cx="1410676" cy="27506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r>
              <a:rPr lang="cs-CZ" sz="1400" dirty="0" err="1">
                <a:latin typeface="Cambria" panose="02040503050406030204" pitchFamily="18" charset="0"/>
              </a:rPr>
              <a:t>Pitoňák</a:t>
            </a:r>
            <a:r>
              <a:rPr lang="cs-CZ" sz="1400" dirty="0">
                <a:latin typeface="Cambria" panose="02040503050406030204" pitchFamily="18" charset="0"/>
              </a:rPr>
              <a:t> </a:t>
            </a:r>
            <a:r>
              <a:rPr lang="cs-CZ" sz="1400" dirty="0" smtClean="0">
                <a:latin typeface="Cambria" panose="02040503050406030204" pitchFamily="18" charset="0"/>
              </a:rPr>
              <a:t>et al.</a:t>
            </a:r>
            <a:endParaRPr lang="cs-CZ" sz="1400" dirty="0">
              <a:latin typeface="Cambria" panose="02040503050406030204" pitchFamily="18" charset="0"/>
            </a:endParaRPr>
          </a:p>
        </p:txBody>
      </p:sp>
      <p:sp>
        <p:nvSpPr>
          <p:cNvPr id="9" name="Obdélník 8"/>
          <p:cNvSpPr/>
          <p:nvPr/>
        </p:nvSpPr>
        <p:spPr bwMode="auto">
          <a:xfrm>
            <a:off x="1410676" y="6582932"/>
            <a:ext cx="9703230" cy="27506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/>
            <a:r>
              <a:rPr lang="en-GB" sz="1400" dirty="0">
                <a:latin typeface="Cambria" panose="02040503050406030204" pitchFamily="18" charset="0"/>
                <a:ea typeface="Cambria" panose="02040503050406030204" pitchFamily="18" charset="0"/>
              </a:rPr>
              <a:t>Combination of integral transforms by spectral weighting – an overview  </a:t>
            </a:r>
            <a:endParaRPr lang="cs-CZ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Obdélník 9"/>
          <p:cNvSpPr/>
          <p:nvPr/>
        </p:nvSpPr>
        <p:spPr bwMode="auto">
          <a:xfrm>
            <a:off x="11113906" y="6582932"/>
            <a:ext cx="949060" cy="27506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r>
              <a:rPr lang="cs-CZ" sz="1400" dirty="0" smtClean="0">
                <a:latin typeface="Cambria" panose="02040503050406030204" pitchFamily="18" charset="0"/>
              </a:rPr>
              <a:t>15/16</a:t>
            </a:r>
            <a:endParaRPr lang="cs-CZ" sz="1400" dirty="0">
              <a:latin typeface="Cambria" panose="02040503050406030204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7" name="TextovéPole 6"/>
          <p:cNvSpPr txBox="1">
            <a:spLocks noChangeArrowheads="1"/>
          </p:cNvSpPr>
          <p:nvPr/>
        </p:nvSpPr>
        <p:spPr bwMode="auto">
          <a:xfrm>
            <a:off x="232597" y="119461"/>
            <a:ext cx="10236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b="1" dirty="0" err="1" smtClean="0">
                <a:latin typeface="Cambria" panose="02040503050406030204" pitchFamily="18" charset="0"/>
              </a:rPr>
              <a:t>Results</a:t>
            </a:r>
            <a:r>
              <a:rPr lang="cs-CZ" b="1" dirty="0" smtClean="0">
                <a:latin typeface="Cambria" panose="02040503050406030204" pitchFamily="18" charset="0"/>
              </a:rPr>
              <a:t>:</a:t>
            </a:r>
            <a:endParaRPr lang="cs-CZ" b="1" dirty="0">
              <a:latin typeface="Arial" charset="0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913188"/>
              </p:ext>
            </p:extLst>
          </p:nvPr>
        </p:nvGraphicFramePr>
        <p:xfrm>
          <a:off x="2983645" y="476146"/>
          <a:ext cx="6224710" cy="1854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09727">
                  <a:extLst>
                    <a:ext uri="{9D8B030D-6E8A-4147-A177-3AD203B41FA5}">
                      <a16:colId xmlns:a16="http://schemas.microsoft.com/office/drawing/2014/main" val="1790570793"/>
                    </a:ext>
                  </a:extLst>
                </a:gridCol>
                <a:gridCol w="623887">
                  <a:extLst>
                    <a:ext uri="{9D8B030D-6E8A-4147-A177-3AD203B41FA5}">
                      <a16:colId xmlns:a16="http://schemas.microsoft.com/office/drawing/2014/main" val="2982028088"/>
                    </a:ext>
                  </a:extLst>
                </a:gridCol>
                <a:gridCol w="623887">
                  <a:extLst>
                    <a:ext uri="{9D8B030D-6E8A-4147-A177-3AD203B41FA5}">
                      <a16:colId xmlns:a16="http://schemas.microsoft.com/office/drawing/2014/main" val="1806680876"/>
                    </a:ext>
                  </a:extLst>
                </a:gridCol>
                <a:gridCol w="623887">
                  <a:extLst>
                    <a:ext uri="{9D8B030D-6E8A-4147-A177-3AD203B41FA5}">
                      <a16:colId xmlns:a16="http://schemas.microsoft.com/office/drawing/2014/main" val="2754167515"/>
                    </a:ext>
                  </a:extLst>
                </a:gridCol>
                <a:gridCol w="623887">
                  <a:extLst>
                    <a:ext uri="{9D8B030D-6E8A-4147-A177-3AD203B41FA5}">
                      <a16:colId xmlns:a16="http://schemas.microsoft.com/office/drawing/2014/main" val="2896099666"/>
                    </a:ext>
                  </a:extLst>
                </a:gridCol>
                <a:gridCol w="623887">
                  <a:extLst>
                    <a:ext uri="{9D8B030D-6E8A-4147-A177-3AD203B41FA5}">
                      <a16:colId xmlns:a16="http://schemas.microsoft.com/office/drawing/2014/main" val="4015918558"/>
                    </a:ext>
                  </a:extLst>
                </a:gridCol>
                <a:gridCol w="623887">
                  <a:extLst>
                    <a:ext uri="{9D8B030D-6E8A-4147-A177-3AD203B41FA5}">
                      <a16:colId xmlns:a16="http://schemas.microsoft.com/office/drawing/2014/main" val="1987732236"/>
                    </a:ext>
                  </a:extLst>
                </a:gridCol>
                <a:gridCol w="623887">
                  <a:extLst>
                    <a:ext uri="{9D8B030D-6E8A-4147-A177-3AD203B41FA5}">
                      <a16:colId xmlns:a16="http://schemas.microsoft.com/office/drawing/2014/main" val="2876854369"/>
                    </a:ext>
                  </a:extLst>
                </a:gridCol>
                <a:gridCol w="623887">
                  <a:extLst>
                    <a:ext uri="{9D8B030D-6E8A-4147-A177-3AD203B41FA5}">
                      <a16:colId xmlns:a16="http://schemas.microsoft.com/office/drawing/2014/main" val="17759601"/>
                    </a:ext>
                  </a:extLst>
                </a:gridCol>
                <a:gridCol w="623887">
                  <a:extLst>
                    <a:ext uri="{9D8B030D-6E8A-4147-A177-3AD203B41FA5}">
                      <a16:colId xmlns:a16="http://schemas.microsoft.com/office/drawing/2014/main" val="13368172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VV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VH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HH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VVV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VVH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VHH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HHH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09748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STD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0,337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0,116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0,295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0,004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0,009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0,098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0,001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0,001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0,005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52549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MIN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-1,098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-0,250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-1,160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-0,010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-0,017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-0,148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-0,003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-0,005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-0,013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42420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MAX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1,361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0,218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1,130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0,009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0,016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0,145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0,001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0,002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0,009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60938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MEAN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0,001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-0,002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-0,002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0,000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-0,001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0,001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-0,001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0,000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-0,003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97605011"/>
                  </a:ext>
                </a:extLst>
              </a:tr>
            </a:tbl>
          </a:graphicData>
        </a:graphic>
      </p:graphicFrame>
      <p:sp>
        <p:nvSpPr>
          <p:cNvPr id="11" name="TextovéPole 10"/>
          <p:cNvSpPr txBox="1">
            <a:spLocks noChangeArrowheads="1"/>
          </p:cNvSpPr>
          <p:nvPr/>
        </p:nvSpPr>
        <p:spPr bwMode="auto">
          <a:xfrm>
            <a:off x="232597" y="3320191"/>
            <a:ext cx="25455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b="1" dirty="0" err="1" smtClean="0">
                <a:latin typeface="Cambria" panose="02040503050406030204" pitchFamily="18" charset="0"/>
              </a:rPr>
              <a:t>three</a:t>
            </a:r>
            <a:r>
              <a:rPr lang="en-GB" b="1" dirty="0" smtClean="0">
                <a:latin typeface="Cambria" panose="02040503050406030204" pitchFamily="18" charset="0"/>
              </a:rPr>
              <a:t>-group estimator</a:t>
            </a:r>
            <a:endParaRPr lang="cs-CZ" b="1" dirty="0">
              <a:latin typeface="Arial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8140422"/>
              </p:ext>
            </p:extLst>
          </p:nvPr>
        </p:nvGraphicFramePr>
        <p:xfrm>
          <a:off x="2758535" y="2633444"/>
          <a:ext cx="6674930" cy="1854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09727">
                  <a:extLst>
                    <a:ext uri="{9D8B030D-6E8A-4147-A177-3AD203B41FA5}">
                      <a16:colId xmlns:a16="http://schemas.microsoft.com/office/drawing/2014/main" val="1767743105"/>
                    </a:ext>
                  </a:extLst>
                </a:gridCol>
                <a:gridCol w="1195578">
                  <a:extLst>
                    <a:ext uri="{9D8B030D-6E8A-4147-A177-3AD203B41FA5}">
                      <a16:colId xmlns:a16="http://schemas.microsoft.com/office/drawing/2014/main" val="1211021301"/>
                    </a:ext>
                  </a:extLst>
                </a:gridCol>
                <a:gridCol w="1137031">
                  <a:extLst>
                    <a:ext uri="{9D8B030D-6E8A-4147-A177-3AD203B41FA5}">
                      <a16:colId xmlns:a16="http://schemas.microsoft.com/office/drawing/2014/main" val="2781831052"/>
                    </a:ext>
                  </a:extLst>
                </a:gridCol>
                <a:gridCol w="1213041">
                  <a:extLst>
                    <a:ext uri="{9D8B030D-6E8A-4147-A177-3AD203B41FA5}">
                      <a16:colId xmlns:a16="http://schemas.microsoft.com/office/drawing/2014/main" val="3682407225"/>
                    </a:ext>
                  </a:extLst>
                </a:gridCol>
                <a:gridCol w="1289050">
                  <a:extLst>
                    <a:ext uri="{9D8B030D-6E8A-4147-A177-3AD203B41FA5}">
                      <a16:colId xmlns:a16="http://schemas.microsoft.com/office/drawing/2014/main" val="4199710627"/>
                    </a:ext>
                  </a:extLst>
                </a:gridCol>
                <a:gridCol w="1230503">
                  <a:extLst>
                    <a:ext uri="{9D8B030D-6E8A-4147-A177-3AD203B41FA5}">
                      <a16:colId xmlns:a16="http://schemas.microsoft.com/office/drawing/2014/main" val="24989887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u="none" strike="noStrike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</a:t>
                      </a:r>
                      <a:r>
                        <a:rPr lang="cs-CZ" sz="1600" u="none" strike="noStrike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V, HH, VVV</a:t>
                      </a:r>
                      <a:r>
                        <a:rPr lang="en-GB" sz="1600" u="none" strike="noStrike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)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u="none" strike="noStrike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</a:t>
                      </a:r>
                      <a:r>
                        <a:rPr lang="cs-CZ" sz="1600" u="none" strike="noStrike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V, VV, VVV</a:t>
                      </a:r>
                      <a:r>
                        <a:rPr lang="en-GB" sz="1600" u="none" strike="noStrike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)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u="none" strike="noStrike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(VV, </a:t>
                      </a:r>
                      <a:r>
                        <a:rPr lang="cs-CZ" sz="1600" u="none" strike="noStrike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</a:t>
                      </a:r>
                      <a:r>
                        <a:rPr lang="en-GB" sz="1600" u="none" strike="noStrike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</a:t>
                      </a:r>
                      <a:r>
                        <a:rPr lang="cs-CZ" sz="1600" u="none" strike="noStrike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HH</a:t>
                      </a:r>
                      <a:r>
                        <a:rPr lang="en-GB" sz="1600" u="none" strike="noStrike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)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u="none" strike="noStrike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(H, HH</a:t>
                      </a:r>
                      <a:r>
                        <a:rPr lang="cs-CZ" sz="1600" u="none" strike="noStrike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GB" sz="1600" u="none" strike="noStrike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</a:t>
                      </a:r>
                      <a:r>
                        <a:rPr lang="cs-CZ" sz="1600" u="none" strike="noStrike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HH</a:t>
                      </a:r>
                      <a:r>
                        <a:rPr lang="en-GB" sz="1600" u="none" strike="noStrike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)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u="none" strike="noStrike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(H</a:t>
                      </a:r>
                      <a:r>
                        <a:rPr lang="cs-CZ" sz="1600" u="none" strike="noStrike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VV, </a:t>
                      </a:r>
                      <a:r>
                        <a:rPr lang="en-GB" sz="1600" u="none" strike="noStrike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HHH)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81013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STD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0,009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0,098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0,009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0,004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0,005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9275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MIN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-0,017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-0,148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-0,017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-0,011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-0,013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55380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MAX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0,016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0,145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0,016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0,008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0,009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54092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MEAN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-0,001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0,001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-0,001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-0,003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-0,003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22712896"/>
                  </a:ext>
                </a:extLst>
              </a:tr>
            </a:tbl>
          </a:graphicData>
        </a:graphic>
      </p:graphicFrame>
      <p:sp>
        <p:nvSpPr>
          <p:cNvPr id="12" name="TextovéPole 11"/>
          <p:cNvSpPr txBox="1">
            <a:spLocks noChangeArrowheads="1"/>
          </p:cNvSpPr>
          <p:nvPr/>
        </p:nvSpPr>
        <p:spPr bwMode="auto">
          <a:xfrm>
            <a:off x="232597" y="5480530"/>
            <a:ext cx="24495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 dirty="0" smtClean="0">
                <a:latin typeface="Cambria" panose="02040503050406030204" pitchFamily="18" charset="0"/>
              </a:rPr>
              <a:t>nine-group estimator</a:t>
            </a:r>
            <a:endParaRPr lang="cs-CZ" b="1" dirty="0">
              <a:latin typeface="Arial" charset="0"/>
            </a:endParaRPr>
          </a:p>
        </p:txBody>
      </p:sp>
      <p:graphicFrame>
        <p:nvGraphicFramePr>
          <p:cNvPr id="13" name="Tabulk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712628"/>
              </p:ext>
            </p:extLst>
          </p:nvPr>
        </p:nvGraphicFramePr>
        <p:xfrm>
          <a:off x="3825383" y="4697139"/>
          <a:ext cx="4414266" cy="1854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09727">
                  <a:extLst>
                    <a:ext uri="{9D8B030D-6E8A-4147-A177-3AD203B41FA5}">
                      <a16:colId xmlns:a16="http://schemas.microsoft.com/office/drawing/2014/main" val="2509057931"/>
                    </a:ext>
                  </a:extLst>
                </a:gridCol>
                <a:gridCol w="3804539">
                  <a:extLst>
                    <a:ext uri="{9D8B030D-6E8A-4147-A177-3AD203B41FA5}">
                      <a16:colId xmlns:a16="http://schemas.microsoft.com/office/drawing/2014/main" val="8064793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sz="16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u="none" strike="noStrike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</a:t>
                      </a:r>
                      <a:r>
                        <a:rPr lang="cs-CZ" sz="1600" u="none" strike="noStrike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V, H,</a:t>
                      </a:r>
                      <a:r>
                        <a:rPr lang="en-GB" sz="1600" u="none" strike="noStrike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VV, VH, HH,</a:t>
                      </a:r>
                      <a:r>
                        <a:rPr lang="cs-CZ" sz="1600" u="none" strike="noStrike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VVV</a:t>
                      </a:r>
                      <a:r>
                        <a:rPr lang="en-GB" sz="1600" u="none" strike="noStrike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VVH, VHH, HHH)</a:t>
                      </a:r>
                      <a:endParaRPr lang="cs-CZ" sz="16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9935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STD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0,003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52978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MIN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-0,009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101425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MAX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0,006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24056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MEAN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-0,003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28712758"/>
                  </a:ext>
                </a:extLst>
              </a:tr>
            </a:tbl>
          </a:graphicData>
        </a:graphic>
      </p:graphicFrame>
      <p:sp>
        <p:nvSpPr>
          <p:cNvPr id="15" name="TextovéPole 14"/>
          <p:cNvSpPr txBox="1">
            <a:spLocks noChangeArrowheads="1"/>
          </p:cNvSpPr>
          <p:nvPr/>
        </p:nvSpPr>
        <p:spPr bwMode="auto">
          <a:xfrm>
            <a:off x="232597" y="1224903"/>
            <a:ext cx="23694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 dirty="0" smtClean="0">
                <a:latin typeface="Cambria" panose="02040503050406030204" pitchFamily="18" charset="0"/>
              </a:rPr>
              <a:t>one-group estimator</a:t>
            </a:r>
            <a:endParaRPr lang="cs-CZ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7680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 bwMode="auto">
          <a:xfrm>
            <a:off x="0" y="6582932"/>
            <a:ext cx="1410676" cy="27506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r>
              <a:rPr lang="cs-CZ" sz="1400" dirty="0" err="1">
                <a:latin typeface="Cambria" panose="02040503050406030204" pitchFamily="18" charset="0"/>
              </a:rPr>
              <a:t>Pitoňák</a:t>
            </a:r>
            <a:r>
              <a:rPr lang="cs-CZ" sz="1400" dirty="0">
                <a:latin typeface="Cambria" panose="02040503050406030204" pitchFamily="18" charset="0"/>
              </a:rPr>
              <a:t> </a:t>
            </a:r>
            <a:r>
              <a:rPr lang="cs-CZ" sz="1400" dirty="0" smtClean="0">
                <a:latin typeface="Cambria" panose="02040503050406030204" pitchFamily="18" charset="0"/>
              </a:rPr>
              <a:t>et al.</a:t>
            </a:r>
            <a:endParaRPr lang="cs-CZ" sz="1400" dirty="0">
              <a:latin typeface="Cambria" panose="02040503050406030204" pitchFamily="18" charset="0"/>
            </a:endParaRPr>
          </a:p>
        </p:txBody>
      </p:sp>
      <p:sp>
        <p:nvSpPr>
          <p:cNvPr id="9" name="Obdélník 8"/>
          <p:cNvSpPr/>
          <p:nvPr/>
        </p:nvSpPr>
        <p:spPr bwMode="auto">
          <a:xfrm>
            <a:off x="1410676" y="6582932"/>
            <a:ext cx="9703230" cy="27506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/>
            <a:r>
              <a:rPr lang="en-GB" sz="1400" dirty="0">
                <a:latin typeface="Cambria" panose="02040503050406030204" pitchFamily="18" charset="0"/>
                <a:ea typeface="Cambria" panose="02040503050406030204" pitchFamily="18" charset="0"/>
              </a:rPr>
              <a:t>Combination of integral transforms by spectral weighting – an overview  </a:t>
            </a:r>
            <a:endParaRPr lang="cs-CZ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Obdélník 9"/>
          <p:cNvSpPr/>
          <p:nvPr/>
        </p:nvSpPr>
        <p:spPr bwMode="auto">
          <a:xfrm>
            <a:off x="11113906" y="6582932"/>
            <a:ext cx="949060" cy="27506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r>
              <a:rPr lang="cs-CZ" sz="1400" dirty="0" smtClean="0">
                <a:latin typeface="Cambria" panose="02040503050406030204" pitchFamily="18" charset="0"/>
              </a:rPr>
              <a:t>16/16</a:t>
            </a:r>
            <a:endParaRPr lang="cs-CZ" sz="1400" dirty="0">
              <a:latin typeface="Cambria" panose="02040503050406030204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" name="Obdélník 1"/>
          <p:cNvSpPr/>
          <p:nvPr/>
        </p:nvSpPr>
        <p:spPr>
          <a:xfrm>
            <a:off x="0" y="608254"/>
            <a:ext cx="1206296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sk-SK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lang="sk-SK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k-SK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spectral</a:t>
            </a:r>
            <a:r>
              <a:rPr lang="sk-SK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k-SK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combination</a:t>
            </a:r>
            <a:r>
              <a:rPr lang="sk-SK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k-SK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method</a:t>
            </a:r>
            <a:r>
              <a:rPr lang="sk-SK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k-SK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works</a:t>
            </a:r>
            <a:r>
              <a:rPr lang="sk-SK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k-SK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like</a:t>
            </a:r>
            <a:r>
              <a:rPr lang="sk-SK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k-SK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lang="sk-SK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k-SK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weighted</a:t>
            </a:r>
            <a:r>
              <a:rPr lang="sk-SK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k-SK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mean</a:t>
            </a:r>
            <a:r>
              <a:rPr lang="sk-SK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endParaRPr lang="sk-SK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r>
              <a:rPr lang="en-GB" dirty="0" smtClean="0">
                <a:latin typeface="Cambria" panose="02040503050406030204" pitchFamily="18" charset="0"/>
                <a:ea typeface="Cambria" panose="02040503050406030204" pitchFamily="18" charset="0"/>
              </a:rPr>
              <a:t>Horizontal 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derivatives of disturbing gravitational potential influence results more </a:t>
            </a:r>
            <a:r>
              <a:rPr lang="en-GB" dirty="0" smtClean="0">
                <a:latin typeface="Cambria" panose="02040503050406030204" pitchFamily="18" charset="0"/>
                <a:ea typeface="Cambria" panose="02040503050406030204" pitchFamily="18" charset="0"/>
              </a:rPr>
              <a:t>than</a:t>
            </a:r>
            <a:r>
              <a:rPr lang="sk-SK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smtClean="0">
                <a:latin typeface="Cambria" panose="02040503050406030204" pitchFamily="18" charset="0"/>
                <a:ea typeface="Cambria" panose="02040503050406030204" pitchFamily="18" charset="0"/>
              </a:rPr>
              <a:t>vertical 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derivatives</a:t>
            </a:r>
            <a:r>
              <a:rPr lang="sk-SK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</a:p>
          <a:p>
            <a:pPr marL="285750" indent="-285750">
              <a:buFontTx/>
              <a:buChar char="-"/>
            </a:pPr>
            <a:endParaRPr lang="sk-SK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Higher-order derivatives of disturbing gravitational potential influence results more </a:t>
            </a:r>
            <a:r>
              <a:rPr lang="en-GB" dirty="0" smtClean="0">
                <a:latin typeface="Cambria" panose="02040503050406030204" pitchFamily="18" charset="0"/>
                <a:ea typeface="Cambria" panose="02040503050406030204" pitchFamily="18" charset="0"/>
              </a:rPr>
              <a:t>than</a:t>
            </a:r>
            <a:r>
              <a:rPr lang="sk-SK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smtClean="0">
                <a:latin typeface="Cambria" panose="02040503050406030204" pitchFamily="18" charset="0"/>
                <a:ea typeface="Cambria" panose="02040503050406030204" pitchFamily="18" charset="0"/>
              </a:rPr>
              <a:t>lover-order derivatives</a:t>
            </a:r>
            <a:endParaRPr lang="sk-SK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endParaRPr lang="sk-SK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r>
              <a:rPr lang="sk-SK" dirty="0" err="1">
                <a:latin typeface="Cambria" panose="02040503050406030204" pitchFamily="18" charset="0"/>
                <a:ea typeface="Cambria" panose="02040503050406030204" pitchFamily="18" charset="0"/>
              </a:rPr>
              <a:t>For</a:t>
            </a:r>
            <a:r>
              <a:rPr lang="sk-SK" dirty="0">
                <a:latin typeface="Cambria" panose="02040503050406030204" pitchFamily="18" charset="0"/>
                <a:ea typeface="Cambria" panose="02040503050406030204" pitchFamily="18" charset="0"/>
              </a:rPr>
              <a:t> more </a:t>
            </a:r>
            <a:r>
              <a:rPr lang="sk-SK" dirty="0" err="1">
                <a:latin typeface="Cambria" panose="02040503050406030204" pitchFamily="18" charset="0"/>
                <a:ea typeface="Cambria" panose="02040503050406030204" pitchFamily="18" charset="0"/>
              </a:rPr>
              <a:t>details</a:t>
            </a:r>
            <a:r>
              <a:rPr lang="sk-SK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k-SK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about</a:t>
            </a:r>
            <a:r>
              <a:rPr lang="sk-SK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k-SK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lang="sk-SK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integral transforms by spectral weighting </a:t>
            </a:r>
            <a:r>
              <a:rPr lang="sk-SK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sk-SK" dirty="0" err="1">
                <a:latin typeface="Cambria" panose="02040503050406030204" pitchFamily="18" charset="0"/>
                <a:ea typeface="Cambria" panose="02040503050406030204" pitchFamily="18" charset="0"/>
              </a:rPr>
              <a:t>please</a:t>
            </a:r>
            <a:r>
              <a:rPr lang="sk-SK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k-SK" dirty="0" err="1">
                <a:latin typeface="Cambria" panose="02040503050406030204" pitchFamily="18" charset="0"/>
                <a:ea typeface="Cambria" panose="02040503050406030204" pitchFamily="18" charset="0"/>
              </a:rPr>
              <a:t>see</a:t>
            </a:r>
            <a:r>
              <a:rPr lang="sk-SK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GB" dirty="0" err="1">
                <a:latin typeface="Cambria" panose="02040503050406030204" pitchFamily="18" charset="0"/>
                <a:ea typeface="Cambria" panose="02040503050406030204" pitchFamily="18" charset="0"/>
              </a:rPr>
              <a:t>Pitoňák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M, </a:t>
            </a:r>
            <a:r>
              <a:rPr lang="en-GB" dirty="0" err="1">
                <a:latin typeface="Cambria" panose="02040503050406030204" pitchFamily="18" charset="0"/>
                <a:ea typeface="Cambria" panose="02040503050406030204" pitchFamily="18" charset="0"/>
              </a:rPr>
              <a:t>Eshagh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M, </a:t>
            </a:r>
            <a:r>
              <a:rPr lang="en-GB" dirty="0" err="1">
                <a:latin typeface="Cambria" panose="02040503050406030204" pitchFamily="18" charset="0"/>
                <a:ea typeface="Cambria" panose="02040503050406030204" pitchFamily="18" charset="0"/>
              </a:rPr>
              <a:t>Šprlák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M, </a:t>
            </a:r>
            <a:r>
              <a:rPr lang="en-GB" dirty="0" err="1">
                <a:latin typeface="Cambria" panose="02040503050406030204" pitchFamily="18" charset="0"/>
                <a:ea typeface="Cambria" panose="02040503050406030204" pitchFamily="18" charset="0"/>
              </a:rPr>
              <a:t>Tenzer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R, </a:t>
            </a:r>
            <a:r>
              <a:rPr lang="en-GB" dirty="0" err="1">
                <a:latin typeface="Cambria" panose="02040503050406030204" pitchFamily="18" charset="0"/>
                <a:ea typeface="Cambria" panose="02040503050406030204" pitchFamily="18" charset="0"/>
              </a:rPr>
              <a:t>Novák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P (2018). Spectral combination of spherical gravitational curvature boundary-value problems. Geophysical Journal International 214(2): </a:t>
            </a:r>
            <a:r>
              <a:rPr lang="en-GB" dirty="0" smtClean="0">
                <a:latin typeface="Cambria" panose="02040503050406030204" pitchFamily="18" charset="0"/>
                <a:ea typeface="Cambria" panose="02040503050406030204" pitchFamily="18" charset="0"/>
              </a:rPr>
              <a:t>773-791</a:t>
            </a:r>
            <a:r>
              <a:rPr lang="sk-SK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en-GB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GB" dirty="0" err="1">
                <a:latin typeface="Cambria" panose="02040503050406030204" pitchFamily="18" charset="0"/>
                <a:ea typeface="Cambria" panose="02040503050406030204" pitchFamily="18" charset="0"/>
              </a:rPr>
              <a:t>Pitoňák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M, Nov</a:t>
            </a:r>
            <a:r>
              <a:rPr lang="sk-SK" dirty="0">
                <a:latin typeface="Cambria" panose="02040503050406030204" pitchFamily="18" charset="0"/>
                <a:ea typeface="Cambria" panose="02040503050406030204" pitchFamily="18" charset="0"/>
              </a:rPr>
              <a:t>á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k P, </a:t>
            </a:r>
            <a:r>
              <a:rPr lang="en-GB" dirty="0" err="1">
                <a:latin typeface="Cambria" panose="02040503050406030204" pitchFamily="18" charset="0"/>
                <a:ea typeface="Cambria" panose="02040503050406030204" pitchFamily="18" charset="0"/>
              </a:rPr>
              <a:t>Eshagh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M, </a:t>
            </a:r>
            <a:r>
              <a:rPr lang="sk-SK" dirty="0" err="1">
                <a:latin typeface="Cambria" panose="02040503050406030204" pitchFamily="18" charset="0"/>
                <a:ea typeface="Cambria" panose="02040503050406030204" pitchFamily="18" charset="0"/>
              </a:rPr>
              <a:t>Tenzer</a:t>
            </a:r>
            <a:r>
              <a:rPr lang="sk-SK" dirty="0">
                <a:latin typeface="Cambria" panose="02040503050406030204" pitchFamily="18" charset="0"/>
                <a:ea typeface="Cambria" panose="02040503050406030204" pitchFamily="18" charset="0"/>
              </a:rPr>
              <a:t> R, </a:t>
            </a:r>
            <a:r>
              <a:rPr lang="en-GB" dirty="0" err="1">
                <a:latin typeface="Cambria" panose="02040503050406030204" pitchFamily="18" charset="0"/>
                <a:ea typeface="Cambria" panose="02040503050406030204" pitchFamily="18" charset="0"/>
              </a:rPr>
              <a:t>Šprlák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smtClean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sk-SK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smtClean="0">
                <a:latin typeface="Cambria" panose="02040503050406030204" pitchFamily="18" charset="0"/>
                <a:ea typeface="Cambria" panose="02040503050406030204" pitchFamily="18" charset="0"/>
              </a:rPr>
              <a:t>(2020)</a:t>
            </a:r>
            <a:r>
              <a:rPr lang="sk-SK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en-GB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k-SK" dirty="0" err="1">
                <a:latin typeface="Cambria" panose="02040503050406030204" pitchFamily="18" charset="0"/>
                <a:ea typeface="Cambria" panose="02040503050406030204" pitchFamily="18" charset="0"/>
              </a:rPr>
              <a:t>Downward</a:t>
            </a:r>
            <a:r>
              <a:rPr lang="sk-SK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k-SK" dirty="0" err="1">
                <a:latin typeface="Cambria" panose="02040503050406030204" pitchFamily="18" charset="0"/>
                <a:ea typeface="Cambria" panose="02040503050406030204" pitchFamily="18" charset="0"/>
              </a:rPr>
              <a:t>continuation</a:t>
            </a:r>
            <a:r>
              <a:rPr lang="sk-SK" dirty="0">
                <a:latin typeface="Cambria" panose="02040503050406030204" pitchFamily="18" charset="0"/>
                <a:ea typeface="Cambria" panose="02040503050406030204" pitchFamily="18" charset="0"/>
              </a:rPr>
              <a:t> of </a:t>
            </a:r>
            <a:r>
              <a:rPr lang="sk-SK" dirty="0" err="1">
                <a:latin typeface="Cambria" panose="02040503050406030204" pitchFamily="18" charset="0"/>
                <a:ea typeface="Cambria" panose="02040503050406030204" pitchFamily="18" charset="0"/>
              </a:rPr>
              <a:t>gravitational</a:t>
            </a:r>
            <a:r>
              <a:rPr lang="sk-SK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k-SK" dirty="0" err="1">
                <a:latin typeface="Cambria" panose="02040503050406030204" pitchFamily="18" charset="0"/>
                <a:ea typeface="Cambria" panose="02040503050406030204" pitchFamily="18" charset="0"/>
              </a:rPr>
              <a:t>field</a:t>
            </a:r>
            <a:r>
              <a:rPr lang="sk-SK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k-SK" dirty="0" err="1">
                <a:latin typeface="Cambria" panose="02040503050406030204" pitchFamily="18" charset="0"/>
                <a:ea typeface="Cambria" panose="02040503050406030204" pitchFamily="18" charset="0"/>
              </a:rPr>
              <a:t>quantities</a:t>
            </a:r>
            <a:r>
              <a:rPr lang="sk-SK" dirty="0">
                <a:latin typeface="Cambria" panose="02040503050406030204" pitchFamily="18" charset="0"/>
                <a:ea typeface="Cambria" panose="02040503050406030204" pitchFamily="18" charset="0"/>
              </a:rPr>
              <a:t> to </a:t>
            </a:r>
            <a:r>
              <a:rPr lang="sk-SK" dirty="0" err="1">
                <a:latin typeface="Cambria" panose="02040503050406030204" pitchFamily="18" charset="0"/>
                <a:ea typeface="Cambria" panose="02040503050406030204" pitchFamily="18" charset="0"/>
              </a:rPr>
              <a:t>an</a:t>
            </a:r>
            <a:r>
              <a:rPr lang="sk-SK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k-SK" dirty="0" err="1">
                <a:latin typeface="Cambria" panose="02040503050406030204" pitchFamily="18" charset="0"/>
                <a:ea typeface="Cambria" panose="02040503050406030204" pitchFamily="18" charset="0"/>
              </a:rPr>
              <a:t>irregular</a:t>
            </a:r>
            <a:r>
              <a:rPr lang="sk-SK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k-SK" dirty="0" err="1">
                <a:latin typeface="Cambria" panose="02040503050406030204" pitchFamily="18" charset="0"/>
                <a:ea typeface="Cambria" panose="02040503050406030204" pitchFamily="18" charset="0"/>
              </a:rPr>
              <a:t>surface</a:t>
            </a:r>
            <a:r>
              <a:rPr lang="sk-SK" dirty="0">
                <a:latin typeface="Cambria" panose="02040503050406030204" pitchFamily="18" charset="0"/>
                <a:ea typeface="Cambria" panose="02040503050406030204" pitchFamily="18" charset="0"/>
              </a:rPr>
              <a:t> by </a:t>
            </a:r>
            <a:r>
              <a:rPr lang="sk-SK" dirty="0" err="1">
                <a:latin typeface="Cambria" panose="02040503050406030204" pitchFamily="18" charset="0"/>
                <a:ea typeface="Cambria" panose="02040503050406030204" pitchFamily="18" charset="0"/>
              </a:rPr>
              <a:t>spectral</a:t>
            </a:r>
            <a:r>
              <a:rPr lang="sk-SK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k-SK" dirty="0" err="1">
                <a:latin typeface="Cambria" panose="02040503050406030204" pitchFamily="18" charset="0"/>
                <a:ea typeface="Cambria" panose="02040503050406030204" pitchFamily="18" charset="0"/>
              </a:rPr>
              <a:t>weighting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sk-SK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Journal</a:t>
            </a:r>
            <a:r>
              <a:rPr lang="sk-SK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k-SK" dirty="0">
                <a:latin typeface="Cambria" panose="02040503050406030204" pitchFamily="18" charset="0"/>
                <a:ea typeface="Cambria" panose="02040503050406030204" pitchFamily="18" charset="0"/>
              </a:rPr>
              <a:t>of </a:t>
            </a:r>
            <a:r>
              <a:rPr lang="sk-SK" dirty="0" err="1">
                <a:latin typeface="Cambria" panose="02040503050406030204" pitchFamily="18" charset="0"/>
                <a:ea typeface="Cambria" panose="02040503050406030204" pitchFamily="18" charset="0"/>
              </a:rPr>
              <a:t>Geodesy</a:t>
            </a:r>
            <a:r>
              <a:rPr lang="sk-SK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k-SK" dirty="0" smtClean="0">
                <a:latin typeface="Cambria" panose="02040503050406030204" pitchFamily="18" charset="0"/>
                <a:ea typeface="Cambria" panose="02040503050406030204" pitchFamily="18" charset="0"/>
              </a:rPr>
              <a:t>94: 62.</a:t>
            </a:r>
            <a:endParaRPr lang="en-GB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GB" dirty="0" err="1">
                <a:latin typeface="Cambria" panose="02040503050406030204" pitchFamily="18" charset="0"/>
                <a:ea typeface="Cambria" panose="02040503050406030204" pitchFamily="18" charset="0"/>
              </a:rPr>
              <a:t>Pitoňák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M, </a:t>
            </a:r>
            <a:r>
              <a:rPr lang="sk-SK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Šprlák</a:t>
            </a:r>
            <a:r>
              <a:rPr lang="sk-SK" dirty="0" smtClean="0">
                <a:latin typeface="Cambria" panose="02040503050406030204" pitchFamily="18" charset="0"/>
                <a:ea typeface="Cambria" panose="02040503050406030204" pitchFamily="18" charset="0"/>
              </a:rPr>
              <a:t> M, </a:t>
            </a:r>
            <a:r>
              <a:rPr lang="sk-SK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Ophaug</a:t>
            </a:r>
            <a:r>
              <a:rPr lang="sk-SK" dirty="0" smtClean="0">
                <a:latin typeface="Cambria" panose="02040503050406030204" pitchFamily="18" charset="0"/>
                <a:ea typeface="Cambria" panose="02040503050406030204" pitchFamily="18" charset="0"/>
              </a:rPr>
              <a:t> V, </a:t>
            </a:r>
            <a:r>
              <a:rPr lang="sk-SK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Omang</a:t>
            </a:r>
            <a:r>
              <a:rPr lang="sk-SK" dirty="0" smtClean="0">
                <a:latin typeface="Cambria" panose="02040503050406030204" pitchFamily="18" charset="0"/>
                <a:ea typeface="Cambria" panose="02040503050406030204" pitchFamily="18" charset="0"/>
              </a:rPr>
              <a:t> OCD, </a:t>
            </a:r>
            <a:r>
              <a:rPr lang="en-GB" dirty="0" smtClean="0">
                <a:latin typeface="Cambria" panose="02040503050406030204" pitchFamily="18" charset="0"/>
                <a:ea typeface="Cambria" panose="02040503050406030204" pitchFamily="18" charset="0"/>
              </a:rPr>
              <a:t>Nov</a:t>
            </a:r>
            <a:r>
              <a:rPr lang="sk-SK" dirty="0">
                <a:latin typeface="Cambria" panose="02040503050406030204" pitchFamily="18" charset="0"/>
                <a:ea typeface="Cambria" panose="02040503050406030204" pitchFamily="18" charset="0"/>
              </a:rPr>
              <a:t>á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k </a:t>
            </a:r>
            <a:r>
              <a:rPr lang="en-GB" dirty="0" smtClean="0"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r>
              <a:rPr lang="sk-SK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GB" dirty="0" smtClean="0">
                <a:latin typeface="Cambria" panose="02040503050406030204" pitchFamily="18" charset="0"/>
                <a:ea typeface="Cambria" panose="02040503050406030204" pitchFamily="18" charset="0"/>
              </a:rPr>
              <a:t>202</a:t>
            </a:r>
            <a:r>
              <a:rPr lang="sk-SK" dirty="0" smtClean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GB" dirty="0" smtClean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lang="sk-SK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Validation of space-wise GOCE gravitational gradient grids using the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spectral</a:t>
            </a:r>
            <a:r>
              <a:rPr lang="sk-SK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combination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method and GNSS/levelling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data</a:t>
            </a:r>
            <a:r>
              <a:rPr lang="en-GB" dirty="0" smtClean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sk-SK" dirty="0" err="1">
                <a:latin typeface="Cambria" panose="02040503050406030204" pitchFamily="18" charset="0"/>
                <a:ea typeface="Cambria" panose="02040503050406030204" pitchFamily="18" charset="0"/>
              </a:rPr>
              <a:t>Submitted</a:t>
            </a:r>
            <a:r>
              <a:rPr lang="sk-SK" dirty="0">
                <a:latin typeface="Cambria" panose="02040503050406030204" pitchFamily="18" charset="0"/>
                <a:ea typeface="Cambria" panose="02040503050406030204" pitchFamily="18" charset="0"/>
              </a:rPr>
              <a:t> to </a:t>
            </a:r>
            <a:r>
              <a:rPr lang="sk-SK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Surveys</a:t>
            </a:r>
            <a:r>
              <a:rPr lang="sk-SK" dirty="0" smtClean="0">
                <a:latin typeface="Cambria" panose="02040503050406030204" pitchFamily="18" charset="0"/>
                <a:ea typeface="Cambria" panose="02040503050406030204" pitchFamily="18" charset="0"/>
              </a:rPr>
              <a:t> in </a:t>
            </a:r>
            <a:r>
              <a:rPr lang="sk-SK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Geophysics</a:t>
            </a:r>
            <a:r>
              <a:rPr lang="sk-SK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smtClean="0">
                <a:latin typeface="Cambria" panose="02040503050406030204" pitchFamily="18" charset="0"/>
                <a:ea typeface="Cambria" panose="02040503050406030204" pitchFamily="18" charset="0"/>
              </a:rPr>
              <a:t>(under review). </a:t>
            </a:r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Thank you for your attention </a:t>
            </a:r>
          </a:p>
          <a:p>
            <a:pPr algn="ctr"/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</a:rPr>
              <a:t>pitonakm@ntis.zcu.cz </a:t>
            </a:r>
          </a:p>
          <a:p>
            <a:pPr marL="285750" indent="-285750">
              <a:buFontTx/>
              <a:buChar char="-"/>
            </a:pPr>
            <a:endParaRPr lang="sk-SK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ovéPole 10"/>
          <p:cNvSpPr txBox="1">
            <a:spLocks noChangeArrowheads="1"/>
          </p:cNvSpPr>
          <p:nvPr/>
        </p:nvSpPr>
        <p:spPr bwMode="auto">
          <a:xfrm>
            <a:off x="232597" y="119461"/>
            <a:ext cx="30380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b="1" dirty="0" err="1">
                <a:latin typeface="Cambria" panose="02040503050406030204" pitchFamily="18" charset="0"/>
              </a:rPr>
              <a:t>Conclusion</a:t>
            </a:r>
            <a:r>
              <a:rPr lang="cs-CZ" b="1" dirty="0">
                <a:latin typeface="Cambria" panose="02040503050406030204" pitchFamily="18" charset="0"/>
              </a:rPr>
              <a:t> and </a:t>
            </a:r>
            <a:r>
              <a:rPr lang="cs-CZ" b="1" dirty="0" err="1" smtClean="0">
                <a:latin typeface="Cambria" panose="02040503050406030204" pitchFamily="18" charset="0"/>
              </a:rPr>
              <a:t>discussion</a:t>
            </a:r>
            <a:r>
              <a:rPr lang="cs-CZ" b="1" dirty="0" smtClean="0">
                <a:latin typeface="Cambria" panose="02040503050406030204" pitchFamily="18" charset="0"/>
              </a:rPr>
              <a:t>:</a:t>
            </a:r>
            <a:endParaRPr lang="cs-CZ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2390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 bwMode="auto">
          <a:xfrm>
            <a:off x="0" y="6582932"/>
            <a:ext cx="1410676" cy="27506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r>
              <a:rPr lang="cs-CZ" sz="1400" dirty="0" err="1">
                <a:latin typeface="Cambria" panose="02040503050406030204" pitchFamily="18" charset="0"/>
              </a:rPr>
              <a:t>Pitoňák</a:t>
            </a:r>
            <a:r>
              <a:rPr lang="cs-CZ" sz="1400" dirty="0">
                <a:latin typeface="Cambria" panose="02040503050406030204" pitchFamily="18" charset="0"/>
              </a:rPr>
              <a:t> </a:t>
            </a:r>
            <a:r>
              <a:rPr lang="cs-CZ" sz="1400" dirty="0" smtClean="0">
                <a:latin typeface="Cambria" panose="02040503050406030204" pitchFamily="18" charset="0"/>
              </a:rPr>
              <a:t>et al.</a:t>
            </a:r>
            <a:endParaRPr lang="cs-CZ" sz="1400" dirty="0">
              <a:latin typeface="Cambria" panose="02040503050406030204" pitchFamily="18" charset="0"/>
            </a:endParaRPr>
          </a:p>
        </p:txBody>
      </p:sp>
      <p:sp>
        <p:nvSpPr>
          <p:cNvPr id="9" name="Obdélník 8"/>
          <p:cNvSpPr/>
          <p:nvPr/>
        </p:nvSpPr>
        <p:spPr bwMode="auto">
          <a:xfrm>
            <a:off x="1410676" y="6582932"/>
            <a:ext cx="9703230" cy="27506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/>
            <a:r>
              <a:rPr lang="en-GB" sz="1400" dirty="0">
                <a:latin typeface="Cambria" panose="02040503050406030204" pitchFamily="18" charset="0"/>
                <a:ea typeface="Cambria" panose="02040503050406030204" pitchFamily="18" charset="0"/>
              </a:rPr>
              <a:t>Combination of integral transforms by spectral weighting – an overview  </a:t>
            </a:r>
            <a:endParaRPr lang="cs-CZ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Obdélník 9"/>
          <p:cNvSpPr/>
          <p:nvPr/>
        </p:nvSpPr>
        <p:spPr bwMode="auto">
          <a:xfrm>
            <a:off x="11113906" y="6582932"/>
            <a:ext cx="949060" cy="27506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r>
              <a:rPr lang="cs-CZ" sz="1400" dirty="0" smtClean="0">
                <a:latin typeface="Cambria" panose="02040503050406030204" pitchFamily="18" charset="0"/>
              </a:rPr>
              <a:t>2/16</a:t>
            </a:r>
            <a:endParaRPr lang="cs-CZ" sz="1400" dirty="0">
              <a:latin typeface="Cambria" panose="02040503050406030204" pitchFamily="18" charset="0"/>
            </a:endParaRPr>
          </a:p>
        </p:txBody>
      </p:sp>
      <p:sp>
        <p:nvSpPr>
          <p:cNvPr id="3078" name="TextovéPole 6"/>
          <p:cNvSpPr txBox="1">
            <a:spLocks noChangeArrowheads="1"/>
          </p:cNvSpPr>
          <p:nvPr/>
        </p:nvSpPr>
        <p:spPr bwMode="auto">
          <a:xfrm>
            <a:off x="232596" y="137641"/>
            <a:ext cx="13951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 dirty="0" smtClean="0">
                <a:latin typeface="Cambria" panose="02040503050406030204" pitchFamily="18" charset="0"/>
              </a:rPr>
              <a:t>Motivation</a:t>
            </a:r>
            <a:r>
              <a:rPr lang="cs-CZ" b="1" dirty="0" smtClean="0">
                <a:latin typeface="Cambria" panose="02040503050406030204" pitchFamily="18" charset="0"/>
              </a:rPr>
              <a:t>:</a:t>
            </a:r>
            <a:endParaRPr lang="cs-CZ" b="1" dirty="0">
              <a:latin typeface="Arial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596" y="870809"/>
            <a:ext cx="5084680" cy="194400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4847" y="2814809"/>
            <a:ext cx="5201575" cy="1944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8289" y="4839442"/>
            <a:ext cx="6184677" cy="174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036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 bwMode="auto">
          <a:xfrm>
            <a:off x="0" y="6582932"/>
            <a:ext cx="1410676" cy="27506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r>
              <a:rPr lang="cs-CZ" sz="1400" dirty="0" err="1">
                <a:latin typeface="Cambria" panose="02040503050406030204" pitchFamily="18" charset="0"/>
              </a:rPr>
              <a:t>Pitoňák</a:t>
            </a:r>
            <a:r>
              <a:rPr lang="cs-CZ" sz="1400" dirty="0">
                <a:latin typeface="Cambria" panose="02040503050406030204" pitchFamily="18" charset="0"/>
              </a:rPr>
              <a:t> </a:t>
            </a:r>
            <a:r>
              <a:rPr lang="cs-CZ" sz="1400" dirty="0" smtClean="0">
                <a:latin typeface="Cambria" panose="02040503050406030204" pitchFamily="18" charset="0"/>
              </a:rPr>
              <a:t>et al.</a:t>
            </a:r>
            <a:endParaRPr lang="cs-CZ" sz="1400" dirty="0">
              <a:latin typeface="Cambria" panose="02040503050406030204" pitchFamily="18" charset="0"/>
            </a:endParaRPr>
          </a:p>
        </p:txBody>
      </p:sp>
      <p:sp>
        <p:nvSpPr>
          <p:cNvPr id="9" name="Obdélník 8"/>
          <p:cNvSpPr/>
          <p:nvPr/>
        </p:nvSpPr>
        <p:spPr bwMode="auto">
          <a:xfrm>
            <a:off x="1410676" y="6582932"/>
            <a:ext cx="9703230" cy="27506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/>
            <a:r>
              <a:rPr lang="en-GB" sz="1400" dirty="0">
                <a:latin typeface="Cambria" panose="02040503050406030204" pitchFamily="18" charset="0"/>
                <a:ea typeface="Cambria" panose="02040503050406030204" pitchFamily="18" charset="0"/>
              </a:rPr>
              <a:t>Combination of integral transforms by spectral weighting – an overview  </a:t>
            </a:r>
            <a:endParaRPr lang="cs-CZ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Obdélník 9"/>
          <p:cNvSpPr/>
          <p:nvPr/>
        </p:nvSpPr>
        <p:spPr bwMode="auto">
          <a:xfrm>
            <a:off x="11113906" y="6582932"/>
            <a:ext cx="949060" cy="27506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r>
              <a:rPr lang="cs-CZ" sz="1400" dirty="0" smtClean="0">
                <a:latin typeface="Cambria" panose="02040503050406030204" pitchFamily="18" charset="0"/>
              </a:rPr>
              <a:t>3/16</a:t>
            </a:r>
            <a:endParaRPr lang="cs-CZ" sz="1400" dirty="0">
              <a:latin typeface="Cambria" panose="02040503050406030204" pitchFamily="18" charset="0"/>
            </a:endParaRPr>
          </a:p>
        </p:txBody>
      </p:sp>
      <p:graphicFrame>
        <p:nvGraphicFramePr>
          <p:cNvPr id="18" name="Objekt 17"/>
          <p:cNvGraphicFramePr>
            <a:graphicFrameLocks noChangeAspect="1"/>
          </p:cNvGraphicFramePr>
          <p:nvPr/>
        </p:nvGraphicFramePr>
        <p:xfrm>
          <a:off x="0" y="7239000"/>
          <a:ext cx="23812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Equation" r:id="rId4" imgW="2387600" imgH="482600" progId="Equation.DSMT4">
                  <p:embed/>
                </p:oleObj>
              </mc:Choice>
              <mc:Fallback>
                <p:oleObj name="Equation" r:id="rId4" imgW="2387600" imgH="482600" progId="Equation.DSMT4">
                  <p:embed/>
                  <p:pic>
                    <p:nvPicPr>
                      <p:cNvPr id="18" name="Objek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239000"/>
                        <a:ext cx="2381250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27"/>
          <p:cNvSpPr>
            <a:spLocks noChangeArrowheads="1"/>
          </p:cNvSpPr>
          <p:nvPr/>
        </p:nvSpPr>
        <p:spPr bwMode="auto">
          <a:xfrm>
            <a:off x="0" y="77247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cs-CZ" sz="1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cs-CZ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		</a:t>
            </a:r>
            <a:r>
              <a:rPr kumimoji="0" lang="cs-CZ" altLang="cs-CZ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TextovéPole 6"/>
          <p:cNvSpPr txBox="1">
            <a:spLocks noChangeArrowheads="1"/>
          </p:cNvSpPr>
          <p:nvPr/>
        </p:nvSpPr>
        <p:spPr bwMode="auto">
          <a:xfrm>
            <a:off x="259564" y="1483652"/>
            <a:ext cx="508754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k-SK" dirty="0" smtClean="0">
                <a:solidFill>
                  <a:srgbClr val="13141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sk-SK" dirty="0" err="1" smtClean="0">
                <a:solidFill>
                  <a:srgbClr val="13141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How</a:t>
            </a:r>
            <a:r>
              <a:rPr lang="sk-SK" dirty="0" smtClean="0">
                <a:solidFill>
                  <a:srgbClr val="13141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k-SK" dirty="0" err="1" smtClean="0">
                <a:solidFill>
                  <a:srgbClr val="13141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we</a:t>
            </a:r>
            <a:r>
              <a:rPr lang="sk-SK" dirty="0" smtClean="0">
                <a:solidFill>
                  <a:srgbClr val="13141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k-SK" dirty="0" err="1" smtClean="0">
                <a:solidFill>
                  <a:srgbClr val="13141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could</a:t>
            </a:r>
            <a:r>
              <a:rPr lang="sk-SK" dirty="0" smtClean="0">
                <a:solidFill>
                  <a:srgbClr val="13141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k-SK" dirty="0" err="1" smtClean="0">
                <a:solidFill>
                  <a:srgbClr val="13141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combine</a:t>
            </a:r>
            <a:r>
              <a:rPr lang="sk-SK" dirty="0" smtClean="0">
                <a:solidFill>
                  <a:srgbClr val="13141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k-SK" dirty="0" err="1" smtClean="0">
                <a:solidFill>
                  <a:srgbClr val="13141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corresponding</a:t>
            </a:r>
            <a:r>
              <a:rPr lang="sk-SK" dirty="0" smtClean="0">
                <a:solidFill>
                  <a:srgbClr val="13141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k-SK" dirty="0" err="1" smtClean="0">
                <a:solidFill>
                  <a:srgbClr val="13141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groups</a:t>
            </a:r>
            <a:r>
              <a:rPr lang="sk-SK" dirty="0" smtClean="0">
                <a:solidFill>
                  <a:srgbClr val="13141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of </a:t>
            </a:r>
          </a:p>
          <a:p>
            <a:r>
              <a:rPr lang="sk-SK" dirty="0" err="1">
                <a:solidFill>
                  <a:srgbClr val="13141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sk-SK" dirty="0" err="1" smtClean="0">
                <a:solidFill>
                  <a:srgbClr val="13141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he</a:t>
            </a:r>
            <a:r>
              <a:rPr lang="sk-SK" dirty="0" smtClean="0">
                <a:solidFill>
                  <a:srgbClr val="13141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k-SK" dirty="0" err="1" smtClean="0">
                <a:solidFill>
                  <a:srgbClr val="13141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gravity</a:t>
            </a:r>
            <a:r>
              <a:rPr lang="sk-SK" dirty="0" smtClean="0">
                <a:solidFill>
                  <a:srgbClr val="13141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k-SK" dirty="0" err="1" smtClean="0">
                <a:solidFill>
                  <a:srgbClr val="13141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vector</a:t>
            </a:r>
            <a:r>
              <a:rPr lang="sk-SK" dirty="0">
                <a:solidFill>
                  <a:srgbClr val="13141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k-SK" dirty="0" smtClean="0">
                <a:solidFill>
                  <a:srgbClr val="13141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and </a:t>
            </a:r>
            <a:r>
              <a:rPr lang="sk-SK" dirty="0" err="1" smtClean="0">
                <a:solidFill>
                  <a:srgbClr val="13141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lang="sk-SK" dirty="0" smtClean="0">
                <a:solidFill>
                  <a:srgbClr val="13141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k-SK" dirty="0" err="1" smtClean="0">
                <a:solidFill>
                  <a:srgbClr val="13141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gravitational</a:t>
            </a:r>
            <a:r>
              <a:rPr lang="sk-SK" dirty="0" smtClean="0">
                <a:solidFill>
                  <a:srgbClr val="13141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k-SK" dirty="0" err="1" smtClean="0">
                <a:solidFill>
                  <a:srgbClr val="13141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tensor</a:t>
            </a:r>
            <a:r>
              <a:rPr lang="sk-SK" dirty="0" smtClean="0">
                <a:solidFill>
                  <a:srgbClr val="13141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of </a:t>
            </a:r>
            <a:r>
              <a:rPr lang="sk-SK" dirty="0" err="1" smtClean="0">
                <a:solidFill>
                  <a:srgbClr val="13141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lang="sk-SK" dirty="0" smtClean="0">
                <a:solidFill>
                  <a:srgbClr val="13141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k-SK" dirty="0" err="1" smtClean="0">
                <a:solidFill>
                  <a:srgbClr val="13141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first</a:t>
            </a:r>
            <a:r>
              <a:rPr lang="sk-SK" dirty="0" smtClean="0">
                <a:solidFill>
                  <a:srgbClr val="13141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and </a:t>
            </a:r>
            <a:r>
              <a:rPr lang="sk-SK" dirty="0" err="1" smtClean="0">
                <a:solidFill>
                  <a:srgbClr val="13141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second-order</a:t>
            </a:r>
            <a:r>
              <a:rPr lang="sk-SK" dirty="0" smtClean="0">
                <a:solidFill>
                  <a:srgbClr val="13141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cs-CZ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ovéPole 6"/>
          <p:cNvSpPr txBox="1">
            <a:spLocks noChangeArrowheads="1"/>
          </p:cNvSpPr>
          <p:nvPr/>
        </p:nvSpPr>
        <p:spPr bwMode="auto">
          <a:xfrm>
            <a:off x="259564" y="3372496"/>
            <a:ext cx="50875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k-SK" dirty="0" smtClean="0">
                <a:solidFill>
                  <a:srgbClr val="13141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sk-SK" dirty="0" err="1" smtClean="0">
                <a:solidFill>
                  <a:srgbClr val="13141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Could</a:t>
            </a:r>
            <a:r>
              <a:rPr lang="sk-SK" dirty="0" smtClean="0">
                <a:solidFill>
                  <a:srgbClr val="13141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k-SK" dirty="0" err="1" smtClean="0">
                <a:solidFill>
                  <a:srgbClr val="13141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we</a:t>
            </a:r>
            <a:r>
              <a:rPr lang="sk-SK" dirty="0" smtClean="0">
                <a:solidFill>
                  <a:srgbClr val="13141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benefit </a:t>
            </a:r>
            <a:r>
              <a:rPr lang="sk-SK" dirty="0" err="1" smtClean="0">
                <a:solidFill>
                  <a:srgbClr val="13141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from</a:t>
            </a:r>
            <a:r>
              <a:rPr lang="sk-SK" dirty="0" smtClean="0">
                <a:solidFill>
                  <a:srgbClr val="13141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k-SK" dirty="0" err="1" smtClean="0">
                <a:solidFill>
                  <a:srgbClr val="13141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this</a:t>
            </a:r>
            <a:r>
              <a:rPr lang="sk-SK" dirty="0" smtClean="0">
                <a:solidFill>
                  <a:srgbClr val="13141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k-SK" dirty="0" err="1" smtClean="0">
                <a:solidFill>
                  <a:srgbClr val="13141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combination</a:t>
            </a:r>
            <a:r>
              <a:rPr lang="sk-SK" dirty="0" smtClean="0">
                <a:solidFill>
                  <a:srgbClr val="13141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cs-CZ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703" y="162060"/>
            <a:ext cx="6805263" cy="6420872"/>
          </a:xfrm>
          <a:prstGeom prst="rect">
            <a:avLst/>
          </a:prstGeom>
        </p:spPr>
      </p:pic>
      <p:sp>
        <p:nvSpPr>
          <p:cNvPr id="12" name="TextovéPole 6"/>
          <p:cNvSpPr txBox="1">
            <a:spLocks noChangeArrowheads="1"/>
          </p:cNvSpPr>
          <p:nvPr/>
        </p:nvSpPr>
        <p:spPr bwMode="auto">
          <a:xfrm>
            <a:off x="232596" y="137641"/>
            <a:ext cx="13951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 dirty="0" smtClean="0">
                <a:latin typeface="Cambria" panose="02040503050406030204" pitchFamily="18" charset="0"/>
              </a:rPr>
              <a:t>Motivation</a:t>
            </a:r>
            <a:r>
              <a:rPr lang="cs-CZ" b="1" dirty="0" smtClean="0">
                <a:latin typeface="Cambria" panose="02040503050406030204" pitchFamily="18" charset="0"/>
              </a:rPr>
              <a:t>:</a:t>
            </a:r>
            <a:endParaRPr lang="cs-CZ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8310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 bwMode="auto">
          <a:xfrm>
            <a:off x="0" y="6582932"/>
            <a:ext cx="1410676" cy="27506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r>
              <a:rPr lang="cs-CZ" sz="1400" dirty="0" err="1">
                <a:latin typeface="Cambria" panose="02040503050406030204" pitchFamily="18" charset="0"/>
              </a:rPr>
              <a:t>Pitoňák</a:t>
            </a:r>
            <a:r>
              <a:rPr lang="cs-CZ" sz="1400" dirty="0">
                <a:latin typeface="Cambria" panose="02040503050406030204" pitchFamily="18" charset="0"/>
              </a:rPr>
              <a:t> </a:t>
            </a:r>
            <a:r>
              <a:rPr lang="cs-CZ" sz="1400" dirty="0" smtClean="0">
                <a:latin typeface="Cambria" panose="02040503050406030204" pitchFamily="18" charset="0"/>
              </a:rPr>
              <a:t>et al.</a:t>
            </a:r>
            <a:endParaRPr lang="cs-CZ" sz="1400" dirty="0">
              <a:latin typeface="Cambria" panose="02040503050406030204" pitchFamily="18" charset="0"/>
            </a:endParaRPr>
          </a:p>
        </p:txBody>
      </p:sp>
      <p:sp>
        <p:nvSpPr>
          <p:cNvPr id="9" name="Obdélník 8"/>
          <p:cNvSpPr/>
          <p:nvPr/>
        </p:nvSpPr>
        <p:spPr bwMode="auto">
          <a:xfrm>
            <a:off x="1410676" y="6582932"/>
            <a:ext cx="9703230" cy="27506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/>
            <a:r>
              <a:rPr lang="en-GB" sz="1400" dirty="0">
                <a:latin typeface="Cambria" panose="02040503050406030204" pitchFamily="18" charset="0"/>
                <a:ea typeface="Cambria" panose="02040503050406030204" pitchFamily="18" charset="0"/>
              </a:rPr>
              <a:t>Combination of integral transforms by spectral weighting – an overview  </a:t>
            </a:r>
            <a:endParaRPr lang="cs-CZ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Obdélník 9"/>
          <p:cNvSpPr/>
          <p:nvPr/>
        </p:nvSpPr>
        <p:spPr bwMode="auto">
          <a:xfrm>
            <a:off x="11113906" y="6582932"/>
            <a:ext cx="949060" cy="27506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r>
              <a:rPr lang="cs-CZ" sz="1400" dirty="0" smtClean="0">
                <a:latin typeface="Cambria" panose="02040503050406030204" pitchFamily="18" charset="0"/>
              </a:rPr>
              <a:t>4/16</a:t>
            </a:r>
            <a:endParaRPr lang="cs-CZ" sz="1400" dirty="0">
              <a:latin typeface="Cambria" panose="02040503050406030204" pitchFamily="18" charset="0"/>
            </a:endParaRPr>
          </a:p>
        </p:txBody>
      </p:sp>
      <p:sp>
        <p:nvSpPr>
          <p:cNvPr id="3078" name="TextovéPole 6"/>
          <p:cNvSpPr txBox="1">
            <a:spLocks noChangeArrowheads="1"/>
          </p:cNvSpPr>
          <p:nvPr/>
        </p:nvSpPr>
        <p:spPr bwMode="auto">
          <a:xfrm>
            <a:off x="232597" y="119461"/>
            <a:ext cx="50975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 dirty="0" smtClean="0">
                <a:latin typeface="Cambria" panose="02040503050406030204" pitchFamily="18" charset="0"/>
              </a:rPr>
              <a:t>Theoretical background</a:t>
            </a:r>
            <a:r>
              <a:rPr lang="sk-SK" b="1" dirty="0" smtClean="0">
                <a:latin typeface="Cambria" panose="02040503050406030204" pitchFamily="18" charset="0"/>
              </a:rPr>
              <a:t> </a:t>
            </a:r>
            <a:r>
              <a:rPr lang="cs-CZ" b="1" dirty="0" smtClean="0">
                <a:latin typeface="Cambria" panose="02040503050406030204" pitchFamily="18" charset="0"/>
              </a:rPr>
              <a:t>(</a:t>
            </a:r>
            <a:r>
              <a:rPr lang="en-GB" b="1" dirty="0" smtClean="0">
                <a:latin typeface="Cambria" panose="02040503050406030204" pitchFamily="18" charset="0"/>
              </a:rPr>
              <a:t>integral transforms)</a:t>
            </a:r>
            <a:r>
              <a:rPr lang="cs-CZ" b="1" dirty="0" smtClean="0">
                <a:latin typeface="Cambria" panose="02040503050406030204" pitchFamily="18" charset="0"/>
              </a:rPr>
              <a:t>:</a:t>
            </a:r>
            <a:endParaRPr lang="cs-CZ" b="1" dirty="0">
              <a:latin typeface="Arial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90451" y="157110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1972351"/>
              </p:ext>
            </p:extLst>
          </p:nvPr>
        </p:nvGraphicFramePr>
        <p:xfrm>
          <a:off x="290116" y="1060321"/>
          <a:ext cx="5588000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9" name="Equation" r:id="rId4" imgW="5600520" imgH="685800" progId="Equation.DSMT4">
                  <p:embed/>
                </p:oleObj>
              </mc:Choice>
              <mc:Fallback>
                <p:oleObj name="Equation" r:id="rId4" imgW="5600520" imgH="685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116" y="1060321"/>
                        <a:ext cx="5588000" cy="693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32597" y="16577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7044989"/>
              </p:ext>
            </p:extLst>
          </p:nvPr>
        </p:nvGraphicFramePr>
        <p:xfrm>
          <a:off x="290116" y="3513415"/>
          <a:ext cx="6010275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0" name="Equation" r:id="rId6" imgW="6019560" imgH="685800" progId="Equation.DSMT4">
                  <p:embed/>
                </p:oleObj>
              </mc:Choice>
              <mc:Fallback>
                <p:oleObj name="Equation" r:id="rId6" imgW="6019560" imgH="685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116" y="3513415"/>
                        <a:ext cx="6010275" cy="693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32597" y="2661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5542172"/>
              </p:ext>
            </p:extLst>
          </p:nvPr>
        </p:nvGraphicFramePr>
        <p:xfrm>
          <a:off x="290116" y="4275410"/>
          <a:ext cx="8293100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1" name="Equation" r:id="rId8" imgW="8305560" imgH="685800" progId="Equation.DSMT4">
                  <p:embed/>
                </p:oleObj>
              </mc:Choice>
              <mc:Fallback>
                <p:oleObj name="Equation" r:id="rId8" imgW="8305560" imgH="685800" progId="Equation.DSMT4">
                  <p:embed/>
                  <p:pic>
                    <p:nvPicPr>
                      <p:cNvPr id="6" name="Obj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116" y="4275410"/>
                        <a:ext cx="8293100" cy="693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2574013"/>
              </p:ext>
            </p:extLst>
          </p:nvPr>
        </p:nvGraphicFramePr>
        <p:xfrm>
          <a:off x="290116" y="5037404"/>
          <a:ext cx="10094912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2" name="Equation" r:id="rId10" imgW="10109160" imgH="685800" progId="Equation.DSMT4">
                  <p:embed/>
                </p:oleObj>
              </mc:Choice>
              <mc:Fallback>
                <p:oleObj name="Equation" r:id="rId10" imgW="10109160" imgH="685800" progId="Equation.DSMT4">
                  <p:embed/>
                  <p:pic>
                    <p:nvPicPr>
                      <p:cNvPr id="12" name="Objek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116" y="5037404"/>
                        <a:ext cx="10094912" cy="693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2714706"/>
              </p:ext>
            </p:extLst>
          </p:nvPr>
        </p:nvGraphicFramePr>
        <p:xfrm>
          <a:off x="290116" y="1816620"/>
          <a:ext cx="7602537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3" name="Equation" r:id="rId12" imgW="7619760" imgH="685800" progId="Equation.DSMT4">
                  <p:embed/>
                </p:oleObj>
              </mc:Choice>
              <mc:Fallback>
                <p:oleObj name="Equation" r:id="rId12" imgW="7619760" imgH="685800" progId="Equation.DSMT4">
                  <p:embed/>
                  <p:pic>
                    <p:nvPicPr>
                      <p:cNvPr id="3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116" y="1816620"/>
                        <a:ext cx="7602537" cy="693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Obdélník 10"/>
          <p:cNvSpPr/>
          <p:nvPr/>
        </p:nvSpPr>
        <p:spPr>
          <a:xfrm>
            <a:off x="232597" y="676124"/>
            <a:ext cx="117377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>
                <a:latin typeface="Cambria" panose="02040503050406030204" pitchFamily="18" charset="0"/>
                <a:ea typeface="Cambria" panose="02040503050406030204" pitchFamily="18" charset="0"/>
              </a:rPr>
              <a:t>W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e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can write the following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relations for </a:t>
            </a:r>
            <a:r>
              <a:rPr lang="cs-CZ" dirty="0" err="1"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  <a:ea typeface="Cambria" panose="02040503050406030204" pitchFamily="18" charset="0"/>
              </a:rPr>
              <a:t>spherical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  <a:ea typeface="Cambria" panose="02040503050406030204" pitchFamily="18" charset="0"/>
              </a:rPr>
              <a:t>horizontal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 and </a:t>
            </a:r>
            <a:r>
              <a:rPr lang="cs-CZ" dirty="0" err="1">
                <a:latin typeface="Cambria" panose="02040503050406030204" pitchFamily="18" charset="0"/>
                <a:ea typeface="Cambria" panose="02040503050406030204" pitchFamily="18" charset="0"/>
              </a:rPr>
              <a:t>spherical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vertical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cs-CZ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232597" y="3087217"/>
            <a:ext cx="36452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>
                <a:latin typeface="Cambria" panose="02040503050406030204" pitchFamily="18" charset="0"/>
                <a:ea typeface="Cambria" panose="02040503050406030204" pitchFamily="18" charset="0"/>
              </a:rPr>
              <a:t>f</a:t>
            </a:r>
            <a:r>
              <a:rPr lang="en-GB" dirty="0" smtClean="0">
                <a:latin typeface="Cambria" panose="02040503050406030204" pitchFamily="18" charset="0"/>
                <a:ea typeface="Cambria" panose="02040503050406030204" pitchFamily="18" charset="0"/>
              </a:rPr>
              <a:t>or </a:t>
            </a:r>
            <a:r>
              <a:rPr lang="cs-CZ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lang="cs-CZ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  <a:ea typeface="Cambria" panose="02040503050406030204" pitchFamily="18" charset="0"/>
              </a:rPr>
              <a:t>spherical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  <a:ea typeface="Cambria" panose="02040503050406030204" pitchFamily="18" charset="0"/>
              </a:rPr>
              <a:t>gradiometry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dirty="0" smtClean="0">
                <a:latin typeface="Cambria" panose="02040503050406030204" pitchFamily="18" charset="0"/>
                <a:ea typeface="Cambria" panose="02040503050406030204" pitchFamily="18" charset="0"/>
              </a:rPr>
              <a:t>BVP</a:t>
            </a:r>
            <a:r>
              <a:rPr lang="sk-SK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cs-CZ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40352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 bwMode="auto">
          <a:xfrm>
            <a:off x="0" y="6582932"/>
            <a:ext cx="1410676" cy="27506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r>
              <a:rPr lang="cs-CZ" sz="1400" dirty="0" err="1">
                <a:latin typeface="Cambria" panose="02040503050406030204" pitchFamily="18" charset="0"/>
              </a:rPr>
              <a:t>Pitoňák</a:t>
            </a:r>
            <a:r>
              <a:rPr lang="cs-CZ" sz="1400" dirty="0">
                <a:latin typeface="Cambria" panose="02040503050406030204" pitchFamily="18" charset="0"/>
              </a:rPr>
              <a:t> </a:t>
            </a:r>
            <a:r>
              <a:rPr lang="cs-CZ" sz="1400" dirty="0" smtClean="0">
                <a:latin typeface="Cambria" panose="02040503050406030204" pitchFamily="18" charset="0"/>
              </a:rPr>
              <a:t>et al.</a:t>
            </a:r>
            <a:endParaRPr lang="cs-CZ" sz="1400" dirty="0">
              <a:latin typeface="Cambria" panose="02040503050406030204" pitchFamily="18" charset="0"/>
            </a:endParaRPr>
          </a:p>
        </p:txBody>
      </p:sp>
      <p:sp>
        <p:nvSpPr>
          <p:cNvPr id="9" name="Obdélník 8"/>
          <p:cNvSpPr/>
          <p:nvPr/>
        </p:nvSpPr>
        <p:spPr bwMode="auto">
          <a:xfrm>
            <a:off x="1410676" y="6582932"/>
            <a:ext cx="9703230" cy="27506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/>
            <a:r>
              <a:rPr lang="en-GB" sz="1400" dirty="0">
                <a:latin typeface="Cambria" panose="02040503050406030204" pitchFamily="18" charset="0"/>
                <a:ea typeface="Cambria" panose="02040503050406030204" pitchFamily="18" charset="0"/>
              </a:rPr>
              <a:t>Combination of integral transforms by spectral weighting – an overview  </a:t>
            </a:r>
            <a:endParaRPr lang="cs-CZ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Obdélník 9"/>
          <p:cNvSpPr/>
          <p:nvPr/>
        </p:nvSpPr>
        <p:spPr bwMode="auto">
          <a:xfrm>
            <a:off x="11113906" y="6582932"/>
            <a:ext cx="949060" cy="27506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r>
              <a:rPr lang="cs-CZ" sz="1400" dirty="0" smtClean="0">
                <a:latin typeface="Cambria" panose="02040503050406030204" pitchFamily="18" charset="0"/>
              </a:rPr>
              <a:t>5/16</a:t>
            </a:r>
            <a:endParaRPr lang="cs-CZ" sz="1400" dirty="0">
              <a:latin typeface="Cambria" panose="02040503050406030204" pitchFamily="18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32597" y="16577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1125571"/>
              </p:ext>
            </p:extLst>
          </p:nvPr>
        </p:nvGraphicFramePr>
        <p:xfrm>
          <a:off x="232597" y="1045456"/>
          <a:ext cx="6715125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2" name="Equation" r:id="rId4" imgW="6705360" imgH="685800" progId="Equation.DSMT4">
                  <p:embed/>
                </p:oleObj>
              </mc:Choice>
              <mc:Fallback>
                <p:oleObj name="Equation" r:id="rId4" imgW="6705360" imgH="685800" progId="Equation.DSMT4">
                  <p:embed/>
                  <p:pic>
                    <p:nvPicPr>
                      <p:cNvPr id="8" name="Objek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597" y="1045456"/>
                        <a:ext cx="6715125" cy="695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0119868"/>
              </p:ext>
            </p:extLst>
          </p:nvPr>
        </p:nvGraphicFramePr>
        <p:xfrm>
          <a:off x="232597" y="1790478"/>
          <a:ext cx="8331200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3" name="Equation" r:id="rId6" imgW="8343720" imgH="685800" progId="Equation.DSMT4">
                  <p:embed/>
                </p:oleObj>
              </mc:Choice>
              <mc:Fallback>
                <p:oleObj name="Equation" r:id="rId6" imgW="8343720" imgH="685800" progId="Equation.DSMT4">
                  <p:embed/>
                  <p:pic>
                    <p:nvPicPr>
                      <p:cNvPr id="12" name="Objek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597" y="1790478"/>
                        <a:ext cx="8331200" cy="693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0723622"/>
              </p:ext>
            </p:extLst>
          </p:nvPr>
        </p:nvGraphicFramePr>
        <p:xfrm>
          <a:off x="232597" y="2616903"/>
          <a:ext cx="10425112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4" name="Equation" r:id="rId8" imgW="10439280" imgH="685800" progId="Equation.DSMT4">
                  <p:embed/>
                </p:oleObj>
              </mc:Choice>
              <mc:Fallback>
                <p:oleObj name="Equation" r:id="rId8" imgW="10439280" imgH="685800" progId="Equation.DSMT4">
                  <p:embed/>
                  <p:pic>
                    <p:nvPicPr>
                      <p:cNvPr id="13" name="Objek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597" y="2616903"/>
                        <a:ext cx="10425112" cy="693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0010991"/>
              </p:ext>
            </p:extLst>
          </p:nvPr>
        </p:nvGraphicFramePr>
        <p:xfrm>
          <a:off x="232597" y="3443329"/>
          <a:ext cx="7710487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5" name="Equation" r:id="rId10" imgW="7721280" imgH="1091880" progId="Equation.DSMT4">
                  <p:embed/>
                </p:oleObj>
              </mc:Choice>
              <mc:Fallback>
                <p:oleObj name="Equation" r:id="rId10" imgW="7721280" imgH="1091880" progId="Equation.DSMT4">
                  <p:embed/>
                  <p:pic>
                    <p:nvPicPr>
                      <p:cNvPr id="14" name="Objek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597" y="3443329"/>
                        <a:ext cx="7710487" cy="1104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Obdélník 16"/>
          <p:cNvSpPr/>
          <p:nvPr/>
        </p:nvSpPr>
        <p:spPr>
          <a:xfrm>
            <a:off x="232597" y="676124"/>
            <a:ext cx="117377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>
                <a:latin typeface="Cambria" panose="02040503050406030204" pitchFamily="18" charset="0"/>
                <a:ea typeface="Cambria" panose="02040503050406030204" pitchFamily="18" charset="0"/>
              </a:rPr>
              <a:t>and </a:t>
            </a:r>
            <a:r>
              <a:rPr lang="sk-SK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for</a:t>
            </a:r>
            <a:r>
              <a:rPr lang="sk-SK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k-SK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lang="sk-SK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smtClean="0">
                <a:solidFill>
                  <a:srgbClr val="13141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gravitational </a:t>
            </a:r>
            <a:r>
              <a:rPr lang="en-US" dirty="0">
                <a:solidFill>
                  <a:srgbClr val="13141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curvature </a:t>
            </a:r>
            <a:r>
              <a:rPr lang="en-US" dirty="0" smtClean="0">
                <a:solidFill>
                  <a:srgbClr val="13141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BVP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cs-CZ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ovéPole 6"/>
          <p:cNvSpPr txBox="1">
            <a:spLocks noChangeArrowheads="1"/>
          </p:cNvSpPr>
          <p:nvPr/>
        </p:nvSpPr>
        <p:spPr bwMode="auto">
          <a:xfrm>
            <a:off x="232597" y="119461"/>
            <a:ext cx="50975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 dirty="0" smtClean="0">
                <a:latin typeface="Cambria" panose="02040503050406030204" pitchFamily="18" charset="0"/>
              </a:rPr>
              <a:t>Theoretical background</a:t>
            </a:r>
            <a:r>
              <a:rPr lang="sk-SK" b="1" dirty="0" smtClean="0">
                <a:latin typeface="Cambria" panose="02040503050406030204" pitchFamily="18" charset="0"/>
              </a:rPr>
              <a:t> </a:t>
            </a:r>
            <a:r>
              <a:rPr lang="cs-CZ" b="1" dirty="0" smtClean="0">
                <a:latin typeface="Cambria" panose="02040503050406030204" pitchFamily="18" charset="0"/>
              </a:rPr>
              <a:t>(</a:t>
            </a:r>
            <a:r>
              <a:rPr lang="en-GB" b="1" dirty="0" smtClean="0">
                <a:latin typeface="Cambria" panose="02040503050406030204" pitchFamily="18" charset="0"/>
              </a:rPr>
              <a:t>integral transforms)</a:t>
            </a:r>
            <a:r>
              <a:rPr lang="cs-CZ" b="1" dirty="0" smtClean="0">
                <a:latin typeface="Cambria" panose="02040503050406030204" pitchFamily="18" charset="0"/>
              </a:rPr>
              <a:t>:</a:t>
            </a:r>
            <a:endParaRPr lang="cs-CZ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2054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 bwMode="auto">
          <a:xfrm>
            <a:off x="0" y="6582932"/>
            <a:ext cx="1410676" cy="27506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r>
              <a:rPr lang="cs-CZ" sz="1400" dirty="0" err="1">
                <a:latin typeface="Cambria" panose="02040503050406030204" pitchFamily="18" charset="0"/>
              </a:rPr>
              <a:t>Pitoňák</a:t>
            </a:r>
            <a:r>
              <a:rPr lang="cs-CZ" sz="1400" dirty="0">
                <a:latin typeface="Cambria" panose="02040503050406030204" pitchFamily="18" charset="0"/>
              </a:rPr>
              <a:t> </a:t>
            </a:r>
            <a:r>
              <a:rPr lang="cs-CZ" sz="1400" dirty="0" smtClean="0">
                <a:latin typeface="Cambria" panose="02040503050406030204" pitchFamily="18" charset="0"/>
              </a:rPr>
              <a:t>et al.</a:t>
            </a:r>
            <a:endParaRPr lang="cs-CZ" sz="1400" dirty="0">
              <a:latin typeface="Cambria" panose="02040503050406030204" pitchFamily="18" charset="0"/>
            </a:endParaRPr>
          </a:p>
        </p:txBody>
      </p:sp>
      <p:sp>
        <p:nvSpPr>
          <p:cNvPr id="9" name="Obdélník 8"/>
          <p:cNvSpPr/>
          <p:nvPr/>
        </p:nvSpPr>
        <p:spPr bwMode="auto">
          <a:xfrm>
            <a:off x="1410676" y="6582932"/>
            <a:ext cx="9703230" cy="27506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/>
            <a:r>
              <a:rPr lang="en-GB" sz="1400" dirty="0">
                <a:latin typeface="Cambria" panose="02040503050406030204" pitchFamily="18" charset="0"/>
                <a:ea typeface="Cambria" panose="02040503050406030204" pitchFamily="18" charset="0"/>
              </a:rPr>
              <a:t>Combination of integral transforms by spectral weighting – an overview  </a:t>
            </a:r>
            <a:endParaRPr lang="cs-CZ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Obdélník 9"/>
          <p:cNvSpPr/>
          <p:nvPr/>
        </p:nvSpPr>
        <p:spPr bwMode="auto">
          <a:xfrm>
            <a:off x="11113906" y="6582932"/>
            <a:ext cx="949060" cy="27506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r>
              <a:rPr lang="cs-CZ" sz="1400" dirty="0" smtClean="0">
                <a:latin typeface="Cambria" panose="02040503050406030204" pitchFamily="18" charset="0"/>
              </a:rPr>
              <a:t>6/16</a:t>
            </a:r>
            <a:endParaRPr lang="cs-CZ" sz="1400" dirty="0">
              <a:latin typeface="Cambria" panose="020405030504060302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90451" y="157110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TextovéPole 6"/>
          <p:cNvSpPr txBox="1">
            <a:spLocks noChangeArrowheads="1"/>
          </p:cNvSpPr>
          <p:nvPr/>
        </p:nvSpPr>
        <p:spPr bwMode="auto">
          <a:xfrm>
            <a:off x="232597" y="119461"/>
            <a:ext cx="8563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 dirty="0" smtClean="0">
                <a:latin typeface="Cambria" panose="02040503050406030204" pitchFamily="18" charset="0"/>
              </a:rPr>
              <a:t>Theoretical background</a:t>
            </a:r>
            <a:r>
              <a:rPr lang="cs-CZ" b="1" dirty="0">
                <a:latin typeface="Cambria" panose="02040503050406030204" pitchFamily="18" charset="0"/>
              </a:rPr>
              <a:t>: </a:t>
            </a:r>
            <a:r>
              <a:rPr lang="cs-CZ" b="1" dirty="0" err="1" smtClean="0">
                <a:latin typeface="Cambria" panose="02040503050406030204" pitchFamily="18" charset="0"/>
              </a:rPr>
              <a:t>the</a:t>
            </a:r>
            <a:r>
              <a:rPr lang="cs-CZ" b="1" dirty="0" smtClean="0">
                <a:latin typeface="Cambria" panose="02040503050406030204" pitchFamily="18" charset="0"/>
              </a:rPr>
              <a:t> least-</a:t>
            </a:r>
            <a:r>
              <a:rPr lang="cs-CZ" b="1" dirty="0" err="1" smtClean="0">
                <a:latin typeface="Cambria" panose="02040503050406030204" pitchFamily="18" charset="0"/>
              </a:rPr>
              <a:t>squares</a:t>
            </a:r>
            <a:r>
              <a:rPr lang="cs-CZ" b="1" dirty="0" smtClean="0">
                <a:latin typeface="Cambria" panose="02040503050406030204" pitchFamily="18" charset="0"/>
              </a:rPr>
              <a:t> </a:t>
            </a:r>
            <a:r>
              <a:rPr lang="cs-CZ" b="1" dirty="0" err="1">
                <a:latin typeface="Cambria" panose="02040503050406030204" pitchFamily="18" charset="0"/>
              </a:rPr>
              <a:t>spectral</a:t>
            </a:r>
            <a:r>
              <a:rPr lang="cs-CZ" b="1" dirty="0">
                <a:latin typeface="Cambria" panose="02040503050406030204" pitchFamily="18" charset="0"/>
              </a:rPr>
              <a:t> </a:t>
            </a:r>
            <a:r>
              <a:rPr lang="cs-CZ" b="1" dirty="0" err="1">
                <a:latin typeface="Cambria" panose="02040503050406030204" pitchFamily="18" charset="0"/>
              </a:rPr>
              <a:t>weighting</a:t>
            </a:r>
            <a:r>
              <a:rPr lang="cs-CZ" b="1" dirty="0">
                <a:latin typeface="Cambria" panose="02040503050406030204" pitchFamily="18" charset="0"/>
              </a:rPr>
              <a:t> and </a:t>
            </a:r>
            <a:r>
              <a:rPr lang="cs-CZ" b="1" dirty="0" err="1">
                <a:latin typeface="Cambria" panose="02040503050406030204" pitchFamily="18" charset="0"/>
              </a:rPr>
              <a:t>combination</a:t>
            </a:r>
            <a:r>
              <a:rPr lang="cs-CZ" b="1" dirty="0">
                <a:latin typeface="Cambria" panose="02040503050406030204" pitchFamily="18" charset="0"/>
              </a:rPr>
              <a:t> </a:t>
            </a:r>
            <a:endParaRPr lang="cs-CZ" b="1" dirty="0">
              <a:latin typeface="Arial" charset="0"/>
            </a:endParaRP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7544136"/>
              </p:ext>
            </p:extLst>
          </p:nvPr>
        </p:nvGraphicFramePr>
        <p:xfrm>
          <a:off x="339633" y="1046503"/>
          <a:ext cx="5853112" cy="164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2" name="Equation" r:id="rId4" imgW="5867280" imgH="1587240" progId="Equation.DSMT4">
                  <p:embed/>
                </p:oleObj>
              </mc:Choice>
              <mc:Fallback>
                <p:oleObj name="Equation" r:id="rId4" imgW="5867280" imgH="15872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633" y="1046503"/>
                        <a:ext cx="5853112" cy="164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96983" y="213020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6491314"/>
              </p:ext>
            </p:extLst>
          </p:nvPr>
        </p:nvGraphicFramePr>
        <p:xfrm>
          <a:off x="339725" y="3355975"/>
          <a:ext cx="2079625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3" name="Equation" r:id="rId6" imgW="2031840" imgH="698400" progId="Equation.DSMT4">
                  <p:embed/>
                </p:oleObj>
              </mc:Choice>
              <mc:Fallback>
                <p:oleObj name="Equation" r:id="rId6" imgW="2031840" imgH="698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" y="3355975"/>
                        <a:ext cx="2079625" cy="642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490451" y="327120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14" name="TextovéPole 13"/>
          <p:cNvSpPr txBox="1"/>
          <p:nvPr/>
        </p:nvSpPr>
        <p:spPr>
          <a:xfrm>
            <a:off x="232597" y="583067"/>
            <a:ext cx="8901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lang="sk-SK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k-SK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spectral</a:t>
            </a:r>
            <a:r>
              <a:rPr lang="sk-SK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k-SK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weights</a:t>
            </a:r>
            <a:r>
              <a:rPr lang="sk-SK" dirty="0" smtClean="0">
                <a:latin typeface="Cambria" panose="02040503050406030204" pitchFamily="18" charset="0"/>
                <a:ea typeface="Cambria" panose="02040503050406030204" pitchFamily="18" charset="0"/>
              </a:rPr>
              <a:t> are </a:t>
            </a:r>
            <a:r>
              <a:rPr lang="sk-SK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obtained</a:t>
            </a:r>
            <a:r>
              <a:rPr lang="sk-SK" dirty="0" smtClean="0">
                <a:latin typeface="Cambria" panose="02040503050406030204" pitchFamily="18" charset="0"/>
                <a:ea typeface="Cambria" panose="02040503050406030204" pitchFamily="18" charset="0"/>
              </a:rPr>
              <a:t> as </a:t>
            </a:r>
            <a:r>
              <a:rPr lang="sk-SK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lang="sk-SK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k-SK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least-squares</a:t>
            </a:r>
            <a:r>
              <a:rPr lang="sk-SK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k-SK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solution</a:t>
            </a:r>
            <a:r>
              <a:rPr lang="sk-SK" dirty="0" smtClean="0">
                <a:latin typeface="Cambria" panose="02040503050406030204" pitchFamily="18" charset="0"/>
                <a:ea typeface="Cambria" panose="02040503050406030204" pitchFamily="18" charset="0"/>
              </a:rPr>
              <a:t> to </a:t>
            </a:r>
            <a:r>
              <a:rPr lang="sk-SK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lang="sk-SK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k-SK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following</a:t>
            </a:r>
            <a:r>
              <a:rPr lang="sk-SK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k-SK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problem</a:t>
            </a:r>
            <a:r>
              <a:rPr lang="sk-SK" dirty="0" smtClean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sk-SK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232596" y="2961833"/>
            <a:ext cx="6491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lang="sk-SK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k-SK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spectral</a:t>
            </a:r>
            <a:r>
              <a:rPr lang="sk-SK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k-SK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weights</a:t>
            </a:r>
            <a:r>
              <a:rPr lang="sk-SK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k-SK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for</a:t>
            </a:r>
            <a:r>
              <a:rPr lang="sk-SK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k-SK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lang="sk-SK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k-SK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one-group</a:t>
            </a:r>
            <a:r>
              <a:rPr lang="sk-SK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k-SK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estimator</a:t>
            </a:r>
            <a:r>
              <a:rPr lang="sk-SK" dirty="0" smtClean="0">
                <a:latin typeface="Cambria" panose="02040503050406030204" pitchFamily="18" charset="0"/>
                <a:ea typeface="Cambria" panose="02040503050406030204" pitchFamily="18" charset="0"/>
              </a:rPr>
              <a:t> are </a:t>
            </a:r>
            <a:r>
              <a:rPr lang="sk-SK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defined</a:t>
            </a:r>
            <a:r>
              <a:rPr lang="sk-SK" dirty="0" smtClean="0">
                <a:latin typeface="Cambria" panose="02040503050406030204" pitchFamily="18" charset="0"/>
                <a:ea typeface="Cambria" panose="02040503050406030204" pitchFamily="18" charset="0"/>
              </a:rPr>
              <a:t> as:</a:t>
            </a:r>
            <a:endParaRPr lang="sk-SK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16" name="Objek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520066"/>
              </p:ext>
            </p:extLst>
          </p:nvPr>
        </p:nvGraphicFramePr>
        <p:xfrm>
          <a:off x="339633" y="4349749"/>
          <a:ext cx="7529513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4" name="Equation" r:id="rId8" imgW="7543800" imgH="711000" progId="Equation.DSMT4">
                  <p:embed/>
                </p:oleObj>
              </mc:Choice>
              <mc:Fallback>
                <p:oleObj name="Equation" r:id="rId8" imgW="7543800" imgH="711000" progId="Equation.DSMT4">
                  <p:embed/>
                  <p:pic>
                    <p:nvPicPr>
                      <p:cNvPr id="11" name="Objek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633" y="4349749"/>
                        <a:ext cx="7529513" cy="70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ovéPole 16"/>
          <p:cNvSpPr txBox="1"/>
          <p:nvPr/>
        </p:nvSpPr>
        <p:spPr>
          <a:xfrm>
            <a:off x="232596" y="3970630"/>
            <a:ext cx="6506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lang="sk-SK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k-SK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spectral</a:t>
            </a:r>
            <a:r>
              <a:rPr lang="sk-SK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k-SK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weights</a:t>
            </a:r>
            <a:r>
              <a:rPr lang="sk-SK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k-SK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for</a:t>
            </a:r>
            <a:r>
              <a:rPr lang="sk-SK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k-SK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lang="sk-SK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k-SK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two-group</a:t>
            </a:r>
            <a:r>
              <a:rPr lang="sk-SK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k-SK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estimator</a:t>
            </a:r>
            <a:r>
              <a:rPr lang="sk-SK" dirty="0" smtClean="0">
                <a:latin typeface="Cambria" panose="02040503050406030204" pitchFamily="18" charset="0"/>
                <a:ea typeface="Cambria" panose="02040503050406030204" pitchFamily="18" charset="0"/>
              </a:rPr>
              <a:t> are </a:t>
            </a:r>
            <a:r>
              <a:rPr lang="sk-SK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defined</a:t>
            </a:r>
            <a:r>
              <a:rPr lang="sk-SK" dirty="0" smtClean="0">
                <a:latin typeface="Cambria" panose="02040503050406030204" pitchFamily="18" charset="0"/>
                <a:ea typeface="Cambria" panose="02040503050406030204" pitchFamily="18" charset="0"/>
              </a:rPr>
              <a:t> as:</a:t>
            </a:r>
            <a:endParaRPr lang="sk-SK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232596" y="4982702"/>
            <a:ext cx="6506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lang="sk-SK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k-SK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spectral</a:t>
            </a:r>
            <a:r>
              <a:rPr lang="sk-SK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k-SK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weights</a:t>
            </a:r>
            <a:r>
              <a:rPr lang="sk-SK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k-SK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for</a:t>
            </a:r>
            <a:r>
              <a:rPr lang="sk-SK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k-SK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lang="sk-SK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k-SK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sk-SK" dirty="0" smtClean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sk-SK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group</a:t>
            </a:r>
            <a:r>
              <a:rPr lang="sk-SK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k-SK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estimator</a:t>
            </a:r>
            <a:r>
              <a:rPr lang="sk-SK" dirty="0" smtClean="0">
                <a:latin typeface="Cambria" panose="02040503050406030204" pitchFamily="18" charset="0"/>
                <a:ea typeface="Cambria" panose="02040503050406030204" pitchFamily="18" charset="0"/>
              </a:rPr>
              <a:t> are </a:t>
            </a:r>
            <a:r>
              <a:rPr lang="sk-SK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defined</a:t>
            </a:r>
            <a:r>
              <a:rPr lang="sk-SK" dirty="0" smtClean="0">
                <a:latin typeface="Cambria" panose="02040503050406030204" pitchFamily="18" charset="0"/>
                <a:ea typeface="Cambria" panose="02040503050406030204" pitchFamily="18" charset="0"/>
              </a:rPr>
              <a:t> as:</a:t>
            </a:r>
            <a:endParaRPr lang="sk-SK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19" name="Objek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8045274"/>
              </p:ext>
            </p:extLst>
          </p:nvPr>
        </p:nvGraphicFramePr>
        <p:xfrm>
          <a:off x="6488021" y="5145539"/>
          <a:ext cx="2762250" cy="1300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5" name="Equation" r:id="rId10" imgW="2730240" imgH="1307880" progId="Equation.DSMT4">
                  <p:embed/>
                </p:oleObj>
              </mc:Choice>
              <mc:Fallback>
                <p:oleObj name="Equation" r:id="rId10" imgW="2730240" imgH="1307880" progId="Equation.DSMT4">
                  <p:embed/>
                  <p:pic>
                    <p:nvPicPr>
                      <p:cNvPr id="3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8021" y="5145539"/>
                        <a:ext cx="2762250" cy="1300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98097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 bwMode="auto">
          <a:xfrm>
            <a:off x="0" y="6582932"/>
            <a:ext cx="1410676" cy="27506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r>
              <a:rPr lang="cs-CZ" sz="1400" dirty="0" err="1">
                <a:latin typeface="Cambria" panose="02040503050406030204" pitchFamily="18" charset="0"/>
              </a:rPr>
              <a:t>Pitoňák</a:t>
            </a:r>
            <a:r>
              <a:rPr lang="cs-CZ" sz="1400" dirty="0">
                <a:latin typeface="Cambria" panose="02040503050406030204" pitchFamily="18" charset="0"/>
              </a:rPr>
              <a:t> </a:t>
            </a:r>
            <a:r>
              <a:rPr lang="cs-CZ" sz="1400" dirty="0" smtClean="0">
                <a:latin typeface="Cambria" panose="02040503050406030204" pitchFamily="18" charset="0"/>
              </a:rPr>
              <a:t>et al.</a:t>
            </a:r>
            <a:endParaRPr lang="cs-CZ" sz="1400" dirty="0">
              <a:latin typeface="Cambria" panose="02040503050406030204" pitchFamily="18" charset="0"/>
            </a:endParaRPr>
          </a:p>
        </p:txBody>
      </p:sp>
      <p:sp>
        <p:nvSpPr>
          <p:cNvPr id="9" name="Obdélník 8"/>
          <p:cNvSpPr/>
          <p:nvPr/>
        </p:nvSpPr>
        <p:spPr bwMode="auto">
          <a:xfrm>
            <a:off x="1410676" y="6582932"/>
            <a:ext cx="9703230" cy="27506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/>
            <a:r>
              <a:rPr lang="en-GB" sz="1400" dirty="0">
                <a:latin typeface="Cambria" panose="02040503050406030204" pitchFamily="18" charset="0"/>
                <a:ea typeface="Cambria" panose="02040503050406030204" pitchFamily="18" charset="0"/>
              </a:rPr>
              <a:t>Combination of integral transforms by spectral weighting – an overview  </a:t>
            </a:r>
            <a:endParaRPr lang="cs-CZ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Obdélník 9"/>
          <p:cNvSpPr/>
          <p:nvPr/>
        </p:nvSpPr>
        <p:spPr bwMode="auto">
          <a:xfrm>
            <a:off x="11113906" y="6582932"/>
            <a:ext cx="949060" cy="27506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r>
              <a:rPr lang="cs-CZ" sz="1400" dirty="0" smtClean="0">
                <a:latin typeface="Cambria" panose="02040503050406030204" pitchFamily="18" charset="0"/>
              </a:rPr>
              <a:t>7/16</a:t>
            </a:r>
            <a:endParaRPr lang="cs-CZ" sz="1400" dirty="0">
              <a:latin typeface="Cambria" panose="02040503050406030204" pitchFamily="18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521211"/>
              </p:ext>
            </p:extLst>
          </p:nvPr>
        </p:nvGraphicFramePr>
        <p:xfrm>
          <a:off x="2776948" y="2373899"/>
          <a:ext cx="6970685" cy="3708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80328">
                  <a:extLst>
                    <a:ext uri="{9D8B030D-6E8A-4147-A177-3AD203B41FA5}">
                      <a16:colId xmlns:a16="http://schemas.microsoft.com/office/drawing/2014/main" val="2947228797"/>
                    </a:ext>
                  </a:extLst>
                </a:gridCol>
                <a:gridCol w="3890357">
                  <a:extLst>
                    <a:ext uri="{9D8B030D-6E8A-4147-A177-3AD203B41FA5}">
                      <a16:colId xmlns:a16="http://schemas.microsoft.com/office/drawing/2014/main" val="5434654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Number</a:t>
                      </a:r>
                      <a:r>
                        <a:rPr lang="sk-SK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of </a:t>
                      </a:r>
                      <a:r>
                        <a:rPr lang="en-GB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group (K)</a:t>
                      </a:r>
                      <a:endParaRPr lang="cs-CZ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Number</a:t>
                      </a:r>
                      <a:r>
                        <a:rPr lang="sk-SK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of </a:t>
                      </a:r>
                      <a:r>
                        <a:rPr lang="sk-SK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different</a:t>
                      </a:r>
                      <a:r>
                        <a:rPr lang="en-GB" baseline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sk-SK" baseline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combinations</a:t>
                      </a:r>
                      <a:endParaRPr lang="cs-CZ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1997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r>
                        <a:rPr lang="en-GB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(one-group estimator)</a:t>
                      </a:r>
                      <a:endParaRPr lang="cs-CZ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</a:t>
                      </a:r>
                      <a:endParaRPr lang="cs-CZ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5248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r>
                        <a:rPr lang="en-GB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(two-group estimator)</a:t>
                      </a:r>
                      <a:endParaRPr lang="cs-CZ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36</a:t>
                      </a:r>
                      <a:endParaRPr lang="cs-CZ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1989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r>
                        <a:rPr lang="en-GB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(three-group estimator)</a:t>
                      </a:r>
                      <a:endParaRPr lang="cs-CZ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84</a:t>
                      </a:r>
                      <a:endParaRPr lang="cs-CZ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260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  <a:r>
                        <a:rPr lang="en-GB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(four-group estimator)</a:t>
                      </a:r>
                      <a:endParaRPr lang="cs-CZ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126</a:t>
                      </a:r>
                      <a:endParaRPr lang="cs-CZ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0139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  <a:r>
                        <a:rPr lang="en-GB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(five-group estimator)</a:t>
                      </a:r>
                      <a:endParaRPr lang="cs-CZ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126</a:t>
                      </a:r>
                      <a:endParaRPr lang="cs-CZ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826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  <a:r>
                        <a:rPr lang="en-GB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(six-group estimator)</a:t>
                      </a:r>
                      <a:endParaRPr lang="cs-CZ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84</a:t>
                      </a:r>
                      <a:endParaRPr lang="cs-CZ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5278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  <a:r>
                        <a:rPr lang="en-GB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(seven-group estimator)</a:t>
                      </a:r>
                      <a:endParaRPr lang="cs-CZ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36</a:t>
                      </a:r>
                      <a:endParaRPr lang="cs-CZ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9171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  <a:r>
                        <a:rPr lang="en-GB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(eight-group estimator)</a:t>
                      </a:r>
                      <a:endParaRPr lang="cs-CZ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</a:t>
                      </a:r>
                      <a:endParaRPr lang="cs-CZ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6535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</a:t>
                      </a:r>
                      <a:r>
                        <a:rPr lang="en-GB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(nine-group estimator)</a:t>
                      </a:r>
                      <a:endParaRPr lang="cs-CZ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lang="cs-CZ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4561608"/>
                  </a:ext>
                </a:extLst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7836757"/>
              </p:ext>
            </p:extLst>
          </p:nvPr>
        </p:nvGraphicFramePr>
        <p:xfrm>
          <a:off x="5293519" y="989426"/>
          <a:ext cx="1604962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name="Equation" r:id="rId4" imgW="1600200" imgH="609480" progId="Equation.DSMT4">
                  <p:embed/>
                </p:oleObj>
              </mc:Choice>
              <mc:Fallback>
                <p:oleObj name="Equation" r:id="rId4" imgW="1600200" imgH="609480" progId="Equation.DSMT4">
                  <p:embed/>
                  <p:pic>
                    <p:nvPicPr>
                      <p:cNvPr id="11" name="Objek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3519" y="989426"/>
                        <a:ext cx="1604962" cy="611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ovéPole 6"/>
          <p:cNvSpPr txBox="1">
            <a:spLocks noChangeArrowheads="1"/>
          </p:cNvSpPr>
          <p:nvPr/>
        </p:nvSpPr>
        <p:spPr bwMode="auto">
          <a:xfrm>
            <a:off x="232597" y="119461"/>
            <a:ext cx="81671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 dirty="0" smtClean="0">
                <a:latin typeface="Cambria" panose="02040503050406030204" pitchFamily="18" charset="0"/>
              </a:rPr>
              <a:t>Theoretical background</a:t>
            </a:r>
            <a:r>
              <a:rPr lang="cs-CZ" b="1" dirty="0">
                <a:latin typeface="Cambria" panose="02040503050406030204" pitchFamily="18" charset="0"/>
              </a:rPr>
              <a:t>: least-</a:t>
            </a:r>
            <a:r>
              <a:rPr lang="cs-CZ" b="1" dirty="0" err="1">
                <a:latin typeface="Cambria" panose="02040503050406030204" pitchFamily="18" charset="0"/>
              </a:rPr>
              <a:t>squares</a:t>
            </a:r>
            <a:r>
              <a:rPr lang="cs-CZ" b="1" dirty="0">
                <a:latin typeface="Cambria" panose="02040503050406030204" pitchFamily="18" charset="0"/>
              </a:rPr>
              <a:t> </a:t>
            </a:r>
            <a:r>
              <a:rPr lang="cs-CZ" b="1" dirty="0" err="1">
                <a:latin typeface="Cambria" panose="02040503050406030204" pitchFamily="18" charset="0"/>
              </a:rPr>
              <a:t>spectral</a:t>
            </a:r>
            <a:r>
              <a:rPr lang="cs-CZ" b="1" dirty="0">
                <a:latin typeface="Cambria" panose="02040503050406030204" pitchFamily="18" charset="0"/>
              </a:rPr>
              <a:t> </a:t>
            </a:r>
            <a:r>
              <a:rPr lang="cs-CZ" b="1" dirty="0" err="1">
                <a:latin typeface="Cambria" panose="02040503050406030204" pitchFamily="18" charset="0"/>
              </a:rPr>
              <a:t>weighting</a:t>
            </a:r>
            <a:r>
              <a:rPr lang="cs-CZ" b="1" dirty="0">
                <a:latin typeface="Cambria" panose="02040503050406030204" pitchFamily="18" charset="0"/>
              </a:rPr>
              <a:t> and </a:t>
            </a:r>
            <a:r>
              <a:rPr lang="cs-CZ" b="1" dirty="0" err="1">
                <a:latin typeface="Cambria" panose="02040503050406030204" pitchFamily="18" charset="0"/>
              </a:rPr>
              <a:t>combination</a:t>
            </a:r>
            <a:r>
              <a:rPr lang="cs-CZ" b="1" dirty="0">
                <a:latin typeface="Cambria" panose="02040503050406030204" pitchFamily="18" charset="0"/>
              </a:rPr>
              <a:t> </a:t>
            </a:r>
            <a:endParaRPr lang="cs-CZ" b="1" dirty="0"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délník 1"/>
              <p:cNvSpPr/>
              <p:nvPr/>
            </p:nvSpPr>
            <p:spPr>
              <a:xfrm>
                <a:off x="4098460" y="1873266"/>
                <a:ext cx="43276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k-SK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sk-SK" b="0" i="0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m:rPr>
                          <m:sty m:val="p"/>
                        </m:rPr>
                        <a:rPr lang="sk-SK" b="0" i="0" smtClean="0">
                          <a:latin typeface="Cambria Math" panose="02040503050406030204" pitchFamily="18" charset="0"/>
                        </a:rPr>
                        <m:t>number</m:t>
                      </m:r>
                      <m:r>
                        <a:rPr lang="sk-SK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sk-SK" b="0" i="0" smtClean="0"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sk-SK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sk-SK" b="0" i="0" smtClean="0">
                          <a:latin typeface="Cambria Math" panose="02040503050406030204" pitchFamily="18" charset="0"/>
                        </a:rPr>
                        <m:t>all</m:t>
                      </m:r>
                      <m:r>
                        <a:rPr lang="sk-SK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sk-SK" b="0" i="0" smtClean="0">
                          <a:latin typeface="Cambria Math" panose="02040503050406030204" pitchFamily="18" charset="0"/>
                        </a:rPr>
                        <m:t>groups</m:t>
                      </m:r>
                      <m:r>
                        <a:rPr lang="sk-SK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sk-SK" b="0" i="0" smtClean="0">
                          <a:latin typeface="Cambria Math" panose="02040503050406030204" pitchFamily="18" charset="0"/>
                        </a:rPr>
                        <m:t>in</m:t>
                      </m:r>
                      <m:r>
                        <a:rPr lang="sk-SK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sk-SK" b="0" i="0" smtClean="0">
                          <a:latin typeface="Cambria Math" panose="02040503050406030204" pitchFamily="18" charset="0"/>
                        </a:rPr>
                        <m:t>combination</m:t>
                      </m:r>
                    </m:oMath>
                  </m:oMathPara>
                </a14:m>
                <a:endParaRPr lang="sk-SK" dirty="0"/>
              </a:p>
            </p:txBody>
          </p:sp>
        </mc:Choice>
        <mc:Fallback xmlns="">
          <p:sp>
            <p:nvSpPr>
              <p:cNvPr id="2" name="Obdélní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8460" y="1873266"/>
                <a:ext cx="4327660" cy="369332"/>
              </a:xfrm>
              <a:prstGeom prst="rect">
                <a:avLst/>
              </a:prstGeom>
              <a:blipFill>
                <a:blip r:embed="rId6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24071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 bwMode="auto">
          <a:xfrm>
            <a:off x="0" y="6582932"/>
            <a:ext cx="1410676" cy="27506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r>
              <a:rPr lang="cs-CZ" sz="1400" dirty="0" err="1">
                <a:latin typeface="Cambria" panose="02040503050406030204" pitchFamily="18" charset="0"/>
              </a:rPr>
              <a:t>Pitoňák</a:t>
            </a:r>
            <a:r>
              <a:rPr lang="cs-CZ" sz="1400" dirty="0">
                <a:latin typeface="Cambria" panose="02040503050406030204" pitchFamily="18" charset="0"/>
              </a:rPr>
              <a:t> </a:t>
            </a:r>
            <a:r>
              <a:rPr lang="cs-CZ" sz="1400" dirty="0" smtClean="0">
                <a:latin typeface="Cambria" panose="02040503050406030204" pitchFamily="18" charset="0"/>
              </a:rPr>
              <a:t>et al.</a:t>
            </a:r>
            <a:endParaRPr lang="cs-CZ" sz="1400" dirty="0">
              <a:latin typeface="Cambria" panose="02040503050406030204" pitchFamily="18" charset="0"/>
            </a:endParaRPr>
          </a:p>
        </p:txBody>
      </p:sp>
      <p:sp>
        <p:nvSpPr>
          <p:cNvPr id="9" name="Obdélník 8"/>
          <p:cNvSpPr/>
          <p:nvPr/>
        </p:nvSpPr>
        <p:spPr bwMode="auto">
          <a:xfrm>
            <a:off x="1410676" y="6582932"/>
            <a:ext cx="9703230" cy="27506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/>
            <a:r>
              <a:rPr lang="en-GB" sz="1400" dirty="0">
                <a:latin typeface="Cambria" panose="02040503050406030204" pitchFamily="18" charset="0"/>
                <a:ea typeface="Cambria" panose="02040503050406030204" pitchFamily="18" charset="0"/>
              </a:rPr>
              <a:t>Combination of integral transforms by spectral weighting – an overview  </a:t>
            </a:r>
            <a:endParaRPr lang="cs-CZ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Obdélník 9"/>
          <p:cNvSpPr/>
          <p:nvPr/>
        </p:nvSpPr>
        <p:spPr bwMode="auto">
          <a:xfrm>
            <a:off x="11113906" y="6582932"/>
            <a:ext cx="949060" cy="27506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r>
              <a:rPr lang="cs-CZ" sz="1400" dirty="0" smtClean="0">
                <a:latin typeface="Cambria" panose="02040503050406030204" pitchFamily="18" charset="0"/>
              </a:rPr>
              <a:t>8/16</a:t>
            </a:r>
            <a:endParaRPr lang="cs-CZ" sz="1400" dirty="0">
              <a:latin typeface="Cambria" panose="02040503050406030204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1" y="1250230"/>
            <a:ext cx="11984475" cy="3479712"/>
          </a:xfrm>
          <a:prstGeom prst="rect">
            <a:avLst/>
          </a:prstGeom>
        </p:spPr>
      </p:pic>
      <p:sp>
        <p:nvSpPr>
          <p:cNvPr id="7" name="TextovéPole 6"/>
          <p:cNvSpPr txBox="1">
            <a:spLocks noChangeArrowheads="1"/>
          </p:cNvSpPr>
          <p:nvPr/>
        </p:nvSpPr>
        <p:spPr bwMode="auto">
          <a:xfrm>
            <a:off x="232597" y="119461"/>
            <a:ext cx="50315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 dirty="0" smtClean="0">
                <a:latin typeface="Cambria" panose="02040503050406030204" pitchFamily="18" charset="0"/>
              </a:rPr>
              <a:t>Theoretical background</a:t>
            </a:r>
            <a:r>
              <a:rPr lang="cs-CZ" b="1" dirty="0">
                <a:latin typeface="Cambria" panose="02040503050406030204" pitchFamily="18" charset="0"/>
              </a:rPr>
              <a:t>: </a:t>
            </a:r>
            <a:r>
              <a:rPr lang="en-GB" b="1" dirty="0">
                <a:latin typeface="Cambria" panose="02040503050406030204" pitchFamily="18" charset="0"/>
              </a:rPr>
              <a:t>one-group </a:t>
            </a:r>
            <a:r>
              <a:rPr lang="en-GB" b="1" dirty="0" smtClean="0">
                <a:latin typeface="Cambria" panose="02040503050406030204" pitchFamily="18" charset="0"/>
              </a:rPr>
              <a:t>estimator</a:t>
            </a:r>
            <a:endParaRPr lang="cs-CZ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4183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 bwMode="auto">
          <a:xfrm>
            <a:off x="0" y="6582932"/>
            <a:ext cx="1410676" cy="27506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r>
              <a:rPr lang="cs-CZ" sz="1400" dirty="0" err="1">
                <a:latin typeface="Cambria" panose="02040503050406030204" pitchFamily="18" charset="0"/>
              </a:rPr>
              <a:t>Pitoňák</a:t>
            </a:r>
            <a:r>
              <a:rPr lang="cs-CZ" sz="1400" dirty="0">
                <a:latin typeface="Cambria" panose="02040503050406030204" pitchFamily="18" charset="0"/>
              </a:rPr>
              <a:t> </a:t>
            </a:r>
            <a:r>
              <a:rPr lang="cs-CZ" sz="1400" dirty="0" smtClean="0">
                <a:latin typeface="Cambria" panose="02040503050406030204" pitchFamily="18" charset="0"/>
              </a:rPr>
              <a:t>et al.</a:t>
            </a:r>
            <a:endParaRPr lang="cs-CZ" sz="1400" dirty="0">
              <a:latin typeface="Cambria" panose="02040503050406030204" pitchFamily="18" charset="0"/>
            </a:endParaRPr>
          </a:p>
        </p:txBody>
      </p:sp>
      <p:sp>
        <p:nvSpPr>
          <p:cNvPr id="9" name="Obdélník 8"/>
          <p:cNvSpPr/>
          <p:nvPr/>
        </p:nvSpPr>
        <p:spPr bwMode="auto">
          <a:xfrm>
            <a:off x="1410676" y="6582932"/>
            <a:ext cx="9703230" cy="27506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/>
            <a:r>
              <a:rPr lang="en-GB" sz="1400" dirty="0">
                <a:latin typeface="Cambria" panose="02040503050406030204" pitchFamily="18" charset="0"/>
                <a:ea typeface="Cambria" panose="02040503050406030204" pitchFamily="18" charset="0"/>
              </a:rPr>
              <a:t>Combination of integral transforms by spectral weighting – an overview  </a:t>
            </a:r>
            <a:endParaRPr lang="cs-CZ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Obdélník 9"/>
          <p:cNvSpPr/>
          <p:nvPr/>
        </p:nvSpPr>
        <p:spPr bwMode="auto">
          <a:xfrm>
            <a:off x="11113906" y="6582932"/>
            <a:ext cx="949060" cy="27506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r>
              <a:rPr lang="cs-CZ" sz="1400" dirty="0" smtClean="0">
                <a:latin typeface="Cambria" panose="02040503050406030204" pitchFamily="18" charset="0"/>
              </a:rPr>
              <a:t>9/16</a:t>
            </a:r>
            <a:endParaRPr lang="cs-CZ" sz="1400" dirty="0">
              <a:latin typeface="Cambria" panose="02040503050406030204" pitchFamily="18" charset="0"/>
            </a:endParaRPr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8576383"/>
              </p:ext>
            </p:extLst>
          </p:nvPr>
        </p:nvGraphicFramePr>
        <p:xfrm>
          <a:off x="232597" y="554116"/>
          <a:ext cx="3814763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4" name="Equation" r:id="rId4" imgW="3822480" imgH="507960" progId="Equation.DSMT4">
                  <p:embed/>
                </p:oleObj>
              </mc:Choice>
              <mc:Fallback>
                <p:oleObj name="Equation" r:id="rId4" imgW="3822480" imgH="507960" progId="Equation.DSMT4">
                  <p:embed/>
                  <p:pic>
                    <p:nvPicPr>
                      <p:cNvPr id="3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597" y="554116"/>
                        <a:ext cx="3814763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3706737"/>
              </p:ext>
            </p:extLst>
          </p:nvPr>
        </p:nvGraphicFramePr>
        <p:xfrm>
          <a:off x="232597" y="1684565"/>
          <a:ext cx="41338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5" name="Equation" r:id="rId6" imgW="4140000" imgH="507960" progId="Equation.DSMT4">
                  <p:embed/>
                </p:oleObj>
              </mc:Choice>
              <mc:Fallback>
                <p:oleObj name="Equation" r:id="rId6" imgW="4140000" imgH="507960" progId="Equation.DSMT4">
                  <p:embed/>
                  <p:pic>
                    <p:nvPicPr>
                      <p:cNvPr id="6" name="Obj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597" y="1684565"/>
                        <a:ext cx="4133850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965832"/>
              </p:ext>
            </p:extLst>
          </p:nvPr>
        </p:nvGraphicFramePr>
        <p:xfrm>
          <a:off x="232597" y="2261070"/>
          <a:ext cx="587057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6" name="Equation" r:id="rId8" imgW="5879880" imgH="507960" progId="Equation.DSMT4">
                  <p:embed/>
                </p:oleObj>
              </mc:Choice>
              <mc:Fallback>
                <p:oleObj name="Equation" r:id="rId8" imgW="5879880" imgH="507960" progId="Equation.DSMT4">
                  <p:embed/>
                  <p:pic>
                    <p:nvPicPr>
                      <p:cNvPr id="12" name="Objek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597" y="2261070"/>
                        <a:ext cx="5870575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4493777"/>
              </p:ext>
            </p:extLst>
          </p:nvPr>
        </p:nvGraphicFramePr>
        <p:xfrm>
          <a:off x="246092" y="2827245"/>
          <a:ext cx="7229475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7" name="Equation" r:id="rId10" imgW="7238880" imgH="507960" progId="Equation.DSMT4">
                  <p:embed/>
                </p:oleObj>
              </mc:Choice>
              <mc:Fallback>
                <p:oleObj name="Equation" r:id="rId10" imgW="7238880" imgH="507960" progId="Equation.DSMT4">
                  <p:embed/>
                  <p:pic>
                    <p:nvPicPr>
                      <p:cNvPr id="13" name="Objek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092" y="2827245"/>
                        <a:ext cx="7229475" cy="512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3093611"/>
              </p:ext>
            </p:extLst>
          </p:nvPr>
        </p:nvGraphicFramePr>
        <p:xfrm>
          <a:off x="232597" y="1114733"/>
          <a:ext cx="5360988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8" name="Equation" r:id="rId12" imgW="5371920" imgH="507960" progId="Equation.DSMT4">
                  <p:embed/>
                </p:oleObj>
              </mc:Choice>
              <mc:Fallback>
                <p:oleObj name="Equation" r:id="rId12" imgW="5371920" imgH="507960" progId="Equation.DSMT4">
                  <p:embed/>
                  <p:pic>
                    <p:nvPicPr>
                      <p:cNvPr id="14" name="Objek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597" y="1114733"/>
                        <a:ext cx="5360988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k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9644033"/>
              </p:ext>
            </p:extLst>
          </p:nvPr>
        </p:nvGraphicFramePr>
        <p:xfrm>
          <a:off x="246092" y="3391832"/>
          <a:ext cx="4705350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9" name="Equation" r:id="rId14" imgW="4698720" imgH="507960" progId="Equation.DSMT4">
                  <p:embed/>
                </p:oleObj>
              </mc:Choice>
              <mc:Fallback>
                <p:oleObj name="Equation" r:id="rId14" imgW="4698720" imgH="507960" progId="Equation.DSMT4">
                  <p:embed/>
                  <p:pic>
                    <p:nvPicPr>
                      <p:cNvPr id="8" name="Objek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092" y="3391832"/>
                        <a:ext cx="4705350" cy="515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k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4923414"/>
              </p:ext>
            </p:extLst>
          </p:nvPr>
        </p:nvGraphicFramePr>
        <p:xfrm>
          <a:off x="246092" y="3952514"/>
          <a:ext cx="593407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0" name="Equation" r:id="rId16" imgW="5943600" imgH="507960" progId="Equation.DSMT4">
                  <p:embed/>
                </p:oleObj>
              </mc:Choice>
              <mc:Fallback>
                <p:oleObj name="Equation" r:id="rId16" imgW="5943600" imgH="507960" progId="Equation.DSMT4">
                  <p:embed/>
                  <p:pic>
                    <p:nvPicPr>
                      <p:cNvPr id="13" name="Objek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092" y="3952514"/>
                        <a:ext cx="5934075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k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0499257"/>
              </p:ext>
            </p:extLst>
          </p:nvPr>
        </p:nvGraphicFramePr>
        <p:xfrm>
          <a:off x="232597" y="4520277"/>
          <a:ext cx="7519988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1" name="Equation" r:id="rId18" imgW="7530840" imgH="507960" progId="Equation.DSMT4">
                  <p:embed/>
                </p:oleObj>
              </mc:Choice>
              <mc:Fallback>
                <p:oleObj name="Equation" r:id="rId18" imgW="7530840" imgH="507960" progId="Equation.DSMT4">
                  <p:embed/>
                  <p:pic>
                    <p:nvPicPr>
                      <p:cNvPr id="14" name="Objek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597" y="4520277"/>
                        <a:ext cx="7519988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k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141573"/>
              </p:ext>
            </p:extLst>
          </p:nvPr>
        </p:nvGraphicFramePr>
        <p:xfrm>
          <a:off x="232597" y="5079371"/>
          <a:ext cx="8648700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2" name="Equation" r:id="rId20" imgW="8661240" imgH="507960" progId="Equation.DSMT4">
                  <p:embed/>
                </p:oleObj>
              </mc:Choice>
              <mc:Fallback>
                <p:oleObj name="Equation" r:id="rId20" imgW="8661240" imgH="507960" progId="Equation.DSMT4">
                  <p:embed/>
                  <p:pic>
                    <p:nvPicPr>
                      <p:cNvPr id="15" name="Objek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597" y="5079371"/>
                        <a:ext cx="8648700" cy="512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ovéPole 21"/>
          <p:cNvSpPr txBox="1">
            <a:spLocks noChangeArrowheads="1"/>
          </p:cNvSpPr>
          <p:nvPr/>
        </p:nvSpPr>
        <p:spPr bwMode="auto">
          <a:xfrm>
            <a:off x="232597" y="119461"/>
            <a:ext cx="50315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 dirty="0" smtClean="0">
                <a:latin typeface="Cambria" panose="02040503050406030204" pitchFamily="18" charset="0"/>
              </a:rPr>
              <a:t>Theoretical background</a:t>
            </a:r>
            <a:r>
              <a:rPr lang="cs-CZ" b="1" dirty="0">
                <a:latin typeface="Cambria" panose="02040503050406030204" pitchFamily="18" charset="0"/>
              </a:rPr>
              <a:t>: </a:t>
            </a:r>
            <a:r>
              <a:rPr lang="en-GB" b="1" dirty="0">
                <a:latin typeface="Cambria" panose="02040503050406030204" pitchFamily="18" charset="0"/>
              </a:rPr>
              <a:t>one-group </a:t>
            </a:r>
            <a:r>
              <a:rPr lang="en-GB" b="1" dirty="0" smtClean="0">
                <a:latin typeface="Cambria" panose="02040503050406030204" pitchFamily="18" charset="0"/>
              </a:rPr>
              <a:t>estimator</a:t>
            </a:r>
            <a:endParaRPr lang="cs-CZ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180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14346</TotalTime>
  <Words>981</Words>
  <Application>Microsoft Office PowerPoint</Application>
  <PresentationFormat>Širokoúhlá obrazovka</PresentationFormat>
  <Paragraphs>226</Paragraphs>
  <Slides>16</Slides>
  <Notes>15</Notes>
  <HiddenSlides>0</HiddenSlides>
  <MMClips>0</MMClips>
  <ScaleCrop>false</ScaleCrop>
  <HeadingPairs>
    <vt:vector size="8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6" baseType="lpstr">
      <vt:lpstr>Arial</vt:lpstr>
      <vt:lpstr>Calibri</vt:lpstr>
      <vt:lpstr>Calibri Light</vt:lpstr>
      <vt:lpstr>Cambria</vt:lpstr>
      <vt:lpstr>Cambria Math</vt:lpstr>
      <vt:lpstr>msmincho</vt:lpstr>
      <vt:lpstr>Times New Roman</vt:lpstr>
      <vt:lpstr>Wingdings</vt:lpstr>
      <vt:lpstr>Motiv Office</vt:lpstr>
      <vt:lpstr>Equation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Technologie tvorby Geografických Informačních Systémů</dc:title>
  <dc:creator>Karel Jedlicka</dc:creator>
  <cp:lastModifiedBy>pitonakm</cp:lastModifiedBy>
  <cp:revision>510</cp:revision>
  <cp:lastPrinted>2020-01-27T15:57:44Z</cp:lastPrinted>
  <dcterms:created xsi:type="dcterms:W3CDTF">2014-09-21T19:30:46Z</dcterms:created>
  <dcterms:modified xsi:type="dcterms:W3CDTF">2022-05-22T05:10:18Z</dcterms:modified>
</cp:coreProperties>
</file>