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399" r:id="rId3"/>
    <p:sldId id="401" r:id="rId4"/>
    <p:sldId id="350" r:id="rId5"/>
    <p:sldId id="354" r:id="rId6"/>
    <p:sldId id="406" r:id="rId7"/>
    <p:sldId id="403" r:id="rId8"/>
    <p:sldId id="404" r:id="rId9"/>
    <p:sldId id="405" r:id="rId10"/>
  </p:sldIdLst>
  <p:sldSz cx="9144000" cy="5143500" type="screen16x9"/>
  <p:notesSz cx="6858000" cy="9144000"/>
  <p:embeddedFontLst>
    <p:embeddedFont>
      <p:font typeface="PT Sans Narrow" charset="0"/>
      <p:regular r:id="rId12"/>
      <p:bold r:id="rId13"/>
    </p:embeddedFont>
    <p:embeddedFont>
      <p:font typeface="Palatino Linotype" pitchFamily="18" charset="0"/>
      <p:regular r:id="rId14"/>
      <p:bold r:id="rId15"/>
      <p:italic r:id="rId16"/>
      <p:boldItalic r:id="rId17"/>
    </p:embeddedFont>
    <p:embeddedFont>
      <p:font typeface="Calibri" pitchFamily="34" charset="0"/>
      <p:regular r:id="rId18"/>
      <p:bold r:id="rId19"/>
      <p:italic r:id="rId20"/>
      <p:boldItalic r:id="rId21"/>
    </p:embeddedFont>
    <p:embeddedFont>
      <p:font typeface="Open Sans"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PULE TERENCE" initials="ET" lastIdx="2" clrIdx="0">
    <p:extLst>
      <p:ext uri="{19B8F6BF-5375-455C-9EA6-DF929625EA0E}">
        <p15:presenceInfo xmlns:p15="http://schemas.microsoft.com/office/powerpoint/2012/main" xmlns="" userId="S::EPULE.TERENCE@um6p.ma::460e062c-c88e-49ee-bc29-45a5451767e8" providerId="AD"/>
      </p:ext>
    </p:extLst>
  </p:cmAuthor>
  <p:cmAuthor id="2" name="EL MAHDI EL KHALKI" initials="EMEK" lastIdx="4" clrIdx="1">
    <p:extLst>
      <p:ext uri="{19B8F6BF-5375-455C-9EA6-DF929625EA0E}">
        <p15:presenceInfo xmlns:p15="http://schemas.microsoft.com/office/powerpoint/2012/main" xmlns="" userId="S::ELMAHDI.ELKHALKI@um6p.ma::ba01442c-c0c4-4ad8-8cd8-87cb306816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66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88029" autoAdjust="0"/>
  </p:normalViewPr>
  <p:slideViewPr>
    <p:cSldViewPr snapToGrid="0">
      <p:cViewPr>
        <p:scale>
          <a:sx n="110" d="100"/>
          <a:sy n="110" d="100"/>
        </p:scale>
        <p:origin x="-691" y="-58"/>
      </p:cViewPr>
      <p:guideLst>
        <p:guide orient="horz" pos="162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hyperlink" Target="https://earthdata.nasa.gov/" TargetMode="External"/><Relationship Id="rId7" Type="http://schemas.openxmlformats.org/officeDocument/2006/relationships/hyperlink" Target="https://cds.climate.copernicus.eu/#!/home" TargetMode="External"/><Relationship Id="rId2" Type="http://schemas.openxmlformats.org/officeDocument/2006/relationships/hyperlink" Target="http://rainsphere.eng.uci.edu/" TargetMode="External"/><Relationship Id="rId1" Type="http://schemas.openxmlformats.org/officeDocument/2006/relationships/hyperlink" Target="https://irain.eng.uci.edu/" TargetMode="External"/><Relationship Id="rId6" Type="http://schemas.openxmlformats.org/officeDocument/2006/relationships/hyperlink" Target="https://edcintl.cr.usgs.gov/downloads/sciweb1/shared/fews/web/global/monthly/chirps/final/downloahttps:/edcintl.cr.usgs.gov/downloads/sciweb1/shared/fews/web/global/monthly/chirps/final/downloa" TargetMode="External"/><Relationship Id="rId5" Type="http://schemas.openxmlformats.org/officeDocument/2006/relationships/hyperlink" Target="http://www.cpc.ncep.noaa.gov/products/GIS/GIS_DATA/" TargetMode="External"/><Relationship Id="rId4" Type="http://schemas.openxmlformats.org/officeDocument/2006/relationships/hyperlink" Target="https://iri.columbia.edu/" TargetMode="External"/></Relationships>
</file>

<file path=ppt/diagrams/_rels/data2.xml.rels><?xml version="1.0" encoding="UTF-8" standalone="yes"?>
<Relationships xmlns="http://schemas.openxmlformats.org/package/2006/relationships"><Relationship Id="rId3" Type="http://schemas.openxmlformats.org/officeDocument/2006/relationships/hyperlink" Target="https://earthdata.nasa.gov/" TargetMode="External"/><Relationship Id="rId7" Type="http://schemas.openxmlformats.org/officeDocument/2006/relationships/hyperlink" Target="https://cds.climate.copernicus.eu/#!/home" TargetMode="External"/><Relationship Id="rId2" Type="http://schemas.openxmlformats.org/officeDocument/2006/relationships/hyperlink" Target="http://rainsphere.eng.uci.edu/" TargetMode="External"/><Relationship Id="rId1" Type="http://schemas.openxmlformats.org/officeDocument/2006/relationships/hyperlink" Target="https://irain.eng.uci.edu/" TargetMode="External"/><Relationship Id="rId6" Type="http://schemas.openxmlformats.org/officeDocument/2006/relationships/hyperlink" Target="https://edcintl.cr.usgs.gov/downloads/sciweb1/shared/fews/web/global/monthly/chirps/final/downloahttps:/edcintl.cr.usgs.gov/downloads/sciweb1/shared/fews/web/global/monthly/chirps/final/downloa" TargetMode="External"/><Relationship Id="rId5" Type="http://schemas.openxmlformats.org/officeDocument/2006/relationships/hyperlink" Target="http://www.cpc.ncep.noaa.gov/products/GIS/GIS_DATA/" TargetMode="External"/><Relationship Id="rId4" Type="http://schemas.openxmlformats.org/officeDocument/2006/relationships/hyperlink" Target="https://iri.columbia.edu/"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earthdata.nasa.gov/" TargetMode="External"/><Relationship Id="rId7" Type="http://schemas.openxmlformats.org/officeDocument/2006/relationships/hyperlink" Target="https://cds.climate.copernicus.eu/#!/home" TargetMode="External"/><Relationship Id="rId2" Type="http://schemas.openxmlformats.org/officeDocument/2006/relationships/hyperlink" Target="http://rainsphere.eng.uci.edu/" TargetMode="External"/><Relationship Id="rId1" Type="http://schemas.openxmlformats.org/officeDocument/2006/relationships/hyperlink" Target="https://irain.eng.uci.edu/" TargetMode="External"/><Relationship Id="rId6" Type="http://schemas.openxmlformats.org/officeDocument/2006/relationships/hyperlink" Target="https://edcintl.cr.usgs.gov/downloads/sciweb1/shared/fews/web/global/monthly/chirps/final/downloahttps:/edcintl.cr.usgs.gov/downloads/sciweb1/shared/fews/web/global/monthly/chirps/final/downloa" TargetMode="External"/><Relationship Id="rId5" Type="http://schemas.openxmlformats.org/officeDocument/2006/relationships/hyperlink" Target="http://www.cpc.ncep.noaa.gov/products/GIS/GIS_DATA/" TargetMode="External"/><Relationship Id="rId4" Type="http://schemas.openxmlformats.org/officeDocument/2006/relationships/hyperlink" Target="https://iri.columbia.edu/"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earthdata.nasa.gov/" TargetMode="External"/><Relationship Id="rId7" Type="http://schemas.openxmlformats.org/officeDocument/2006/relationships/hyperlink" Target="https://cds.climate.copernicus.eu/#!/home" TargetMode="External"/><Relationship Id="rId2" Type="http://schemas.openxmlformats.org/officeDocument/2006/relationships/hyperlink" Target="http://rainsphere.eng.uci.edu/" TargetMode="External"/><Relationship Id="rId1" Type="http://schemas.openxmlformats.org/officeDocument/2006/relationships/hyperlink" Target="https://irain.eng.uci.edu/" TargetMode="External"/><Relationship Id="rId6" Type="http://schemas.openxmlformats.org/officeDocument/2006/relationships/hyperlink" Target="https://edcintl.cr.usgs.gov/downloads/sciweb1/shared/fews/web/global/monthly/chirps/final/downloahttps:/edcintl.cr.usgs.gov/downloads/sciweb1/shared/fews/web/global/monthly/chirps/final/downloa" TargetMode="External"/><Relationship Id="rId5" Type="http://schemas.openxmlformats.org/officeDocument/2006/relationships/hyperlink" Target="http://www.cpc.ncep.noaa.gov/products/GIS/GIS_DATA/" TargetMode="External"/><Relationship Id="rId4" Type="http://schemas.openxmlformats.org/officeDocument/2006/relationships/hyperlink" Target="https://iri.columbia.edu/"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4A6576-B87F-430A-A80A-8A5922EC800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E8CF9C8-47DC-4D26-8233-827B34A3737D}">
      <dgm:prSet phldrT="[Texte]"/>
      <dgm:spPr/>
      <dgm:t>
        <a:bodyPr/>
        <a:lstStyle/>
        <a:p>
          <a:r>
            <a:rPr lang="fr-FR" b="1" i="1" u="sng" dirty="0"/>
            <a:t>Collection of  satellite </a:t>
          </a:r>
          <a:r>
            <a:rPr lang="fr-FR" b="1" i="1" u="sng" dirty="0" err="1"/>
            <a:t>Products</a:t>
          </a:r>
          <a:r>
            <a:rPr lang="fr-FR" b="1" i="1" u="sng" dirty="0"/>
            <a:t> Data:</a:t>
          </a:r>
          <a:endParaRPr lang="en-US" dirty="0"/>
        </a:p>
      </dgm:t>
    </dgm:pt>
    <dgm:pt modelId="{195F5064-0487-43E4-B22E-A9FD92E82EDD}" type="parTrans" cxnId="{47BB1EDB-552B-4EDD-A4D7-54387E9736FC}">
      <dgm:prSet/>
      <dgm:spPr/>
      <dgm:t>
        <a:bodyPr/>
        <a:lstStyle/>
        <a:p>
          <a:endParaRPr lang="en-US"/>
        </a:p>
      </dgm:t>
    </dgm:pt>
    <dgm:pt modelId="{9BE55237-3E3F-4F11-8654-00C0AF8F5DF1}" type="sibTrans" cxnId="{47BB1EDB-552B-4EDD-A4D7-54387E9736FC}">
      <dgm:prSet/>
      <dgm:spPr/>
      <dgm:t>
        <a:bodyPr/>
        <a:lstStyle/>
        <a:p>
          <a:endParaRPr lang="en-US"/>
        </a:p>
      </dgm:t>
    </dgm:pt>
    <dgm:pt modelId="{923D2B58-A08D-414E-965D-8B16EA5FC1FF}">
      <dgm:prSet phldrT="[Texte]"/>
      <dgm:spPr/>
      <dgm:t>
        <a:bodyPr/>
        <a:lstStyle/>
        <a:p>
          <a:r>
            <a:rPr lang="en-US" dirty="0">
              <a:latin typeface="Calibri" pitchFamily="34" charset="0"/>
            </a:rPr>
            <a:t>PERSIANN (</a:t>
          </a:r>
          <a:r>
            <a:rPr lang="en-US" dirty="0">
              <a:latin typeface="Calibri" pitchFamily="34" charset="0"/>
              <a:hlinkClick xmlns:r="http://schemas.openxmlformats.org/officeDocument/2006/relationships" r:id="rId1"/>
            </a:rPr>
            <a:t>CHRS </a:t>
          </a:r>
          <a:r>
            <a:rPr lang="en-US" dirty="0" err="1">
              <a:latin typeface="Calibri" pitchFamily="34" charset="0"/>
              <a:hlinkClick xmlns:r="http://schemas.openxmlformats.org/officeDocument/2006/relationships" r:id="rId1"/>
            </a:rPr>
            <a:t>iRain</a:t>
          </a:r>
          <a:r>
            <a:rPr lang="en-US" dirty="0">
              <a:latin typeface="Calibri" pitchFamily="34" charset="0"/>
            </a:rPr>
            <a:t>), PERSIANN CDR (</a:t>
          </a:r>
          <a:r>
            <a:rPr lang="en-US" dirty="0" err="1">
              <a:latin typeface="Calibri" pitchFamily="34" charset="0"/>
              <a:hlinkClick xmlns:r="http://schemas.openxmlformats.org/officeDocument/2006/relationships" r:id="rId2"/>
            </a:rPr>
            <a:t>RainSphere</a:t>
          </a:r>
          <a:r>
            <a:rPr lang="en-US" dirty="0">
              <a:latin typeface="Calibri" pitchFamily="34" charset="0"/>
            </a:rPr>
            <a:t>) , TRMM3B42 ( </a:t>
          </a:r>
          <a:r>
            <a:rPr lang="en-US" dirty="0">
              <a:latin typeface="Calibri" pitchFamily="34" charset="0"/>
              <a:hlinkClick xmlns:r="http://schemas.openxmlformats.org/officeDocument/2006/relationships" r:id="rId3"/>
            </a:rPr>
            <a:t>NASA</a:t>
          </a:r>
          <a:r>
            <a:rPr lang="en-US" dirty="0">
              <a:latin typeface="Calibri" pitchFamily="34" charset="0"/>
            </a:rPr>
            <a:t>), ARC2 (</a:t>
          </a:r>
          <a:r>
            <a:rPr lang="en-US" dirty="0">
              <a:latin typeface="Calibri" pitchFamily="34" charset="0"/>
              <a:hlinkClick xmlns:r="http://schemas.openxmlformats.org/officeDocument/2006/relationships" r:id="rId4"/>
            </a:rPr>
            <a:t>EUMETSAT</a:t>
          </a:r>
          <a:r>
            <a:rPr lang="en-US" dirty="0">
              <a:latin typeface="Calibri" pitchFamily="34" charset="0"/>
            </a:rPr>
            <a:t>), RFE2 (</a:t>
          </a:r>
          <a:r>
            <a:rPr lang="en-US" dirty="0">
              <a:latin typeface="Calibri" pitchFamily="34" charset="0"/>
              <a:hlinkClick xmlns:r="http://schemas.openxmlformats.org/officeDocument/2006/relationships" r:id="rId5"/>
            </a:rPr>
            <a:t>NOAA</a:t>
          </a:r>
          <a:r>
            <a:rPr lang="en-US" dirty="0">
              <a:latin typeface="Calibri" pitchFamily="34" charset="0"/>
            </a:rPr>
            <a:t>), CHIRPS ( </a:t>
          </a:r>
          <a:r>
            <a:rPr lang="en-US" dirty="0">
              <a:latin typeface="Calibri" pitchFamily="34" charset="0"/>
              <a:hlinkClick xmlns:r="http://schemas.openxmlformats.org/officeDocument/2006/relationships" r:id="rId6"/>
            </a:rPr>
            <a:t>FEWS NET</a:t>
          </a:r>
          <a:r>
            <a:rPr lang="en-US" dirty="0">
              <a:latin typeface="Calibri" pitchFamily="34" charset="0"/>
            </a:rPr>
            <a:t>) , and  ERA5 (</a:t>
          </a:r>
          <a:r>
            <a:rPr lang="en-US" dirty="0">
              <a:latin typeface="Calibri" pitchFamily="34" charset="0"/>
              <a:hlinkClick xmlns:r="http://schemas.openxmlformats.org/officeDocument/2006/relationships" r:id="rId7"/>
            </a:rPr>
            <a:t>ECMWF</a:t>
          </a:r>
          <a:r>
            <a:rPr lang="en-US" dirty="0">
              <a:latin typeface="Calibri" pitchFamily="34" charset="0"/>
            </a:rPr>
            <a:t>) .</a:t>
          </a:r>
          <a:endParaRPr lang="en-US" dirty="0"/>
        </a:p>
      </dgm:t>
    </dgm:pt>
    <dgm:pt modelId="{B2AB8B1C-39AF-41BF-A2D2-A485860367A4}" type="parTrans" cxnId="{CD481602-3F7D-430D-BF9B-6D26420F9BE4}">
      <dgm:prSet/>
      <dgm:spPr/>
      <dgm:t>
        <a:bodyPr/>
        <a:lstStyle/>
        <a:p>
          <a:endParaRPr lang="en-US"/>
        </a:p>
      </dgm:t>
    </dgm:pt>
    <dgm:pt modelId="{BBE61F67-C098-4181-95CF-7D2C4FB896BF}" type="sibTrans" cxnId="{CD481602-3F7D-430D-BF9B-6D26420F9BE4}">
      <dgm:prSet/>
      <dgm:spPr/>
      <dgm:t>
        <a:bodyPr/>
        <a:lstStyle/>
        <a:p>
          <a:endParaRPr lang="en-US"/>
        </a:p>
      </dgm:t>
    </dgm:pt>
    <dgm:pt modelId="{D83FC7C5-B4F7-4ACC-BF4E-09244EFAFE90}">
      <dgm:prSet phldrT="[Texte]"/>
      <dgm:spPr/>
      <dgm:t>
        <a:bodyPr/>
        <a:lstStyle/>
        <a:p>
          <a:r>
            <a:rPr lang="fr-FR" b="1" i="1" u="sng" dirty="0"/>
            <a:t>Visualisation of the data:</a:t>
          </a:r>
          <a:endParaRPr lang="en-US" dirty="0"/>
        </a:p>
      </dgm:t>
    </dgm:pt>
    <dgm:pt modelId="{362A5DB6-B488-4ECB-858B-CA23E21B6CED}" type="parTrans" cxnId="{FDF82B0F-8338-4697-A1BD-3D9E17C59F74}">
      <dgm:prSet/>
      <dgm:spPr/>
      <dgm:t>
        <a:bodyPr/>
        <a:lstStyle/>
        <a:p>
          <a:endParaRPr lang="en-US"/>
        </a:p>
      </dgm:t>
    </dgm:pt>
    <dgm:pt modelId="{FD05D3F0-E2BB-4F1E-9808-8F4FA5709E86}" type="sibTrans" cxnId="{FDF82B0F-8338-4697-A1BD-3D9E17C59F74}">
      <dgm:prSet/>
      <dgm:spPr/>
      <dgm:t>
        <a:bodyPr/>
        <a:lstStyle/>
        <a:p>
          <a:endParaRPr lang="en-US"/>
        </a:p>
      </dgm:t>
    </dgm:pt>
    <dgm:pt modelId="{BF5D0C68-12A7-4D1D-884D-90D0D6DB62AD}">
      <dgm:prSet phldrT="[Texte]"/>
      <dgm:spPr/>
      <dgm:t>
        <a:bodyPr/>
        <a:lstStyle/>
        <a:p>
          <a:r>
            <a:rPr lang="fr-FR" dirty="0">
              <a:latin typeface="Calibri" pitchFamily="34" charset="0"/>
            </a:rPr>
            <a:t>Taylor </a:t>
          </a:r>
          <a:r>
            <a:rPr lang="fr-FR" dirty="0" err="1">
              <a:latin typeface="Calibri" pitchFamily="34" charset="0"/>
            </a:rPr>
            <a:t>diagrams</a:t>
          </a:r>
          <a:r>
            <a:rPr lang="fr-FR" dirty="0">
              <a:latin typeface="Calibri" pitchFamily="34" charset="0"/>
            </a:rPr>
            <a:t>.</a:t>
          </a:r>
          <a:endParaRPr lang="en-US" dirty="0"/>
        </a:p>
      </dgm:t>
    </dgm:pt>
    <dgm:pt modelId="{46CFD543-F2AB-49AD-B7BC-02D7EF6C27BE}" type="parTrans" cxnId="{5C5D93D7-2408-4193-AF7B-483041EB2D85}">
      <dgm:prSet/>
      <dgm:spPr/>
      <dgm:t>
        <a:bodyPr/>
        <a:lstStyle/>
        <a:p>
          <a:endParaRPr lang="en-US"/>
        </a:p>
      </dgm:t>
    </dgm:pt>
    <dgm:pt modelId="{E5F529DA-C3C9-4E0C-960F-824E435A3FDE}" type="sibTrans" cxnId="{5C5D93D7-2408-4193-AF7B-483041EB2D85}">
      <dgm:prSet/>
      <dgm:spPr/>
      <dgm:t>
        <a:bodyPr/>
        <a:lstStyle/>
        <a:p>
          <a:endParaRPr lang="en-US"/>
        </a:p>
      </dgm:t>
    </dgm:pt>
    <dgm:pt modelId="{D4D4CF33-8403-4B18-8CCD-B1AD546B71D3}">
      <dgm:prSet phldrT="[Texte]"/>
      <dgm:spPr/>
      <dgm:t>
        <a:bodyPr/>
        <a:lstStyle/>
        <a:p>
          <a:r>
            <a:rPr lang="fr-FR" b="1" i="1" u="sng" dirty="0" err="1"/>
            <a:t>Standardized</a:t>
          </a:r>
          <a:r>
            <a:rPr lang="fr-FR" b="1" i="1" u="sng" dirty="0"/>
            <a:t> </a:t>
          </a:r>
          <a:r>
            <a:rPr lang="fr-FR" b="1" i="1" u="sng" dirty="0" err="1"/>
            <a:t>precipitation</a:t>
          </a:r>
          <a:r>
            <a:rPr lang="fr-FR" b="1" i="1" u="sng" dirty="0"/>
            <a:t> index (SPI):</a:t>
          </a:r>
          <a:endParaRPr lang="en-US" dirty="0"/>
        </a:p>
      </dgm:t>
    </dgm:pt>
    <dgm:pt modelId="{EE4FA1D6-23B4-44C6-B133-0B1A939BD0DC}" type="parTrans" cxnId="{139CB8A7-C6AF-4BDE-B51F-903E378F5EE9}">
      <dgm:prSet/>
      <dgm:spPr/>
      <dgm:t>
        <a:bodyPr/>
        <a:lstStyle/>
        <a:p>
          <a:endParaRPr lang="en-US"/>
        </a:p>
      </dgm:t>
    </dgm:pt>
    <dgm:pt modelId="{EE5BBDB4-5036-4095-81AE-402A9D4A8C91}" type="sibTrans" cxnId="{139CB8A7-C6AF-4BDE-B51F-903E378F5EE9}">
      <dgm:prSet/>
      <dgm:spPr/>
      <dgm:t>
        <a:bodyPr/>
        <a:lstStyle/>
        <a:p>
          <a:endParaRPr lang="en-US"/>
        </a:p>
      </dgm:t>
    </dgm:pt>
    <dgm:pt modelId="{FF454485-387A-4650-AFE9-6AD8B97FC43B}">
      <dgm:prSet phldrT="[Texte]"/>
      <dgm:spPr/>
      <dgm:t>
        <a:bodyPr/>
        <a:lstStyle/>
        <a:p>
          <a:r>
            <a:rPr lang="fr-FR" dirty="0" err="1">
              <a:latin typeface="Calibri" pitchFamily="34" charset="0"/>
            </a:rPr>
            <a:t>Based</a:t>
          </a:r>
          <a:r>
            <a:rPr lang="fr-FR" dirty="0">
              <a:latin typeface="Calibri" pitchFamily="34" charset="0"/>
            </a:rPr>
            <a:t> on </a:t>
          </a:r>
          <a:r>
            <a:rPr lang="fr-FR" dirty="0" err="1">
              <a:latin typeface="Calibri" pitchFamily="34" charset="0"/>
            </a:rPr>
            <a:t>Monthly</a:t>
          </a:r>
          <a:r>
            <a:rPr lang="fr-FR" dirty="0">
              <a:latin typeface="Calibri" pitchFamily="34" charset="0"/>
            </a:rPr>
            <a:t> </a:t>
          </a:r>
          <a:r>
            <a:rPr lang="fr-FR" dirty="0" err="1">
              <a:latin typeface="Calibri" pitchFamily="34" charset="0"/>
            </a:rPr>
            <a:t>precipitation</a:t>
          </a:r>
          <a:r>
            <a:rPr lang="fr-FR" dirty="0">
              <a:latin typeface="Calibri" pitchFamily="34" charset="0"/>
            </a:rPr>
            <a:t> </a:t>
          </a:r>
          <a:r>
            <a:rPr lang="fr-FR" dirty="0" err="1">
              <a:latin typeface="Calibri" pitchFamily="34" charset="0"/>
            </a:rPr>
            <a:t>from</a:t>
          </a:r>
          <a:r>
            <a:rPr lang="fr-FR" dirty="0">
              <a:latin typeface="Calibri" pitchFamily="34" charset="0"/>
            </a:rPr>
            <a:t> the six </a:t>
          </a:r>
          <a:r>
            <a:rPr lang="fr-FR" dirty="0" err="1">
              <a:latin typeface="Calibri" pitchFamily="34" charset="0"/>
            </a:rPr>
            <a:t>weather</a:t>
          </a:r>
          <a:r>
            <a:rPr lang="fr-FR" dirty="0">
              <a:latin typeface="Calibri" pitchFamily="34" charset="0"/>
            </a:rPr>
            <a:t> stations in </a:t>
          </a:r>
          <a:r>
            <a:rPr lang="fr-FR" dirty="0" err="1">
              <a:latin typeface="Calibri" pitchFamily="34" charset="0"/>
            </a:rPr>
            <a:t>order</a:t>
          </a:r>
          <a:r>
            <a:rPr lang="fr-FR" dirty="0">
              <a:latin typeface="Calibri" pitchFamily="34" charset="0"/>
            </a:rPr>
            <a:t> to </a:t>
          </a:r>
          <a:r>
            <a:rPr lang="fr-FR" dirty="0" err="1">
              <a:latin typeface="Calibri" pitchFamily="34" charset="0"/>
            </a:rPr>
            <a:t>determine</a:t>
          </a:r>
          <a:r>
            <a:rPr lang="fr-FR" dirty="0">
              <a:latin typeface="Calibri" pitchFamily="34" charset="0"/>
            </a:rPr>
            <a:t> the </a:t>
          </a:r>
          <a:r>
            <a:rPr lang="fr-FR" dirty="0" err="1">
              <a:latin typeface="Calibri" pitchFamily="34" charset="0"/>
            </a:rPr>
            <a:t>onset</a:t>
          </a:r>
          <a:r>
            <a:rPr lang="fr-FR" dirty="0">
              <a:latin typeface="Calibri" pitchFamily="34" charset="0"/>
            </a:rPr>
            <a:t>, duration, and magnitude of the </a:t>
          </a:r>
          <a:r>
            <a:rPr lang="fr-FR" dirty="0" err="1">
              <a:latin typeface="Calibri" pitchFamily="34" charset="0"/>
            </a:rPr>
            <a:t>meteorological</a:t>
          </a:r>
          <a:r>
            <a:rPr lang="fr-FR" dirty="0">
              <a:latin typeface="Calibri" pitchFamily="34" charset="0"/>
            </a:rPr>
            <a:t> </a:t>
          </a:r>
          <a:r>
            <a:rPr lang="fr-FR" dirty="0" err="1">
              <a:latin typeface="Calibri" pitchFamily="34" charset="0"/>
            </a:rPr>
            <a:t>drought</a:t>
          </a:r>
          <a:r>
            <a:rPr lang="fr-FR" dirty="0">
              <a:latin typeface="Calibri" pitchFamily="34" charset="0"/>
            </a:rPr>
            <a:t>.</a:t>
          </a:r>
          <a:endParaRPr lang="en-US" dirty="0"/>
        </a:p>
      </dgm:t>
    </dgm:pt>
    <dgm:pt modelId="{4CF5714C-4356-4751-947D-4A0D4F66BD19}" type="parTrans" cxnId="{1B0C5E27-18C9-4FB1-AE14-881FF2ED1A04}">
      <dgm:prSet/>
      <dgm:spPr/>
      <dgm:t>
        <a:bodyPr/>
        <a:lstStyle/>
        <a:p>
          <a:endParaRPr lang="en-US"/>
        </a:p>
      </dgm:t>
    </dgm:pt>
    <dgm:pt modelId="{4A1654EA-27B5-4C95-A6A1-5E513AE51C70}" type="sibTrans" cxnId="{1B0C5E27-18C9-4FB1-AE14-881FF2ED1A04}">
      <dgm:prSet/>
      <dgm:spPr/>
      <dgm:t>
        <a:bodyPr/>
        <a:lstStyle/>
        <a:p>
          <a:endParaRPr lang="en-US"/>
        </a:p>
      </dgm:t>
    </dgm:pt>
    <dgm:pt modelId="{D65B6D2E-3C8D-4ED3-855E-C5F09CA396EF}">
      <dgm:prSet/>
      <dgm:spPr/>
      <dgm:t>
        <a:bodyPr/>
        <a:lstStyle/>
        <a:p>
          <a:r>
            <a:rPr lang="fr-FR" b="1" i="1" u="sng" dirty="0"/>
            <a:t>Collection of </a:t>
          </a:r>
          <a:r>
            <a:rPr lang="fr-FR" b="1" i="1" u="sng" dirty="0" err="1"/>
            <a:t>precipitation</a:t>
          </a:r>
          <a:r>
            <a:rPr lang="fr-FR" b="1" i="1" u="sng" dirty="0"/>
            <a:t> observations data: </a:t>
          </a:r>
          <a:endParaRPr lang="en-US" dirty="0"/>
        </a:p>
      </dgm:t>
    </dgm:pt>
    <dgm:pt modelId="{DC62D290-7C9A-4314-8539-29F31BE948AC}" type="parTrans" cxnId="{87E89CAB-A572-4EFA-9B75-52F70DF68EB6}">
      <dgm:prSet/>
      <dgm:spPr/>
      <dgm:t>
        <a:bodyPr/>
        <a:lstStyle/>
        <a:p>
          <a:endParaRPr lang="en-US"/>
        </a:p>
      </dgm:t>
    </dgm:pt>
    <dgm:pt modelId="{4BD35306-0D17-4AD7-9944-5DCF802C5C73}" type="sibTrans" cxnId="{87E89CAB-A572-4EFA-9B75-52F70DF68EB6}">
      <dgm:prSet/>
      <dgm:spPr/>
      <dgm:t>
        <a:bodyPr/>
        <a:lstStyle/>
        <a:p>
          <a:endParaRPr lang="en-US"/>
        </a:p>
      </dgm:t>
    </dgm:pt>
    <dgm:pt modelId="{C23726BD-DAE5-4B3C-8481-C139B11EDA86}">
      <dgm:prSet/>
      <dgm:spPr/>
      <dgm:t>
        <a:bodyPr/>
        <a:lstStyle/>
        <a:p>
          <a:r>
            <a:rPr lang="fr-FR" b="1" i="1" u="sng" dirty="0" err="1"/>
            <a:t>Comparison</a:t>
          </a:r>
          <a:r>
            <a:rPr lang="fr-FR" b="1" i="1" u="sng" dirty="0"/>
            <a:t> and </a:t>
          </a:r>
          <a:r>
            <a:rPr lang="fr-FR" b="1" i="1" u="sng" dirty="0" err="1"/>
            <a:t>analysis</a:t>
          </a:r>
          <a:r>
            <a:rPr lang="fr-FR" b="1" i="1" u="sng" dirty="0"/>
            <a:t>  of the data:</a:t>
          </a:r>
          <a:endParaRPr lang="en-US" dirty="0"/>
        </a:p>
      </dgm:t>
    </dgm:pt>
    <dgm:pt modelId="{B23D986D-899A-4FCB-B48E-422320C98DBE}" type="parTrans" cxnId="{8266684C-6FF7-4B37-8962-DEF6F50C45F7}">
      <dgm:prSet/>
      <dgm:spPr/>
      <dgm:t>
        <a:bodyPr/>
        <a:lstStyle/>
        <a:p>
          <a:endParaRPr lang="en-US"/>
        </a:p>
      </dgm:t>
    </dgm:pt>
    <dgm:pt modelId="{39A1350A-EA0A-4B03-B95B-2924B4B58C0D}" type="sibTrans" cxnId="{8266684C-6FF7-4B37-8962-DEF6F50C45F7}">
      <dgm:prSet/>
      <dgm:spPr/>
      <dgm:t>
        <a:bodyPr/>
        <a:lstStyle/>
        <a:p>
          <a:endParaRPr lang="en-US"/>
        </a:p>
      </dgm:t>
    </dgm:pt>
    <dgm:pt modelId="{459385DF-A505-454C-A3BD-0579DEDBC093}">
      <dgm:prSet/>
      <dgm:spPr/>
      <dgm:t>
        <a:bodyPr/>
        <a:lstStyle/>
        <a:p>
          <a:r>
            <a:rPr lang="en-US" dirty="0">
              <a:latin typeface="Calibri" pitchFamily="34" charset="0"/>
            </a:rPr>
            <a:t>Tachedert (2343 m), Imskerbour (1404 m), Asni (1170 m), Grawa (550 m), Agdal (489 m), and Agafay (487 m).</a:t>
          </a:r>
          <a:endParaRPr lang="en-US" dirty="0"/>
        </a:p>
      </dgm:t>
    </dgm:pt>
    <dgm:pt modelId="{BD74DA63-7BB8-4EBC-A07F-7D9E1A123745}" type="parTrans" cxnId="{5EB014DF-BA8F-422C-BD94-6DE2276CA3F3}">
      <dgm:prSet/>
      <dgm:spPr/>
      <dgm:t>
        <a:bodyPr/>
        <a:lstStyle/>
        <a:p>
          <a:endParaRPr lang="en-US"/>
        </a:p>
      </dgm:t>
    </dgm:pt>
    <dgm:pt modelId="{8AA0354D-7470-453D-BFFE-BC709FA72AC2}" type="sibTrans" cxnId="{5EB014DF-BA8F-422C-BD94-6DE2276CA3F3}">
      <dgm:prSet/>
      <dgm:spPr/>
      <dgm:t>
        <a:bodyPr/>
        <a:lstStyle/>
        <a:p>
          <a:endParaRPr lang="en-US"/>
        </a:p>
      </dgm:t>
    </dgm:pt>
    <dgm:pt modelId="{3FE422AF-BA29-4755-B158-FA904175B500}">
      <dgm:prSet/>
      <dgm:spPr/>
      <dgm:t>
        <a:bodyPr/>
        <a:lstStyle/>
        <a:p>
          <a:r>
            <a:rPr lang="en-US" dirty="0">
              <a:latin typeface="Calibri" pitchFamily="34" charset="0"/>
            </a:rPr>
            <a:t>Nash-Sutcliffe Efficiency Coefficient, Bias, Root Mean Square Error (RMSE), Root Mean Square Deviation (RMSD), the standard deviation, the Correlation Coefficient (R) and the Coefficient of Determination (R²).</a:t>
          </a:r>
          <a:endParaRPr lang="en-US" dirty="0"/>
        </a:p>
      </dgm:t>
    </dgm:pt>
    <dgm:pt modelId="{42ACA34D-DB91-46A7-AF64-C46D8A97DD85}" type="parTrans" cxnId="{2F540D52-DE8F-4CE0-BA73-5BB6E6227F9E}">
      <dgm:prSet/>
      <dgm:spPr/>
      <dgm:t>
        <a:bodyPr/>
        <a:lstStyle/>
        <a:p>
          <a:endParaRPr lang="en-US"/>
        </a:p>
      </dgm:t>
    </dgm:pt>
    <dgm:pt modelId="{9760EBB6-16EE-490E-9D10-6AD03ED70738}" type="sibTrans" cxnId="{2F540D52-DE8F-4CE0-BA73-5BB6E6227F9E}">
      <dgm:prSet/>
      <dgm:spPr/>
      <dgm:t>
        <a:bodyPr/>
        <a:lstStyle/>
        <a:p>
          <a:endParaRPr lang="en-US"/>
        </a:p>
      </dgm:t>
    </dgm:pt>
    <dgm:pt modelId="{30CCB459-4729-4376-9F15-1AD4703AFCD5}">
      <dgm:prSet/>
      <dgm:spPr/>
      <dgm:t>
        <a:bodyPr/>
        <a:lstStyle/>
        <a:p>
          <a:r>
            <a:rPr lang="fr-FR" dirty="0" err="1">
              <a:latin typeface="Calibri" pitchFamily="34" charset="0"/>
            </a:rPr>
            <a:t>Scatterplots</a:t>
          </a:r>
          <a:r>
            <a:rPr lang="fr-FR" dirty="0">
              <a:latin typeface="Calibri" pitchFamily="34" charset="0"/>
            </a:rPr>
            <a:t>. </a:t>
          </a:r>
          <a:endParaRPr lang="en-US" dirty="0">
            <a:latin typeface="Calibri" pitchFamily="34" charset="0"/>
          </a:endParaRPr>
        </a:p>
      </dgm:t>
    </dgm:pt>
    <dgm:pt modelId="{5EB79370-621E-490F-A74F-F3350CFA7924}" type="parTrans" cxnId="{F346B72D-92C1-4AF7-BD29-3C398A547BBE}">
      <dgm:prSet/>
      <dgm:spPr/>
      <dgm:t>
        <a:bodyPr/>
        <a:lstStyle/>
        <a:p>
          <a:endParaRPr lang="en-US"/>
        </a:p>
      </dgm:t>
    </dgm:pt>
    <dgm:pt modelId="{C738D90A-706B-42BC-B42A-AE0FDCF01ADB}" type="sibTrans" cxnId="{F346B72D-92C1-4AF7-BD29-3C398A547BBE}">
      <dgm:prSet/>
      <dgm:spPr/>
      <dgm:t>
        <a:bodyPr/>
        <a:lstStyle/>
        <a:p>
          <a:endParaRPr lang="en-US"/>
        </a:p>
      </dgm:t>
    </dgm:pt>
    <dgm:pt modelId="{D2D60459-D436-45CA-A772-3729824545D1}" type="pres">
      <dgm:prSet presAssocID="{DA4A6576-B87F-430A-A80A-8A5922EC8004}" presName="Name0" presStyleCnt="0">
        <dgm:presLayoutVars>
          <dgm:dir/>
          <dgm:animLvl val="lvl"/>
          <dgm:resizeHandles val="exact"/>
        </dgm:presLayoutVars>
      </dgm:prSet>
      <dgm:spPr/>
      <dgm:t>
        <a:bodyPr/>
        <a:lstStyle/>
        <a:p>
          <a:endParaRPr lang="en-US"/>
        </a:p>
      </dgm:t>
    </dgm:pt>
    <dgm:pt modelId="{1FA22998-DBEB-49C8-A592-A107FD80D441}" type="pres">
      <dgm:prSet presAssocID="{5E8CF9C8-47DC-4D26-8233-827B34A3737D}" presName="linNode" presStyleCnt="0"/>
      <dgm:spPr/>
    </dgm:pt>
    <dgm:pt modelId="{105E1066-C2BA-47E9-98AA-4A84047A3808}" type="pres">
      <dgm:prSet presAssocID="{5E8CF9C8-47DC-4D26-8233-827B34A3737D}" presName="parentText" presStyleLbl="node1" presStyleIdx="0" presStyleCnt="5">
        <dgm:presLayoutVars>
          <dgm:chMax val="1"/>
          <dgm:bulletEnabled val="1"/>
        </dgm:presLayoutVars>
      </dgm:prSet>
      <dgm:spPr/>
      <dgm:t>
        <a:bodyPr/>
        <a:lstStyle/>
        <a:p>
          <a:endParaRPr lang="en-US"/>
        </a:p>
      </dgm:t>
    </dgm:pt>
    <dgm:pt modelId="{F63DACE2-4736-4CC1-87AD-F838368AC036}" type="pres">
      <dgm:prSet presAssocID="{5E8CF9C8-47DC-4D26-8233-827B34A3737D}" presName="descendantText" presStyleLbl="alignAccFollowNode1" presStyleIdx="0" presStyleCnt="5">
        <dgm:presLayoutVars>
          <dgm:bulletEnabled val="1"/>
        </dgm:presLayoutVars>
      </dgm:prSet>
      <dgm:spPr/>
      <dgm:t>
        <a:bodyPr/>
        <a:lstStyle/>
        <a:p>
          <a:endParaRPr lang="en-US"/>
        </a:p>
      </dgm:t>
    </dgm:pt>
    <dgm:pt modelId="{510E3C1A-DCB2-429C-9F25-EED75F346A35}" type="pres">
      <dgm:prSet presAssocID="{9BE55237-3E3F-4F11-8654-00C0AF8F5DF1}" presName="sp" presStyleCnt="0"/>
      <dgm:spPr/>
    </dgm:pt>
    <dgm:pt modelId="{B2B2D804-ABDA-4B0F-86FF-320CC5684052}" type="pres">
      <dgm:prSet presAssocID="{D65B6D2E-3C8D-4ED3-855E-C5F09CA396EF}" presName="linNode" presStyleCnt="0"/>
      <dgm:spPr/>
    </dgm:pt>
    <dgm:pt modelId="{3D3F1E46-DF31-451A-AFCB-F9A48A9859A9}" type="pres">
      <dgm:prSet presAssocID="{D65B6D2E-3C8D-4ED3-855E-C5F09CA396EF}" presName="parentText" presStyleLbl="node1" presStyleIdx="1" presStyleCnt="5">
        <dgm:presLayoutVars>
          <dgm:chMax val="1"/>
          <dgm:bulletEnabled val="1"/>
        </dgm:presLayoutVars>
      </dgm:prSet>
      <dgm:spPr/>
      <dgm:t>
        <a:bodyPr/>
        <a:lstStyle/>
        <a:p>
          <a:endParaRPr lang="en-US"/>
        </a:p>
      </dgm:t>
    </dgm:pt>
    <dgm:pt modelId="{6FEA2165-842C-4EB6-AB8A-D126E906AA5D}" type="pres">
      <dgm:prSet presAssocID="{D65B6D2E-3C8D-4ED3-855E-C5F09CA396EF}" presName="descendantText" presStyleLbl="alignAccFollowNode1" presStyleIdx="1" presStyleCnt="5">
        <dgm:presLayoutVars>
          <dgm:bulletEnabled val="1"/>
        </dgm:presLayoutVars>
      </dgm:prSet>
      <dgm:spPr/>
      <dgm:t>
        <a:bodyPr/>
        <a:lstStyle/>
        <a:p>
          <a:endParaRPr lang="en-US"/>
        </a:p>
      </dgm:t>
    </dgm:pt>
    <dgm:pt modelId="{E876CFF6-2E09-4BF9-B8B7-8C0CA73CC31D}" type="pres">
      <dgm:prSet presAssocID="{4BD35306-0D17-4AD7-9944-5DCF802C5C73}" presName="sp" presStyleCnt="0"/>
      <dgm:spPr/>
    </dgm:pt>
    <dgm:pt modelId="{48A9FA5E-1DBE-459A-9CEF-8270CC2EA083}" type="pres">
      <dgm:prSet presAssocID="{C23726BD-DAE5-4B3C-8481-C139B11EDA86}" presName="linNode" presStyleCnt="0"/>
      <dgm:spPr/>
    </dgm:pt>
    <dgm:pt modelId="{84D028CA-CE19-4563-BE56-FC841229780C}" type="pres">
      <dgm:prSet presAssocID="{C23726BD-DAE5-4B3C-8481-C139B11EDA86}" presName="parentText" presStyleLbl="node1" presStyleIdx="2" presStyleCnt="5">
        <dgm:presLayoutVars>
          <dgm:chMax val="1"/>
          <dgm:bulletEnabled val="1"/>
        </dgm:presLayoutVars>
      </dgm:prSet>
      <dgm:spPr/>
      <dgm:t>
        <a:bodyPr/>
        <a:lstStyle/>
        <a:p>
          <a:endParaRPr lang="en-US"/>
        </a:p>
      </dgm:t>
    </dgm:pt>
    <dgm:pt modelId="{AC83677C-0FD8-4629-B0F6-8DCD26BFE18F}" type="pres">
      <dgm:prSet presAssocID="{C23726BD-DAE5-4B3C-8481-C139B11EDA86}" presName="descendantText" presStyleLbl="alignAccFollowNode1" presStyleIdx="2" presStyleCnt="5">
        <dgm:presLayoutVars>
          <dgm:bulletEnabled val="1"/>
        </dgm:presLayoutVars>
      </dgm:prSet>
      <dgm:spPr/>
      <dgm:t>
        <a:bodyPr/>
        <a:lstStyle/>
        <a:p>
          <a:endParaRPr lang="en-US"/>
        </a:p>
      </dgm:t>
    </dgm:pt>
    <dgm:pt modelId="{77FC0BFE-13EF-4BC8-B4B9-0A4BB302BE54}" type="pres">
      <dgm:prSet presAssocID="{39A1350A-EA0A-4B03-B95B-2924B4B58C0D}" presName="sp" presStyleCnt="0"/>
      <dgm:spPr/>
    </dgm:pt>
    <dgm:pt modelId="{079A78E2-428A-4066-807F-28071DEBC0A2}" type="pres">
      <dgm:prSet presAssocID="{D83FC7C5-B4F7-4ACC-BF4E-09244EFAFE90}" presName="linNode" presStyleCnt="0"/>
      <dgm:spPr/>
    </dgm:pt>
    <dgm:pt modelId="{DF8216DE-6C56-4F83-89A3-207656FF4ACE}" type="pres">
      <dgm:prSet presAssocID="{D83FC7C5-B4F7-4ACC-BF4E-09244EFAFE90}" presName="parentText" presStyleLbl="node1" presStyleIdx="3" presStyleCnt="5">
        <dgm:presLayoutVars>
          <dgm:chMax val="1"/>
          <dgm:bulletEnabled val="1"/>
        </dgm:presLayoutVars>
      </dgm:prSet>
      <dgm:spPr/>
      <dgm:t>
        <a:bodyPr/>
        <a:lstStyle/>
        <a:p>
          <a:endParaRPr lang="en-US"/>
        </a:p>
      </dgm:t>
    </dgm:pt>
    <dgm:pt modelId="{DAC49BC8-7B35-493F-B2D3-7D4E81B1BE4C}" type="pres">
      <dgm:prSet presAssocID="{D83FC7C5-B4F7-4ACC-BF4E-09244EFAFE90}" presName="descendantText" presStyleLbl="alignAccFollowNode1" presStyleIdx="3" presStyleCnt="5">
        <dgm:presLayoutVars>
          <dgm:bulletEnabled val="1"/>
        </dgm:presLayoutVars>
      </dgm:prSet>
      <dgm:spPr/>
      <dgm:t>
        <a:bodyPr/>
        <a:lstStyle/>
        <a:p>
          <a:endParaRPr lang="en-US"/>
        </a:p>
      </dgm:t>
    </dgm:pt>
    <dgm:pt modelId="{10A2C66C-1728-47BC-B407-3ADB386E3BE3}" type="pres">
      <dgm:prSet presAssocID="{FD05D3F0-E2BB-4F1E-9808-8F4FA5709E86}" presName="sp" presStyleCnt="0"/>
      <dgm:spPr/>
    </dgm:pt>
    <dgm:pt modelId="{40797A28-C5C2-4019-B3F7-5630D08465F1}" type="pres">
      <dgm:prSet presAssocID="{D4D4CF33-8403-4B18-8CCD-B1AD546B71D3}" presName="linNode" presStyleCnt="0"/>
      <dgm:spPr/>
    </dgm:pt>
    <dgm:pt modelId="{C45E8C8B-6870-45AA-8C5E-ED94FA41CA13}" type="pres">
      <dgm:prSet presAssocID="{D4D4CF33-8403-4B18-8CCD-B1AD546B71D3}" presName="parentText" presStyleLbl="node1" presStyleIdx="4" presStyleCnt="5">
        <dgm:presLayoutVars>
          <dgm:chMax val="1"/>
          <dgm:bulletEnabled val="1"/>
        </dgm:presLayoutVars>
      </dgm:prSet>
      <dgm:spPr/>
      <dgm:t>
        <a:bodyPr/>
        <a:lstStyle/>
        <a:p>
          <a:endParaRPr lang="en-US"/>
        </a:p>
      </dgm:t>
    </dgm:pt>
    <dgm:pt modelId="{CB4F921D-B775-473D-B90A-33370729EE6E}" type="pres">
      <dgm:prSet presAssocID="{D4D4CF33-8403-4B18-8CCD-B1AD546B71D3}" presName="descendantText" presStyleLbl="alignAccFollowNode1" presStyleIdx="4" presStyleCnt="5">
        <dgm:presLayoutVars>
          <dgm:bulletEnabled val="1"/>
        </dgm:presLayoutVars>
      </dgm:prSet>
      <dgm:spPr/>
      <dgm:t>
        <a:bodyPr/>
        <a:lstStyle/>
        <a:p>
          <a:endParaRPr lang="en-US"/>
        </a:p>
      </dgm:t>
    </dgm:pt>
  </dgm:ptLst>
  <dgm:cxnLst>
    <dgm:cxn modelId="{CB6B715B-CBFE-4CE1-83B8-388B2D866AF7}" type="presOf" srcId="{30CCB459-4729-4376-9F15-1AD4703AFCD5}" destId="{DAC49BC8-7B35-493F-B2D3-7D4E81B1BE4C}" srcOrd="0" destOrd="1" presId="urn:microsoft.com/office/officeart/2005/8/layout/vList5"/>
    <dgm:cxn modelId="{3CEF5806-079D-4F14-9D6E-0F7AD5170909}" type="presOf" srcId="{D65B6D2E-3C8D-4ED3-855E-C5F09CA396EF}" destId="{3D3F1E46-DF31-451A-AFCB-F9A48A9859A9}" srcOrd="0" destOrd="0" presId="urn:microsoft.com/office/officeart/2005/8/layout/vList5"/>
    <dgm:cxn modelId="{5EB014DF-BA8F-422C-BD94-6DE2276CA3F3}" srcId="{D65B6D2E-3C8D-4ED3-855E-C5F09CA396EF}" destId="{459385DF-A505-454C-A3BD-0579DEDBC093}" srcOrd="0" destOrd="0" parTransId="{BD74DA63-7BB8-4EBC-A07F-7D9E1A123745}" sibTransId="{8AA0354D-7470-453D-BFFE-BC709FA72AC2}"/>
    <dgm:cxn modelId="{87E89CAB-A572-4EFA-9B75-52F70DF68EB6}" srcId="{DA4A6576-B87F-430A-A80A-8A5922EC8004}" destId="{D65B6D2E-3C8D-4ED3-855E-C5F09CA396EF}" srcOrd="1" destOrd="0" parTransId="{DC62D290-7C9A-4314-8539-29F31BE948AC}" sibTransId="{4BD35306-0D17-4AD7-9944-5DCF802C5C73}"/>
    <dgm:cxn modelId="{8266684C-6FF7-4B37-8962-DEF6F50C45F7}" srcId="{DA4A6576-B87F-430A-A80A-8A5922EC8004}" destId="{C23726BD-DAE5-4B3C-8481-C139B11EDA86}" srcOrd="2" destOrd="0" parTransId="{B23D986D-899A-4FCB-B48E-422320C98DBE}" sibTransId="{39A1350A-EA0A-4B03-B95B-2924B4B58C0D}"/>
    <dgm:cxn modelId="{D240C89E-3A7E-49A5-9F61-C2F05CFF1CE5}" type="presOf" srcId="{D4D4CF33-8403-4B18-8CCD-B1AD546B71D3}" destId="{C45E8C8B-6870-45AA-8C5E-ED94FA41CA13}" srcOrd="0" destOrd="0" presId="urn:microsoft.com/office/officeart/2005/8/layout/vList5"/>
    <dgm:cxn modelId="{139CB8A7-C6AF-4BDE-B51F-903E378F5EE9}" srcId="{DA4A6576-B87F-430A-A80A-8A5922EC8004}" destId="{D4D4CF33-8403-4B18-8CCD-B1AD546B71D3}" srcOrd="4" destOrd="0" parTransId="{EE4FA1D6-23B4-44C6-B133-0B1A939BD0DC}" sibTransId="{EE5BBDB4-5036-4095-81AE-402A9D4A8C91}"/>
    <dgm:cxn modelId="{FDF82B0F-8338-4697-A1BD-3D9E17C59F74}" srcId="{DA4A6576-B87F-430A-A80A-8A5922EC8004}" destId="{D83FC7C5-B4F7-4ACC-BF4E-09244EFAFE90}" srcOrd="3" destOrd="0" parTransId="{362A5DB6-B488-4ECB-858B-CA23E21B6CED}" sibTransId="{FD05D3F0-E2BB-4F1E-9808-8F4FA5709E86}"/>
    <dgm:cxn modelId="{2F540D52-DE8F-4CE0-BA73-5BB6E6227F9E}" srcId="{C23726BD-DAE5-4B3C-8481-C139B11EDA86}" destId="{3FE422AF-BA29-4755-B158-FA904175B500}" srcOrd="0" destOrd="0" parTransId="{42ACA34D-DB91-46A7-AF64-C46D8A97DD85}" sibTransId="{9760EBB6-16EE-490E-9D10-6AD03ED70738}"/>
    <dgm:cxn modelId="{36385A15-7F84-464A-BAC7-532EE704CEC8}" type="presOf" srcId="{5E8CF9C8-47DC-4D26-8233-827B34A3737D}" destId="{105E1066-C2BA-47E9-98AA-4A84047A3808}" srcOrd="0" destOrd="0" presId="urn:microsoft.com/office/officeart/2005/8/layout/vList5"/>
    <dgm:cxn modelId="{62B64179-AE71-4FD1-9AEB-623EE0DF9A9E}" type="presOf" srcId="{FF454485-387A-4650-AFE9-6AD8B97FC43B}" destId="{CB4F921D-B775-473D-B90A-33370729EE6E}" srcOrd="0" destOrd="0" presId="urn:microsoft.com/office/officeart/2005/8/layout/vList5"/>
    <dgm:cxn modelId="{CD481602-3F7D-430D-BF9B-6D26420F9BE4}" srcId="{5E8CF9C8-47DC-4D26-8233-827B34A3737D}" destId="{923D2B58-A08D-414E-965D-8B16EA5FC1FF}" srcOrd="0" destOrd="0" parTransId="{B2AB8B1C-39AF-41BF-A2D2-A485860367A4}" sibTransId="{BBE61F67-C098-4181-95CF-7D2C4FB896BF}"/>
    <dgm:cxn modelId="{1B0C5E27-18C9-4FB1-AE14-881FF2ED1A04}" srcId="{D4D4CF33-8403-4B18-8CCD-B1AD546B71D3}" destId="{FF454485-387A-4650-AFE9-6AD8B97FC43B}" srcOrd="0" destOrd="0" parTransId="{4CF5714C-4356-4751-947D-4A0D4F66BD19}" sibTransId="{4A1654EA-27B5-4C95-A6A1-5E513AE51C70}"/>
    <dgm:cxn modelId="{D4ABA8AD-7F97-4F64-B2B7-B59499387AE5}" type="presOf" srcId="{C23726BD-DAE5-4B3C-8481-C139B11EDA86}" destId="{84D028CA-CE19-4563-BE56-FC841229780C}" srcOrd="0" destOrd="0" presId="urn:microsoft.com/office/officeart/2005/8/layout/vList5"/>
    <dgm:cxn modelId="{6E01F33B-AC5E-4B1E-9124-D21FAA922B08}" type="presOf" srcId="{BF5D0C68-12A7-4D1D-884D-90D0D6DB62AD}" destId="{DAC49BC8-7B35-493F-B2D3-7D4E81B1BE4C}" srcOrd="0" destOrd="0" presId="urn:microsoft.com/office/officeart/2005/8/layout/vList5"/>
    <dgm:cxn modelId="{5C5D93D7-2408-4193-AF7B-483041EB2D85}" srcId="{D83FC7C5-B4F7-4ACC-BF4E-09244EFAFE90}" destId="{BF5D0C68-12A7-4D1D-884D-90D0D6DB62AD}" srcOrd="0" destOrd="0" parTransId="{46CFD543-F2AB-49AD-B7BC-02D7EF6C27BE}" sibTransId="{E5F529DA-C3C9-4E0C-960F-824E435A3FDE}"/>
    <dgm:cxn modelId="{6ADF653B-65E2-4BA0-8BE7-56A1B640796F}" type="presOf" srcId="{3FE422AF-BA29-4755-B158-FA904175B500}" destId="{AC83677C-0FD8-4629-B0F6-8DCD26BFE18F}" srcOrd="0" destOrd="0" presId="urn:microsoft.com/office/officeart/2005/8/layout/vList5"/>
    <dgm:cxn modelId="{6C270B74-73B2-4806-BD47-18C8C5D98BD7}" type="presOf" srcId="{459385DF-A505-454C-A3BD-0579DEDBC093}" destId="{6FEA2165-842C-4EB6-AB8A-D126E906AA5D}" srcOrd="0" destOrd="0" presId="urn:microsoft.com/office/officeart/2005/8/layout/vList5"/>
    <dgm:cxn modelId="{FD8E3507-5BBE-440C-A3BB-DB3CBC4DD8DA}" type="presOf" srcId="{923D2B58-A08D-414E-965D-8B16EA5FC1FF}" destId="{F63DACE2-4736-4CC1-87AD-F838368AC036}" srcOrd="0" destOrd="0" presId="urn:microsoft.com/office/officeart/2005/8/layout/vList5"/>
    <dgm:cxn modelId="{F346B72D-92C1-4AF7-BD29-3C398A547BBE}" srcId="{D83FC7C5-B4F7-4ACC-BF4E-09244EFAFE90}" destId="{30CCB459-4729-4376-9F15-1AD4703AFCD5}" srcOrd="1" destOrd="0" parTransId="{5EB79370-621E-490F-A74F-F3350CFA7924}" sibTransId="{C738D90A-706B-42BC-B42A-AE0FDCF01ADB}"/>
    <dgm:cxn modelId="{6DCFD421-4ADA-4D82-B80B-545B05DB7CE8}" type="presOf" srcId="{DA4A6576-B87F-430A-A80A-8A5922EC8004}" destId="{D2D60459-D436-45CA-A772-3729824545D1}" srcOrd="0" destOrd="0" presId="urn:microsoft.com/office/officeart/2005/8/layout/vList5"/>
    <dgm:cxn modelId="{47BB1EDB-552B-4EDD-A4D7-54387E9736FC}" srcId="{DA4A6576-B87F-430A-A80A-8A5922EC8004}" destId="{5E8CF9C8-47DC-4D26-8233-827B34A3737D}" srcOrd="0" destOrd="0" parTransId="{195F5064-0487-43E4-B22E-A9FD92E82EDD}" sibTransId="{9BE55237-3E3F-4F11-8654-00C0AF8F5DF1}"/>
    <dgm:cxn modelId="{0B4A65A3-24DF-4BC7-9441-521F18003041}" type="presOf" srcId="{D83FC7C5-B4F7-4ACC-BF4E-09244EFAFE90}" destId="{DF8216DE-6C56-4F83-89A3-207656FF4ACE}" srcOrd="0" destOrd="0" presId="urn:microsoft.com/office/officeart/2005/8/layout/vList5"/>
    <dgm:cxn modelId="{F40B6B2F-118D-4DDD-9A73-ADFC8EAC3FFF}" type="presParOf" srcId="{D2D60459-D436-45CA-A772-3729824545D1}" destId="{1FA22998-DBEB-49C8-A592-A107FD80D441}" srcOrd="0" destOrd="0" presId="urn:microsoft.com/office/officeart/2005/8/layout/vList5"/>
    <dgm:cxn modelId="{FDA8EA78-67A4-4260-B656-00FD523254B8}" type="presParOf" srcId="{1FA22998-DBEB-49C8-A592-A107FD80D441}" destId="{105E1066-C2BA-47E9-98AA-4A84047A3808}" srcOrd="0" destOrd="0" presId="urn:microsoft.com/office/officeart/2005/8/layout/vList5"/>
    <dgm:cxn modelId="{A049B8D9-9484-4CE6-8977-A05D63CC4FA5}" type="presParOf" srcId="{1FA22998-DBEB-49C8-A592-A107FD80D441}" destId="{F63DACE2-4736-4CC1-87AD-F838368AC036}" srcOrd="1" destOrd="0" presId="urn:microsoft.com/office/officeart/2005/8/layout/vList5"/>
    <dgm:cxn modelId="{30EF7CAF-7D3B-4874-B449-3EA8DA199282}" type="presParOf" srcId="{D2D60459-D436-45CA-A772-3729824545D1}" destId="{510E3C1A-DCB2-429C-9F25-EED75F346A35}" srcOrd="1" destOrd="0" presId="urn:microsoft.com/office/officeart/2005/8/layout/vList5"/>
    <dgm:cxn modelId="{054EC3E4-FE39-4CF8-81E2-82F0068897A6}" type="presParOf" srcId="{D2D60459-D436-45CA-A772-3729824545D1}" destId="{B2B2D804-ABDA-4B0F-86FF-320CC5684052}" srcOrd="2" destOrd="0" presId="urn:microsoft.com/office/officeart/2005/8/layout/vList5"/>
    <dgm:cxn modelId="{A672DA47-0DE1-46C4-BAB6-9F4BB4BECEE9}" type="presParOf" srcId="{B2B2D804-ABDA-4B0F-86FF-320CC5684052}" destId="{3D3F1E46-DF31-451A-AFCB-F9A48A9859A9}" srcOrd="0" destOrd="0" presId="urn:microsoft.com/office/officeart/2005/8/layout/vList5"/>
    <dgm:cxn modelId="{7599104D-92C2-4133-8BD8-75CC8B30A50C}" type="presParOf" srcId="{B2B2D804-ABDA-4B0F-86FF-320CC5684052}" destId="{6FEA2165-842C-4EB6-AB8A-D126E906AA5D}" srcOrd="1" destOrd="0" presId="urn:microsoft.com/office/officeart/2005/8/layout/vList5"/>
    <dgm:cxn modelId="{7DEA95D4-50D1-4816-A610-FB2BD10C6281}" type="presParOf" srcId="{D2D60459-D436-45CA-A772-3729824545D1}" destId="{E876CFF6-2E09-4BF9-B8B7-8C0CA73CC31D}" srcOrd="3" destOrd="0" presId="urn:microsoft.com/office/officeart/2005/8/layout/vList5"/>
    <dgm:cxn modelId="{00F008D8-8D3B-4ED5-B500-F3BF52C04CCA}" type="presParOf" srcId="{D2D60459-D436-45CA-A772-3729824545D1}" destId="{48A9FA5E-1DBE-459A-9CEF-8270CC2EA083}" srcOrd="4" destOrd="0" presId="urn:microsoft.com/office/officeart/2005/8/layout/vList5"/>
    <dgm:cxn modelId="{FAD81AC3-990A-4843-9CDF-14945C2BE588}" type="presParOf" srcId="{48A9FA5E-1DBE-459A-9CEF-8270CC2EA083}" destId="{84D028CA-CE19-4563-BE56-FC841229780C}" srcOrd="0" destOrd="0" presId="urn:microsoft.com/office/officeart/2005/8/layout/vList5"/>
    <dgm:cxn modelId="{E6B1EEB3-4A59-47BD-8FEB-EFD4EA0A3FB9}" type="presParOf" srcId="{48A9FA5E-1DBE-459A-9CEF-8270CC2EA083}" destId="{AC83677C-0FD8-4629-B0F6-8DCD26BFE18F}" srcOrd="1" destOrd="0" presId="urn:microsoft.com/office/officeart/2005/8/layout/vList5"/>
    <dgm:cxn modelId="{23B34200-A391-4EE8-A884-339D7119DB33}" type="presParOf" srcId="{D2D60459-D436-45CA-A772-3729824545D1}" destId="{77FC0BFE-13EF-4BC8-B4B9-0A4BB302BE54}" srcOrd="5" destOrd="0" presId="urn:microsoft.com/office/officeart/2005/8/layout/vList5"/>
    <dgm:cxn modelId="{983C0AA6-7315-44F7-BCF1-7113F123EC09}" type="presParOf" srcId="{D2D60459-D436-45CA-A772-3729824545D1}" destId="{079A78E2-428A-4066-807F-28071DEBC0A2}" srcOrd="6" destOrd="0" presId="urn:microsoft.com/office/officeart/2005/8/layout/vList5"/>
    <dgm:cxn modelId="{9772AE3B-913E-4121-97E1-52A38EA444BE}" type="presParOf" srcId="{079A78E2-428A-4066-807F-28071DEBC0A2}" destId="{DF8216DE-6C56-4F83-89A3-207656FF4ACE}" srcOrd="0" destOrd="0" presId="urn:microsoft.com/office/officeart/2005/8/layout/vList5"/>
    <dgm:cxn modelId="{AE2E2799-A27D-4329-B55D-1A36FF2F1329}" type="presParOf" srcId="{079A78E2-428A-4066-807F-28071DEBC0A2}" destId="{DAC49BC8-7B35-493F-B2D3-7D4E81B1BE4C}" srcOrd="1" destOrd="0" presId="urn:microsoft.com/office/officeart/2005/8/layout/vList5"/>
    <dgm:cxn modelId="{1CF135C1-A81B-427B-95BC-6635C4D11C98}" type="presParOf" srcId="{D2D60459-D436-45CA-A772-3729824545D1}" destId="{10A2C66C-1728-47BC-B407-3ADB386E3BE3}" srcOrd="7" destOrd="0" presId="urn:microsoft.com/office/officeart/2005/8/layout/vList5"/>
    <dgm:cxn modelId="{646DE705-F431-4EC7-9645-A168851EC770}" type="presParOf" srcId="{D2D60459-D436-45CA-A772-3729824545D1}" destId="{40797A28-C5C2-4019-B3F7-5630D08465F1}" srcOrd="8" destOrd="0" presId="urn:microsoft.com/office/officeart/2005/8/layout/vList5"/>
    <dgm:cxn modelId="{42E54D67-C3FA-4233-87D9-760394EC7AB5}" type="presParOf" srcId="{40797A28-C5C2-4019-B3F7-5630D08465F1}" destId="{C45E8C8B-6870-45AA-8C5E-ED94FA41CA13}" srcOrd="0" destOrd="0" presId="urn:microsoft.com/office/officeart/2005/8/layout/vList5"/>
    <dgm:cxn modelId="{5FB59629-AF8E-4B7D-9F71-647C40BF5D4E}" type="presParOf" srcId="{40797A28-C5C2-4019-B3F7-5630D08465F1}" destId="{CB4F921D-B775-473D-B90A-33370729EE6E}"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4A6576-B87F-430A-A80A-8A5922EC800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E8CF9C8-47DC-4D26-8233-827B34A3737D}">
      <dgm:prSet phldrT="[Texte]" custT="1"/>
      <dgm:spPr/>
      <dgm:t>
        <a:bodyPr/>
        <a:lstStyle/>
        <a:p>
          <a:r>
            <a:rPr lang="fr-FR" sz="1200" b="1" i="1" u="sng" dirty="0" err="1"/>
            <a:t>Selection</a:t>
          </a:r>
          <a:r>
            <a:rPr lang="fr-FR" sz="1200" b="1" i="1" u="sng" dirty="0"/>
            <a:t> </a:t>
          </a:r>
          <a:r>
            <a:rPr lang="fr-FR" sz="1200" b="1" i="1" u="sng" dirty="0" smtClean="0"/>
            <a:t>of satellite </a:t>
          </a:r>
          <a:r>
            <a:rPr lang="fr-FR" sz="1200" b="1" i="1" u="sng" dirty="0" err="1"/>
            <a:t>Products</a:t>
          </a:r>
          <a:r>
            <a:rPr lang="fr-FR" sz="1200" b="1" i="1" u="sng" dirty="0"/>
            <a:t> Data:</a:t>
          </a:r>
          <a:endParaRPr lang="en-US" sz="1200" dirty="0"/>
        </a:p>
      </dgm:t>
    </dgm:pt>
    <dgm:pt modelId="{195F5064-0487-43E4-B22E-A9FD92E82EDD}" type="parTrans" cxnId="{47BB1EDB-552B-4EDD-A4D7-54387E9736FC}">
      <dgm:prSet/>
      <dgm:spPr/>
      <dgm:t>
        <a:bodyPr/>
        <a:lstStyle/>
        <a:p>
          <a:endParaRPr lang="en-US"/>
        </a:p>
      </dgm:t>
    </dgm:pt>
    <dgm:pt modelId="{9BE55237-3E3F-4F11-8654-00C0AF8F5DF1}" type="sibTrans" cxnId="{47BB1EDB-552B-4EDD-A4D7-54387E9736FC}">
      <dgm:prSet/>
      <dgm:spPr/>
      <dgm:t>
        <a:bodyPr/>
        <a:lstStyle/>
        <a:p>
          <a:endParaRPr lang="en-US"/>
        </a:p>
      </dgm:t>
    </dgm:pt>
    <dgm:pt modelId="{923D2B58-A08D-414E-965D-8B16EA5FC1FF}">
      <dgm:prSet phldrT="[Texte]" custT="1"/>
      <dgm:spPr/>
      <dgm:t>
        <a:bodyPr/>
        <a:lstStyle/>
        <a:p>
          <a:r>
            <a:rPr lang="en-US" sz="1000" dirty="0">
              <a:solidFill>
                <a:srgbClr val="000000"/>
              </a:solidFill>
              <a:latin typeface="Calibri" pitchFamily="34" charset="0"/>
            </a:rPr>
            <a:t>PERSIANN (</a:t>
          </a:r>
          <a:r>
            <a:rPr lang="en-US" sz="1000" dirty="0">
              <a:solidFill>
                <a:srgbClr val="000000"/>
              </a:solidFill>
              <a:latin typeface="Calibri" pitchFamily="34" charset="0"/>
              <a:hlinkClick xmlns:r="http://schemas.openxmlformats.org/officeDocument/2006/relationships" r:id="rId1"/>
            </a:rPr>
            <a:t>CHRS </a:t>
          </a:r>
          <a:r>
            <a:rPr lang="en-US" sz="1000" dirty="0" err="1">
              <a:solidFill>
                <a:srgbClr val="000000"/>
              </a:solidFill>
              <a:latin typeface="Calibri" pitchFamily="34" charset="0"/>
              <a:hlinkClick xmlns:r="http://schemas.openxmlformats.org/officeDocument/2006/relationships" r:id="rId1"/>
            </a:rPr>
            <a:t>iRain</a:t>
          </a:r>
          <a:r>
            <a:rPr lang="en-US" sz="1000" dirty="0">
              <a:solidFill>
                <a:srgbClr val="000000"/>
              </a:solidFill>
              <a:latin typeface="Calibri" pitchFamily="34" charset="0"/>
            </a:rPr>
            <a:t>), PERSIANN CDR (</a:t>
          </a:r>
          <a:r>
            <a:rPr lang="en-US" sz="1000" dirty="0" err="1">
              <a:solidFill>
                <a:srgbClr val="000000"/>
              </a:solidFill>
              <a:latin typeface="Calibri" pitchFamily="34" charset="0"/>
              <a:hlinkClick xmlns:r="http://schemas.openxmlformats.org/officeDocument/2006/relationships" r:id="rId2"/>
            </a:rPr>
            <a:t>RainSphere</a:t>
          </a:r>
          <a:r>
            <a:rPr lang="en-US" sz="1000" dirty="0">
              <a:solidFill>
                <a:srgbClr val="000000"/>
              </a:solidFill>
              <a:latin typeface="Calibri" pitchFamily="34" charset="0"/>
            </a:rPr>
            <a:t>) , TRMM3B42 ( </a:t>
          </a:r>
          <a:r>
            <a:rPr lang="en-US" sz="1000" dirty="0">
              <a:solidFill>
                <a:srgbClr val="000000"/>
              </a:solidFill>
              <a:latin typeface="Calibri" pitchFamily="34" charset="0"/>
              <a:hlinkClick xmlns:r="http://schemas.openxmlformats.org/officeDocument/2006/relationships" r:id="rId3"/>
            </a:rPr>
            <a:t>NASA</a:t>
          </a:r>
          <a:r>
            <a:rPr lang="en-US" sz="1000" dirty="0">
              <a:solidFill>
                <a:srgbClr val="000000"/>
              </a:solidFill>
              <a:latin typeface="Calibri" pitchFamily="34" charset="0"/>
            </a:rPr>
            <a:t>), ARC2 (</a:t>
          </a:r>
          <a:r>
            <a:rPr lang="en-US" sz="1000" dirty="0">
              <a:solidFill>
                <a:srgbClr val="000000"/>
              </a:solidFill>
              <a:latin typeface="Calibri" pitchFamily="34" charset="0"/>
              <a:hlinkClick xmlns:r="http://schemas.openxmlformats.org/officeDocument/2006/relationships" r:id="rId4"/>
            </a:rPr>
            <a:t>EUMETSAT</a:t>
          </a:r>
          <a:r>
            <a:rPr lang="en-US" sz="1000" dirty="0">
              <a:solidFill>
                <a:srgbClr val="000000"/>
              </a:solidFill>
              <a:latin typeface="Calibri" pitchFamily="34" charset="0"/>
            </a:rPr>
            <a:t>), RFE2 (</a:t>
          </a:r>
          <a:r>
            <a:rPr lang="en-US" sz="1000" dirty="0">
              <a:solidFill>
                <a:srgbClr val="000000"/>
              </a:solidFill>
              <a:latin typeface="Calibri" pitchFamily="34" charset="0"/>
              <a:hlinkClick xmlns:r="http://schemas.openxmlformats.org/officeDocument/2006/relationships" r:id="rId5"/>
            </a:rPr>
            <a:t>NOAA</a:t>
          </a:r>
          <a:r>
            <a:rPr lang="en-US" sz="1000" dirty="0">
              <a:solidFill>
                <a:srgbClr val="000000"/>
              </a:solidFill>
              <a:latin typeface="Calibri" pitchFamily="34" charset="0"/>
            </a:rPr>
            <a:t>), CHIRPS ( </a:t>
          </a:r>
          <a:r>
            <a:rPr lang="en-US" sz="1000" dirty="0">
              <a:solidFill>
                <a:srgbClr val="000000"/>
              </a:solidFill>
              <a:latin typeface="Calibri" pitchFamily="34" charset="0"/>
              <a:hlinkClick xmlns:r="http://schemas.openxmlformats.org/officeDocument/2006/relationships" r:id="rId6"/>
            </a:rPr>
            <a:t>FEWS NET</a:t>
          </a:r>
          <a:r>
            <a:rPr lang="en-US" sz="1000" dirty="0">
              <a:solidFill>
                <a:srgbClr val="000000"/>
              </a:solidFill>
              <a:latin typeface="Calibri" pitchFamily="34" charset="0"/>
            </a:rPr>
            <a:t>) , and  ERA5 (</a:t>
          </a:r>
          <a:r>
            <a:rPr lang="en-US" sz="1000" dirty="0">
              <a:solidFill>
                <a:srgbClr val="000000"/>
              </a:solidFill>
              <a:latin typeface="Calibri" pitchFamily="34" charset="0"/>
              <a:hlinkClick xmlns:r="http://schemas.openxmlformats.org/officeDocument/2006/relationships" r:id="rId7"/>
            </a:rPr>
            <a:t>ECMWF</a:t>
          </a:r>
          <a:r>
            <a:rPr lang="en-US" sz="1000" dirty="0">
              <a:solidFill>
                <a:srgbClr val="000000"/>
              </a:solidFill>
              <a:latin typeface="Calibri" pitchFamily="34" charset="0"/>
            </a:rPr>
            <a:t>) .</a:t>
          </a:r>
          <a:endParaRPr lang="en-US" sz="1000" dirty="0">
            <a:solidFill>
              <a:srgbClr val="000000"/>
            </a:solidFill>
          </a:endParaRPr>
        </a:p>
      </dgm:t>
    </dgm:pt>
    <dgm:pt modelId="{B2AB8B1C-39AF-41BF-A2D2-A485860367A4}" type="parTrans" cxnId="{CD481602-3F7D-430D-BF9B-6D26420F9BE4}">
      <dgm:prSet/>
      <dgm:spPr/>
      <dgm:t>
        <a:bodyPr/>
        <a:lstStyle/>
        <a:p>
          <a:endParaRPr lang="en-US"/>
        </a:p>
      </dgm:t>
    </dgm:pt>
    <dgm:pt modelId="{BBE61F67-C098-4181-95CF-7D2C4FB896BF}" type="sibTrans" cxnId="{CD481602-3F7D-430D-BF9B-6D26420F9BE4}">
      <dgm:prSet/>
      <dgm:spPr/>
      <dgm:t>
        <a:bodyPr/>
        <a:lstStyle/>
        <a:p>
          <a:endParaRPr lang="en-US"/>
        </a:p>
      </dgm:t>
    </dgm:pt>
    <dgm:pt modelId="{D83FC7C5-B4F7-4ACC-BF4E-09244EFAFE90}">
      <dgm:prSet phldrT="[Texte]" custT="1"/>
      <dgm:spPr/>
      <dgm:t>
        <a:bodyPr/>
        <a:lstStyle/>
        <a:p>
          <a:r>
            <a:rPr lang="fr-FR" sz="1200" b="1" i="1" u="sng" dirty="0"/>
            <a:t>Visualisation of the data:</a:t>
          </a:r>
          <a:endParaRPr lang="en-US" sz="1200" dirty="0"/>
        </a:p>
      </dgm:t>
    </dgm:pt>
    <dgm:pt modelId="{362A5DB6-B488-4ECB-858B-CA23E21B6CED}" type="parTrans" cxnId="{FDF82B0F-8338-4697-A1BD-3D9E17C59F74}">
      <dgm:prSet/>
      <dgm:spPr/>
      <dgm:t>
        <a:bodyPr/>
        <a:lstStyle/>
        <a:p>
          <a:endParaRPr lang="en-US"/>
        </a:p>
      </dgm:t>
    </dgm:pt>
    <dgm:pt modelId="{FD05D3F0-E2BB-4F1E-9808-8F4FA5709E86}" type="sibTrans" cxnId="{FDF82B0F-8338-4697-A1BD-3D9E17C59F74}">
      <dgm:prSet/>
      <dgm:spPr/>
      <dgm:t>
        <a:bodyPr/>
        <a:lstStyle/>
        <a:p>
          <a:endParaRPr lang="en-US"/>
        </a:p>
      </dgm:t>
    </dgm:pt>
    <dgm:pt modelId="{BF5D0C68-12A7-4D1D-884D-90D0D6DB62AD}">
      <dgm:prSet phldrT="[Texte]"/>
      <dgm:spPr/>
      <dgm:t>
        <a:bodyPr/>
        <a:lstStyle/>
        <a:p>
          <a:r>
            <a:rPr lang="fr-FR" dirty="0">
              <a:solidFill>
                <a:srgbClr val="000000"/>
              </a:solidFill>
              <a:latin typeface="Calibri" pitchFamily="34" charset="0"/>
            </a:rPr>
            <a:t>Taylor </a:t>
          </a:r>
          <a:r>
            <a:rPr lang="fr-FR" dirty="0" err="1">
              <a:solidFill>
                <a:srgbClr val="000000"/>
              </a:solidFill>
              <a:latin typeface="Calibri" pitchFamily="34" charset="0"/>
            </a:rPr>
            <a:t>diagrams</a:t>
          </a:r>
          <a:r>
            <a:rPr lang="fr-FR" dirty="0">
              <a:solidFill>
                <a:srgbClr val="000000"/>
              </a:solidFill>
              <a:latin typeface="Calibri" pitchFamily="34" charset="0"/>
            </a:rPr>
            <a:t>.</a:t>
          </a:r>
          <a:endParaRPr lang="en-US" dirty="0">
            <a:solidFill>
              <a:srgbClr val="000000"/>
            </a:solidFill>
          </a:endParaRPr>
        </a:p>
      </dgm:t>
    </dgm:pt>
    <dgm:pt modelId="{46CFD543-F2AB-49AD-B7BC-02D7EF6C27BE}" type="parTrans" cxnId="{5C5D93D7-2408-4193-AF7B-483041EB2D85}">
      <dgm:prSet/>
      <dgm:spPr/>
      <dgm:t>
        <a:bodyPr/>
        <a:lstStyle/>
        <a:p>
          <a:endParaRPr lang="en-US"/>
        </a:p>
      </dgm:t>
    </dgm:pt>
    <dgm:pt modelId="{E5F529DA-C3C9-4E0C-960F-824E435A3FDE}" type="sibTrans" cxnId="{5C5D93D7-2408-4193-AF7B-483041EB2D85}">
      <dgm:prSet/>
      <dgm:spPr/>
      <dgm:t>
        <a:bodyPr/>
        <a:lstStyle/>
        <a:p>
          <a:endParaRPr lang="en-US"/>
        </a:p>
      </dgm:t>
    </dgm:pt>
    <dgm:pt modelId="{D4D4CF33-8403-4B18-8CCD-B1AD546B71D3}">
      <dgm:prSet phldrT="[Texte]" custT="1"/>
      <dgm:spPr/>
      <dgm:t>
        <a:bodyPr/>
        <a:lstStyle/>
        <a:p>
          <a:r>
            <a:rPr lang="fr-FR" sz="1200" b="1" i="1" u="sng" dirty="0" err="1"/>
            <a:t>Standardized</a:t>
          </a:r>
          <a:r>
            <a:rPr lang="fr-FR" sz="1200" b="1" i="1" u="sng" dirty="0"/>
            <a:t> </a:t>
          </a:r>
          <a:r>
            <a:rPr lang="fr-FR" sz="1200" b="1" i="1" u="sng" dirty="0" err="1"/>
            <a:t>precipitation</a:t>
          </a:r>
          <a:r>
            <a:rPr lang="fr-FR" sz="1200" b="1" i="1" u="sng" dirty="0"/>
            <a:t> index (SPI):</a:t>
          </a:r>
          <a:endParaRPr lang="en-US" sz="1200" dirty="0"/>
        </a:p>
      </dgm:t>
    </dgm:pt>
    <dgm:pt modelId="{EE4FA1D6-23B4-44C6-B133-0B1A939BD0DC}" type="parTrans" cxnId="{139CB8A7-C6AF-4BDE-B51F-903E378F5EE9}">
      <dgm:prSet/>
      <dgm:spPr/>
      <dgm:t>
        <a:bodyPr/>
        <a:lstStyle/>
        <a:p>
          <a:endParaRPr lang="en-US"/>
        </a:p>
      </dgm:t>
    </dgm:pt>
    <dgm:pt modelId="{EE5BBDB4-5036-4095-81AE-402A9D4A8C91}" type="sibTrans" cxnId="{139CB8A7-C6AF-4BDE-B51F-903E378F5EE9}">
      <dgm:prSet/>
      <dgm:spPr/>
      <dgm:t>
        <a:bodyPr/>
        <a:lstStyle/>
        <a:p>
          <a:endParaRPr lang="en-US"/>
        </a:p>
      </dgm:t>
    </dgm:pt>
    <dgm:pt modelId="{FF454485-387A-4650-AFE9-6AD8B97FC43B}">
      <dgm:prSet phldrT="[Texte]"/>
      <dgm:spPr/>
      <dgm:t>
        <a:bodyPr/>
        <a:lstStyle/>
        <a:p>
          <a:r>
            <a:rPr lang="fr-FR" dirty="0" err="1">
              <a:solidFill>
                <a:srgbClr val="000000"/>
              </a:solidFill>
              <a:latin typeface="Calibri" pitchFamily="34" charset="0"/>
            </a:rPr>
            <a:t>Based</a:t>
          </a:r>
          <a:r>
            <a:rPr lang="fr-FR" dirty="0">
              <a:solidFill>
                <a:srgbClr val="000000"/>
              </a:solidFill>
              <a:latin typeface="Calibri" pitchFamily="34" charset="0"/>
            </a:rPr>
            <a:t> on </a:t>
          </a:r>
          <a:r>
            <a:rPr lang="fr-FR" dirty="0" err="1">
              <a:solidFill>
                <a:srgbClr val="000000"/>
              </a:solidFill>
              <a:latin typeface="Calibri" pitchFamily="34" charset="0"/>
            </a:rPr>
            <a:t>Monthly</a:t>
          </a:r>
          <a:r>
            <a:rPr lang="fr-FR" dirty="0">
              <a:solidFill>
                <a:srgbClr val="000000"/>
              </a:solidFill>
              <a:latin typeface="Calibri" pitchFamily="34" charset="0"/>
            </a:rPr>
            <a:t> </a:t>
          </a:r>
          <a:r>
            <a:rPr lang="fr-FR" dirty="0" err="1">
              <a:solidFill>
                <a:srgbClr val="000000"/>
              </a:solidFill>
              <a:latin typeface="Calibri" pitchFamily="34" charset="0"/>
            </a:rPr>
            <a:t>precipitation</a:t>
          </a:r>
          <a:r>
            <a:rPr lang="fr-FR" dirty="0">
              <a:solidFill>
                <a:srgbClr val="000000"/>
              </a:solidFill>
              <a:latin typeface="Calibri" pitchFamily="34" charset="0"/>
            </a:rPr>
            <a:t> </a:t>
          </a:r>
          <a:r>
            <a:rPr lang="fr-FR" dirty="0" err="1">
              <a:solidFill>
                <a:srgbClr val="000000"/>
              </a:solidFill>
              <a:latin typeface="Calibri" pitchFamily="34" charset="0"/>
            </a:rPr>
            <a:t>from</a:t>
          </a:r>
          <a:r>
            <a:rPr lang="fr-FR" dirty="0">
              <a:solidFill>
                <a:srgbClr val="000000"/>
              </a:solidFill>
              <a:latin typeface="Calibri" pitchFamily="34" charset="0"/>
            </a:rPr>
            <a:t> the six </a:t>
          </a:r>
          <a:r>
            <a:rPr lang="fr-FR" dirty="0" err="1">
              <a:solidFill>
                <a:srgbClr val="000000"/>
              </a:solidFill>
              <a:latin typeface="Calibri" pitchFamily="34" charset="0"/>
            </a:rPr>
            <a:t>weather</a:t>
          </a:r>
          <a:r>
            <a:rPr lang="fr-FR" dirty="0">
              <a:solidFill>
                <a:srgbClr val="000000"/>
              </a:solidFill>
              <a:latin typeface="Calibri" pitchFamily="34" charset="0"/>
            </a:rPr>
            <a:t> stations in </a:t>
          </a:r>
          <a:r>
            <a:rPr lang="fr-FR" dirty="0" err="1">
              <a:solidFill>
                <a:srgbClr val="000000"/>
              </a:solidFill>
              <a:latin typeface="Calibri" pitchFamily="34" charset="0"/>
            </a:rPr>
            <a:t>order</a:t>
          </a:r>
          <a:r>
            <a:rPr lang="fr-FR" dirty="0">
              <a:solidFill>
                <a:srgbClr val="000000"/>
              </a:solidFill>
              <a:latin typeface="Calibri" pitchFamily="34" charset="0"/>
            </a:rPr>
            <a:t> to </a:t>
          </a:r>
          <a:r>
            <a:rPr lang="fr-FR" dirty="0" err="1">
              <a:solidFill>
                <a:srgbClr val="000000"/>
              </a:solidFill>
              <a:latin typeface="Calibri" pitchFamily="34" charset="0"/>
            </a:rPr>
            <a:t>determine</a:t>
          </a:r>
          <a:r>
            <a:rPr lang="fr-FR" dirty="0">
              <a:solidFill>
                <a:srgbClr val="000000"/>
              </a:solidFill>
              <a:latin typeface="Calibri" pitchFamily="34" charset="0"/>
            </a:rPr>
            <a:t> the </a:t>
          </a:r>
          <a:r>
            <a:rPr lang="fr-FR" dirty="0" err="1">
              <a:solidFill>
                <a:srgbClr val="000000"/>
              </a:solidFill>
              <a:latin typeface="Calibri" pitchFamily="34" charset="0"/>
            </a:rPr>
            <a:t>onset</a:t>
          </a:r>
          <a:r>
            <a:rPr lang="fr-FR" dirty="0">
              <a:solidFill>
                <a:srgbClr val="000000"/>
              </a:solidFill>
              <a:latin typeface="Calibri" pitchFamily="34" charset="0"/>
            </a:rPr>
            <a:t>, duration, and magnitude of the </a:t>
          </a:r>
          <a:r>
            <a:rPr lang="fr-FR" dirty="0" err="1">
              <a:solidFill>
                <a:srgbClr val="000000"/>
              </a:solidFill>
              <a:latin typeface="Calibri" pitchFamily="34" charset="0"/>
            </a:rPr>
            <a:t>meteorological</a:t>
          </a:r>
          <a:r>
            <a:rPr lang="fr-FR" dirty="0">
              <a:solidFill>
                <a:srgbClr val="000000"/>
              </a:solidFill>
              <a:latin typeface="Calibri" pitchFamily="34" charset="0"/>
            </a:rPr>
            <a:t> </a:t>
          </a:r>
          <a:r>
            <a:rPr lang="fr-FR" dirty="0" err="1">
              <a:solidFill>
                <a:srgbClr val="000000"/>
              </a:solidFill>
              <a:latin typeface="Calibri" pitchFamily="34" charset="0"/>
            </a:rPr>
            <a:t>drought</a:t>
          </a:r>
          <a:r>
            <a:rPr lang="fr-FR" dirty="0">
              <a:solidFill>
                <a:srgbClr val="000000"/>
              </a:solidFill>
              <a:latin typeface="Calibri" pitchFamily="34" charset="0"/>
            </a:rPr>
            <a:t>.</a:t>
          </a:r>
          <a:endParaRPr lang="en-US" dirty="0">
            <a:solidFill>
              <a:srgbClr val="000000"/>
            </a:solidFill>
          </a:endParaRPr>
        </a:p>
      </dgm:t>
    </dgm:pt>
    <dgm:pt modelId="{4CF5714C-4356-4751-947D-4A0D4F66BD19}" type="parTrans" cxnId="{1B0C5E27-18C9-4FB1-AE14-881FF2ED1A04}">
      <dgm:prSet/>
      <dgm:spPr/>
      <dgm:t>
        <a:bodyPr/>
        <a:lstStyle/>
        <a:p>
          <a:endParaRPr lang="en-US"/>
        </a:p>
      </dgm:t>
    </dgm:pt>
    <dgm:pt modelId="{4A1654EA-27B5-4C95-A6A1-5E513AE51C70}" type="sibTrans" cxnId="{1B0C5E27-18C9-4FB1-AE14-881FF2ED1A04}">
      <dgm:prSet/>
      <dgm:spPr/>
      <dgm:t>
        <a:bodyPr/>
        <a:lstStyle/>
        <a:p>
          <a:endParaRPr lang="en-US"/>
        </a:p>
      </dgm:t>
    </dgm:pt>
    <dgm:pt modelId="{D65B6D2E-3C8D-4ED3-855E-C5F09CA396EF}">
      <dgm:prSet custT="1"/>
      <dgm:spPr/>
      <dgm:t>
        <a:bodyPr/>
        <a:lstStyle/>
        <a:p>
          <a:r>
            <a:rPr lang="fr-FR" sz="1200" b="1" i="1" u="sng" dirty="0"/>
            <a:t>Collection of </a:t>
          </a:r>
          <a:r>
            <a:rPr lang="fr-FR" sz="1200" b="1" i="1" u="sng" dirty="0" err="1"/>
            <a:t>precipitation</a:t>
          </a:r>
          <a:r>
            <a:rPr lang="fr-FR" sz="1200" b="1" i="1" u="sng" dirty="0"/>
            <a:t> observations data: </a:t>
          </a:r>
          <a:endParaRPr lang="en-US" sz="1200" dirty="0"/>
        </a:p>
      </dgm:t>
    </dgm:pt>
    <dgm:pt modelId="{DC62D290-7C9A-4314-8539-29F31BE948AC}" type="parTrans" cxnId="{87E89CAB-A572-4EFA-9B75-52F70DF68EB6}">
      <dgm:prSet/>
      <dgm:spPr/>
      <dgm:t>
        <a:bodyPr/>
        <a:lstStyle/>
        <a:p>
          <a:endParaRPr lang="en-US"/>
        </a:p>
      </dgm:t>
    </dgm:pt>
    <dgm:pt modelId="{4BD35306-0D17-4AD7-9944-5DCF802C5C73}" type="sibTrans" cxnId="{87E89CAB-A572-4EFA-9B75-52F70DF68EB6}">
      <dgm:prSet/>
      <dgm:spPr/>
      <dgm:t>
        <a:bodyPr/>
        <a:lstStyle/>
        <a:p>
          <a:endParaRPr lang="en-US"/>
        </a:p>
      </dgm:t>
    </dgm:pt>
    <dgm:pt modelId="{C23726BD-DAE5-4B3C-8481-C139B11EDA86}">
      <dgm:prSet custT="1"/>
      <dgm:spPr/>
      <dgm:t>
        <a:bodyPr/>
        <a:lstStyle/>
        <a:p>
          <a:r>
            <a:rPr lang="fr-FR" sz="1200" b="1" i="1" u="sng" dirty="0" err="1"/>
            <a:t>Comparison</a:t>
          </a:r>
          <a:r>
            <a:rPr lang="fr-FR" sz="1200" b="1" i="1" u="sng" dirty="0"/>
            <a:t> and </a:t>
          </a:r>
          <a:r>
            <a:rPr lang="fr-FR" sz="1200" b="1" i="1" u="sng" dirty="0" err="1"/>
            <a:t>analysis</a:t>
          </a:r>
          <a:r>
            <a:rPr lang="fr-FR" sz="1200" b="1" i="1" u="sng" dirty="0"/>
            <a:t>  of the data:</a:t>
          </a:r>
          <a:endParaRPr lang="en-US" sz="1200" dirty="0"/>
        </a:p>
      </dgm:t>
    </dgm:pt>
    <dgm:pt modelId="{B23D986D-899A-4FCB-B48E-422320C98DBE}" type="parTrans" cxnId="{8266684C-6FF7-4B37-8962-DEF6F50C45F7}">
      <dgm:prSet/>
      <dgm:spPr/>
      <dgm:t>
        <a:bodyPr/>
        <a:lstStyle/>
        <a:p>
          <a:endParaRPr lang="en-US"/>
        </a:p>
      </dgm:t>
    </dgm:pt>
    <dgm:pt modelId="{39A1350A-EA0A-4B03-B95B-2924B4B58C0D}" type="sibTrans" cxnId="{8266684C-6FF7-4B37-8962-DEF6F50C45F7}">
      <dgm:prSet/>
      <dgm:spPr/>
      <dgm:t>
        <a:bodyPr/>
        <a:lstStyle/>
        <a:p>
          <a:endParaRPr lang="en-US"/>
        </a:p>
      </dgm:t>
    </dgm:pt>
    <dgm:pt modelId="{459385DF-A505-454C-A3BD-0579DEDBC093}">
      <dgm:prSet custT="1"/>
      <dgm:spPr/>
      <dgm:t>
        <a:bodyPr/>
        <a:lstStyle/>
        <a:p>
          <a:r>
            <a:rPr lang="en-US" sz="1000" dirty="0">
              <a:solidFill>
                <a:srgbClr val="000000"/>
              </a:solidFill>
              <a:latin typeface="Calibri" pitchFamily="34" charset="0"/>
            </a:rPr>
            <a:t>Tachedert (2343 m), Imskerbour (1404 m), Asni (1170 m), Grawa (550 m), Agdal (489 m), and Agafay (487 m). (LMI TREMA)</a:t>
          </a:r>
          <a:endParaRPr lang="en-US" sz="1000" dirty="0">
            <a:solidFill>
              <a:srgbClr val="000000"/>
            </a:solidFill>
          </a:endParaRPr>
        </a:p>
      </dgm:t>
    </dgm:pt>
    <dgm:pt modelId="{BD74DA63-7BB8-4EBC-A07F-7D9E1A123745}" type="parTrans" cxnId="{5EB014DF-BA8F-422C-BD94-6DE2276CA3F3}">
      <dgm:prSet/>
      <dgm:spPr/>
      <dgm:t>
        <a:bodyPr/>
        <a:lstStyle/>
        <a:p>
          <a:endParaRPr lang="en-US"/>
        </a:p>
      </dgm:t>
    </dgm:pt>
    <dgm:pt modelId="{8AA0354D-7470-453D-BFFE-BC709FA72AC2}" type="sibTrans" cxnId="{5EB014DF-BA8F-422C-BD94-6DE2276CA3F3}">
      <dgm:prSet/>
      <dgm:spPr/>
      <dgm:t>
        <a:bodyPr/>
        <a:lstStyle/>
        <a:p>
          <a:endParaRPr lang="en-US"/>
        </a:p>
      </dgm:t>
    </dgm:pt>
    <dgm:pt modelId="{3FE422AF-BA29-4755-B158-FA904175B500}">
      <dgm:prSet custT="1"/>
      <dgm:spPr/>
      <dgm:t>
        <a:bodyPr/>
        <a:lstStyle/>
        <a:p>
          <a:r>
            <a:rPr lang="en-US" sz="1000" dirty="0">
              <a:solidFill>
                <a:srgbClr val="000000"/>
              </a:solidFill>
              <a:latin typeface="Calibri" pitchFamily="34" charset="0"/>
            </a:rPr>
            <a:t>Nash-Sutcliffe Efficiency Coefficient, Bias, Root Mean Square Error (RMSE), Root Mean Square Deviation (RMSD), the standard deviation, the Correlation Coefficient (R) and the Coefficient of Determination (R²).</a:t>
          </a:r>
          <a:endParaRPr lang="en-US" sz="1000" dirty="0">
            <a:solidFill>
              <a:srgbClr val="000000"/>
            </a:solidFill>
          </a:endParaRPr>
        </a:p>
      </dgm:t>
    </dgm:pt>
    <dgm:pt modelId="{42ACA34D-DB91-46A7-AF64-C46D8A97DD85}" type="parTrans" cxnId="{2F540D52-DE8F-4CE0-BA73-5BB6E6227F9E}">
      <dgm:prSet/>
      <dgm:spPr/>
      <dgm:t>
        <a:bodyPr/>
        <a:lstStyle/>
        <a:p>
          <a:endParaRPr lang="en-US"/>
        </a:p>
      </dgm:t>
    </dgm:pt>
    <dgm:pt modelId="{9760EBB6-16EE-490E-9D10-6AD03ED70738}" type="sibTrans" cxnId="{2F540D52-DE8F-4CE0-BA73-5BB6E6227F9E}">
      <dgm:prSet/>
      <dgm:spPr/>
      <dgm:t>
        <a:bodyPr/>
        <a:lstStyle/>
        <a:p>
          <a:endParaRPr lang="en-US"/>
        </a:p>
      </dgm:t>
    </dgm:pt>
    <dgm:pt modelId="{30CCB459-4729-4376-9F15-1AD4703AFCD5}">
      <dgm:prSet/>
      <dgm:spPr/>
      <dgm:t>
        <a:bodyPr/>
        <a:lstStyle/>
        <a:p>
          <a:r>
            <a:rPr lang="fr-FR" dirty="0" err="1">
              <a:solidFill>
                <a:srgbClr val="000000"/>
              </a:solidFill>
              <a:latin typeface="Calibri" pitchFamily="34" charset="0"/>
            </a:rPr>
            <a:t>Scatterplots</a:t>
          </a:r>
          <a:r>
            <a:rPr lang="fr-FR" dirty="0">
              <a:solidFill>
                <a:srgbClr val="000000"/>
              </a:solidFill>
              <a:latin typeface="Calibri" pitchFamily="34" charset="0"/>
            </a:rPr>
            <a:t>. </a:t>
          </a:r>
          <a:endParaRPr lang="en-US" dirty="0">
            <a:solidFill>
              <a:srgbClr val="000000"/>
            </a:solidFill>
            <a:latin typeface="Calibri" pitchFamily="34" charset="0"/>
          </a:endParaRPr>
        </a:p>
      </dgm:t>
    </dgm:pt>
    <dgm:pt modelId="{5EB79370-621E-490F-A74F-F3350CFA7924}" type="parTrans" cxnId="{F346B72D-92C1-4AF7-BD29-3C398A547BBE}">
      <dgm:prSet/>
      <dgm:spPr/>
      <dgm:t>
        <a:bodyPr/>
        <a:lstStyle/>
        <a:p>
          <a:endParaRPr lang="en-US"/>
        </a:p>
      </dgm:t>
    </dgm:pt>
    <dgm:pt modelId="{C738D90A-706B-42BC-B42A-AE0FDCF01ADB}" type="sibTrans" cxnId="{F346B72D-92C1-4AF7-BD29-3C398A547BBE}">
      <dgm:prSet/>
      <dgm:spPr/>
      <dgm:t>
        <a:bodyPr/>
        <a:lstStyle/>
        <a:p>
          <a:endParaRPr lang="en-US"/>
        </a:p>
      </dgm:t>
    </dgm:pt>
    <dgm:pt modelId="{D2D60459-D436-45CA-A772-3729824545D1}" type="pres">
      <dgm:prSet presAssocID="{DA4A6576-B87F-430A-A80A-8A5922EC8004}" presName="Name0" presStyleCnt="0">
        <dgm:presLayoutVars>
          <dgm:dir/>
          <dgm:animLvl val="lvl"/>
          <dgm:resizeHandles val="exact"/>
        </dgm:presLayoutVars>
      </dgm:prSet>
      <dgm:spPr/>
      <dgm:t>
        <a:bodyPr/>
        <a:lstStyle/>
        <a:p>
          <a:endParaRPr lang="en-US"/>
        </a:p>
      </dgm:t>
    </dgm:pt>
    <dgm:pt modelId="{1FA22998-DBEB-49C8-A592-A107FD80D441}" type="pres">
      <dgm:prSet presAssocID="{5E8CF9C8-47DC-4D26-8233-827B34A3737D}" presName="linNode" presStyleCnt="0"/>
      <dgm:spPr/>
    </dgm:pt>
    <dgm:pt modelId="{105E1066-C2BA-47E9-98AA-4A84047A3808}" type="pres">
      <dgm:prSet presAssocID="{5E8CF9C8-47DC-4D26-8233-827B34A3737D}" presName="parentText" presStyleLbl="node1" presStyleIdx="0" presStyleCnt="5">
        <dgm:presLayoutVars>
          <dgm:chMax val="1"/>
          <dgm:bulletEnabled val="1"/>
        </dgm:presLayoutVars>
      </dgm:prSet>
      <dgm:spPr/>
      <dgm:t>
        <a:bodyPr/>
        <a:lstStyle/>
        <a:p>
          <a:endParaRPr lang="en-US"/>
        </a:p>
      </dgm:t>
    </dgm:pt>
    <dgm:pt modelId="{F63DACE2-4736-4CC1-87AD-F838368AC036}" type="pres">
      <dgm:prSet presAssocID="{5E8CF9C8-47DC-4D26-8233-827B34A3737D}" presName="descendantText" presStyleLbl="alignAccFollowNode1" presStyleIdx="0" presStyleCnt="5">
        <dgm:presLayoutVars>
          <dgm:bulletEnabled val="1"/>
        </dgm:presLayoutVars>
      </dgm:prSet>
      <dgm:spPr/>
      <dgm:t>
        <a:bodyPr/>
        <a:lstStyle/>
        <a:p>
          <a:endParaRPr lang="en-US"/>
        </a:p>
      </dgm:t>
    </dgm:pt>
    <dgm:pt modelId="{510E3C1A-DCB2-429C-9F25-EED75F346A35}" type="pres">
      <dgm:prSet presAssocID="{9BE55237-3E3F-4F11-8654-00C0AF8F5DF1}" presName="sp" presStyleCnt="0"/>
      <dgm:spPr/>
    </dgm:pt>
    <dgm:pt modelId="{B2B2D804-ABDA-4B0F-86FF-320CC5684052}" type="pres">
      <dgm:prSet presAssocID="{D65B6D2E-3C8D-4ED3-855E-C5F09CA396EF}" presName="linNode" presStyleCnt="0"/>
      <dgm:spPr/>
    </dgm:pt>
    <dgm:pt modelId="{3D3F1E46-DF31-451A-AFCB-F9A48A9859A9}" type="pres">
      <dgm:prSet presAssocID="{D65B6D2E-3C8D-4ED3-855E-C5F09CA396EF}" presName="parentText" presStyleLbl="node1" presStyleIdx="1" presStyleCnt="5">
        <dgm:presLayoutVars>
          <dgm:chMax val="1"/>
          <dgm:bulletEnabled val="1"/>
        </dgm:presLayoutVars>
      </dgm:prSet>
      <dgm:spPr/>
      <dgm:t>
        <a:bodyPr/>
        <a:lstStyle/>
        <a:p>
          <a:endParaRPr lang="en-US"/>
        </a:p>
      </dgm:t>
    </dgm:pt>
    <dgm:pt modelId="{6FEA2165-842C-4EB6-AB8A-D126E906AA5D}" type="pres">
      <dgm:prSet presAssocID="{D65B6D2E-3C8D-4ED3-855E-C5F09CA396EF}" presName="descendantText" presStyleLbl="alignAccFollowNode1" presStyleIdx="1" presStyleCnt="5">
        <dgm:presLayoutVars>
          <dgm:bulletEnabled val="1"/>
        </dgm:presLayoutVars>
      </dgm:prSet>
      <dgm:spPr/>
      <dgm:t>
        <a:bodyPr/>
        <a:lstStyle/>
        <a:p>
          <a:endParaRPr lang="en-US"/>
        </a:p>
      </dgm:t>
    </dgm:pt>
    <dgm:pt modelId="{E876CFF6-2E09-4BF9-B8B7-8C0CA73CC31D}" type="pres">
      <dgm:prSet presAssocID="{4BD35306-0D17-4AD7-9944-5DCF802C5C73}" presName="sp" presStyleCnt="0"/>
      <dgm:spPr/>
    </dgm:pt>
    <dgm:pt modelId="{48A9FA5E-1DBE-459A-9CEF-8270CC2EA083}" type="pres">
      <dgm:prSet presAssocID="{C23726BD-DAE5-4B3C-8481-C139B11EDA86}" presName="linNode" presStyleCnt="0"/>
      <dgm:spPr/>
    </dgm:pt>
    <dgm:pt modelId="{84D028CA-CE19-4563-BE56-FC841229780C}" type="pres">
      <dgm:prSet presAssocID="{C23726BD-DAE5-4B3C-8481-C139B11EDA86}" presName="parentText" presStyleLbl="node1" presStyleIdx="2" presStyleCnt="5">
        <dgm:presLayoutVars>
          <dgm:chMax val="1"/>
          <dgm:bulletEnabled val="1"/>
        </dgm:presLayoutVars>
      </dgm:prSet>
      <dgm:spPr/>
      <dgm:t>
        <a:bodyPr/>
        <a:lstStyle/>
        <a:p>
          <a:endParaRPr lang="en-US"/>
        </a:p>
      </dgm:t>
    </dgm:pt>
    <dgm:pt modelId="{AC83677C-0FD8-4629-B0F6-8DCD26BFE18F}" type="pres">
      <dgm:prSet presAssocID="{C23726BD-DAE5-4B3C-8481-C139B11EDA86}" presName="descendantText" presStyleLbl="alignAccFollowNode1" presStyleIdx="2" presStyleCnt="5">
        <dgm:presLayoutVars>
          <dgm:bulletEnabled val="1"/>
        </dgm:presLayoutVars>
      </dgm:prSet>
      <dgm:spPr/>
      <dgm:t>
        <a:bodyPr/>
        <a:lstStyle/>
        <a:p>
          <a:endParaRPr lang="en-US"/>
        </a:p>
      </dgm:t>
    </dgm:pt>
    <dgm:pt modelId="{77FC0BFE-13EF-4BC8-B4B9-0A4BB302BE54}" type="pres">
      <dgm:prSet presAssocID="{39A1350A-EA0A-4B03-B95B-2924B4B58C0D}" presName="sp" presStyleCnt="0"/>
      <dgm:spPr/>
    </dgm:pt>
    <dgm:pt modelId="{079A78E2-428A-4066-807F-28071DEBC0A2}" type="pres">
      <dgm:prSet presAssocID="{D83FC7C5-B4F7-4ACC-BF4E-09244EFAFE90}" presName="linNode" presStyleCnt="0"/>
      <dgm:spPr/>
    </dgm:pt>
    <dgm:pt modelId="{DF8216DE-6C56-4F83-89A3-207656FF4ACE}" type="pres">
      <dgm:prSet presAssocID="{D83FC7C5-B4F7-4ACC-BF4E-09244EFAFE90}" presName="parentText" presStyleLbl="node1" presStyleIdx="3" presStyleCnt="5">
        <dgm:presLayoutVars>
          <dgm:chMax val="1"/>
          <dgm:bulletEnabled val="1"/>
        </dgm:presLayoutVars>
      </dgm:prSet>
      <dgm:spPr/>
      <dgm:t>
        <a:bodyPr/>
        <a:lstStyle/>
        <a:p>
          <a:endParaRPr lang="en-US"/>
        </a:p>
      </dgm:t>
    </dgm:pt>
    <dgm:pt modelId="{DAC49BC8-7B35-493F-B2D3-7D4E81B1BE4C}" type="pres">
      <dgm:prSet presAssocID="{D83FC7C5-B4F7-4ACC-BF4E-09244EFAFE90}" presName="descendantText" presStyleLbl="alignAccFollowNode1" presStyleIdx="3" presStyleCnt="5">
        <dgm:presLayoutVars>
          <dgm:bulletEnabled val="1"/>
        </dgm:presLayoutVars>
      </dgm:prSet>
      <dgm:spPr/>
      <dgm:t>
        <a:bodyPr/>
        <a:lstStyle/>
        <a:p>
          <a:endParaRPr lang="en-US"/>
        </a:p>
      </dgm:t>
    </dgm:pt>
    <dgm:pt modelId="{10A2C66C-1728-47BC-B407-3ADB386E3BE3}" type="pres">
      <dgm:prSet presAssocID="{FD05D3F0-E2BB-4F1E-9808-8F4FA5709E86}" presName="sp" presStyleCnt="0"/>
      <dgm:spPr/>
    </dgm:pt>
    <dgm:pt modelId="{40797A28-C5C2-4019-B3F7-5630D08465F1}" type="pres">
      <dgm:prSet presAssocID="{D4D4CF33-8403-4B18-8CCD-B1AD546B71D3}" presName="linNode" presStyleCnt="0"/>
      <dgm:spPr/>
    </dgm:pt>
    <dgm:pt modelId="{C45E8C8B-6870-45AA-8C5E-ED94FA41CA13}" type="pres">
      <dgm:prSet presAssocID="{D4D4CF33-8403-4B18-8CCD-B1AD546B71D3}" presName="parentText" presStyleLbl="node1" presStyleIdx="4" presStyleCnt="5">
        <dgm:presLayoutVars>
          <dgm:chMax val="1"/>
          <dgm:bulletEnabled val="1"/>
        </dgm:presLayoutVars>
      </dgm:prSet>
      <dgm:spPr/>
      <dgm:t>
        <a:bodyPr/>
        <a:lstStyle/>
        <a:p>
          <a:endParaRPr lang="en-US"/>
        </a:p>
      </dgm:t>
    </dgm:pt>
    <dgm:pt modelId="{CB4F921D-B775-473D-B90A-33370729EE6E}" type="pres">
      <dgm:prSet presAssocID="{D4D4CF33-8403-4B18-8CCD-B1AD546B71D3}" presName="descendantText" presStyleLbl="alignAccFollowNode1" presStyleIdx="4" presStyleCnt="5">
        <dgm:presLayoutVars>
          <dgm:bulletEnabled val="1"/>
        </dgm:presLayoutVars>
      </dgm:prSet>
      <dgm:spPr/>
      <dgm:t>
        <a:bodyPr/>
        <a:lstStyle/>
        <a:p>
          <a:endParaRPr lang="en-US"/>
        </a:p>
      </dgm:t>
    </dgm:pt>
  </dgm:ptLst>
  <dgm:cxnLst>
    <dgm:cxn modelId="{6E3C8EEC-8722-4D1A-B2AF-F1A2FC795598}" type="presOf" srcId="{FF454485-387A-4650-AFE9-6AD8B97FC43B}" destId="{CB4F921D-B775-473D-B90A-33370729EE6E}" srcOrd="0" destOrd="0" presId="urn:microsoft.com/office/officeart/2005/8/layout/vList5"/>
    <dgm:cxn modelId="{3E9631D2-4673-4B91-ACC8-4E3E3D0CDE47}" type="presOf" srcId="{5E8CF9C8-47DC-4D26-8233-827B34A3737D}" destId="{105E1066-C2BA-47E9-98AA-4A84047A3808}" srcOrd="0" destOrd="0" presId="urn:microsoft.com/office/officeart/2005/8/layout/vList5"/>
    <dgm:cxn modelId="{5EB014DF-BA8F-422C-BD94-6DE2276CA3F3}" srcId="{D65B6D2E-3C8D-4ED3-855E-C5F09CA396EF}" destId="{459385DF-A505-454C-A3BD-0579DEDBC093}" srcOrd="0" destOrd="0" parTransId="{BD74DA63-7BB8-4EBC-A07F-7D9E1A123745}" sibTransId="{8AA0354D-7470-453D-BFFE-BC709FA72AC2}"/>
    <dgm:cxn modelId="{2BDC5C29-04C0-4F19-89E3-F671418CA73B}" type="presOf" srcId="{459385DF-A505-454C-A3BD-0579DEDBC093}" destId="{6FEA2165-842C-4EB6-AB8A-D126E906AA5D}" srcOrd="0" destOrd="0" presId="urn:microsoft.com/office/officeart/2005/8/layout/vList5"/>
    <dgm:cxn modelId="{87E89CAB-A572-4EFA-9B75-52F70DF68EB6}" srcId="{DA4A6576-B87F-430A-A80A-8A5922EC8004}" destId="{D65B6D2E-3C8D-4ED3-855E-C5F09CA396EF}" srcOrd="1" destOrd="0" parTransId="{DC62D290-7C9A-4314-8539-29F31BE948AC}" sibTransId="{4BD35306-0D17-4AD7-9944-5DCF802C5C73}"/>
    <dgm:cxn modelId="{8266684C-6FF7-4B37-8962-DEF6F50C45F7}" srcId="{DA4A6576-B87F-430A-A80A-8A5922EC8004}" destId="{C23726BD-DAE5-4B3C-8481-C139B11EDA86}" srcOrd="2" destOrd="0" parTransId="{B23D986D-899A-4FCB-B48E-422320C98DBE}" sibTransId="{39A1350A-EA0A-4B03-B95B-2924B4B58C0D}"/>
    <dgm:cxn modelId="{A1F88D74-2365-4A27-AEF6-7CF980DE72CB}" type="presOf" srcId="{BF5D0C68-12A7-4D1D-884D-90D0D6DB62AD}" destId="{DAC49BC8-7B35-493F-B2D3-7D4E81B1BE4C}" srcOrd="0" destOrd="0" presId="urn:microsoft.com/office/officeart/2005/8/layout/vList5"/>
    <dgm:cxn modelId="{139CB8A7-C6AF-4BDE-B51F-903E378F5EE9}" srcId="{DA4A6576-B87F-430A-A80A-8A5922EC8004}" destId="{D4D4CF33-8403-4B18-8CCD-B1AD546B71D3}" srcOrd="4" destOrd="0" parTransId="{EE4FA1D6-23B4-44C6-B133-0B1A939BD0DC}" sibTransId="{EE5BBDB4-5036-4095-81AE-402A9D4A8C91}"/>
    <dgm:cxn modelId="{FDF82B0F-8338-4697-A1BD-3D9E17C59F74}" srcId="{DA4A6576-B87F-430A-A80A-8A5922EC8004}" destId="{D83FC7C5-B4F7-4ACC-BF4E-09244EFAFE90}" srcOrd="3" destOrd="0" parTransId="{362A5DB6-B488-4ECB-858B-CA23E21B6CED}" sibTransId="{FD05D3F0-E2BB-4F1E-9808-8F4FA5709E86}"/>
    <dgm:cxn modelId="{2F540D52-DE8F-4CE0-BA73-5BB6E6227F9E}" srcId="{C23726BD-DAE5-4B3C-8481-C139B11EDA86}" destId="{3FE422AF-BA29-4755-B158-FA904175B500}" srcOrd="0" destOrd="0" parTransId="{42ACA34D-DB91-46A7-AF64-C46D8A97DD85}" sibTransId="{9760EBB6-16EE-490E-9D10-6AD03ED70738}"/>
    <dgm:cxn modelId="{C4064D51-84C3-40FA-B428-1A0CF883641A}" type="presOf" srcId="{30CCB459-4729-4376-9F15-1AD4703AFCD5}" destId="{DAC49BC8-7B35-493F-B2D3-7D4E81B1BE4C}" srcOrd="0" destOrd="1" presId="urn:microsoft.com/office/officeart/2005/8/layout/vList5"/>
    <dgm:cxn modelId="{E458B486-EE3E-44F7-BC82-123158F74A1B}" type="presOf" srcId="{D4D4CF33-8403-4B18-8CCD-B1AD546B71D3}" destId="{C45E8C8B-6870-45AA-8C5E-ED94FA41CA13}" srcOrd="0" destOrd="0" presId="urn:microsoft.com/office/officeart/2005/8/layout/vList5"/>
    <dgm:cxn modelId="{1251081F-06A8-46FF-912F-0D0EEF25081E}" type="presOf" srcId="{DA4A6576-B87F-430A-A80A-8A5922EC8004}" destId="{D2D60459-D436-45CA-A772-3729824545D1}" srcOrd="0" destOrd="0" presId="urn:microsoft.com/office/officeart/2005/8/layout/vList5"/>
    <dgm:cxn modelId="{CD481602-3F7D-430D-BF9B-6D26420F9BE4}" srcId="{5E8CF9C8-47DC-4D26-8233-827B34A3737D}" destId="{923D2B58-A08D-414E-965D-8B16EA5FC1FF}" srcOrd="0" destOrd="0" parTransId="{B2AB8B1C-39AF-41BF-A2D2-A485860367A4}" sibTransId="{BBE61F67-C098-4181-95CF-7D2C4FB896BF}"/>
    <dgm:cxn modelId="{1B0C5E27-18C9-4FB1-AE14-881FF2ED1A04}" srcId="{D4D4CF33-8403-4B18-8CCD-B1AD546B71D3}" destId="{FF454485-387A-4650-AFE9-6AD8B97FC43B}" srcOrd="0" destOrd="0" parTransId="{4CF5714C-4356-4751-947D-4A0D4F66BD19}" sibTransId="{4A1654EA-27B5-4C95-A6A1-5E513AE51C70}"/>
    <dgm:cxn modelId="{86EC5BFC-20A1-4726-8DB4-0D70506B769E}" type="presOf" srcId="{3FE422AF-BA29-4755-B158-FA904175B500}" destId="{AC83677C-0FD8-4629-B0F6-8DCD26BFE18F}" srcOrd="0" destOrd="0" presId="urn:microsoft.com/office/officeart/2005/8/layout/vList5"/>
    <dgm:cxn modelId="{5C5D93D7-2408-4193-AF7B-483041EB2D85}" srcId="{D83FC7C5-B4F7-4ACC-BF4E-09244EFAFE90}" destId="{BF5D0C68-12A7-4D1D-884D-90D0D6DB62AD}" srcOrd="0" destOrd="0" parTransId="{46CFD543-F2AB-49AD-B7BC-02D7EF6C27BE}" sibTransId="{E5F529DA-C3C9-4E0C-960F-824E435A3FDE}"/>
    <dgm:cxn modelId="{A5B7DD1D-C768-42A8-9257-F5A2E26D86F8}" type="presOf" srcId="{D83FC7C5-B4F7-4ACC-BF4E-09244EFAFE90}" destId="{DF8216DE-6C56-4F83-89A3-207656FF4ACE}" srcOrd="0" destOrd="0" presId="urn:microsoft.com/office/officeart/2005/8/layout/vList5"/>
    <dgm:cxn modelId="{F346B72D-92C1-4AF7-BD29-3C398A547BBE}" srcId="{D83FC7C5-B4F7-4ACC-BF4E-09244EFAFE90}" destId="{30CCB459-4729-4376-9F15-1AD4703AFCD5}" srcOrd="1" destOrd="0" parTransId="{5EB79370-621E-490F-A74F-F3350CFA7924}" sibTransId="{C738D90A-706B-42BC-B42A-AE0FDCF01ADB}"/>
    <dgm:cxn modelId="{47BB1EDB-552B-4EDD-A4D7-54387E9736FC}" srcId="{DA4A6576-B87F-430A-A80A-8A5922EC8004}" destId="{5E8CF9C8-47DC-4D26-8233-827B34A3737D}" srcOrd="0" destOrd="0" parTransId="{195F5064-0487-43E4-B22E-A9FD92E82EDD}" sibTransId="{9BE55237-3E3F-4F11-8654-00C0AF8F5DF1}"/>
    <dgm:cxn modelId="{C34F506E-8ACE-43F3-B22B-DFBC5F5D8AA8}" type="presOf" srcId="{C23726BD-DAE5-4B3C-8481-C139B11EDA86}" destId="{84D028CA-CE19-4563-BE56-FC841229780C}" srcOrd="0" destOrd="0" presId="urn:microsoft.com/office/officeart/2005/8/layout/vList5"/>
    <dgm:cxn modelId="{532934D6-2A48-402F-8146-9134CC1FEAE1}" type="presOf" srcId="{923D2B58-A08D-414E-965D-8B16EA5FC1FF}" destId="{F63DACE2-4736-4CC1-87AD-F838368AC036}" srcOrd="0" destOrd="0" presId="urn:microsoft.com/office/officeart/2005/8/layout/vList5"/>
    <dgm:cxn modelId="{CC5E5B10-8788-4B5E-A9DC-4F0CEE6A1334}" type="presOf" srcId="{D65B6D2E-3C8D-4ED3-855E-C5F09CA396EF}" destId="{3D3F1E46-DF31-451A-AFCB-F9A48A9859A9}" srcOrd="0" destOrd="0" presId="urn:microsoft.com/office/officeart/2005/8/layout/vList5"/>
    <dgm:cxn modelId="{A2254FAA-F585-4940-AEF0-F42A62232170}" type="presParOf" srcId="{D2D60459-D436-45CA-A772-3729824545D1}" destId="{1FA22998-DBEB-49C8-A592-A107FD80D441}" srcOrd="0" destOrd="0" presId="urn:microsoft.com/office/officeart/2005/8/layout/vList5"/>
    <dgm:cxn modelId="{1AE7D12F-772F-457D-84B7-3F429C551A48}" type="presParOf" srcId="{1FA22998-DBEB-49C8-A592-A107FD80D441}" destId="{105E1066-C2BA-47E9-98AA-4A84047A3808}" srcOrd="0" destOrd="0" presId="urn:microsoft.com/office/officeart/2005/8/layout/vList5"/>
    <dgm:cxn modelId="{D3B75802-095E-4A41-B208-D35E3B1975F1}" type="presParOf" srcId="{1FA22998-DBEB-49C8-A592-A107FD80D441}" destId="{F63DACE2-4736-4CC1-87AD-F838368AC036}" srcOrd="1" destOrd="0" presId="urn:microsoft.com/office/officeart/2005/8/layout/vList5"/>
    <dgm:cxn modelId="{BAD4D6D6-5F24-46B0-B35E-25980B41FC68}" type="presParOf" srcId="{D2D60459-D436-45CA-A772-3729824545D1}" destId="{510E3C1A-DCB2-429C-9F25-EED75F346A35}" srcOrd="1" destOrd="0" presId="urn:microsoft.com/office/officeart/2005/8/layout/vList5"/>
    <dgm:cxn modelId="{3C8D6093-44F7-48B8-BE48-3E47FAAF694D}" type="presParOf" srcId="{D2D60459-D436-45CA-A772-3729824545D1}" destId="{B2B2D804-ABDA-4B0F-86FF-320CC5684052}" srcOrd="2" destOrd="0" presId="urn:microsoft.com/office/officeart/2005/8/layout/vList5"/>
    <dgm:cxn modelId="{2083ADF1-C825-4F80-A7ED-E6407CCE2AC2}" type="presParOf" srcId="{B2B2D804-ABDA-4B0F-86FF-320CC5684052}" destId="{3D3F1E46-DF31-451A-AFCB-F9A48A9859A9}" srcOrd="0" destOrd="0" presId="urn:microsoft.com/office/officeart/2005/8/layout/vList5"/>
    <dgm:cxn modelId="{7D1538CB-CF0F-41E5-A929-4DBA03D4FC8B}" type="presParOf" srcId="{B2B2D804-ABDA-4B0F-86FF-320CC5684052}" destId="{6FEA2165-842C-4EB6-AB8A-D126E906AA5D}" srcOrd="1" destOrd="0" presId="urn:microsoft.com/office/officeart/2005/8/layout/vList5"/>
    <dgm:cxn modelId="{A5D06AA5-9F5A-4F12-82A9-3E5891E4416E}" type="presParOf" srcId="{D2D60459-D436-45CA-A772-3729824545D1}" destId="{E876CFF6-2E09-4BF9-B8B7-8C0CA73CC31D}" srcOrd="3" destOrd="0" presId="urn:microsoft.com/office/officeart/2005/8/layout/vList5"/>
    <dgm:cxn modelId="{10826D03-E0EF-4824-88A6-9C528DBD682D}" type="presParOf" srcId="{D2D60459-D436-45CA-A772-3729824545D1}" destId="{48A9FA5E-1DBE-459A-9CEF-8270CC2EA083}" srcOrd="4" destOrd="0" presId="urn:microsoft.com/office/officeart/2005/8/layout/vList5"/>
    <dgm:cxn modelId="{F7290AF6-E45C-44CD-84E8-BD54452B2F68}" type="presParOf" srcId="{48A9FA5E-1DBE-459A-9CEF-8270CC2EA083}" destId="{84D028CA-CE19-4563-BE56-FC841229780C}" srcOrd="0" destOrd="0" presId="urn:microsoft.com/office/officeart/2005/8/layout/vList5"/>
    <dgm:cxn modelId="{CD7FAD5D-A24B-4520-B3D3-CA66A593F666}" type="presParOf" srcId="{48A9FA5E-1DBE-459A-9CEF-8270CC2EA083}" destId="{AC83677C-0FD8-4629-B0F6-8DCD26BFE18F}" srcOrd="1" destOrd="0" presId="urn:microsoft.com/office/officeart/2005/8/layout/vList5"/>
    <dgm:cxn modelId="{3EA033BA-02D9-4640-A3B1-3FD821D82C59}" type="presParOf" srcId="{D2D60459-D436-45CA-A772-3729824545D1}" destId="{77FC0BFE-13EF-4BC8-B4B9-0A4BB302BE54}" srcOrd="5" destOrd="0" presId="urn:microsoft.com/office/officeart/2005/8/layout/vList5"/>
    <dgm:cxn modelId="{B0F83000-9026-4534-A000-6B7133A5AE36}" type="presParOf" srcId="{D2D60459-D436-45CA-A772-3729824545D1}" destId="{079A78E2-428A-4066-807F-28071DEBC0A2}" srcOrd="6" destOrd="0" presId="urn:microsoft.com/office/officeart/2005/8/layout/vList5"/>
    <dgm:cxn modelId="{00D0C9DB-1BB9-40B9-96D6-4CB68AE347FD}" type="presParOf" srcId="{079A78E2-428A-4066-807F-28071DEBC0A2}" destId="{DF8216DE-6C56-4F83-89A3-207656FF4ACE}" srcOrd="0" destOrd="0" presId="urn:microsoft.com/office/officeart/2005/8/layout/vList5"/>
    <dgm:cxn modelId="{1E538677-214F-4FE8-B29F-B80F5AB952E2}" type="presParOf" srcId="{079A78E2-428A-4066-807F-28071DEBC0A2}" destId="{DAC49BC8-7B35-493F-B2D3-7D4E81B1BE4C}" srcOrd="1" destOrd="0" presId="urn:microsoft.com/office/officeart/2005/8/layout/vList5"/>
    <dgm:cxn modelId="{97D9915C-5B0D-4F89-8521-1F6921585ED3}" type="presParOf" srcId="{D2D60459-D436-45CA-A772-3729824545D1}" destId="{10A2C66C-1728-47BC-B407-3ADB386E3BE3}" srcOrd="7" destOrd="0" presId="urn:microsoft.com/office/officeart/2005/8/layout/vList5"/>
    <dgm:cxn modelId="{6189AAF3-CB88-4A57-9607-75E596E9D0C5}" type="presParOf" srcId="{D2D60459-D436-45CA-A772-3729824545D1}" destId="{40797A28-C5C2-4019-B3F7-5630D08465F1}" srcOrd="8" destOrd="0" presId="urn:microsoft.com/office/officeart/2005/8/layout/vList5"/>
    <dgm:cxn modelId="{5AC843CC-E253-4188-A229-DC77BC54C7A5}" type="presParOf" srcId="{40797A28-C5C2-4019-B3F7-5630D08465F1}" destId="{C45E8C8B-6870-45AA-8C5E-ED94FA41CA13}" srcOrd="0" destOrd="0" presId="urn:microsoft.com/office/officeart/2005/8/layout/vList5"/>
    <dgm:cxn modelId="{C57058A8-C850-47CE-93FC-8C90B3C5C942}" type="presParOf" srcId="{40797A28-C5C2-4019-B3F7-5630D08465F1}" destId="{CB4F921D-B775-473D-B90A-33370729EE6E}"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DACE2-4736-4CC1-87AD-F838368AC036}">
      <dsp:nvSpPr>
        <dsp:cNvPr id="0" name=""/>
        <dsp:cNvSpPr/>
      </dsp:nvSpPr>
      <dsp:spPr>
        <a:xfrm rot="5400000">
          <a:off x="5162159" y="-1816479"/>
          <a:ext cx="1560943" cy="55930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latin typeface="Calibri" pitchFamily="34" charset="0"/>
            </a:rPr>
            <a:t>PERSIANN (</a:t>
          </a:r>
          <a:r>
            <a:rPr lang="en-US" sz="1900" kern="1200" dirty="0">
              <a:latin typeface="Calibri" pitchFamily="34" charset="0"/>
              <a:hlinkClick xmlns:r="http://schemas.openxmlformats.org/officeDocument/2006/relationships" r:id="rId1"/>
            </a:rPr>
            <a:t>CHRS </a:t>
          </a:r>
          <a:r>
            <a:rPr lang="en-US" sz="1900" kern="1200" dirty="0" err="1">
              <a:latin typeface="Calibri" pitchFamily="34" charset="0"/>
              <a:hlinkClick xmlns:r="http://schemas.openxmlformats.org/officeDocument/2006/relationships" r:id="rId1"/>
            </a:rPr>
            <a:t>iRain</a:t>
          </a:r>
          <a:r>
            <a:rPr lang="en-US" sz="1900" kern="1200" dirty="0">
              <a:latin typeface="Calibri" pitchFamily="34" charset="0"/>
            </a:rPr>
            <a:t>), PERSIANN CDR (</a:t>
          </a:r>
          <a:r>
            <a:rPr lang="en-US" sz="1900" kern="1200" dirty="0" err="1">
              <a:latin typeface="Calibri" pitchFamily="34" charset="0"/>
              <a:hlinkClick xmlns:r="http://schemas.openxmlformats.org/officeDocument/2006/relationships" r:id="rId2"/>
            </a:rPr>
            <a:t>RainSphere</a:t>
          </a:r>
          <a:r>
            <a:rPr lang="en-US" sz="1900" kern="1200" dirty="0">
              <a:latin typeface="Calibri" pitchFamily="34" charset="0"/>
            </a:rPr>
            <a:t>) , TRMM3B42 ( </a:t>
          </a:r>
          <a:r>
            <a:rPr lang="en-US" sz="1900" kern="1200" dirty="0">
              <a:latin typeface="Calibri" pitchFamily="34" charset="0"/>
              <a:hlinkClick xmlns:r="http://schemas.openxmlformats.org/officeDocument/2006/relationships" r:id="rId3"/>
            </a:rPr>
            <a:t>NASA</a:t>
          </a:r>
          <a:r>
            <a:rPr lang="en-US" sz="1900" kern="1200" dirty="0">
              <a:latin typeface="Calibri" pitchFamily="34" charset="0"/>
            </a:rPr>
            <a:t>), ARC2 (</a:t>
          </a:r>
          <a:r>
            <a:rPr lang="en-US" sz="1900" kern="1200" dirty="0">
              <a:latin typeface="Calibri" pitchFamily="34" charset="0"/>
              <a:hlinkClick xmlns:r="http://schemas.openxmlformats.org/officeDocument/2006/relationships" r:id="rId4"/>
            </a:rPr>
            <a:t>EUMETSAT</a:t>
          </a:r>
          <a:r>
            <a:rPr lang="en-US" sz="1900" kern="1200" dirty="0">
              <a:latin typeface="Calibri" pitchFamily="34" charset="0"/>
            </a:rPr>
            <a:t>), RFE2 (</a:t>
          </a:r>
          <a:r>
            <a:rPr lang="en-US" sz="1900" kern="1200" dirty="0">
              <a:latin typeface="Calibri" pitchFamily="34" charset="0"/>
              <a:hlinkClick xmlns:r="http://schemas.openxmlformats.org/officeDocument/2006/relationships" r:id="rId5"/>
            </a:rPr>
            <a:t>NOAA</a:t>
          </a:r>
          <a:r>
            <a:rPr lang="en-US" sz="1900" kern="1200" dirty="0">
              <a:latin typeface="Calibri" pitchFamily="34" charset="0"/>
            </a:rPr>
            <a:t>), CHIRPS ( </a:t>
          </a:r>
          <a:r>
            <a:rPr lang="en-US" sz="1900" kern="1200" dirty="0">
              <a:latin typeface="Calibri" pitchFamily="34" charset="0"/>
              <a:hlinkClick xmlns:r="http://schemas.openxmlformats.org/officeDocument/2006/relationships" r:id="rId6"/>
            </a:rPr>
            <a:t>FEWS NET</a:t>
          </a:r>
          <a:r>
            <a:rPr lang="en-US" sz="1900" kern="1200" dirty="0">
              <a:latin typeface="Calibri" pitchFamily="34" charset="0"/>
            </a:rPr>
            <a:t>) , and  ERA5 (</a:t>
          </a:r>
          <a:r>
            <a:rPr lang="en-US" sz="1900" kern="1200" dirty="0">
              <a:latin typeface="Calibri" pitchFamily="34" charset="0"/>
              <a:hlinkClick xmlns:r="http://schemas.openxmlformats.org/officeDocument/2006/relationships" r:id="rId7"/>
            </a:rPr>
            <a:t>ECMWF</a:t>
          </a:r>
          <a:r>
            <a:rPr lang="en-US" sz="1900" kern="1200" dirty="0">
              <a:latin typeface="Calibri" pitchFamily="34" charset="0"/>
            </a:rPr>
            <a:t>) .</a:t>
          </a:r>
          <a:endParaRPr lang="en-US" sz="1900" kern="1200" dirty="0"/>
        </a:p>
      </dsp:txBody>
      <dsp:txXfrm rot="-5400000">
        <a:off x="3146099" y="275780"/>
        <a:ext cx="5516865" cy="1408545"/>
      </dsp:txXfrm>
    </dsp:sp>
    <dsp:sp modelId="{105E1066-C2BA-47E9-98AA-4A84047A3808}">
      <dsp:nvSpPr>
        <dsp:cNvPr id="0" name=""/>
        <dsp:cNvSpPr/>
      </dsp:nvSpPr>
      <dsp:spPr>
        <a:xfrm>
          <a:off x="0" y="4462"/>
          <a:ext cx="3146099" cy="19511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fr-FR" sz="3100" b="1" i="1" u="sng" kern="1200" dirty="0"/>
            <a:t>Collection of  satellite </a:t>
          </a:r>
          <a:r>
            <a:rPr lang="fr-FR" sz="3100" b="1" i="1" u="sng" kern="1200" dirty="0" err="1"/>
            <a:t>Products</a:t>
          </a:r>
          <a:r>
            <a:rPr lang="fr-FR" sz="3100" b="1" i="1" u="sng" kern="1200" dirty="0"/>
            <a:t> Data:</a:t>
          </a:r>
          <a:endParaRPr lang="en-US" sz="3100" kern="1200" dirty="0"/>
        </a:p>
      </dsp:txBody>
      <dsp:txXfrm>
        <a:off x="95249" y="99711"/>
        <a:ext cx="2955601" cy="1760681"/>
      </dsp:txXfrm>
    </dsp:sp>
    <dsp:sp modelId="{6FEA2165-842C-4EB6-AB8A-D126E906AA5D}">
      <dsp:nvSpPr>
        <dsp:cNvPr id="0" name=""/>
        <dsp:cNvSpPr/>
      </dsp:nvSpPr>
      <dsp:spPr>
        <a:xfrm rot="5400000">
          <a:off x="5162159" y="232259"/>
          <a:ext cx="1560943" cy="55930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latin typeface="Calibri" pitchFamily="34" charset="0"/>
            </a:rPr>
            <a:t>Tachedert (2343 m), Imskerbour (1404 m), Asni (1170 m), Grawa (550 m), Agdal (489 m), and Agafay (487 m).</a:t>
          </a:r>
          <a:endParaRPr lang="en-US" sz="1900" kern="1200" dirty="0"/>
        </a:p>
      </dsp:txBody>
      <dsp:txXfrm rot="-5400000">
        <a:off x="3146099" y="2324519"/>
        <a:ext cx="5516865" cy="1408545"/>
      </dsp:txXfrm>
    </dsp:sp>
    <dsp:sp modelId="{3D3F1E46-DF31-451A-AFCB-F9A48A9859A9}">
      <dsp:nvSpPr>
        <dsp:cNvPr id="0" name=""/>
        <dsp:cNvSpPr/>
      </dsp:nvSpPr>
      <dsp:spPr>
        <a:xfrm>
          <a:off x="0" y="2053201"/>
          <a:ext cx="3146099" cy="19511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fr-FR" sz="3100" b="1" i="1" u="sng" kern="1200" dirty="0"/>
            <a:t>Collection of </a:t>
          </a:r>
          <a:r>
            <a:rPr lang="fr-FR" sz="3100" b="1" i="1" u="sng" kern="1200" dirty="0" err="1"/>
            <a:t>precipitation</a:t>
          </a:r>
          <a:r>
            <a:rPr lang="fr-FR" sz="3100" b="1" i="1" u="sng" kern="1200" dirty="0"/>
            <a:t> observations data: </a:t>
          </a:r>
          <a:endParaRPr lang="en-US" sz="3100" kern="1200" dirty="0"/>
        </a:p>
      </dsp:txBody>
      <dsp:txXfrm>
        <a:off x="95249" y="2148450"/>
        <a:ext cx="2955601" cy="1760681"/>
      </dsp:txXfrm>
    </dsp:sp>
    <dsp:sp modelId="{AC83677C-0FD8-4629-B0F6-8DCD26BFE18F}">
      <dsp:nvSpPr>
        <dsp:cNvPr id="0" name=""/>
        <dsp:cNvSpPr/>
      </dsp:nvSpPr>
      <dsp:spPr>
        <a:xfrm rot="5400000">
          <a:off x="5162159" y="2280998"/>
          <a:ext cx="1560943" cy="55930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latin typeface="Calibri" pitchFamily="34" charset="0"/>
            </a:rPr>
            <a:t>Nash-Sutcliffe Efficiency Coefficient, Bias, Root Mean Square Error (RMSE), Root Mean Square Deviation (RMSD), the standard deviation, the Correlation Coefficient (R) and the Coefficient of Determination (R²).</a:t>
          </a:r>
          <a:endParaRPr lang="en-US" sz="1900" kern="1200" dirty="0"/>
        </a:p>
      </dsp:txBody>
      <dsp:txXfrm rot="-5400000">
        <a:off x="3146099" y="4373258"/>
        <a:ext cx="5516865" cy="1408545"/>
      </dsp:txXfrm>
    </dsp:sp>
    <dsp:sp modelId="{84D028CA-CE19-4563-BE56-FC841229780C}">
      <dsp:nvSpPr>
        <dsp:cNvPr id="0" name=""/>
        <dsp:cNvSpPr/>
      </dsp:nvSpPr>
      <dsp:spPr>
        <a:xfrm>
          <a:off x="0" y="4101940"/>
          <a:ext cx="3146099" cy="19511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fr-FR" sz="3100" b="1" i="1" u="sng" kern="1200" dirty="0" err="1"/>
            <a:t>Comparison</a:t>
          </a:r>
          <a:r>
            <a:rPr lang="fr-FR" sz="3100" b="1" i="1" u="sng" kern="1200" dirty="0"/>
            <a:t> and </a:t>
          </a:r>
          <a:r>
            <a:rPr lang="fr-FR" sz="3100" b="1" i="1" u="sng" kern="1200" dirty="0" err="1"/>
            <a:t>analysis</a:t>
          </a:r>
          <a:r>
            <a:rPr lang="fr-FR" sz="3100" b="1" i="1" u="sng" kern="1200" dirty="0"/>
            <a:t>  of the data:</a:t>
          </a:r>
          <a:endParaRPr lang="en-US" sz="3100" kern="1200" dirty="0"/>
        </a:p>
      </dsp:txBody>
      <dsp:txXfrm>
        <a:off x="95249" y="4197189"/>
        <a:ext cx="2955601" cy="1760681"/>
      </dsp:txXfrm>
    </dsp:sp>
    <dsp:sp modelId="{DAC49BC8-7B35-493F-B2D3-7D4E81B1BE4C}">
      <dsp:nvSpPr>
        <dsp:cNvPr id="0" name=""/>
        <dsp:cNvSpPr/>
      </dsp:nvSpPr>
      <dsp:spPr>
        <a:xfrm rot="5400000">
          <a:off x="5162159" y="4329736"/>
          <a:ext cx="1560943" cy="55930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r-FR" sz="1900" kern="1200" dirty="0">
              <a:latin typeface="Calibri" pitchFamily="34" charset="0"/>
            </a:rPr>
            <a:t>Taylor </a:t>
          </a:r>
          <a:r>
            <a:rPr lang="fr-FR" sz="1900" kern="1200" dirty="0" err="1">
              <a:latin typeface="Calibri" pitchFamily="34" charset="0"/>
            </a:rPr>
            <a:t>diagrams</a:t>
          </a:r>
          <a:r>
            <a:rPr lang="fr-FR" sz="1900" kern="1200" dirty="0">
              <a:latin typeface="Calibri" pitchFamily="34" charset="0"/>
            </a:rPr>
            <a:t>.</a:t>
          </a:r>
          <a:endParaRPr lang="en-US" sz="1900" kern="1200" dirty="0"/>
        </a:p>
        <a:p>
          <a:pPr marL="171450" lvl="1" indent="-171450" algn="l" defTabSz="844550">
            <a:lnSpc>
              <a:spcPct val="90000"/>
            </a:lnSpc>
            <a:spcBef>
              <a:spcPct val="0"/>
            </a:spcBef>
            <a:spcAft>
              <a:spcPct val="15000"/>
            </a:spcAft>
            <a:buChar char="••"/>
          </a:pPr>
          <a:r>
            <a:rPr lang="fr-FR" sz="1900" kern="1200" dirty="0" err="1">
              <a:latin typeface="Calibri" pitchFamily="34" charset="0"/>
            </a:rPr>
            <a:t>Scatterplots</a:t>
          </a:r>
          <a:r>
            <a:rPr lang="fr-FR" sz="1900" kern="1200" dirty="0">
              <a:latin typeface="Calibri" pitchFamily="34" charset="0"/>
            </a:rPr>
            <a:t>. </a:t>
          </a:r>
          <a:endParaRPr lang="en-US" sz="1900" kern="1200" dirty="0">
            <a:latin typeface="Calibri" pitchFamily="34" charset="0"/>
          </a:endParaRPr>
        </a:p>
      </dsp:txBody>
      <dsp:txXfrm rot="-5400000">
        <a:off x="3146099" y="6421996"/>
        <a:ext cx="5516865" cy="1408545"/>
      </dsp:txXfrm>
    </dsp:sp>
    <dsp:sp modelId="{DF8216DE-6C56-4F83-89A3-207656FF4ACE}">
      <dsp:nvSpPr>
        <dsp:cNvPr id="0" name=""/>
        <dsp:cNvSpPr/>
      </dsp:nvSpPr>
      <dsp:spPr>
        <a:xfrm>
          <a:off x="0" y="6150679"/>
          <a:ext cx="3146099" cy="19511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fr-FR" sz="3100" b="1" i="1" u="sng" kern="1200" dirty="0"/>
            <a:t>Visualisation of the data:</a:t>
          </a:r>
          <a:endParaRPr lang="en-US" sz="3100" kern="1200" dirty="0"/>
        </a:p>
      </dsp:txBody>
      <dsp:txXfrm>
        <a:off x="95249" y="6245928"/>
        <a:ext cx="2955601" cy="1760681"/>
      </dsp:txXfrm>
    </dsp:sp>
    <dsp:sp modelId="{CB4F921D-B775-473D-B90A-33370729EE6E}">
      <dsp:nvSpPr>
        <dsp:cNvPr id="0" name=""/>
        <dsp:cNvSpPr/>
      </dsp:nvSpPr>
      <dsp:spPr>
        <a:xfrm rot="5400000">
          <a:off x="5162159" y="6378475"/>
          <a:ext cx="1560943" cy="55930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r-FR" sz="1900" kern="1200" dirty="0" err="1">
              <a:latin typeface="Calibri" pitchFamily="34" charset="0"/>
            </a:rPr>
            <a:t>Based</a:t>
          </a:r>
          <a:r>
            <a:rPr lang="fr-FR" sz="1900" kern="1200" dirty="0">
              <a:latin typeface="Calibri" pitchFamily="34" charset="0"/>
            </a:rPr>
            <a:t> on </a:t>
          </a:r>
          <a:r>
            <a:rPr lang="fr-FR" sz="1900" kern="1200" dirty="0" err="1">
              <a:latin typeface="Calibri" pitchFamily="34" charset="0"/>
            </a:rPr>
            <a:t>Monthly</a:t>
          </a:r>
          <a:r>
            <a:rPr lang="fr-FR" sz="1900" kern="1200" dirty="0">
              <a:latin typeface="Calibri" pitchFamily="34" charset="0"/>
            </a:rPr>
            <a:t> </a:t>
          </a:r>
          <a:r>
            <a:rPr lang="fr-FR" sz="1900" kern="1200" dirty="0" err="1">
              <a:latin typeface="Calibri" pitchFamily="34" charset="0"/>
            </a:rPr>
            <a:t>precipitation</a:t>
          </a:r>
          <a:r>
            <a:rPr lang="fr-FR" sz="1900" kern="1200" dirty="0">
              <a:latin typeface="Calibri" pitchFamily="34" charset="0"/>
            </a:rPr>
            <a:t> </a:t>
          </a:r>
          <a:r>
            <a:rPr lang="fr-FR" sz="1900" kern="1200" dirty="0" err="1">
              <a:latin typeface="Calibri" pitchFamily="34" charset="0"/>
            </a:rPr>
            <a:t>from</a:t>
          </a:r>
          <a:r>
            <a:rPr lang="fr-FR" sz="1900" kern="1200" dirty="0">
              <a:latin typeface="Calibri" pitchFamily="34" charset="0"/>
            </a:rPr>
            <a:t> the six </a:t>
          </a:r>
          <a:r>
            <a:rPr lang="fr-FR" sz="1900" kern="1200" dirty="0" err="1">
              <a:latin typeface="Calibri" pitchFamily="34" charset="0"/>
            </a:rPr>
            <a:t>weather</a:t>
          </a:r>
          <a:r>
            <a:rPr lang="fr-FR" sz="1900" kern="1200" dirty="0">
              <a:latin typeface="Calibri" pitchFamily="34" charset="0"/>
            </a:rPr>
            <a:t> stations in </a:t>
          </a:r>
          <a:r>
            <a:rPr lang="fr-FR" sz="1900" kern="1200" dirty="0" err="1">
              <a:latin typeface="Calibri" pitchFamily="34" charset="0"/>
            </a:rPr>
            <a:t>order</a:t>
          </a:r>
          <a:r>
            <a:rPr lang="fr-FR" sz="1900" kern="1200" dirty="0">
              <a:latin typeface="Calibri" pitchFamily="34" charset="0"/>
            </a:rPr>
            <a:t> to </a:t>
          </a:r>
          <a:r>
            <a:rPr lang="fr-FR" sz="1900" kern="1200" dirty="0" err="1">
              <a:latin typeface="Calibri" pitchFamily="34" charset="0"/>
            </a:rPr>
            <a:t>determine</a:t>
          </a:r>
          <a:r>
            <a:rPr lang="fr-FR" sz="1900" kern="1200" dirty="0">
              <a:latin typeface="Calibri" pitchFamily="34" charset="0"/>
            </a:rPr>
            <a:t> the </a:t>
          </a:r>
          <a:r>
            <a:rPr lang="fr-FR" sz="1900" kern="1200" dirty="0" err="1">
              <a:latin typeface="Calibri" pitchFamily="34" charset="0"/>
            </a:rPr>
            <a:t>onset</a:t>
          </a:r>
          <a:r>
            <a:rPr lang="fr-FR" sz="1900" kern="1200" dirty="0">
              <a:latin typeface="Calibri" pitchFamily="34" charset="0"/>
            </a:rPr>
            <a:t>, duration, and magnitude of the </a:t>
          </a:r>
          <a:r>
            <a:rPr lang="fr-FR" sz="1900" kern="1200" dirty="0" err="1">
              <a:latin typeface="Calibri" pitchFamily="34" charset="0"/>
            </a:rPr>
            <a:t>meteorological</a:t>
          </a:r>
          <a:r>
            <a:rPr lang="fr-FR" sz="1900" kern="1200" dirty="0">
              <a:latin typeface="Calibri" pitchFamily="34" charset="0"/>
            </a:rPr>
            <a:t> </a:t>
          </a:r>
          <a:r>
            <a:rPr lang="fr-FR" sz="1900" kern="1200" dirty="0" err="1">
              <a:latin typeface="Calibri" pitchFamily="34" charset="0"/>
            </a:rPr>
            <a:t>drought</a:t>
          </a:r>
          <a:r>
            <a:rPr lang="fr-FR" sz="1900" kern="1200" dirty="0">
              <a:latin typeface="Calibri" pitchFamily="34" charset="0"/>
            </a:rPr>
            <a:t>.</a:t>
          </a:r>
          <a:endParaRPr lang="en-US" sz="1900" kern="1200" dirty="0"/>
        </a:p>
      </dsp:txBody>
      <dsp:txXfrm rot="-5400000">
        <a:off x="3146099" y="8470735"/>
        <a:ext cx="5516865" cy="1408545"/>
      </dsp:txXfrm>
    </dsp:sp>
    <dsp:sp modelId="{C45E8C8B-6870-45AA-8C5E-ED94FA41CA13}">
      <dsp:nvSpPr>
        <dsp:cNvPr id="0" name=""/>
        <dsp:cNvSpPr/>
      </dsp:nvSpPr>
      <dsp:spPr>
        <a:xfrm>
          <a:off x="0" y="8199418"/>
          <a:ext cx="3146099" cy="19511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fr-FR" sz="3100" b="1" i="1" u="sng" kern="1200" dirty="0" err="1"/>
            <a:t>Standardized</a:t>
          </a:r>
          <a:r>
            <a:rPr lang="fr-FR" sz="3100" b="1" i="1" u="sng" kern="1200" dirty="0"/>
            <a:t> </a:t>
          </a:r>
          <a:r>
            <a:rPr lang="fr-FR" sz="3100" b="1" i="1" u="sng" kern="1200" dirty="0" err="1"/>
            <a:t>precipitation</a:t>
          </a:r>
          <a:r>
            <a:rPr lang="fr-FR" sz="3100" b="1" i="1" u="sng" kern="1200" dirty="0"/>
            <a:t> index (SPI):</a:t>
          </a:r>
          <a:endParaRPr lang="en-US" sz="3100" kern="1200" dirty="0"/>
        </a:p>
      </dsp:txBody>
      <dsp:txXfrm>
        <a:off x="95249" y="8294667"/>
        <a:ext cx="2955601" cy="17606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DACE2-4736-4CC1-87AD-F838368AC036}">
      <dsp:nvSpPr>
        <dsp:cNvPr id="0" name=""/>
        <dsp:cNvSpPr/>
      </dsp:nvSpPr>
      <dsp:spPr>
        <a:xfrm rot="5400000">
          <a:off x="3191825" y="-1286388"/>
          <a:ext cx="549329" cy="326257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57150" lvl="1" indent="-57150" algn="l" defTabSz="444500">
            <a:lnSpc>
              <a:spcPct val="90000"/>
            </a:lnSpc>
            <a:spcBef>
              <a:spcPct val="0"/>
            </a:spcBef>
            <a:spcAft>
              <a:spcPct val="15000"/>
            </a:spcAft>
            <a:buChar char="••"/>
          </a:pPr>
          <a:r>
            <a:rPr lang="en-US" sz="1000" kern="1200" dirty="0">
              <a:solidFill>
                <a:srgbClr val="000000"/>
              </a:solidFill>
              <a:latin typeface="Calibri" pitchFamily="34" charset="0"/>
            </a:rPr>
            <a:t>PERSIANN (</a:t>
          </a:r>
          <a:r>
            <a:rPr lang="en-US" sz="1000" kern="1200" dirty="0">
              <a:solidFill>
                <a:srgbClr val="000000"/>
              </a:solidFill>
              <a:latin typeface="Calibri" pitchFamily="34" charset="0"/>
              <a:hlinkClick xmlns:r="http://schemas.openxmlformats.org/officeDocument/2006/relationships" r:id="rId1"/>
            </a:rPr>
            <a:t>CHRS </a:t>
          </a:r>
          <a:r>
            <a:rPr lang="en-US" sz="1000" kern="1200" dirty="0" err="1">
              <a:solidFill>
                <a:srgbClr val="000000"/>
              </a:solidFill>
              <a:latin typeface="Calibri" pitchFamily="34" charset="0"/>
              <a:hlinkClick xmlns:r="http://schemas.openxmlformats.org/officeDocument/2006/relationships" r:id="rId1"/>
            </a:rPr>
            <a:t>iRain</a:t>
          </a:r>
          <a:r>
            <a:rPr lang="en-US" sz="1000" kern="1200" dirty="0">
              <a:solidFill>
                <a:srgbClr val="000000"/>
              </a:solidFill>
              <a:latin typeface="Calibri" pitchFamily="34" charset="0"/>
            </a:rPr>
            <a:t>), PERSIANN CDR (</a:t>
          </a:r>
          <a:r>
            <a:rPr lang="en-US" sz="1000" kern="1200" dirty="0" err="1">
              <a:solidFill>
                <a:srgbClr val="000000"/>
              </a:solidFill>
              <a:latin typeface="Calibri" pitchFamily="34" charset="0"/>
              <a:hlinkClick xmlns:r="http://schemas.openxmlformats.org/officeDocument/2006/relationships" r:id="rId2"/>
            </a:rPr>
            <a:t>RainSphere</a:t>
          </a:r>
          <a:r>
            <a:rPr lang="en-US" sz="1000" kern="1200" dirty="0">
              <a:solidFill>
                <a:srgbClr val="000000"/>
              </a:solidFill>
              <a:latin typeface="Calibri" pitchFamily="34" charset="0"/>
            </a:rPr>
            <a:t>) , TRMM3B42 ( </a:t>
          </a:r>
          <a:r>
            <a:rPr lang="en-US" sz="1000" kern="1200" dirty="0">
              <a:solidFill>
                <a:srgbClr val="000000"/>
              </a:solidFill>
              <a:latin typeface="Calibri" pitchFamily="34" charset="0"/>
              <a:hlinkClick xmlns:r="http://schemas.openxmlformats.org/officeDocument/2006/relationships" r:id="rId3"/>
            </a:rPr>
            <a:t>NASA</a:t>
          </a:r>
          <a:r>
            <a:rPr lang="en-US" sz="1000" kern="1200" dirty="0">
              <a:solidFill>
                <a:srgbClr val="000000"/>
              </a:solidFill>
              <a:latin typeface="Calibri" pitchFamily="34" charset="0"/>
            </a:rPr>
            <a:t>), ARC2 (</a:t>
          </a:r>
          <a:r>
            <a:rPr lang="en-US" sz="1000" kern="1200" dirty="0">
              <a:solidFill>
                <a:srgbClr val="000000"/>
              </a:solidFill>
              <a:latin typeface="Calibri" pitchFamily="34" charset="0"/>
              <a:hlinkClick xmlns:r="http://schemas.openxmlformats.org/officeDocument/2006/relationships" r:id="rId4"/>
            </a:rPr>
            <a:t>EUMETSAT</a:t>
          </a:r>
          <a:r>
            <a:rPr lang="en-US" sz="1000" kern="1200" dirty="0">
              <a:solidFill>
                <a:srgbClr val="000000"/>
              </a:solidFill>
              <a:latin typeface="Calibri" pitchFamily="34" charset="0"/>
            </a:rPr>
            <a:t>), RFE2 (</a:t>
          </a:r>
          <a:r>
            <a:rPr lang="en-US" sz="1000" kern="1200" dirty="0">
              <a:solidFill>
                <a:srgbClr val="000000"/>
              </a:solidFill>
              <a:latin typeface="Calibri" pitchFamily="34" charset="0"/>
              <a:hlinkClick xmlns:r="http://schemas.openxmlformats.org/officeDocument/2006/relationships" r:id="rId5"/>
            </a:rPr>
            <a:t>NOAA</a:t>
          </a:r>
          <a:r>
            <a:rPr lang="en-US" sz="1000" kern="1200" dirty="0">
              <a:solidFill>
                <a:srgbClr val="000000"/>
              </a:solidFill>
              <a:latin typeface="Calibri" pitchFamily="34" charset="0"/>
            </a:rPr>
            <a:t>), CHIRPS ( </a:t>
          </a:r>
          <a:r>
            <a:rPr lang="en-US" sz="1000" kern="1200" dirty="0">
              <a:solidFill>
                <a:srgbClr val="000000"/>
              </a:solidFill>
              <a:latin typeface="Calibri" pitchFamily="34" charset="0"/>
              <a:hlinkClick xmlns:r="http://schemas.openxmlformats.org/officeDocument/2006/relationships" r:id="rId6"/>
            </a:rPr>
            <a:t>FEWS NET</a:t>
          </a:r>
          <a:r>
            <a:rPr lang="en-US" sz="1000" kern="1200" dirty="0">
              <a:solidFill>
                <a:srgbClr val="000000"/>
              </a:solidFill>
              <a:latin typeface="Calibri" pitchFamily="34" charset="0"/>
            </a:rPr>
            <a:t>) , and  ERA5 (</a:t>
          </a:r>
          <a:r>
            <a:rPr lang="en-US" sz="1000" kern="1200" dirty="0">
              <a:solidFill>
                <a:srgbClr val="000000"/>
              </a:solidFill>
              <a:latin typeface="Calibri" pitchFamily="34" charset="0"/>
              <a:hlinkClick xmlns:r="http://schemas.openxmlformats.org/officeDocument/2006/relationships" r:id="rId7"/>
            </a:rPr>
            <a:t>ECMWF</a:t>
          </a:r>
          <a:r>
            <a:rPr lang="en-US" sz="1000" kern="1200" dirty="0">
              <a:solidFill>
                <a:srgbClr val="000000"/>
              </a:solidFill>
              <a:latin typeface="Calibri" pitchFamily="34" charset="0"/>
            </a:rPr>
            <a:t>) .</a:t>
          </a:r>
          <a:endParaRPr lang="en-US" sz="1000" kern="1200" dirty="0">
            <a:solidFill>
              <a:srgbClr val="000000"/>
            </a:solidFill>
          </a:endParaRPr>
        </a:p>
      </dsp:txBody>
      <dsp:txXfrm rot="-5400000">
        <a:off x="1835200" y="97053"/>
        <a:ext cx="3235763" cy="495697"/>
      </dsp:txXfrm>
    </dsp:sp>
    <dsp:sp modelId="{105E1066-C2BA-47E9-98AA-4A84047A3808}">
      <dsp:nvSpPr>
        <dsp:cNvPr id="0" name=""/>
        <dsp:cNvSpPr/>
      </dsp:nvSpPr>
      <dsp:spPr>
        <a:xfrm>
          <a:off x="0" y="1570"/>
          <a:ext cx="1835200" cy="6866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fr-FR" sz="1200" b="1" i="1" u="sng" kern="1200" dirty="0" err="1"/>
            <a:t>Selection</a:t>
          </a:r>
          <a:r>
            <a:rPr lang="fr-FR" sz="1200" b="1" i="1" u="sng" kern="1200" dirty="0"/>
            <a:t> </a:t>
          </a:r>
          <a:r>
            <a:rPr lang="fr-FR" sz="1200" b="1" i="1" u="sng" kern="1200" dirty="0" smtClean="0"/>
            <a:t>of satellite </a:t>
          </a:r>
          <a:r>
            <a:rPr lang="fr-FR" sz="1200" b="1" i="1" u="sng" kern="1200" dirty="0" err="1"/>
            <a:t>Products</a:t>
          </a:r>
          <a:r>
            <a:rPr lang="fr-FR" sz="1200" b="1" i="1" u="sng" kern="1200" dirty="0"/>
            <a:t> Data:</a:t>
          </a:r>
          <a:endParaRPr lang="en-US" sz="1200" kern="1200" dirty="0"/>
        </a:p>
      </dsp:txBody>
      <dsp:txXfrm>
        <a:off x="33520" y="35090"/>
        <a:ext cx="1768160" cy="619621"/>
      </dsp:txXfrm>
    </dsp:sp>
    <dsp:sp modelId="{6FEA2165-842C-4EB6-AB8A-D126E906AA5D}">
      <dsp:nvSpPr>
        <dsp:cNvPr id="0" name=""/>
        <dsp:cNvSpPr/>
      </dsp:nvSpPr>
      <dsp:spPr>
        <a:xfrm rot="5400000">
          <a:off x="3191825" y="-565394"/>
          <a:ext cx="549329" cy="326257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57150" lvl="1" indent="-57150" algn="l" defTabSz="444500">
            <a:lnSpc>
              <a:spcPct val="90000"/>
            </a:lnSpc>
            <a:spcBef>
              <a:spcPct val="0"/>
            </a:spcBef>
            <a:spcAft>
              <a:spcPct val="15000"/>
            </a:spcAft>
            <a:buChar char="••"/>
          </a:pPr>
          <a:r>
            <a:rPr lang="en-US" sz="1000" kern="1200" dirty="0">
              <a:solidFill>
                <a:srgbClr val="000000"/>
              </a:solidFill>
              <a:latin typeface="Calibri" pitchFamily="34" charset="0"/>
            </a:rPr>
            <a:t>Tachedert (2343 m), Imskerbour (1404 m), Asni (1170 m), Grawa (550 m), Agdal (489 m), and Agafay (487 m). (LMI TREMA)</a:t>
          </a:r>
          <a:endParaRPr lang="en-US" sz="1000" kern="1200" dirty="0">
            <a:solidFill>
              <a:srgbClr val="000000"/>
            </a:solidFill>
          </a:endParaRPr>
        </a:p>
      </dsp:txBody>
      <dsp:txXfrm rot="-5400000">
        <a:off x="1835200" y="818047"/>
        <a:ext cx="3235763" cy="495697"/>
      </dsp:txXfrm>
    </dsp:sp>
    <dsp:sp modelId="{3D3F1E46-DF31-451A-AFCB-F9A48A9859A9}">
      <dsp:nvSpPr>
        <dsp:cNvPr id="0" name=""/>
        <dsp:cNvSpPr/>
      </dsp:nvSpPr>
      <dsp:spPr>
        <a:xfrm>
          <a:off x="0" y="722564"/>
          <a:ext cx="1835200" cy="6866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fr-FR" sz="1200" b="1" i="1" u="sng" kern="1200" dirty="0"/>
            <a:t>Collection of </a:t>
          </a:r>
          <a:r>
            <a:rPr lang="fr-FR" sz="1200" b="1" i="1" u="sng" kern="1200" dirty="0" err="1"/>
            <a:t>precipitation</a:t>
          </a:r>
          <a:r>
            <a:rPr lang="fr-FR" sz="1200" b="1" i="1" u="sng" kern="1200" dirty="0"/>
            <a:t> observations data: </a:t>
          </a:r>
          <a:endParaRPr lang="en-US" sz="1200" kern="1200" dirty="0"/>
        </a:p>
      </dsp:txBody>
      <dsp:txXfrm>
        <a:off x="33520" y="756084"/>
        <a:ext cx="1768160" cy="619621"/>
      </dsp:txXfrm>
    </dsp:sp>
    <dsp:sp modelId="{AC83677C-0FD8-4629-B0F6-8DCD26BFE18F}">
      <dsp:nvSpPr>
        <dsp:cNvPr id="0" name=""/>
        <dsp:cNvSpPr/>
      </dsp:nvSpPr>
      <dsp:spPr>
        <a:xfrm rot="5400000">
          <a:off x="3191825" y="155600"/>
          <a:ext cx="549329" cy="326257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57150" lvl="1" indent="-57150" algn="l" defTabSz="444500">
            <a:lnSpc>
              <a:spcPct val="90000"/>
            </a:lnSpc>
            <a:spcBef>
              <a:spcPct val="0"/>
            </a:spcBef>
            <a:spcAft>
              <a:spcPct val="15000"/>
            </a:spcAft>
            <a:buChar char="••"/>
          </a:pPr>
          <a:r>
            <a:rPr lang="en-US" sz="1000" kern="1200" dirty="0">
              <a:solidFill>
                <a:srgbClr val="000000"/>
              </a:solidFill>
              <a:latin typeface="Calibri" pitchFamily="34" charset="0"/>
            </a:rPr>
            <a:t>Nash-Sutcliffe Efficiency Coefficient, Bias, Root Mean Square Error (RMSE), Root Mean Square Deviation (RMSD), the standard deviation, the Correlation Coefficient (R) and the Coefficient of Determination (R²).</a:t>
          </a:r>
          <a:endParaRPr lang="en-US" sz="1000" kern="1200" dirty="0">
            <a:solidFill>
              <a:srgbClr val="000000"/>
            </a:solidFill>
          </a:endParaRPr>
        </a:p>
      </dsp:txBody>
      <dsp:txXfrm rot="-5400000">
        <a:off x="1835200" y="1539041"/>
        <a:ext cx="3235763" cy="495697"/>
      </dsp:txXfrm>
    </dsp:sp>
    <dsp:sp modelId="{84D028CA-CE19-4563-BE56-FC841229780C}">
      <dsp:nvSpPr>
        <dsp:cNvPr id="0" name=""/>
        <dsp:cNvSpPr/>
      </dsp:nvSpPr>
      <dsp:spPr>
        <a:xfrm>
          <a:off x="0" y="1443559"/>
          <a:ext cx="1835200" cy="6866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fr-FR" sz="1200" b="1" i="1" u="sng" kern="1200" dirty="0" err="1"/>
            <a:t>Comparison</a:t>
          </a:r>
          <a:r>
            <a:rPr lang="fr-FR" sz="1200" b="1" i="1" u="sng" kern="1200" dirty="0"/>
            <a:t> and </a:t>
          </a:r>
          <a:r>
            <a:rPr lang="fr-FR" sz="1200" b="1" i="1" u="sng" kern="1200" dirty="0" err="1"/>
            <a:t>analysis</a:t>
          </a:r>
          <a:r>
            <a:rPr lang="fr-FR" sz="1200" b="1" i="1" u="sng" kern="1200" dirty="0"/>
            <a:t>  of the data:</a:t>
          </a:r>
          <a:endParaRPr lang="en-US" sz="1200" kern="1200" dirty="0"/>
        </a:p>
      </dsp:txBody>
      <dsp:txXfrm>
        <a:off x="33520" y="1477079"/>
        <a:ext cx="1768160" cy="619621"/>
      </dsp:txXfrm>
    </dsp:sp>
    <dsp:sp modelId="{DAC49BC8-7B35-493F-B2D3-7D4E81B1BE4C}">
      <dsp:nvSpPr>
        <dsp:cNvPr id="0" name=""/>
        <dsp:cNvSpPr/>
      </dsp:nvSpPr>
      <dsp:spPr>
        <a:xfrm rot="5400000">
          <a:off x="3191825" y="876594"/>
          <a:ext cx="549329" cy="326257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fr-FR" sz="1000" kern="1200" dirty="0">
              <a:solidFill>
                <a:srgbClr val="000000"/>
              </a:solidFill>
              <a:latin typeface="Calibri" pitchFamily="34" charset="0"/>
            </a:rPr>
            <a:t>Taylor </a:t>
          </a:r>
          <a:r>
            <a:rPr lang="fr-FR" sz="1000" kern="1200" dirty="0" err="1">
              <a:solidFill>
                <a:srgbClr val="000000"/>
              </a:solidFill>
              <a:latin typeface="Calibri" pitchFamily="34" charset="0"/>
            </a:rPr>
            <a:t>diagrams</a:t>
          </a:r>
          <a:r>
            <a:rPr lang="fr-FR" sz="1000" kern="1200" dirty="0">
              <a:solidFill>
                <a:srgbClr val="000000"/>
              </a:solidFill>
              <a:latin typeface="Calibri" pitchFamily="34" charset="0"/>
            </a:rPr>
            <a:t>.</a:t>
          </a:r>
          <a:endParaRPr lang="en-US" sz="1000" kern="1200" dirty="0">
            <a:solidFill>
              <a:srgbClr val="000000"/>
            </a:solidFill>
          </a:endParaRPr>
        </a:p>
        <a:p>
          <a:pPr marL="57150" lvl="1" indent="-57150" algn="l" defTabSz="444500">
            <a:lnSpc>
              <a:spcPct val="90000"/>
            </a:lnSpc>
            <a:spcBef>
              <a:spcPct val="0"/>
            </a:spcBef>
            <a:spcAft>
              <a:spcPct val="15000"/>
            </a:spcAft>
            <a:buChar char="••"/>
          </a:pPr>
          <a:r>
            <a:rPr lang="fr-FR" sz="1000" kern="1200" dirty="0" err="1">
              <a:solidFill>
                <a:srgbClr val="000000"/>
              </a:solidFill>
              <a:latin typeface="Calibri" pitchFamily="34" charset="0"/>
            </a:rPr>
            <a:t>Scatterplots</a:t>
          </a:r>
          <a:r>
            <a:rPr lang="fr-FR" sz="1000" kern="1200" dirty="0">
              <a:solidFill>
                <a:srgbClr val="000000"/>
              </a:solidFill>
              <a:latin typeface="Calibri" pitchFamily="34" charset="0"/>
            </a:rPr>
            <a:t>. </a:t>
          </a:r>
          <a:endParaRPr lang="en-US" sz="1000" kern="1200" dirty="0">
            <a:solidFill>
              <a:srgbClr val="000000"/>
            </a:solidFill>
            <a:latin typeface="Calibri" pitchFamily="34" charset="0"/>
          </a:endParaRPr>
        </a:p>
      </dsp:txBody>
      <dsp:txXfrm rot="-5400000">
        <a:off x="1835200" y="2260035"/>
        <a:ext cx="3235763" cy="495697"/>
      </dsp:txXfrm>
    </dsp:sp>
    <dsp:sp modelId="{DF8216DE-6C56-4F83-89A3-207656FF4ACE}">
      <dsp:nvSpPr>
        <dsp:cNvPr id="0" name=""/>
        <dsp:cNvSpPr/>
      </dsp:nvSpPr>
      <dsp:spPr>
        <a:xfrm>
          <a:off x="0" y="2164553"/>
          <a:ext cx="1835200" cy="6866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fr-FR" sz="1200" b="1" i="1" u="sng" kern="1200" dirty="0"/>
            <a:t>Visualisation of the data:</a:t>
          </a:r>
          <a:endParaRPr lang="en-US" sz="1200" kern="1200" dirty="0"/>
        </a:p>
      </dsp:txBody>
      <dsp:txXfrm>
        <a:off x="33520" y="2198073"/>
        <a:ext cx="1768160" cy="619621"/>
      </dsp:txXfrm>
    </dsp:sp>
    <dsp:sp modelId="{CB4F921D-B775-473D-B90A-33370729EE6E}">
      <dsp:nvSpPr>
        <dsp:cNvPr id="0" name=""/>
        <dsp:cNvSpPr/>
      </dsp:nvSpPr>
      <dsp:spPr>
        <a:xfrm rot="5400000">
          <a:off x="3191825" y="1597589"/>
          <a:ext cx="549329" cy="326257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fr-FR" sz="1000" kern="1200" dirty="0" err="1">
              <a:solidFill>
                <a:srgbClr val="000000"/>
              </a:solidFill>
              <a:latin typeface="Calibri" pitchFamily="34" charset="0"/>
            </a:rPr>
            <a:t>Based</a:t>
          </a:r>
          <a:r>
            <a:rPr lang="fr-FR" sz="1000" kern="1200" dirty="0">
              <a:solidFill>
                <a:srgbClr val="000000"/>
              </a:solidFill>
              <a:latin typeface="Calibri" pitchFamily="34" charset="0"/>
            </a:rPr>
            <a:t> on </a:t>
          </a:r>
          <a:r>
            <a:rPr lang="fr-FR" sz="1000" kern="1200" dirty="0" err="1">
              <a:solidFill>
                <a:srgbClr val="000000"/>
              </a:solidFill>
              <a:latin typeface="Calibri" pitchFamily="34" charset="0"/>
            </a:rPr>
            <a:t>Monthly</a:t>
          </a:r>
          <a:r>
            <a:rPr lang="fr-FR" sz="1000" kern="1200" dirty="0">
              <a:solidFill>
                <a:srgbClr val="000000"/>
              </a:solidFill>
              <a:latin typeface="Calibri" pitchFamily="34" charset="0"/>
            </a:rPr>
            <a:t> </a:t>
          </a:r>
          <a:r>
            <a:rPr lang="fr-FR" sz="1000" kern="1200" dirty="0" err="1">
              <a:solidFill>
                <a:srgbClr val="000000"/>
              </a:solidFill>
              <a:latin typeface="Calibri" pitchFamily="34" charset="0"/>
            </a:rPr>
            <a:t>precipitation</a:t>
          </a:r>
          <a:r>
            <a:rPr lang="fr-FR" sz="1000" kern="1200" dirty="0">
              <a:solidFill>
                <a:srgbClr val="000000"/>
              </a:solidFill>
              <a:latin typeface="Calibri" pitchFamily="34" charset="0"/>
            </a:rPr>
            <a:t> </a:t>
          </a:r>
          <a:r>
            <a:rPr lang="fr-FR" sz="1000" kern="1200" dirty="0" err="1">
              <a:solidFill>
                <a:srgbClr val="000000"/>
              </a:solidFill>
              <a:latin typeface="Calibri" pitchFamily="34" charset="0"/>
            </a:rPr>
            <a:t>from</a:t>
          </a:r>
          <a:r>
            <a:rPr lang="fr-FR" sz="1000" kern="1200" dirty="0">
              <a:solidFill>
                <a:srgbClr val="000000"/>
              </a:solidFill>
              <a:latin typeface="Calibri" pitchFamily="34" charset="0"/>
            </a:rPr>
            <a:t> the six </a:t>
          </a:r>
          <a:r>
            <a:rPr lang="fr-FR" sz="1000" kern="1200" dirty="0" err="1">
              <a:solidFill>
                <a:srgbClr val="000000"/>
              </a:solidFill>
              <a:latin typeface="Calibri" pitchFamily="34" charset="0"/>
            </a:rPr>
            <a:t>weather</a:t>
          </a:r>
          <a:r>
            <a:rPr lang="fr-FR" sz="1000" kern="1200" dirty="0">
              <a:solidFill>
                <a:srgbClr val="000000"/>
              </a:solidFill>
              <a:latin typeface="Calibri" pitchFamily="34" charset="0"/>
            </a:rPr>
            <a:t> stations in </a:t>
          </a:r>
          <a:r>
            <a:rPr lang="fr-FR" sz="1000" kern="1200" dirty="0" err="1">
              <a:solidFill>
                <a:srgbClr val="000000"/>
              </a:solidFill>
              <a:latin typeface="Calibri" pitchFamily="34" charset="0"/>
            </a:rPr>
            <a:t>order</a:t>
          </a:r>
          <a:r>
            <a:rPr lang="fr-FR" sz="1000" kern="1200" dirty="0">
              <a:solidFill>
                <a:srgbClr val="000000"/>
              </a:solidFill>
              <a:latin typeface="Calibri" pitchFamily="34" charset="0"/>
            </a:rPr>
            <a:t> to </a:t>
          </a:r>
          <a:r>
            <a:rPr lang="fr-FR" sz="1000" kern="1200" dirty="0" err="1">
              <a:solidFill>
                <a:srgbClr val="000000"/>
              </a:solidFill>
              <a:latin typeface="Calibri" pitchFamily="34" charset="0"/>
            </a:rPr>
            <a:t>determine</a:t>
          </a:r>
          <a:r>
            <a:rPr lang="fr-FR" sz="1000" kern="1200" dirty="0">
              <a:solidFill>
                <a:srgbClr val="000000"/>
              </a:solidFill>
              <a:latin typeface="Calibri" pitchFamily="34" charset="0"/>
            </a:rPr>
            <a:t> the </a:t>
          </a:r>
          <a:r>
            <a:rPr lang="fr-FR" sz="1000" kern="1200" dirty="0" err="1">
              <a:solidFill>
                <a:srgbClr val="000000"/>
              </a:solidFill>
              <a:latin typeface="Calibri" pitchFamily="34" charset="0"/>
            </a:rPr>
            <a:t>onset</a:t>
          </a:r>
          <a:r>
            <a:rPr lang="fr-FR" sz="1000" kern="1200" dirty="0">
              <a:solidFill>
                <a:srgbClr val="000000"/>
              </a:solidFill>
              <a:latin typeface="Calibri" pitchFamily="34" charset="0"/>
            </a:rPr>
            <a:t>, duration, and magnitude of the </a:t>
          </a:r>
          <a:r>
            <a:rPr lang="fr-FR" sz="1000" kern="1200" dirty="0" err="1">
              <a:solidFill>
                <a:srgbClr val="000000"/>
              </a:solidFill>
              <a:latin typeface="Calibri" pitchFamily="34" charset="0"/>
            </a:rPr>
            <a:t>meteorological</a:t>
          </a:r>
          <a:r>
            <a:rPr lang="fr-FR" sz="1000" kern="1200" dirty="0">
              <a:solidFill>
                <a:srgbClr val="000000"/>
              </a:solidFill>
              <a:latin typeface="Calibri" pitchFamily="34" charset="0"/>
            </a:rPr>
            <a:t> </a:t>
          </a:r>
          <a:r>
            <a:rPr lang="fr-FR" sz="1000" kern="1200" dirty="0" err="1">
              <a:solidFill>
                <a:srgbClr val="000000"/>
              </a:solidFill>
              <a:latin typeface="Calibri" pitchFamily="34" charset="0"/>
            </a:rPr>
            <a:t>drought</a:t>
          </a:r>
          <a:r>
            <a:rPr lang="fr-FR" sz="1000" kern="1200" dirty="0">
              <a:solidFill>
                <a:srgbClr val="000000"/>
              </a:solidFill>
              <a:latin typeface="Calibri" pitchFamily="34" charset="0"/>
            </a:rPr>
            <a:t>.</a:t>
          </a:r>
          <a:endParaRPr lang="en-US" sz="1000" kern="1200" dirty="0">
            <a:solidFill>
              <a:srgbClr val="000000"/>
            </a:solidFill>
          </a:endParaRPr>
        </a:p>
      </dsp:txBody>
      <dsp:txXfrm rot="-5400000">
        <a:off x="1835200" y="2981030"/>
        <a:ext cx="3235763" cy="495697"/>
      </dsp:txXfrm>
    </dsp:sp>
    <dsp:sp modelId="{C45E8C8B-6870-45AA-8C5E-ED94FA41CA13}">
      <dsp:nvSpPr>
        <dsp:cNvPr id="0" name=""/>
        <dsp:cNvSpPr/>
      </dsp:nvSpPr>
      <dsp:spPr>
        <a:xfrm>
          <a:off x="0" y="2885548"/>
          <a:ext cx="1835200" cy="6866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fr-FR" sz="1200" b="1" i="1" u="sng" kern="1200" dirty="0" err="1"/>
            <a:t>Standardized</a:t>
          </a:r>
          <a:r>
            <a:rPr lang="fr-FR" sz="1200" b="1" i="1" u="sng" kern="1200" dirty="0"/>
            <a:t> </a:t>
          </a:r>
          <a:r>
            <a:rPr lang="fr-FR" sz="1200" b="1" i="1" u="sng" kern="1200" dirty="0" err="1"/>
            <a:t>precipitation</a:t>
          </a:r>
          <a:r>
            <a:rPr lang="fr-FR" sz="1200" b="1" i="1" u="sng" kern="1200" dirty="0"/>
            <a:t> index (SPI):</a:t>
          </a:r>
          <a:endParaRPr lang="en-US" sz="1200" kern="1200" dirty="0"/>
        </a:p>
      </dsp:txBody>
      <dsp:txXfrm>
        <a:off x="33520" y="2919068"/>
        <a:ext cx="1768160" cy="61962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918853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158750" indent="0">
              <a:buNone/>
            </a:pPr>
            <a:endParaRPr lang="ar-SA" dirty="0"/>
          </a:p>
        </p:txBody>
      </p:sp>
    </p:spTree>
    <p:extLst>
      <p:ext uri="{BB962C8B-B14F-4D97-AF65-F5344CB8AC3E}">
        <p14:creationId xmlns:p14="http://schemas.microsoft.com/office/powerpoint/2010/main" val="3720495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extLst>
      <p:ext uri="{BB962C8B-B14F-4D97-AF65-F5344CB8AC3E}">
        <p14:creationId xmlns:p14="http://schemas.microsoft.com/office/powerpoint/2010/main" val="3229287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extLst>
      <p:ext uri="{BB962C8B-B14F-4D97-AF65-F5344CB8AC3E}">
        <p14:creationId xmlns:p14="http://schemas.microsoft.com/office/powerpoint/2010/main" val="3715172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5172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457200" indent="-457200" eaLnBrk="1" hangingPunct="1">
              <a:buFont typeface="Arial" pitchFamily="34" charset="0"/>
              <a:buChar char="•"/>
            </a:pPr>
            <a:endParaRPr lang="en-US" dirty="0"/>
          </a:p>
        </p:txBody>
      </p:sp>
    </p:spTree>
    <p:extLst>
      <p:ext uri="{BB962C8B-B14F-4D97-AF65-F5344CB8AC3E}">
        <p14:creationId xmlns:p14="http://schemas.microsoft.com/office/powerpoint/2010/main" val="3715172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extLst>
      <p:ext uri="{BB962C8B-B14F-4D97-AF65-F5344CB8AC3E}">
        <p14:creationId xmlns:p14="http://schemas.microsoft.com/office/powerpoint/2010/main" val="3715172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715172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svg"/><Relationship Id="rId10" Type="http://schemas.openxmlformats.org/officeDocument/2006/relationships/image" Target="../media/image8.png"/><Relationship Id="rId4" Type="http://schemas.openxmlformats.org/officeDocument/2006/relationships/image" Target="../media/image5.pn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image" Target="../media/image14.png"/><Relationship Id="rId2" Type="http://schemas.openxmlformats.org/officeDocument/2006/relationships/notesSlide" Target="../notesSlides/notesSlide4.xml"/><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image" Target="../media/image12.png"/><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Google Shape;67;p13"/>
          <p:cNvSpPr txBox="1">
            <a:spLocks noGrp="1"/>
          </p:cNvSpPr>
          <p:nvPr>
            <p:ph type="subTitle" idx="1"/>
          </p:nvPr>
        </p:nvSpPr>
        <p:spPr>
          <a:xfrm>
            <a:off x="922575" y="1366623"/>
            <a:ext cx="7136700" cy="792600"/>
          </a:xfrm>
          <a:prstGeom prst="rect">
            <a:avLst/>
          </a:prstGeom>
        </p:spPr>
        <p:txBody>
          <a:bodyPr spcFirstLastPara="1" wrap="square" lIns="91425" tIns="91425" rIns="91425" bIns="91425" anchor="t" anchorCtr="0">
            <a:noAutofit/>
          </a:bodyPr>
          <a:lstStyle/>
          <a:p>
            <a:r>
              <a:rPr lang="fr" b="1" dirty="0"/>
              <a:t>Evaluation </a:t>
            </a:r>
            <a:r>
              <a:rPr lang="en-US" b="1" dirty="0"/>
              <a:t>of Multi-Source Satellite Products in Simulating Precipitation </a:t>
            </a:r>
          </a:p>
          <a:p>
            <a:r>
              <a:rPr lang="en-US" b="1" dirty="0"/>
              <a:t> over the Tensift Basin in Morocco</a:t>
            </a:r>
          </a:p>
          <a:p>
            <a:pPr marL="0" lvl="0" indent="0" algn="ctr" rtl="0">
              <a:spcBef>
                <a:spcPts val="0"/>
              </a:spcBef>
              <a:spcAft>
                <a:spcPts val="0"/>
              </a:spcAft>
              <a:buNone/>
            </a:pPr>
            <a:endParaRPr lang="fr" b="1" dirty="0"/>
          </a:p>
          <a:p>
            <a:pPr marL="0" indent="0"/>
            <a:endParaRPr lang="fr" sz="1400" dirty="0"/>
          </a:p>
          <a:p>
            <a:pPr marL="0" indent="0"/>
            <a:endParaRPr lang="fr" sz="1400" dirty="0"/>
          </a:p>
          <a:p>
            <a:pPr marL="0" indent="0"/>
            <a:endParaRPr lang="fr" sz="1400" dirty="0"/>
          </a:p>
          <a:p>
            <a:pPr marL="0" indent="0"/>
            <a:endParaRPr lang="fr" sz="1400" dirty="0"/>
          </a:p>
          <a:p>
            <a:pPr marL="0" indent="0"/>
            <a:endParaRPr lang="fr" sz="1400" dirty="0"/>
          </a:p>
          <a:p>
            <a:pPr marL="0" indent="0"/>
            <a:endParaRPr lang="fr" sz="1400" dirty="0"/>
          </a:p>
          <a:p>
            <a:pPr marL="0" lvl="0" indent="0" algn="ctr" rtl="0">
              <a:spcBef>
                <a:spcPts val="0"/>
              </a:spcBef>
              <a:spcAft>
                <a:spcPts val="0"/>
              </a:spcAft>
              <a:buNone/>
            </a:pPr>
            <a:r>
              <a:rPr lang="fr" sz="1400" b="1" dirty="0" smtClean="0"/>
              <a:t>25/05/2022</a:t>
            </a:r>
            <a:endParaRPr lang="fr" sz="1400" b="1" dirty="0"/>
          </a:p>
          <a:p>
            <a:pPr marL="0" lvl="0" indent="0" algn="ctr" rtl="0">
              <a:spcBef>
                <a:spcPts val="0"/>
              </a:spcBef>
              <a:spcAft>
                <a:spcPts val="0"/>
              </a:spcAft>
              <a:buNone/>
            </a:pPr>
            <a:endParaRPr lang="fr-FR" sz="1600" dirty="0"/>
          </a:p>
          <a:p>
            <a:pPr marL="0" lvl="0" indent="0"/>
            <a:r>
              <a:rPr lang="fr-FR" sz="1600" dirty="0" smtClean="0"/>
              <a:t>Wiam.salih@um6p.ma</a:t>
            </a:r>
            <a:endParaRPr sz="1600" dirty="0"/>
          </a:p>
          <a:p>
            <a:pPr marL="0" lvl="0" indent="0" algn="ctr" rtl="0">
              <a:spcBef>
                <a:spcPts val="0"/>
              </a:spcBef>
              <a:spcAft>
                <a:spcPts val="0"/>
              </a:spcAft>
              <a:buNone/>
            </a:pPr>
            <a:endParaRPr dirty="0"/>
          </a:p>
          <a:p>
            <a:pPr marL="0" lvl="0" indent="0" algn="l" rtl="0">
              <a:spcBef>
                <a:spcPts val="0"/>
              </a:spcBef>
              <a:spcAft>
                <a:spcPts val="0"/>
              </a:spcAft>
              <a:buNone/>
            </a:pPr>
            <a:endParaRPr dirty="0"/>
          </a:p>
          <a:p>
            <a:pPr marL="0" lvl="0" indent="0" algn="ctr" rtl="0">
              <a:spcBef>
                <a:spcPts val="0"/>
              </a:spcBef>
              <a:spcAft>
                <a:spcPts val="0"/>
              </a:spcAft>
              <a:buNone/>
            </a:pPr>
            <a:endParaRPr dirty="0"/>
          </a:p>
        </p:txBody>
      </p:sp>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a:t>
            </a:fld>
            <a:endParaRPr lang="fr-FR"/>
          </a:p>
        </p:txBody>
      </p:sp>
      <p:pic>
        <p:nvPicPr>
          <p:cNvPr id="1030" name="Picture 6" descr="Formulaire de pré-inscription aux formations de l'UM6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753" y="90940"/>
            <a:ext cx="1693195" cy="71678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3450" y="166151"/>
            <a:ext cx="1317062" cy="738516"/>
          </a:xfrm>
          <a:prstGeom prst="rect">
            <a:avLst/>
          </a:prstGeom>
        </p:spPr>
      </p:pic>
      <p:pic>
        <p:nvPicPr>
          <p:cNvPr id="11" name="Picture 14" descr="File:EGU plain blue logo.svg - Wikimedia Comm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8730" y="131564"/>
            <a:ext cx="834164" cy="661466"/>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xmlns="" id="{E06D3445-E855-4EC8-8242-0F3153E8881A}"/>
              </a:ext>
            </a:extLst>
          </p:cNvPr>
          <p:cNvSpPr txBox="1"/>
          <p:nvPr/>
        </p:nvSpPr>
        <p:spPr>
          <a:xfrm>
            <a:off x="601112" y="3471958"/>
            <a:ext cx="7589400" cy="400110"/>
          </a:xfrm>
          <a:prstGeom prst="rect">
            <a:avLst/>
          </a:prstGeom>
          <a:noFill/>
        </p:spPr>
        <p:txBody>
          <a:bodyPr wrap="square" rtlCol="0">
            <a:spAutoFit/>
          </a:bodyPr>
          <a:lstStyle/>
          <a:p>
            <a:pPr algn="ctr"/>
            <a:r>
              <a:rPr lang="en-US" sz="1000" dirty="0">
                <a:solidFill>
                  <a:schemeClr val="dk2"/>
                </a:solidFill>
                <a:latin typeface="Open Sans"/>
                <a:ea typeface="Open Sans"/>
                <a:cs typeface="Open Sans"/>
              </a:rPr>
              <a:t>1-International Water Research Institute (IWRI), Mohammed VI Polytechnic University (UM6P), Lot 660, Hay </a:t>
            </a:r>
            <a:r>
              <a:rPr lang="en-US" sz="1000" dirty="0" err="1">
                <a:solidFill>
                  <a:schemeClr val="dk2"/>
                </a:solidFill>
                <a:latin typeface="Open Sans"/>
                <a:ea typeface="Open Sans"/>
                <a:cs typeface="Open Sans"/>
              </a:rPr>
              <a:t>Moulay</a:t>
            </a:r>
            <a:r>
              <a:rPr lang="en-US" sz="1000" dirty="0">
                <a:solidFill>
                  <a:schemeClr val="dk2"/>
                </a:solidFill>
                <a:latin typeface="Open Sans"/>
                <a:ea typeface="Open Sans"/>
                <a:cs typeface="Open Sans"/>
              </a:rPr>
              <a:t> </a:t>
            </a:r>
            <a:r>
              <a:rPr lang="en-US" sz="1000" dirty="0" err="1">
                <a:solidFill>
                  <a:schemeClr val="dk2"/>
                </a:solidFill>
                <a:latin typeface="Open Sans"/>
                <a:ea typeface="Open Sans"/>
                <a:cs typeface="Open Sans"/>
              </a:rPr>
              <a:t>Rachid</a:t>
            </a:r>
            <a:r>
              <a:rPr lang="en-US" sz="1000" dirty="0">
                <a:solidFill>
                  <a:schemeClr val="dk2"/>
                </a:solidFill>
                <a:latin typeface="Open Sans"/>
                <a:ea typeface="Open Sans"/>
                <a:cs typeface="Open Sans"/>
              </a:rPr>
              <a:t>, </a:t>
            </a:r>
            <a:r>
              <a:rPr lang="en-US" sz="1000" dirty="0" err="1">
                <a:solidFill>
                  <a:schemeClr val="dk2"/>
                </a:solidFill>
                <a:latin typeface="Open Sans"/>
                <a:ea typeface="Open Sans"/>
                <a:cs typeface="Open Sans"/>
              </a:rPr>
              <a:t>Benguerir</a:t>
            </a:r>
            <a:r>
              <a:rPr lang="en-US" sz="1000" dirty="0">
                <a:solidFill>
                  <a:schemeClr val="dk2"/>
                </a:solidFill>
                <a:latin typeface="Open Sans"/>
                <a:ea typeface="Open Sans"/>
                <a:cs typeface="Open Sans"/>
              </a:rPr>
              <a:t> 43150, Morocco</a:t>
            </a:r>
            <a:endParaRPr lang="fr-MA" sz="1000" dirty="0">
              <a:solidFill>
                <a:schemeClr val="dk2"/>
              </a:solidFill>
              <a:latin typeface="Open Sans"/>
              <a:ea typeface="Open Sans"/>
              <a:cs typeface="Open Sans"/>
            </a:endParaRPr>
          </a:p>
        </p:txBody>
      </p:sp>
      <p:sp>
        <p:nvSpPr>
          <p:cNvPr id="12" name="ZoneTexte 11"/>
          <p:cNvSpPr txBox="1"/>
          <p:nvPr/>
        </p:nvSpPr>
        <p:spPr>
          <a:xfrm>
            <a:off x="841572" y="2984278"/>
            <a:ext cx="7881642" cy="307777"/>
          </a:xfrm>
          <a:prstGeom prst="rect">
            <a:avLst/>
          </a:prstGeom>
          <a:solidFill>
            <a:schemeClr val="bg1"/>
          </a:solidFill>
        </p:spPr>
        <p:txBody>
          <a:bodyPr wrap="square" rtlCol="0">
            <a:spAutoFit/>
          </a:bodyPr>
          <a:lstStyle/>
          <a:p>
            <a:r>
              <a:rPr lang="fr-FR" b="1" dirty="0">
                <a:solidFill>
                  <a:schemeClr val="dk2"/>
                </a:solidFill>
                <a:latin typeface="Open Sans"/>
                <a:ea typeface="Open Sans"/>
                <a:cs typeface="Open Sans"/>
                <a:sym typeface="Open Sans"/>
              </a:rPr>
              <a:t>SALIH Wiam¹</a:t>
            </a:r>
            <a:r>
              <a:rPr lang="fr-FR" dirty="0">
                <a:solidFill>
                  <a:schemeClr val="dk2"/>
                </a:solidFill>
                <a:latin typeface="Open Sans"/>
                <a:ea typeface="Open Sans"/>
                <a:cs typeface="Open Sans"/>
                <a:sym typeface="Open Sans"/>
              </a:rPr>
              <a:t>, </a:t>
            </a:r>
            <a:r>
              <a:rPr lang="en-US" dirty="0">
                <a:solidFill>
                  <a:schemeClr val="dk2"/>
                </a:solidFill>
                <a:latin typeface="Open Sans"/>
                <a:ea typeface="Open Sans"/>
                <a:cs typeface="Open Sans"/>
              </a:rPr>
              <a:t>Abdelghani CHEHBOUNI</a:t>
            </a:r>
            <a:r>
              <a:rPr lang="fr-FR" dirty="0">
                <a:solidFill>
                  <a:schemeClr val="dk2"/>
                </a:solidFill>
                <a:latin typeface="Open Sans"/>
                <a:ea typeface="Open Sans"/>
                <a:cs typeface="Open Sans"/>
                <a:sym typeface="Open Sans"/>
              </a:rPr>
              <a:t>¹,</a:t>
            </a:r>
            <a:r>
              <a:rPr lang="en-US" dirty="0">
                <a:solidFill>
                  <a:schemeClr val="dk2"/>
                </a:solidFill>
                <a:latin typeface="Open Sans"/>
                <a:ea typeface="Open Sans"/>
                <a:cs typeface="Open Sans"/>
              </a:rPr>
              <a:t> Terence </a:t>
            </a:r>
            <a:r>
              <a:rPr lang="en-US" dirty="0" err="1">
                <a:solidFill>
                  <a:schemeClr val="dk2"/>
                </a:solidFill>
                <a:latin typeface="Open Sans"/>
                <a:ea typeface="Open Sans"/>
                <a:cs typeface="Open Sans"/>
              </a:rPr>
              <a:t>Epule</a:t>
            </a:r>
            <a:r>
              <a:rPr lang="en-US" dirty="0">
                <a:solidFill>
                  <a:schemeClr val="dk2"/>
                </a:solidFill>
                <a:latin typeface="Open Sans"/>
                <a:ea typeface="Open Sans"/>
                <a:cs typeface="Open Sans"/>
              </a:rPr>
              <a:t> EPULE</a:t>
            </a:r>
            <a:r>
              <a:rPr lang="fr-FR" dirty="0">
                <a:solidFill>
                  <a:schemeClr val="dk2"/>
                </a:solidFill>
                <a:latin typeface="Open Sans"/>
                <a:ea typeface="Open Sans"/>
                <a:cs typeface="Open Sans"/>
                <a:sym typeface="Open Sans"/>
              </a:rPr>
              <a:t>¹ &amp; </a:t>
            </a:r>
            <a:r>
              <a:rPr lang="fr" dirty="0">
                <a:solidFill>
                  <a:schemeClr val="dk2"/>
                </a:solidFill>
                <a:latin typeface="Open Sans"/>
                <a:ea typeface="Open Sans"/>
                <a:cs typeface="Open Sans"/>
              </a:rPr>
              <a:t>EL Mahdi ELKHALKI</a:t>
            </a:r>
            <a:r>
              <a:rPr lang="fr-FR" dirty="0">
                <a:solidFill>
                  <a:schemeClr val="dk2"/>
                </a:solidFill>
                <a:latin typeface="Open Sans"/>
                <a:ea typeface="Open Sans"/>
                <a:cs typeface="Open Sans"/>
                <a:sym typeface="Open Sans"/>
              </a:rPr>
              <a:t>¹</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a:xfrm>
            <a:off x="7842264" y="4733691"/>
            <a:ext cx="1180317" cy="409809"/>
          </a:xfrm>
        </p:spPr>
        <p:txBody>
          <a:bodyPr/>
          <a:lstStyle/>
          <a:p>
            <a:pPr marL="0" lvl="0" indent="0" algn="r" rtl="0">
              <a:spcBef>
                <a:spcPts val="0"/>
              </a:spcBef>
              <a:spcAft>
                <a:spcPts val="0"/>
              </a:spcAft>
              <a:buNone/>
            </a:pPr>
            <a:fld id="{00000000-1234-1234-1234-123412341234}" type="slidenum">
              <a:rPr lang="en-US" smtClean="0"/>
              <a:t>2</a:t>
            </a:fld>
            <a:endParaRPr lang="en-US" dirty="0"/>
          </a:p>
        </p:txBody>
      </p:sp>
      <p:sp>
        <p:nvSpPr>
          <p:cNvPr id="322" name="Google Shape;73;p14"/>
          <p:cNvSpPr txBox="1">
            <a:spLocks noGrp="1"/>
          </p:cNvSpPr>
          <p:nvPr>
            <p:ph type="title"/>
          </p:nvPr>
        </p:nvSpPr>
        <p:spPr>
          <a:xfrm>
            <a:off x="312751" y="40230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dirty="0" smtClean="0"/>
              <a:t>Outline:</a:t>
            </a:r>
            <a:endParaRPr dirty="0"/>
          </a:p>
        </p:txBody>
      </p:sp>
      <p:sp>
        <p:nvSpPr>
          <p:cNvPr id="77" name="Rectangle 76">
            <a:extLst>
              <a:ext uri="{FF2B5EF4-FFF2-40B4-BE49-F238E27FC236}">
                <a16:creationId xmlns:a16="http://schemas.microsoft.com/office/drawing/2014/main" xmlns="" id="{085C4E81-8544-47AD-9DDE-E95A9F6FD393}"/>
              </a:ext>
            </a:extLst>
          </p:cNvPr>
          <p:cNvSpPr/>
          <p:nvPr/>
        </p:nvSpPr>
        <p:spPr>
          <a:xfrm>
            <a:off x="1559348" y="1282639"/>
            <a:ext cx="6754777" cy="819385"/>
          </a:xfrm>
          <a:prstGeom prst="rect">
            <a:avLst/>
          </a:prstGeom>
          <a:solidFill>
            <a:srgbClr val="F7931F"/>
          </a:solidFill>
          <a:ln w="12700" cap="flat" cmpd="sng" algn="ctr">
            <a:noFill/>
            <a:prstDash val="solid"/>
            <a:miter lim="800000"/>
          </a:ln>
          <a:effectLst/>
        </p:spPr>
        <p:txBody>
          <a:bodyPr lIns="365760" rtlCol="0" anchor="ctr"/>
          <a:lstStyle/>
          <a:p>
            <a:pPr lvl="0">
              <a:lnSpc>
                <a:spcPts val="1200"/>
              </a:lnSpc>
              <a:buClrTx/>
            </a:pPr>
            <a:r>
              <a:rPr lang="en-US" b="1" dirty="0">
                <a:solidFill>
                  <a:schemeClr val="dk2"/>
                </a:solidFill>
                <a:latin typeface="Open Sans"/>
                <a:ea typeface="Open Sans"/>
                <a:cs typeface="Open Sans"/>
                <a:sym typeface="Open Sans"/>
              </a:rPr>
              <a:t>I-  Introduction and Problematic</a:t>
            </a:r>
            <a:endParaRPr kumimoji="0" lang="en-US" b="1" i="0" u="none" strike="noStrike" kern="0" cap="none" spc="0" normalizeH="0" baseline="0" noProof="1">
              <a:ln>
                <a:noFill/>
              </a:ln>
              <a:solidFill>
                <a:sysClr val="windowText" lastClr="000000">
                  <a:lumMod val="75000"/>
                  <a:lumOff val="25000"/>
                </a:sysClr>
              </a:solidFill>
              <a:effectLst/>
              <a:uLnTx/>
              <a:uFillTx/>
              <a:latin typeface="Calibri"/>
              <a:ea typeface="+mn-ea"/>
              <a:cs typeface="+mn-cs"/>
            </a:endParaRPr>
          </a:p>
        </p:txBody>
      </p:sp>
      <p:sp>
        <p:nvSpPr>
          <p:cNvPr id="78" name="Rectangle 77">
            <a:extLst>
              <a:ext uri="{FF2B5EF4-FFF2-40B4-BE49-F238E27FC236}">
                <a16:creationId xmlns:a16="http://schemas.microsoft.com/office/drawing/2014/main" xmlns="" id="{A71E7B0F-CC03-4F8F-9ABB-59BF67B52ECA}"/>
              </a:ext>
            </a:extLst>
          </p:cNvPr>
          <p:cNvSpPr/>
          <p:nvPr/>
        </p:nvSpPr>
        <p:spPr>
          <a:xfrm>
            <a:off x="1559349" y="2110638"/>
            <a:ext cx="6754775" cy="819385"/>
          </a:xfrm>
          <a:prstGeom prst="rect">
            <a:avLst/>
          </a:prstGeom>
          <a:solidFill>
            <a:srgbClr val="4CC1EF"/>
          </a:solidFill>
          <a:ln w="12700" cap="flat" cmpd="sng" algn="ctr">
            <a:noFill/>
            <a:prstDash val="solid"/>
            <a:miter lim="800000"/>
          </a:ln>
          <a:effectLst/>
        </p:spPr>
        <p:txBody>
          <a:bodyPr lIns="365760" rtlCol="0" anchor="ctr"/>
          <a:lstStyle/>
          <a:p>
            <a:pPr>
              <a:buClrTx/>
              <a:defRPr/>
            </a:pPr>
            <a:r>
              <a:rPr lang="fr-FR" b="1" dirty="0">
                <a:solidFill>
                  <a:schemeClr val="dk2"/>
                </a:solidFill>
                <a:latin typeface="Open Sans"/>
                <a:ea typeface="Open Sans"/>
                <a:cs typeface="Open Sans"/>
                <a:sym typeface="Open Sans"/>
              </a:rPr>
              <a:t>II-  Methodology</a:t>
            </a:r>
            <a:endParaRPr lang="en-US" b="1" dirty="0">
              <a:solidFill>
                <a:schemeClr val="dk2"/>
              </a:solidFill>
              <a:latin typeface="Open Sans"/>
              <a:ea typeface="Open Sans"/>
              <a:cs typeface="Open Sans"/>
              <a:sym typeface="Open Sans"/>
            </a:endParaRPr>
          </a:p>
        </p:txBody>
      </p:sp>
      <p:sp>
        <p:nvSpPr>
          <p:cNvPr id="79" name="Rectangle 78">
            <a:extLst>
              <a:ext uri="{FF2B5EF4-FFF2-40B4-BE49-F238E27FC236}">
                <a16:creationId xmlns:a16="http://schemas.microsoft.com/office/drawing/2014/main" xmlns="" id="{E2D59958-D589-4FFD-B52B-ED0E6CD38E1C}"/>
              </a:ext>
            </a:extLst>
          </p:cNvPr>
          <p:cNvSpPr/>
          <p:nvPr/>
        </p:nvSpPr>
        <p:spPr>
          <a:xfrm>
            <a:off x="1559349" y="2938637"/>
            <a:ext cx="6754775" cy="819385"/>
          </a:xfrm>
          <a:prstGeom prst="rect">
            <a:avLst/>
          </a:prstGeom>
          <a:solidFill>
            <a:srgbClr val="FFCC4C"/>
          </a:solidFill>
          <a:ln w="12700" cap="flat" cmpd="sng" algn="ctr">
            <a:noFill/>
            <a:prstDash val="solid"/>
            <a:miter lim="800000"/>
          </a:ln>
          <a:effectLst/>
        </p:spPr>
        <p:txBody>
          <a:bodyPr lIns="365760" rtlCol="0" anchor="ctr"/>
          <a:lstStyle/>
          <a:p>
            <a:pPr>
              <a:buClrTx/>
              <a:defRPr/>
            </a:pPr>
            <a:r>
              <a:rPr lang="en-US" b="1" dirty="0">
                <a:solidFill>
                  <a:schemeClr val="dk2"/>
                </a:solidFill>
                <a:latin typeface="Open Sans"/>
                <a:ea typeface="Open Sans"/>
                <a:cs typeface="Open Sans"/>
                <a:sym typeface="Open Sans"/>
              </a:rPr>
              <a:t>III-  Results</a:t>
            </a:r>
          </a:p>
        </p:txBody>
      </p:sp>
      <p:sp>
        <p:nvSpPr>
          <p:cNvPr id="80" name="Rectangle 79">
            <a:extLst>
              <a:ext uri="{FF2B5EF4-FFF2-40B4-BE49-F238E27FC236}">
                <a16:creationId xmlns:a16="http://schemas.microsoft.com/office/drawing/2014/main" xmlns="" id="{A67EA4BE-8845-4A32-979E-EE71DFA244F2}"/>
              </a:ext>
            </a:extLst>
          </p:cNvPr>
          <p:cNvSpPr/>
          <p:nvPr/>
        </p:nvSpPr>
        <p:spPr>
          <a:xfrm>
            <a:off x="1559349" y="3774319"/>
            <a:ext cx="6754775" cy="819385"/>
          </a:xfrm>
          <a:prstGeom prst="rect">
            <a:avLst/>
          </a:prstGeom>
          <a:solidFill>
            <a:srgbClr val="A2B969"/>
          </a:solidFill>
          <a:ln w="12700" cap="flat" cmpd="sng" algn="ctr">
            <a:noFill/>
            <a:prstDash val="solid"/>
            <a:miter lim="800000"/>
          </a:ln>
          <a:effectLst/>
        </p:spPr>
        <p:txBody>
          <a:bodyPr lIns="365760" rtlCol="0" anchor="ctr"/>
          <a:lstStyle/>
          <a:p>
            <a:pPr lvl="0">
              <a:buClrTx/>
              <a:defRPr/>
            </a:pPr>
            <a:r>
              <a:rPr lang="en-US" b="1" dirty="0">
                <a:solidFill>
                  <a:schemeClr val="dk2"/>
                </a:solidFill>
                <a:latin typeface="Open Sans"/>
                <a:ea typeface="Open Sans"/>
                <a:cs typeface="Open Sans"/>
                <a:sym typeface="Open Sans"/>
              </a:rPr>
              <a:t>IV-  Analyses And Conclusions</a:t>
            </a:r>
            <a:endParaRPr lang="en-US" b="1" noProof="1">
              <a:solidFill>
                <a:schemeClr val="dk2"/>
              </a:solidFill>
              <a:latin typeface="Open Sans"/>
              <a:ea typeface="Open Sans"/>
              <a:cs typeface="Open Sans"/>
            </a:endParaRPr>
          </a:p>
        </p:txBody>
      </p:sp>
      <p:sp>
        <p:nvSpPr>
          <p:cNvPr id="81" name="Hexagon 40">
            <a:extLst>
              <a:ext uri="{FF2B5EF4-FFF2-40B4-BE49-F238E27FC236}">
                <a16:creationId xmlns:a16="http://schemas.microsoft.com/office/drawing/2014/main" xmlns="" id="{218756B6-5759-42C5-9FA9-13B7BBC7002D}"/>
              </a:ext>
            </a:extLst>
          </p:cNvPr>
          <p:cNvSpPr/>
          <p:nvPr/>
        </p:nvSpPr>
        <p:spPr>
          <a:xfrm>
            <a:off x="788366" y="1267270"/>
            <a:ext cx="981547" cy="834753"/>
          </a:xfrm>
          <a:prstGeom prst="hexagon">
            <a:avLst/>
          </a:prstGeom>
          <a:solidFill>
            <a:srgbClr val="F7931F">
              <a:lumMod val="75000"/>
            </a:srgbClr>
          </a:solidFill>
          <a:ln w="3810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w="22225">
                <a:solidFill>
                  <a:srgbClr val="F7931F"/>
                </a:solidFill>
                <a:prstDash val="solid"/>
              </a:ln>
              <a:solidFill>
                <a:srgbClr val="F7931F">
                  <a:lumMod val="40000"/>
                  <a:lumOff val="60000"/>
                </a:srgbClr>
              </a:solidFill>
              <a:effectLst/>
              <a:uLnTx/>
              <a:uFillTx/>
              <a:latin typeface="Calibri"/>
              <a:ea typeface="+mn-ea"/>
              <a:cs typeface="+mn-cs"/>
            </a:endParaRPr>
          </a:p>
        </p:txBody>
      </p:sp>
      <p:sp>
        <p:nvSpPr>
          <p:cNvPr id="82" name="Hexagon 41">
            <a:extLst>
              <a:ext uri="{FF2B5EF4-FFF2-40B4-BE49-F238E27FC236}">
                <a16:creationId xmlns:a16="http://schemas.microsoft.com/office/drawing/2014/main" xmlns="" id="{A81DEA73-38DA-4E78-B93C-82528965CDB3}"/>
              </a:ext>
            </a:extLst>
          </p:cNvPr>
          <p:cNvSpPr/>
          <p:nvPr/>
        </p:nvSpPr>
        <p:spPr>
          <a:xfrm>
            <a:off x="741230" y="2110638"/>
            <a:ext cx="981547" cy="819385"/>
          </a:xfrm>
          <a:prstGeom prst="hexagon">
            <a:avLst/>
          </a:prstGeom>
          <a:solidFill>
            <a:srgbClr val="4CC1EF">
              <a:lumMod val="75000"/>
            </a:srgbClr>
          </a:solidFill>
          <a:ln w="3810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w="22225">
                <a:solidFill>
                  <a:srgbClr val="F7931F"/>
                </a:solidFill>
                <a:prstDash val="solid"/>
              </a:ln>
              <a:solidFill>
                <a:srgbClr val="F7931F">
                  <a:lumMod val="40000"/>
                  <a:lumOff val="60000"/>
                </a:srgbClr>
              </a:solidFill>
              <a:effectLst/>
              <a:uLnTx/>
              <a:uFillTx/>
              <a:latin typeface="Calibri"/>
              <a:ea typeface="+mn-ea"/>
              <a:cs typeface="+mn-cs"/>
            </a:endParaRPr>
          </a:p>
        </p:txBody>
      </p:sp>
      <p:sp>
        <p:nvSpPr>
          <p:cNvPr id="83" name="Hexagon 72">
            <a:extLst>
              <a:ext uri="{FF2B5EF4-FFF2-40B4-BE49-F238E27FC236}">
                <a16:creationId xmlns:a16="http://schemas.microsoft.com/office/drawing/2014/main" xmlns="" id="{5F9E3E6E-311F-4E7F-8C0B-380821793998}"/>
              </a:ext>
            </a:extLst>
          </p:cNvPr>
          <p:cNvSpPr/>
          <p:nvPr/>
        </p:nvSpPr>
        <p:spPr>
          <a:xfrm>
            <a:off x="763507" y="2938637"/>
            <a:ext cx="981547" cy="782578"/>
          </a:xfrm>
          <a:prstGeom prst="hexagon">
            <a:avLst/>
          </a:prstGeom>
          <a:solidFill>
            <a:srgbClr val="FFCC4C">
              <a:lumMod val="75000"/>
            </a:srgbClr>
          </a:solidFill>
          <a:ln w="3810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w="22225">
                <a:solidFill>
                  <a:srgbClr val="F7931F"/>
                </a:solidFill>
                <a:prstDash val="solid"/>
              </a:ln>
              <a:solidFill>
                <a:srgbClr val="F7931F">
                  <a:lumMod val="40000"/>
                  <a:lumOff val="60000"/>
                </a:srgbClr>
              </a:solidFill>
              <a:effectLst/>
              <a:uLnTx/>
              <a:uFillTx/>
              <a:latin typeface="Calibri"/>
              <a:ea typeface="+mn-ea"/>
              <a:cs typeface="+mn-cs"/>
            </a:endParaRPr>
          </a:p>
        </p:txBody>
      </p:sp>
      <p:sp>
        <p:nvSpPr>
          <p:cNvPr id="84" name="Hexagon 73">
            <a:extLst>
              <a:ext uri="{FF2B5EF4-FFF2-40B4-BE49-F238E27FC236}">
                <a16:creationId xmlns:a16="http://schemas.microsoft.com/office/drawing/2014/main" xmlns="" id="{5BEFC3C5-1810-487B-8988-C97FE01CA128}"/>
              </a:ext>
            </a:extLst>
          </p:cNvPr>
          <p:cNvSpPr/>
          <p:nvPr/>
        </p:nvSpPr>
        <p:spPr>
          <a:xfrm>
            <a:off x="763508" y="3774319"/>
            <a:ext cx="981547" cy="819385"/>
          </a:xfrm>
          <a:prstGeom prst="hexagon">
            <a:avLst/>
          </a:prstGeom>
          <a:solidFill>
            <a:srgbClr val="A2B969">
              <a:lumMod val="75000"/>
            </a:srgbClr>
          </a:solidFill>
          <a:ln w="3810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w="22225">
                <a:solidFill>
                  <a:srgbClr val="F7931F"/>
                </a:solidFill>
                <a:prstDash val="solid"/>
              </a:ln>
              <a:solidFill>
                <a:srgbClr val="F7931F">
                  <a:lumMod val="40000"/>
                  <a:lumOff val="60000"/>
                </a:srgbClr>
              </a:solidFill>
              <a:effectLst/>
              <a:uLnTx/>
              <a:uFillTx/>
              <a:latin typeface="Calibri"/>
              <a:ea typeface="+mn-ea"/>
              <a:cs typeface="+mn-cs"/>
            </a:endParaRPr>
          </a:p>
        </p:txBody>
      </p:sp>
      <p:pic>
        <p:nvPicPr>
          <p:cNvPr id="98" name="Picture 4"/>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948605" y="1152393"/>
            <a:ext cx="661068" cy="125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Graphic 95" descr="Tools">
            <a:extLst>
              <a:ext uri="{FF2B5EF4-FFF2-40B4-BE49-F238E27FC236}">
                <a16:creationId xmlns:a16="http://schemas.microsoft.com/office/drawing/2014/main" xmlns="" id="{36E1CC33-02A1-4B78-B682-11FD10A27FFE}"/>
              </a:ext>
            </a:extLst>
          </p:cNvPr>
          <p:cNvPicPr>
            <a:picLocks noChangeAspect="1"/>
          </p:cNvPicPr>
          <p:nvPr/>
        </p:nvPicPr>
        <p:blipFill>
          <a:blip r:embed="rId4">
            <a:lum bright="70000" contrast="-70000"/>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39536" y="2323092"/>
            <a:ext cx="279205" cy="394475"/>
          </a:xfrm>
          <a:prstGeom prst="rect">
            <a:avLst/>
          </a:prstGeom>
        </p:spPr>
      </p:pic>
      <p:pic>
        <p:nvPicPr>
          <p:cNvPr id="100" name="Graphic 93" descr="Lightbulb">
            <a:extLst>
              <a:ext uri="{FF2B5EF4-FFF2-40B4-BE49-F238E27FC236}">
                <a16:creationId xmlns:a16="http://schemas.microsoft.com/office/drawing/2014/main" xmlns="" id="{6EA1AF59-AFC2-47D2-9C72-3DADE474E284}"/>
              </a:ext>
            </a:extLst>
          </p:cNvPr>
          <p:cNvPicPr>
            <a:picLocks noChangeAspect="1"/>
          </p:cNvPicPr>
          <p:nvPr/>
        </p:nvPicPr>
        <p:blipFill>
          <a:blip r:embed="rId6">
            <a:lum bright="70000" contrast="-70000"/>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10545" y="3098154"/>
            <a:ext cx="328091" cy="463544"/>
          </a:xfrm>
          <a:prstGeom prst="rect">
            <a:avLst/>
          </a:prstGeom>
        </p:spPr>
      </p:pic>
      <p:pic>
        <p:nvPicPr>
          <p:cNvPr id="101" name="Picture 11"/>
          <p:cNvPicPr>
            <a:picLocks noChangeAspect="1" noChangeArrowheads="1"/>
          </p:cNvPicPr>
          <p:nvPr/>
        </p:nvPicPr>
        <p:blipFill rotWithShape="1">
          <a:blip r:embed="rId8">
            <a:duotone>
              <a:schemeClr val="bg2">
                <a:shade val="45000"/>
                <a:satMod val="135000"/>
              </a:schemeClr>
              <a:prstClr val="white"/>
            </a:duotone>
            <a:extLst>
              <a:ext uri="{BEBA8EAE-BF5A-486C-A8C5-ECC9F3942E4B}">
                <a14:imgProps xmlns:a14="http://schemas.microsoft.com/office/drawing/2010/main">
                  <a14:imgLayer r:embed="rId9">
                    <a14:imgEffect>
                      <a14:backgroundRemoval t="26145" b="69901" l="21885" r="75947"/>
                    </a14:imgEffect>
                  </a14:imgLayer>
                </a14:imgProps>
              </a:ext>
              <a:ext uri="{28A0092B-C50C-407E-A947-70E740481C1C}">
                <a14:useLocalDpi xmlns:a14="http://schemas.microsoft.com/office/drawing/2010/main" val="0"/>
              </a:ext>
            </a:extLst>
          </a:blip>
          <a:srcRect l="15127" t="20675" r="17295" b="24630"/>
          <a:stretch/>
        </p:blipFill>
        <p:spPr bwMode="auto">
          <a:xfrm>
            <a:off x="1105879" y="3918922"/>
            <a:ext cx="430515" cy="53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image2.png" descr="ligne horizontale"/>
          <p:cNvPicPr/>
          <p:nvPr/>
        </p:nvPicPr>
        <p:blipFill>
          <a:blip r:embed="rId10"/>
          <a:srcRect b="-32286"/>
          <a:stretch>
            <a:fillRect/>
          </a:stretch>
        </p:blipFill>
        <p:spPr>
          <a:xfrm>
            <a:off x="0" y="221948"/>
            <a:ext cx="9144000" cy="104775"/>
          </a:xfrm>
          <a:prstGeom prst="rect">
            <a:avLst/>
          </a:prstGeom>
          <a:ln/>
        </p:spPr>
      </p:pic>
    </p:spTree>
    <p:extLst>
      <p:ext uri="{BB962C8B-B14F-4D97-AF65-F5344CB8AC3E}">
        <p14:creationId xmlns:p14="http://schemas.microsoft.com/office/powerpoint/2010/main" val="10918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fade">
                                      <p:cBhvr>
                                        <p:cTn id="13" dur="500"/>
                                        <p:tgtEl>
                                          <p:spTgt spid="7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fade">
                                      <p:cBhvr>
                                        <p:cTn id="18" dur="500"/>
                                        <p:tgtEl>
                                          <p:spTgt spid="10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500"/>
                                        <p:tgtEl>
                                          <p:spTgt spid="8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500"/>
                                        <p:tgtEl>
                                          <p:spTgt spid="7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1"/>
                                        </p:tgtEl>
                                        <p:attrNameLst>
                                          <p:attrName>style.visibility</p:attrName>
                                        </p:attrNameLst>
                                      </p:cBhvr>
                                      <p:to>
                                        <p:strVal val="visible"/>
                                      </p:to>
                                    </p:set>
                                    <p:animEffect transition="in" filter="fade">
                                      <p:cBhvr>
                                        <p:cTn id="29" dur="500"/>
                                        <p:tgtEl>
                                          <p:spTgt spid="10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500"/>
                                        <p:tgtEl>
                                          <p:spTgt spid="8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0"/>
                                        </p:tgtEl>
                                        <p:attrNameLst>
                                          <p:attrName>style.visibility</p:attrName>
                                        </p:attrNameLst>
                                      </p:cBhvr>
                                      <p:to>
                                        <p:strVal val="visible"/>
                                      </p:to>
                                    </p:set>
                                    <p:animEffect transition="in" filter="fade">
                                      <p:cBhvr>
                                        <p:cTn id="3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82" grpId="0" animBg="1"/>
      <p:bldP spid="83" grpId="0" animBg="1"/>
      <p:bldP spid="8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pic>
        <p:nvPicPr>
          <p:cNvPr id="5" name="image2.png" descr="ligne horizontale"/>
          <p:cNvPicPr/>
          <p:nvPr/>
        </p:nvPicPr>
        <p:blipFill>
          <a:blip r:embed="rId3"/>
          <a:srcRect b="-32286"/>
          <a:stretch>
            <a:fillRect/>
          </a:stretch>
        </p:blipFill>
        <p:spPr>
          <a:xfrm>
            <a:off x="0" y="221948"/>
            <a:ext cx="9144000" cy="104775"/>
          </a:xfrm>
          <a:prstGeom prst="rect">
            <a:avLst/>
          </a:prstGeom>
          <a:ln/>
        </p:spPr>
      </p:pic>
      <p:sp>
        <p:nvSpPr>
          <p:cNvPr id="6" name="TextBox 53">
            <a:extLst>
              <a:ext uri="{FF2B5EF4-FFF2-40B4-BE49-F238E27FC236}">
                <a16:creationId xmlns:a16="http://schemas.microsoft.com/office/drawing/2014/main" xmlns="" id="{A9F22EFF-0EC8-464B-8C69-53848EDE17DD}"/>
              </a:ext>
            </a:extLst>
          </p:cNvPr>
          <p:cNvSpPr txBox="1"/>
          <p:nvPr/>
        </p:nvSpPr>
        <p:spPr>
          <a:xfrm>
            <a:off x="0" y="6504"/>
            <a:ext cx="9144000" cy="215444"/>
          </a:xfrm>
          <a:prstGeom prst="rect">
            <a:avLst/>
          </a:prstGeom>
          <a:noFill/>
        </p:spPr>
        <p:txBody>
          <a:bodyPr wrap="square" rtlCol="0">
            <a:spAutoFit/>
          </a:bodyPr>
          <a:lstStyle/>
          <a:p>
            <a:pPr lvl="0" algn="ctr">
              <a:buClrTx/>
              <a:defRPr/>
            </a:pPr>
            <a:r>
              <a:rPr lang="fr-FR" sz="800" b="1" dirty="0"/>
              <a:t> </a:t>
            </a:r>
            <a:r>
              <a:rPr lang="en-US" sz="800" b="1" dirty="0"/>
              <a:t>INTRODUCTION   &amp; PROBLEMATIC</a:t>
            </a:r>
            <a:r>
              <a:rPr lang="fr-FR" sz="800" b="1" dirty="0"/>
              <a:t>                </a:t>
            </a:r>
            <a:r>
              <a:rPr lang="fr-FR" sz="800" dirty="0"/>
              <a:t>  METHODOLOGY                      RESULTS                               ANALYZES &amp; CONCLUSIONS</a:t>
            </a:r>
          </a:p>
        </p:txBody>
      </p:sp>
      <p:sp>
        <p:nvSpPr>
          <p:cNvPr id="7" name="Google Shape;73;p14"/>
          <p:cNvSpPr txBox="1">
            <a:spLocks noGrp="1"/>
          </p:cNvSpPr>
          <p:nvPr>
            <p:ph type="title"/>
          </p:nvPr>
        </p:nvSpPr>
        <p:spPr>
          <a:xfrm>
            <a:off x="-23702" y="14188"/>
            <a:ext cx="2473833" cy="57669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2400" dirty="0" smtClean="0"/>
              <a:t>Introduction</a:t>
            </a:r>
            <a:r>
              <a:rPr lang="fr" dirty="0" smtClean="0"/>
              <a:t> </a:t>
            </a:r>
            <a:endParaRPr dirty="0"/>
          </a:p>
        </p:txBody>
      </p:sp>
      <p:sp>
        <p:nvSpPr>
          <p:cNvPr id="59" name="ZoneTexte 58"/>
          <p:cNvSpPr txBox="1"/>
          <p:nvPr/>
        </p:nvSpPr>
        <p:spPr>
          <a:xfrm>
            <a:off x="3119718" y="1659768"/>
            <a:ext cx="3079776" cy="2616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100" b="1" dirty="0">
                <a:solidFill>
                  <a:schemeClr val="bg2">
                    <a:lumMod val="50000"/>
                  </a:schemeClr>
                </a:solidFill>
              </a:rPr>
              <a:t>Objective</a:t>
            </a:r>
          </a:p>
        </p:txBody>
      </p:sp>
      <p:sp>
        <p:nvSpPr>
          <p:cNvPr id="62" name="ZoneTexte 61"/>
          <p:cNvSpPr txBox="1"/>
          <p:nvPr/>
        </p:nvSpPr>
        <p:spPr>
          <a:xfrm>
            <a:off x="431908" y="2092500"/>
            <a:ext cx="86106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marR="0" lvl="0" algn="l" rtl="0">
              <a:lnSpc>
                <a:spcPct val="100000"/>
              </a:lnSpc>
              <a:spcBef>
                <a:spcPts val="0"/>
              </a:spcBef>
              <a:spcAft>
                <a:spcPts val="0"/>
              </a:spcAft>
            </a:defPPr>
            <a:lvl1pPr algn="ctr">
              <a:defRPr b="1">
                <a:solidFill>
                  <a:schemeClr val="bg2">
                    <a:lumMod val="50000"/>
                  </a:schemeClr>
                </a:solidFill>
              </a:defRPr>
            </a:lvl1pPr>
          </a:lstStyle>
          <a:p>
            <a:r>
              <a:rPr lang="en-US" sz="1200" dirty="0">
                <a:solidFill>
                  <a:srgbClr val="000000"/>
                </a:solidFill>
                <a:sym typeface="Times New Roman"/>
              </a:rPr>
              <a:t>Statistical Comparison of various rainfall products from 7 satellites and 6 Rain Gauges at three-time steps (Daily, Monthly, Annually) in the Tensift </a:t>
            </a:r>
            <a:r>
              <a:rPr lang="en-US" sz="1200" dirty="0" smtClean="0">
                <a:solidFill>
                  <a:srgbClr val="000000"/>
                </a:solidFill>
                <a:sym typeface="Times New Roman"/>
              </a:rPr>
              <a:t>basin </a:t>
            </a:r>
            <a:r>
              <a:rPr lang="en-US" sz="1200" dirty="0">
                <a:solidFill>
                  <a:srgbClr val="000000"/>
                </a:solidFill>
              </a:rPr>
              <a:t>over the period </a:t>
            </a:r>
            <a:r>
              <a:rPr lang="en-US" sz="1200" dirty="0" smtClean="0">
                <a:solidFill>
                  <a:srgbClr val="000000"/>
                </a:solidFill>
              </a:rPr>
              <a:t>2007 </a:t>
            </a:r>
            <a:r>
              <a:rPr lang="en-US" sz="1200" dirty="0">
                <a:solidFill>
                  <a:srgbClr val="000000"/>
                </a:solidFill>
              </a:rPr>
              <a:t>and </a:t>
            </a:r>
            <a:r>
              <a:rPr lang="en-US" sz="1200" dirty="0" smtClean="0">
                <a:solidFill>
                  <a:srgbClr val="000000"/>
                </a:solidFill>
              </a:rPr>
              <a:t>2019</a:t>
            </a:r>
            <a:endParaRPr lang="en-US" sz="1200" dirty="0">
              <a:solidFill>
                <a:srgbClr val="000000"/>
              </a:solidFill>
            </a:endParaRPr>
          </a:p>
        </p:txBody>
      </p:sp>
      <p:sp>
        <p:nvSpPr>
          <p:cNvPr id="18" name="ZoneTexte 17"/>
          <p:cNvSpPr txBox="1"/>
          <p:nvPr/>
        </p:nvSpPr>
        <p:spPr>
          <a:xfrm>
            <a:off x="47626" y="628776"/>
            <a:ext cx="281083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900" b="1" dirty="0">
                <a:solidFill>
                  <a:srgbClr val="000000"/>
                </a:solidFill>
                <a:ea typeface="Arial"/>
                <a:cs typeface="Arial"/>
              </a:rPr>
              <a:t>Impact of climate change on water resources in the Tensift basin</a:t>
            </a:r>
            <a:endParaRPr lang="fr-FR" sz="900" b="1" dirty="0">
              <a:solidFill>
                <a:srgbClr val="000000"/>
              </a:solidFill>
              <a:ea typeface="Arial"/>
              <a:cs typeface="Arial"/>
            </a:endParaRPr>
          </a:p>
        </p:txBody>
      </p:sp>
      <p:cxnSp>
        <p:nvCxnSpPr>
          <p:cNvPr id="12" name="Connecteur droit avec flèche 11"/>
          <p:cNvCxnSpPr>
            <a:stCxn id="18" idx="3"/>
          </p:cNvCxnSpPr>
          <p:nvPr/>
        </p:nvCxnSpPr>
        <p:spPr>
          <a:xfrm>
            <a:off x="2858461" y="813442"/>
            <a:ext cx="26125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3119718" y="628776"/>
            <a:ext cx="307977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900" b="1" dirty="0">
                <a:solidFill>
                  <a:srgbClr val="000000"/>
                </a:solidFill>
                <a:ea typeface="Arial"/>
                <a:cs typeface="Arial"/>
              </a:rPr>
              <a:t>High resolution</a:t>
            </a:r>
            <a:r>
              <a:rPr lang="fr-FR" sz="900" b="1" dirty="0">
                <a:solidFill>
                  <a:srgbClr val="000000"/>
                </a:solidFill>
              </a:rPr>
              <a:t> for </a:t>
            </a:r>
            <a:r>
              <a:rPr lang="en-US" sz="900" b="1" dirty="0">
                <a:solidFill>
                  <a:srgbClr val="000000"/>
                </a:solidFill>
                <a:ea typeface="Arial"/>
                <a:cs typeface="Arial"/>
              </a:rPr>
              <a:t>hydro-meteorological events is required</a:t>
            </a:r>
            <a:endParaRPr lang="fr-FR" sz="900" b="1" dirty="0">
              <a:solidFill>
                <a:srgbClr val="000000"/>
              </a:solidFill>
            </a:endParaRPr>
          </a:p>
        </p:txBody>
      </p:sp>
      <p:cxnSp>
        <p:nvCxnSpPr>
          <p:cNvPr id="22" name="Connecteur droit avec flèche 21"/>
          <p:cNvCxnSpPr/>
          <p:nvPr/>
        </p:nvCxnSpPr>
        <p:spPr>
          <a:xfrm>
            <a:off x="6199494" y="804589"/>
            <a:ext cx="19978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6399279" y="628776"/>
            <a:ext cx="25142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900" b="1" dirty="0">
                <a:solidFill>
                  <a:srgbClr val="000000"/>
                </a:solidFill>
                <a:ea typeface="Arial"/>
                <a:cs typeface="Arial"/>
              </a:rPr>
              <a:t>Hence, the interest of satellite  </a:t>
            </a:r>
          </a:p>
          <a:p>
            <a:pPr algn="ctr"/>
            <a:r>
              <a:rPr lang="en-US" sz="900" b="1" dirty="0">
                <a:solidFill>
                  <a:srgbClr val="000000"/>
                </a:solidFill>
                <a:ea typeface="Arial"/>
                <a:cs typeface="Arial"/>
              </a:rPr>
              <a:t>Products</a:t>
            </a:r>
            <a:endParaRPr lang="fr-FR" sz="900" b="1" dirty="0">
              <a:solidFill>
                <a:srgbClr val="000000"/>
              </a:solidFill>
            </a:endParaRPr>
          </a:p>
        </p:txBody>
      </p:sp>
      <p:sp>
        <p:nvSpPr>
          <p:cNvPr id="31" name="ZoneTexte 30"/>
          <p:cNvSpPr txBox="1"/>
          <p:nvPr/>
        </p:nvSpPr>
        <p:spPr>
          <a:xfrm>
            <a:off x="1629017" y="1242214"/>
            <a:ext cx="6216383" cy="2308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158750" algn="ctr">
              <a:buSzPts val="1100"/>
              <a:defRPr/>
            </a:pPr>
            <a:r>
              <a:rPr lang="en-US" sz="900" b="1" dirty="0">
                <a:solidFill>
                  <a:srgbClr val="C00000"/>
                </a:solidFill>
                <a:latin typeface="Open Sans"/>
                <a:ea typeface="Open Sans"/>
                <a:cs typeface="Open Sans"/>
                <a:sym typeface="Open Sans"/>
              </a:rPr>
              <a:t>The problematic of this work revolves around the performance of Satellite Products</a:t>
            </a:r>
            <a:endParaRPr lang="fr-FR" sz="900" b="1" dirty="0">
              <a:solidFill>
                <a:srgbClr val="C00000"/>
              </a:solidFill>
              <a:latin typeface="Open Sans"/>
              <a:ea typeface="Open Sans"/>
              <a:cs typeface="Open Sans"/>
            </a:endParaRPr>
          </a:p>
        </p:txBody>
      </p:sp>
      <p:sp>
        <p:nvSpPr>
          <p:cNvPr id="20" name="Accolade fermante 19"/>
          <p:cNvSpPr/>
          <p:nvPr/>
        </p:nvSpPr>
        <p:spPr>
          <a:xfrm rot="5400000">
            <a:off x="4615157" y="-1603829"/>
            <a:ext cx="244105" cy="54479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5" name="Connecteur droit avec flèche 34"/>
          <p:cNvCxnSpPr>
            <a:stCxn id="31" idx="2"/>
          </p:cNvCxnSpPr>
          <p:nvPr/>
        </p:nvCxnSpPr>
        <p:spPr>
          <a:xfrm>
            <a:off x="4737209" y="1473046"/>
            <a:ext cx="0" cy="1867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a:off x="4739773" y="1921378"/>
            <a:ext cx="0" cy="1867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7" name="Tableau 26"/>
          <p:cNvGraphicFramePr>
            <a:graphicFrameLocks noGrp="1"/>
          </p:cNvGraphicFramePr>
          <p:nvPr>
            <p:extLst>
              <p:ext uri="{D42A27DB-BD31-4B8C-83A1-F6EECF244321}">
                <p14:modId xmlns:p14="http://schemas.microsoft.com/office/powerpoint/2010/main" val="563883290"/>
              </p:ext>
            </p:extLst>
          </p:nvPr>
        </p:nvGraphicFramePr>
        <p:xfrm>
          <a:off x="365760" y="2913563"/>
          <a:ext cx="4495800" cy="2069917"/>
        </p:xfrm>
        <a:graphic>
          <a:graphicData uri="http://schemas.openxmlformats.org/drawingml/2006/table">
            <a:tbl>
              <a:tblPr firstRow="1" firstCol="1" bandRow="1">
                <a:tableStyleId>{F5AB1C69-6EDB-4FF4-983F-18BD219EF322}</a:tableStyleId>
              </a:tblPr>
              <a:tblGrid>
                <a:gridCol w="3774770">
                  <a:extLst>
                    <a:ext uri="{9D8B030D-6E8A-4147-A177-3AD203B41FA5}">
                      <a16:colId xmlns:a16="http://schemas.microsoft.com/office/drawing/2014/main" xmlns="" val="20000"/>
                    </a:ext>
                  </a:extLst>
                </a:gridCol>
                <a:gridCol w="721030">
                  <a:extLst>
                    <a:ext uri="{9D8B030D-6E8A-4147-A177-3AD203B41FA5}">
                      <a16:colId xmlns:a16="http://schemas.microsoft.com/office/drawing/2014/main" xmlns="" val="20001"/>
                    </a:ext>
                  </a:extLst>
                </a:gridCol>
              </a:tblGrid>
              <a:tr h="217341">
                <a:tc>
                  <a:txBody>
                    <a:bodyPr/>
                    <a:lstStyle/>
                    <a:p>
                      <a:pPr algn="ctr">
                        <a:lnSpc>
                          <a:spcPct val="115000"/>
                        </a:lnSpc>
                        <a:spcAft>
                          <a:spcPts val="0"/>
                        </a:spcAft>
                      </a:pPr>
                      <a:r>
                        <a:rPr lang="fr-FR" sz="1100" dirty="0">
                          <a:effectLst/>
                          <a:latin typeface="Calibri"/>
                          <a:ea typeface="Calibri"/>
                          <a:cs typeface="Arial"/>
                        </a:rPr>
                        <a:t>Satellite</a:t>
                      </a:r>
                      <a:r>
                        <a:rPr lang="fr-FR" sz="1100" baseline="0" dirty="0">
                          <a:effectLst/>
                          <a:latin typeface="Calibri"/>
                          <a:ea typeface="Calibri"/>
                          <a:cs typeface="Arial"/>
                        </a:rPr>
                        <a:t> </a:t>
                      </a:r>
                      <a:r>
                        <a:rPr lang="fr-FR" sz="1100" baseline="0" dirty="0" err="1">
                          <a:effectLst/>
                          <a:latin typeface="Calibri"/>
                          <a:ea typeface="Calibri"/>
                          <a:cs typeface="Arial"/>
                        </a:rPr>
                        <a:t>Products</a:t>
                      </a:r>
                      <a:endParaRPr lang="en-US" sz="1100" dirty="0">
                        <a:effectLst/>
                        <a:latin typeface="Calibri"/>
                        <a:ea typeface="Calibri"/>
                        <a:cs typeface="Arial"/>
                      </a:endParaRPr>
                    </a:p>
                  </a:txBody>
                  <a:tcPr marL="68580" marR="68580" marT="0" marB="0"/>
                </a:tc>
                <a:tc>
                  <a:txBody>
                    <a:bodyPr/>
                    <a:lstStyle/>
                    <a:p>
                      <a:pPr algn="ctr">
                        <a:lnSpc>
                          <a:spcPct val="115000"/>
                        </a:lnSpc>
                        <a:spcAft>
                          <a:spcPts val="0"/>
                        </a:spcAft>
                      </a:pPr>
                      <a:r>
                        <a:rPr lang="fr-FR" sz="1100" dirty="0">
                          <a:effectLst/>
                          <a:latin typeface="Calibri"/>
                          <a:ea typeface="Calibri"/>
                          <a:cs typeface="Arial"/>
                        </a:rPr>
                        <a:t>SR</a:t>
                      </a:r>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xmlns="" val="10000"/>
                  </a:ext>
                </a:extLst>
              </a:tr>
              <a:tr h="432552">
                <a:tc>
                  <a:txBody>
                    <a:bodyPr/>
                    <a:lstStyle/>
                    <a:p>
                      <a:pPr marL="0" marR="0" indent="0" algn="l" defTabSz="914400" rtl="0" eaLnBrk="1" fontAlgn="auto" latinLnBrk="0" hangingPunct="1">
                        <a:lnSpc>
                          <a:spcPct val="115000"/>
                        </a:lnSpc>
                        <a:spcBef>
                          <a:spcPts val="0"/>
                        </a:spcBef>
                        <a:spcAft>
                          <a:spcPts val="0"/>
                        </a:spcAft>
                        <a:buClr>
                          <a:srgbClr val="000000"/>
                        </a:buClr>
                        <a:buSzTx/>
                        <a:buFont typeface="Arial"/>
                        <a:buNone/>
                        <a:tabLst/>
                        <a:defRPr/>
                      </a:pPr>
                      <a:r>
                        <a:rPr lang="fr-FR" sz="1100" dirty="0">
                          <a:solidFill>
                            <a:schemeClr val="accent1"/>
                          </a:solidFill>
                          <a:effectLst>
                            <a:outerShdw blurRad="38100" dist="38100" dir="2700000" algn="tl">
                              <a:srgbClr val="000000">
                                <a:alpha val="43137"/>
                              </a:srgbClr>
                            </a:outerShdw>
                          </a:effectLst>
                        </a:rPr>
                        <a:t>Persiann</a:t>
                      </a:r>
                      <a:r>
                        <a:rPr lang="fr-FR" sz="1100" dirty="0">
                          <a:effectLst/>
                        </a:rPr>
                        <a:t> </a:t>
                      </a:r>
                      <a:r>
                        <a:rPr lang="fr-FR" sz="1050" b="0" dirty="0"/>
                        <a:t>(CHRS/ NASA/NOAA) :</a:t>
                      </a:r>
                      <a:r>
                        <a:rPr lang="fr-FR" sz="1050" b="0" dirty="0">
                          <a:effectLst/>
                        </a:rPr>
                        <a:t> </a:t>
                      </a:r>
                      <a:r>
                        <a:rPr lang="fr-FR" sz="1050" b="0" dirty="0"/>
                        <a:t>IR (GEO: GOES GMS-5, METEOSAT )+ MOP (LEO)</a:t>
                      </a:r>
                      <a:endParaRPr lang="fr-FR" sz="1050" b="0" dirty="0">
                        <a:effectLst/>
                      </a:endParaRPr>
                    </a:p>
                  </a:txBody>
                  <a:tcPr marL="68580" marR="68580" marT="0" marB="0"/>
                </a:tc>
                <a:tc>
                  <a:txBody>
                    <a:bodyPr/>
                    <a:lstStyle/>
                    <a:p>
                      <a:pPr algn="ctr">
                        <a:lnSpc>
                          <a:spcPct val="115000"/>
                        </a:lnSpc>
                        <a:spcAft>
                          <a:spcPts val="0"/>
                        </a:spcAft>
                      </a:pPr>
                      <a:r>
                        <a:rPr lang="fr-FR" sz="1100" dirty="0">
                          <a:solidFill>
                            <a:srgbClr val="000000"/>
                          </a:solidFill>
                          <a:effectLst/>
                        </a:rPr>
                        <a:t>0.25°</a:t>
                      </a:r>
                      <a:endParaRPr lang="en-US" sz="1100" dirty="0">
                        <a:solidFill>
                          <a:srgbClr val="000000"/>
                        </a:solidFill>
                        <a:effectLst/>
                        <a:latin typeface="Calibri"/>
                        <a:ea typeface="Calibri"/>
                        <a:cs typeface="Arial"/>
                      </a:endParaRPr>
                    </a:p>
                  </a:txBody>
                  <a:tcPr marL="68580" marR="68580" marT="0" marB="0"/>
                </a:tc>
                <a:extLst>
                  <a:ext uri="{0D108BD9-81ED-4DB2-BD59-A6C34878D82A}">
                    <a16:rowId xmlns:a16="http://schemas.microsoft.com/office/drawing/2014/main" xmlns="" val="10001"/>
                  </a:ext>
                </a:extLst>
              </a:tr>
              <a:tr h="216049">
                <a:tc>
                  <a:txBody>
                    <a:bodyPr/>
                    <a:lstStyle/>
                    <a:p>
                      <a:pPr algn="l">
                        <a:lnSpc>
                          <a:spcPct val="115000"/>
                        </a:lnSpc>
                        <a:spcAft>
                          <a:spcPts val="0"/>
                        </a:spcAft>
                      </a:pPr>
                      <a:r>
                        <a:rPr lang="fr-FR" sz="1100" b="1" i="0" u="none" strike="noStrike" cap="none" dirty="0">
                          <a:solidFill>
                            <a:schemeClr val="accent1"/>
                          </a:solidFill>
                          <a:effectLst>
                            <a:outerShdw blurRad="38100" dist="38100" dir="2700000" algn="tl">
                              <a:srgbClr val="000000">
                                <a:alpha val="43137"/>
                              </a:srgbClr>
                            </a:outerShdw>
                          </a:effectLst>
                          <a:latin typeface="+mn-lt"/>
                          <a:ea typeface="+mn-ea"/>
                          <a:cs typeface="+mn-cs"/>
                          <a:sym typeface="Arial"/>
                        </a:rPr>
                        <a:t>Persiann CDR : </a:t>
                      </a:r>
                      <a:r>
                        <a:rPr lang="fr-FR" sz="1050" b="0" i="0" u="none" strike="noStrike" cap="none" dirty="0">
                          <a:solidFill>
                            <a:schemeClr val="lt1"/>
                          </a:solidFill>
                          <a:latin typeface="+mn-lt"/>
                          <a:ea typeface="+mn-ea"/>
                          <a:cs typeface="+mn-cs"/>
                          <a:sym typeface="Arial"/>
                        </a:rPr>
                        <a:t>IR+NCEP+GPCP</a:t>
                      </a:r>
                      <a:endParaRPr lang="en-US" sz="1050" b="0" i="0" u="none" strike="noStrike" cap="none" dirty="0">
                        <a:solidFill>
                          <a:schemeClr val="lt1"/>
                        </a:solidFill>
                        <a:latin typeface="+mn-lt"/>
                        <a:ea typeface="+mn-ea"/>
                        <a:cs typeface="+mn-cs"/>
                        <a:sym typeface="Arial"/>
                      </a:endParaRPr>
                    </a:p>
                  </a:txBody>
                  <a:tcPr marL="68580" marR="68580" marT="0" marB="0"/>
                </a:tc>
                <a:tc>
                  <a:txBody>
                    <a:bodyPr/>
                    <a:lstStyle/>
                    <a:p>
                      <a:pPr algn="ctr">
                        <a:lnSpc>
                          <a:spcPct val="115000"/>
                        </a:lnSpc>
                        <a:spcAft>
                          <a:spcPts val="0"/>
                        </a:spcAft>
                      </a:pPr>
                      <a:r>
                        <a:rPr lang="fr-FR" sz="1100" dirty="0">
                          <a:solidFill>
                            <a:srgbClr val="000000"/>
                          </a:solidFill>
                          <a:effectLst/>
                        </a:rPr>
                        <a:t>0.25</a:t>
                      </a:r>
                      <a:r>
                        <a:rPr lang="fr-FR" sz="1100" b="0" i="0" u="none" strike="noStrike" cap="none" dirty="0">
                          <a:solidFill>
                            <a:srgbClr val="000000"/>
                          </a:solidFill>
                          <a:effectLst/>
                          <a:latin typeface="+mn-lt"/>
                          <a:ea typeface="+mn-ea"/>
                          <a:cs typeface="+mn-cs"/>
                          <a:sym typeface="Arial"/>
                        </a:rPr>
                        <a:t>°</a:t>
                      </a:r>
                      <a:endParaRPr lang="en-US" sz="1100" b="0" i="0" u="none" strike="noStrike" cap="none" dirty="0">
                        <a:solidFill>
                          <a:srgbClr val="000000"/>
                        </a:solidFill>
                        <a:effectLst/>
                        <a:latin typeface="+mn-lt"/>
                        <a:ea typeface="+mn-ea"/>
                        <a:cs typeface="+mn-cs"/>
                        <a:sym typeface="Arial"/>
                      </a:endParaRPr>
                    </a:p>
                  </a:txBody>
                  <a:tcPr marL="68580" marR="68580" marT="0" marB="0"/>
                </a:tc>
                <a:extLst>
                  <a:ext uri="{0D108BD9-81ED-4DB2-BD59-A6C34878D82A}">
                    <a16:rowId xmlns:a16="http://schemas.microsoft.com/office/drawing/2014/main" xmlns="" val="10002"/>
                  </a:ext>
                </a:extLst>
              </a:tr>
              <a:tr h="281276">
                <a:tc>
                  <a:txBody>
                    <a:bodyPr/>
                    <a:lstStyle/>
                    <a:p>
                      <a:pPr marL="0" marR="0" indent="0" algn="l" defTabSz="914400" rtl="0" eaLnBrk="1" fontAlgn="auto" latinLnBrk="0" hangingPunct="1">
                        <a:lnSpc>
                          <a:spcPct val="115000"/>
                        </a:lnSpc>
                        <a:spcBef>
                          <a:spcPts val="0"/>
                        </a:spcBef>
                        <a:spcAft>
                          <a:spcPts val="0"/>
                        </a:spcAft>
                        <a:buClr>
                          <a:srgbClr val="000000"/>
                        </a:buClr>
                        <a:buSzTx/>
                        <a:buFont typeface="Arial"/>
                        <a:buNone/>
                        <a:tabLst/>
                        <a:defRPr/>
                      </a:pPr>
                      <a:r>
                        <a:rPr lang="fr-FR" sz="1100" b="1" i="0" u="none" strike="noStrike" cap="none" dirty="0">
                          <a:solidFill>
                            <a:schemeClr val="accent1"/>
                          </a:solidFill>
                          <a:effectLst>
                            <a:outerShdw blurRad="38100" dist="38100" dir="2700000" algn="tl">
                              <a:srgbClr val="000000">
                                <a:alpha val="43137"/>
                              </a:srgbClr>
                            </a:outerShdw>
                          </a:effectLst>
                          <a:latin typeface="+mn-lt"/>
                          <a:ea typeface="+mn-ea"/>
                          <a:cs typeface="+mn-cs"/>
                          <a:sym typeface="Arial"/>
                        </a:rPr>
                        <a:t>TRMM:</a:t>
                      </a:r>
                      <a:r>
                        <a:rPr lang="fr-FR" sz="1100" b="1" i="0" u="none" strike="noStrike" cap="none" baseline="0" dirty="0">
                          <a:solidFill>
                            <a:schemeClr val="accent1"/>
                          </a:solidFill>
                          <a:effectLst>
                            <a:outerShdw blurRad="38100" dist="38100" dir="2700000" algn="tl">
                              <a:srgbClr val="000000">
                                <a:alpha val="43137"/>
                              </a:srgbClr>
                            </a:outerShdw>
                          </a:effectLst>
                          <a:latin typeface="+mn-lt"/>
                          <a:ea typeface="+mn-ea"/>
                          <a:cs typeface="+mn-cs"/>
                          <a:sym typeface="Arial"/>
                        </a:rPr>
                        <a:t> </a:t>
                      </a:r>
                      <a:r>
                        <a:rPr lang="en-US" sz="1050" b="0" i="0" u="none" strike="noStrike" cap="none" dirty="0">
                          <a:solidFill>
                            <a:schemeClr val="lt1"/>
                          </a:solidFill>
                          <a:latin typeface="+mn-lt"/>
                          <a:ea typeface="+mn-ea"/>
                          <a:cs typeface="+mn-cs"/>
                          <a:sym typeface="Arial"/>
                        </a:rPr>
                        <a:t>(NASA) </a:t>
                      </a:r>
                      <a:r>
                        <a:rPr lang="fr-FR" sz="1050" b="0" i="0" u="none" strike="noStrike" cap="none" dirty="0">
                          <a:solidFill>
                            <a:schemeClr val="lt1"/>
                          </a:solidFill>
                          <a:latin typeface="+mn-lt"/>
                          <a:ea typeface="+mn-ea"/>
                          <a:cs typeface="+mn-cs"/>
                          <a:sym typeface="Arial"/>
                        </a:rPr>
                        <a:t>: MOP+ IR +GPCP</a:t>
                      </a:r>
                      <a:endParaRPr lang="en-US" sz="1050" b="0" i="0" u="none" strike="noStrike" cap="none" dirty="0">
                        <a:solidFill>
                          <a:schemeClr val="lt1"/>
                        </a:solidFill>
                        <a:latin typeface="+mn-lt"/>
                        <a:ea typeface="+mn-ea"/>
                        <a:cs typeface="+mn-cs"/>
                        <a:sym typeface="Arial"/>
                      </a:endParaRPr>
                    </a:p>
                  </a:txBody>
                  <a:tcPr marL="68580" marR="68580" marT="0" marB="0"/>
                </a:tc>
                <a:tc>
                  <a:txBody>
                    <a:bodyPr/>
                    <a:lstStyle/>
                    <a:p>
                      <a:pPr marR="0" algn="ctr" rtl="0">
                        <a:lnSpc>
                          <a:spcPct val="115000"/>
                        </a:lnSpc>
                        <a:spcBef>
                          <a:spcPts val="0"/>
                        </a:spcBef>
                        <a:spcAft>
                          <a:spcPts val="0"/>
                        </a:spcAft>
                        <a:buClr>
                          <a:srgbClr val="000000"/>
                        </a:buClr>
                        <a:buFont typeface="Arial"/>
                      </a:pPr>
                      <a:r>
                        <a:rPr lang="fr-FR" sz="1100" b="0" i="0" u="none" strike="noStrike" cap="none" dirty="0">
                          <a:solidFill>
                            <a:srgbClr val="000000"/>
                          </a:solidFill>
                          <a:effectLst/>
                          <a:latin typeface="+mn-lt"/>
                          <a:ea typeface="+mn-ea"/>
                          <a:cs typeface="+mn-cs"/>
                          <a:sym typeface="Arial"/>
                        </a:rPr>
                        <a:t>0.25°</a:t>
                      </a:r>
                      <a:endParaRPr lang="en-US" sz="1100" b="0" i="0" u="none" strike="noStrike" cap="none" dirty="0">
                        <a:solidFill>
                          <a:srgbClr val="000000"/>
                        </a:solidFill>
                        <a:effectLst/>
                        <a:latin typeface="+mn-lt"/>
                        <a:ea typeface="+mn-ea"/>
                        <a:cs typeface="+mn-cs"/>
                        <a:sym typeface="Arial"/>
                      </a:endParaRPr>
                    </a:p>
                  </a:txBody>
                  <a:tcPr marL="68580" marR="68580" marT="0" marB="0"/>
                </a:tc>
                <a:extLst>
                  <a:ext uri="{0D108BD9-81ED-4DB2-BD59-A6C34878D82A}">
                    <a16:rowId xmlns:a16="http://schemas.microsoft.com/office/drawing/2014/main" xmlns="" val="10003"/>
                  </a:ext>
                </a:extLst>
              </a:tr>
              <a:tr h="216049">
                <a:tc>
                  <a:txBody>
                    <a:bodyPr/>
                    <a:lstStyle/>
                    <a:p>
                      <a:pPr marL="0" marR="0" indent="0" algn="l" defTabSz="914400" rtl="0" eaLnBrk="1" fontAlgn="auto" latinLnBrk="0" hangingPunct="1">
                        <a:lnSpc>
                          <a:spcPct val="115000"/>
                        </a:lnSpc>
                        <a:spcBef>
                          <a:spcPts val="0"/>
                        </a:spcBef>
                        <a:spcAft>
                          <a:spcPts val="0"/>
                        </a:spcAft>
                        <a:buClr>
                          <a:srgbClr val="000000"/>
                        </a:buClr>
                        <a:buSzTx/>
                        <a:buFont typeface="Arial"/>
                        <a:buNone/>
                        <a:tabLst/>
                        <a:defRPr/>
                      </a:pPr>
                      <a:r>
                        <a:rPr lang="fr-FR" sz="1100" b="1" i="0" u="none" strike="noStrike" cap="none" dirty="0">
                          <a:solidFill>
                            <a:schemeClr val="accent1"/>
                          </a:solidFill>
                          <a:effectLst>
                            <a:outerShdw blurRad="38100" dist="38100" dir="2700000" algn="tl">
                              <a:srgbClr val="000000">
                                <a:alpha val="43137"/>
                              </a:srgbClr>
                            </a:outerShdw>
                          </a:effectLst>
                          <a:latin typeface="+mn-lt"/>
                          <a:ea typeface="+mn-ea"/>
                          <a:cs typeface="+mn-cs"/>
                          <a:sym typeface="Arial"/>
                        </a:rPr>
                        <a:t>ARC2: </a:t>
                      </a:r>
                      <a:r>
                        <a:rPr lang="en-US" sz="1050" b="0" i="0" u="none" strike="noStrike" cap="none" dirty="0">
                          <a:solidFill>
                            <a:schemeClr val="lt1"/>
                          </a:solidFill>
                          <a:latin typeface="+mn-lt"/>
                          <a:ea typeface="+mn-ea"/>
                          <a:cs typeface="+mn-cs"/>
                          <a:sym typeface="Arial"/>
                        </a:rPr>
                        <a:t>(CPC) IR+ GTS</a:t>
                      </a:r>
                    </a:p>
                  </a:txBody>
                  <a:tcPr marL="68580" marR="68580" marT="0" marB="0"/>
                </a:tc>
                <a:tc>
                  <a:txBody>
                    <a:bodyPr/>
                    <a:lstStyle/>
                    <a:p>
                      <a:pPr marR="0" algn="ctr" rtl="0">
                        <a:lnSpc>
                          <a:spcPct val="115000"/>
                        </a:lnSpc>
                        <a:spcBef>
                          <a:spcPts val="0"/>
                        </a:spcBef>
                        <a:spcAft>
                          <a:spcPts val="0"/>
                        </a:spcAft>
                        <a:buClr>
                          <a:srgbClr val="000000"/>
                        </a:buClr>
                        <a:buFont typeface="Arial"/>
                      </a:pPr>
                      <a:r>
                        <a:rPr lang="fr-FR" sz="1100" b="0" i="0" u="none" strike="noStrike" cap="none" dirty="0">
                          <a:solidFill>
                            <a:srgbClr val="000000"/>
                          </a:solidFill>
                          <a:effectLst/>
                          <a:latin typeface="+mn-lt"/>
                          <a:ea typeface="+mn-ea"/>
                          <a:cs typeface="+mn-cs"/>
                          <a:sym typeface="Arial"/>
                        </a:rPr>
                        <a:t>0.1°</a:t>
                      </a:r>
                      <a:endParaRPr lang="en-US" sz="1100" b="0" i="0" u="none" strike="noStrike" cap="none" dirty="0">
                        <a:solidFill>
                          <a:srgbClr val="000000"/>
                        </a:solidFill>
                        <a:effectLst/>
                        <a:latin typeface="+mn-lt"/>
                        <a:ea typeface="+mn-ea"/>
                        <a:cs typeface="+mn-cs"/>
                        <a:sym typeface="Arial"/>
                      </a:endParaRPr>
                    </a:p>
                  </a:txBody>
                  <a:tcPr marL="68580" marR="68580" marT="0" marB="0"/>
                </a:tc>
                <a:extLst>
                  <a:ext uri="{0D108BD9-81ED-4DB2-BD59-A6C34878D82A}">
                    <a16:rowId xmlns:a16="http://schemas.microsoft.com/office/drawing/2014/main" xmlns="" val="10004"/>
                  </a:ext>
                </a:extLst>
              </a:tr>
              <a:tr h="216049">
                <a:tc>
                  <a:txBody>
                    <a:bodyPr/>
                    <a:lstStyle/>
                    <a:p>
                      <a:pPr marL="0" marR="0" indent="0" algn="l" defTabSz="914400" rtl="0" eaLnBrk="1" fontAlgn="auto" latinLnBrk="0" hangingPunct="1">
                        <a:lnSpc>
                          <a:spcPct val="115000"/>
                        </a:lnSpc>
                        <a:spcBef>
                          <a:spcPts val="0"/>
                        </a:spcBef>
                        <a:spcAft>
                          <a:spcPts val="0"/>
                        </a:spcAft>
                        <a:buClr>
                          <a:srgbClr val="000000"/>
                        </a:buClr>
                        <a:buSzTx/>
                        <a:buFont typeface="Arial"/>
                        <a:buNone/>
                        <a:tabLst/>
                        <a:defRPr/>
                      </a:pPr>
                      <a:r>
                        <a:rPr lang="fr-FR" sz="1100" b="1" i="0" u="none" strike="noStrike" cap="none" dirty="0">
                          <a:solidFill>
                            <a:schemeClr val="accent1"/>
                          </a:solidFill>
                          <a:effectLst>
                            <a:outerShdw blurRad="38100" dist="38100" dir="2700000" algn="tl">
                              <a:srgbClr val="000000">
                                <a:alpha val="43137"/>
                              </a:srgbClr>
                            </a:outerShdw>
                          </a:effectLst>
                          <a:latin typeface="+mn-lt"/>
                          <a:ea typeface="+mn-ea"/>
                          <a:cs typeface="+mn-cs"/>
                          <a:sym typeface="Arial"/>
                        </a:rPr>
                        <a:t>RFE2:  </a:t>
                      </a:r>
                      <a:r>
                        <a:rPr lang="fr-FR" sz="1050" b="0" i="0" u="none" strike="noStrike" cap="none" dirty="0">
                          <a:solidFill>
                            <a:schemeClr val="lt1"/>
                          </a:solidFill>
                          <a:latin typeface="+mn-lt"/>
                          <a:ea typeface="+mn-ea"/>
                          <a:cs typeface="+mn-cs"/>
                          <a:sym typeface="Arial"/>
                        </a:rPr>
                        <a:t>(NOAA) MO+ IR+ satellite SSM+ GTS</a:t>
                      </a:r>
                    </a:p>
                  </a:txBody>
                  <a:tcPr marL="68580" marR="68580" marT="0" marB="0"/>
                </a:tc>
                <a:tc>
                  <a:txBody>
                    <a:bodyPr/>
                    <a:lstStyle/>
                    <a:p>
                      <a:pPr marR="0" algn="ctr" rtl="0">
                        <a:lnSpc>
                          <a:spcPct val="115000"/>
                        </a:lnSpc>
                        <a:spcBef>
                          <a:spcPts val="0"/>
                        </a:spcBef>
                        <a:spcAft>
                          <a:spcPts val="0"/>
                        </a:spcAft>
                        <a:buClr>
                          <a:srgbClr val="000000"/>
                        </a:buClr>
                        <a:buFont typeface="Arial"/>
                      </a:pPr>
                      <a:r>
                        <a:rPr lang="fr-FR" sz="1100" b="0" i="0" u="none" strike="noStrike" cap="none" dirty="0">
                          <a:solidFill>
                            <a:srgbClr val="000000"/>
                          </a:solidFill>
                          <a:effectLst/>
                          <a:latin typeface="+mn-lt"/>
                          <a:ea typeface="+mn-ea"/>
                          <a:cs typeface="+mn-cs"/>
                          <a:sym typeface="Arial"/>
                        </a:rPr>
                        <a:t>0.1°</a:t>
                      </a:r>
                      <a:endParaRPr lang="en-US" sz="1100" b="0" i="0" u="none" strike="noStrike" cap="none" dirty="0">
                        <a:solidFill>
                          <a:srgbClr val="000000"/>
                        </a:solidFill>
                        <a:effectLst/>
                        <a:latin typeface="+mn-lt"/>
                        <a:ea typeface="+mn-ea"/>
                        <a:cs typeface="+mn-cs"/>
                        <a:sym typeface="Arial"/>
                      </a:endParaRPr>
                    </a:p>
                  </a:txBody>
                  <a:tcPr marL="68580" marR="68580" marT="0" marB="0"/>
                </a:tc>
                <a:extLst>
                  <a:ext uri="{0D108BD9-81ED-4DB2-BD59-A6C34878D82A}">
                    <a16:rowId xmlns:a16="http://schemas.microsoft.com/office/drawing/2014/main" xmlns="" val="10005"/>
                  </a:ext>
                </a:extLst>
              </a:tr>
              <a:tr h="216049">
                <a:tc>
                  <a:txBody>
                    <a:bodyPr/>
                    <a:lstStyle/>
                    <a:p>
                      <a:pPr marL="0" marR="0" indent="0" algn="l" defTabSz="914400" rtl="0" eaLnBrk="1" fontAlgn="auto" latinLnBrk="0" hangingPunct="1">
                        <a:lnSpc>
                          <a:spcPct val="115000"/>
                        </a:lnSpc>
                        <a:spcBef>
                          <a:spcPts val="0"/>
                        </a:spcBef>
                        <a:spcAft>
                          <a:spcPts val="0"/>
                        </a:spcAft>
                        <a:buClr>
                          <a:srgbClr val="000000"/>
                        </a:buClr>
                        <a:buSzTx/>
                        <a:buFont typeface="Arial"/>
                        <a:buNone/>
                        <a:tabLst/>
                        <a:defRPr/>
                      </a:pPr>
                      <a:r>
                        <a:rPr lang="fr-FR" sz="1100" b="1" i="0" u="none" strike="noStrike" cap="none" dirty="0">
                          <a:solidFill>
                            <a:schemeClr val="accent1"/>
                          </a:solidFill>
                          <a:effectLst>
                            <a:outerShdw blurRad="38100" dist="38100" dir="2700000" algn="tl">
                              <a:srgbClr val="000000">
                                <a:alpha val="43137"/>
                              </a:srgbClr>
                            </a:outerShdw>
                          </a:effectLst>
                          <a:latin typeface="+mn-lt"/>
                          <a:ea typeface="+mn-ea"/>
                          <a:cs typeface="+mn-cs"/>
                          <a:sym typeface="Arial"/>
                        </a:rPr>
                        <a:t>ERA5: </a:t>
                      </a:r>
                      <a:r>
                        <a:rPr lang="fr-FR" sz="1050" b="0" i="0" u="none" strike="noStrike" cap="none" dirty="0">
                          <a:solidFill>
                            <a:schemeClr val="lt1"/>
                          </a:solidFill>
                          <a:latin typeface="+mn-lt"/>
                          <a:ea typeface="+mn-ea"/>
                          <a:cs typeface="+mn-cs"/>
                          <a:sym typeface="Arial"/>
                        </a:rPr>
                        <a:t>(ECMWF) </a:t>
                      </a:r>
                      <a:endParaRPr lang="en-US" sz="1050" b="0" i="0" u="none" strike="noStrike" cap="none" dirty="0">
                        <a:solidFill>
                          <a:schemeClr val="lt1"/>
                        </a:solidFill>
                        <a:latin typeface="+mn-lt"/>
                        <a:ea typeface="+mn-ea"/>
                        <a:cs typeface="+mn-cs"/>
                        <a:sym typeface="Arial"/>
                      </a:endParaRPr>
                    </a:p>
                  </a:txBody>
                  <a:tcPr marL="68580" marR="68580" marT="0" marB="0"/>
                </a:tc>
                <a:tc>
                  <a:txBody>
                    <a:bodyPr/>
                    <a:lstStyle/>
                    <a:p>
                      <a:pPr marR="0" algn="ctr" rtl="0">
                        <a:lnSpc>
                          <a:spcPct val="115000"/>
                        </a:lnSpc>
                        <a:spcBef>
                          <a:spcPts val="0"/>
                        </a:spcBef>
                        <a:spcAft>
                          <a:spcPts val="0"/>
                        </a:spcAft>
                        <a:buClr>
                          <a:srgbClr val="000000"/>
                        </a:buClr>
                        <a:buFont typeface="Arial"/>
                      </a:pPr>
                      <a:r>
                        <a:rPr lang="fr-FR" sz="1100" dirty="0">
                          <a:solidFill>
                            <a:srgbClr val="000000"/>
                          </a:solidFill>
                          <a:effectLst/>
                        </a:rPr>
                        <a:t> </a:t>
                      </a:r>
                      <a:r>
                        <a:rPr lang="fr-FR" sz="1100" b="0" i="0" u="none" strike="noStrike" cap="none" dirty="0">
                          <a:solidFill>
                            <a:srgbClr val="000000"/>
                          </a:solidFill>
                          <a:effectLst/>
                          <a:latin typeface="+mn-lt"/>
                          <a:ea typeface="+mn-ea"/>
                          <a:cs typeface="+mn-cs"/>
                          <a:sym typeface="Arial"/>
                        </a:rPr>
                        <a:t>0.25°</a:t>
                      </a:r>
                      <a:endParaRPr lang="en-US" sz="1100" b="0" i="0" u="none" strike="noStrike" cap="none" dirty="0">
                        <a:solidFill>
                          <a:srgbClr val="000000"/>
                        </a:solidFill>
                        <a:effectLst/>
                        <a:latin typeface="+mn-lt"/>
                        <a:ea typeface="+mn-ea"/>
                        <a:cs typeface="+mn-cs"/>
                        <a:sym typeface="Arial"/>
                      </a:endParaRPr>
                    </a:p>
                  </a:txBody>
                  <a:tcPr marL="68580" marR="68580" marT="0" marB="0"/>
                </a:tc>
                <a:extLst>
                  <a:ext uri="{0D108BD9-81ED-4DB2-BD59-A6C34878D82A}">
                    <a16:rowId xmlns:a16="http://schemas.microsoft.com/office/drawing/2014/main" xmlns="" val="10006"/>
                  </a:ext>
                </a:extLst>
              </a:tr>
              <a:tr h="274552">
                <a:tc>
                  <a:txBody>
                    <a:bodyPr/>
                    <a:lstStyle/>
                    <a:p>
                      <a:pPr marL="0" marR="0" indent="0" algn="l" defTabSz="914400" rtl="0" eaLnBrk="1" fontAlgn="auto" latinLnBrk="0" hangingPunct="1">
                        <a:lnSpc>
                          <a:spcPct val="115000"/>
                        </a:lnSpc>
                        <a:spcBef>
                          <a:spcPts val="0"/>
                        </a:spcBef>
                        <a:spcAft>
                          <a:spcPts val="0"/>
                        </a:spcAft>
                        <a:buClr>
                          <a:srgbClr val="000000"/>
                        </a:buClr>
                        <a:buSzTx/>
                        <a:buFont typeface="Arial"/>
                        <a:buNone/>
                        <a:tabLst/>
                        <a:defRPr/>
                      </a:pPr>
                      <a:r>
                        <a:rPr lang="fr-FR" sz="1100" b="1" i="0" u="none" strike="noStrike" cap="none" dirty="0">
                          <a:solidFill>
                            <a:schemeClr val="accent1"/>
                          </a:solidFill>
                          <a:effectLst>
                            <a:outerShdw blurRad="38100" dist="38100" dir="2700000" algn="tl">
                              <a:srgbClr val="000000">
                                <a:alpha val="43137"/>
                              </a:srgbClr>
                            </a:outerShdw>
                          </a:effectLst>
                          <a:latin typeface="+mn-lt"/>
                          <a:ea typeface="+mn-ea"/>
                          <a:cs typeface="+mn-cs"/>
                          <a:sym typeface="Arial"/>
                        </a:rPr>
                        <a:t>CHIRPS:</a:t>
                      </a:r>
                      <a:r>
                        <a:rPr lang="fr-FR" sz="1100" dirty="0">
                          <a:effectLst/>
                        </a:rPr>
                        <a:t>  </a:t>
                      </a:r>
                      <a:r>
                        <a:rPr lang="fr-FR" sz="1000" b="0" i="0" u="none" strike="noStrike" cap="none" dirty="0">
                          <a:solidFill>
                            <a:schemeClr val="lt1"/>
                          </a:solidFill>
                          <a:effectLst/>
                          <a:latin typeface="+mn-lt"/>
                          <a:ea typeface="+mn-ea"/>
                          <a:cs typeface="+mn-cs"/>
                          <a:sym typeface="Arial"/>
                        </a:rPr>
                        <a:t>(FEWS NET) </a:t>
                      </a:r>
                      <a:r>
                        <a:rPr lang="fr-FR" sz="1000" b="0" i="0" u="none" strike="noStrike" cap="none" dirty="0">
                          <a:solidFill>
                            <a:schemeClr val="lt1"/>
                          </a:solidFill>
                          <a:latin typeface="+mn-lt"/>
                          <a:ea typeface="+mn-ea"/>
                          <a:cs typeface="+mn-cs"/>
                          <a:sym typeface="Arial"/>
                        </a:rPr>
                        <a:t>IR+ TMPA+ GTS+ GPCC</a:t>
                      </a:r>
                    </a:p>
                  </a:txBody>
                  <a:tcPr marL="68580" marR="68580" marT="0" marB="0"/>
                </a:tc>
                <a:tc>
                  <a:txBody>
                    <a:bodyPr/>
                    <a:lstStyle/>
                    <a:p>
                      <a:pPr algn="ctr">
                        <a:lnSpc>
                          <a:spcPct val="115000"/>
                        </a:lnSpc>
                        <a:spcAft>
                          <a:spcPts val="0"/>
                        </a:spcAft>
                      </a:pPr>
                      <a:r>
                        <a:rPr lang="fr-FR" sz="1100" b="0" i="0" u="none" strike="noStrike" cap="none" dirty="0">
                          <a:solidFill>
                            <a:srgbClr val="000000"/>
                          </a:solidFill>
                          <a:effectLst/>
                          <a:latin typeface="+mn-lt"/>
                          <a:ea typeface="+mn-ea"/>
                          <a:cs typeface="+mn-cs"/>
                          <a:sym typeface="Arial"/>
                        </a:rPr>
                        <a:t>0.05°</a:t>
                      </a:r>
                      <a:endParaRPr lang="en-US" sz="1100" b="0" i="0" u="none" strike="noStrike" cap="none" dirty="0">
                        <a:solidFill>
                          <a:srgbClr val="000000"/>
                        </a:solidFill>
                        <a:effectLst/>
                        <a:latin typeface="+mn-lt"/>
                        <a:ea typeface="+mn-ea"/>
                        <a:cs typeface="+mn-cs"/>
                        <a:sym typeface="Arial"/>
                      </a:endParaRPr>
                    </a:p>
                  </a:txBody>
                  <a:tcPr marL="68580" marR="68580" marT="0" marB="0"/>
                </a:tc>
                <a:extLst>
                  <a:ext uri="{0D108BD9-81ED-4DB2-BD59-A6C34878D82A}">
                    <a16:rowId xmlns:a16="http://schemas.microsoft.com/office/drawing/2014/main" xmlns="" val="10007"/>
                  </a:ext>
                </a:extLst>
              </a:tr>
            </a:tbl>
          </a:graphicData>
        </a:graphic>
      </p:graphicFrame>
      <p:sp>
        <p:nvSpPr>
          <p:cNvPr id="9" name="Rectangle 8"/>
          <p:cNvSpPr/>
          <p:nvPr/>
        </p:nvSpPr>
        <p:spPr>
          <a:xfrm>
            <a:off x="1040599" y="2648694"/>
            <a:ext cx="3147015" cy="230832"/>
          </a:xfrm>
          <a:prstGeom prst="rect">
            <a:avLst/>
          </a:prstGeom>
        </p:spPr>
        <p:txBody>
          <a:bodyPr wrap="none">
            <a:spAutoFit/>
          </a:bodyPr>
          <a:lstStyle/>
          <a:p>
            <a:r>
              <a:rPr lang="en-US" sz="900" b="1" dirty="0">
                <a:latin typeface="+mn-lt"/>
              </a:rPr>
              <a:t>Table 1: </a:t>
            </a:r>
            <a:r>
              <a:rPr lang="en-US" sz="900" dirty="0">
                <a:latin typeface="+mn-lt"/>
              </a:rPr>
              <a:t>Spatial Resolution of satellite and reanalysis data</a:t>
            </a:r>
          </a:p>
        </p:txBody>
      </p:sp>
      <p:sp>
        <p:nvSpPr>
          <p:cNvPr id="24" name="Rectangle 23"/>
          <p:cNvSpPr/>
          <p:nvPr/>
        </p:nvSpPr>
        <p:spPr>
          <a:xfrm>
            <a:off x="5789969" y="4805243"/>
            <a:ext cx="2565973" cy="230832"/>
          </a:xfrm>
          <a:prstGeom prst="rect">
            <a:avLst/>
          </a:prstGeom>
        </p:spPr>
        <p:txBody>
          <a:bodyPr wrap="square">
            <a:spAutoFit/>
          </a:bodyPr>
          <a:lstStyle/>
          <a:p>
            <a:pPr algn="ctr" eaLnBrk="1" hangingPunct="1"/>
            <a:r>
              <a:rPr lang="en-US" sz="900" b="1" dirty="0">
                <a:latin typeface="+mn-lt"/>
              </a:rPr>
              <a:t>Figure 1: </a:t>
            </a:r>
            <a:r>
              <a:rPr lang="en-US" sz="900" dirty="0" smtClean="0">
                <a:latin typeface="+mn-lt"/>
              </a:rPr>
              <a:t>Tensift Basin’s location. </a:t>
            </a:r>
            <a:endParaRPr lang="en-US" sz="900" dirty="0">
              <a:latin typeface="+mn-lt"/>
            </a:endParaRPr>
          </a:p>
        </p:txBody>
      </p:sp>
      <p:pic>
        <p:nvPicPr>
          <p:cNvPr id="25" name="Picture 5" descr="Free carte du monde 1198040 PNG with Transparent Back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0167" y="3080657"/>
            <a:ext cx="3685576" cy="15241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800" b="100000" l="0" r="100000">
                        <a14:foregroundMark x1="45600" y1="51600" x2="45600" y2="51600"/>
                        <a14:foregroundMark x1="52800" y1="90200" x2="52800" y2="90200"/>
                      </a14:backgroundRemoval>
                    </a14:imgEffect>
                  </a14:imgLayer>
                </a14:imgProps>
              </a:ext>
              <a:ext uri="{28A0092B-C50C-407E-A947-70E740481C1C}">
                <a14:useLocalDpi xmlns:a14="http://schemas.microsoft.com/office/drawing/2010/main" val="0"/>
              </a:ext>
            </a:extLst>
          </a:blip>
          <a:srcRect/>
          <a:stretch>
            <a:fillRect/>
          </a:stretch>
        </p:blipFill>
        <p:spPr bwMode="auto">
          <a:xfrm>
            <a:off x="6847115" y="3466557"/>
            <a:ext cx="254336" cy="2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6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arn(inVertical)">
                                      <p:cBhvr>
                                        <p:cTn id="30" dur="500"/>
                                        <p:tgtEl>
                                          <p:spTgt spid="2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barn(inVertical)">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arn(inVertical)">
                                      <p:cBhvr>
                                        <p:cTn id="46" dur="500"/>
                                        <p:tgtEl>
                                          <p:spTgt spid="3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barn(inVertical)">
                                      <p:cBhvr>
                                        <p:cTn id="49" dur="500"/>
                                        <p:tgtEl>
                                          <p:spTgt spid="59"/>
                                        </p:tgtEl>
                                      </p:cBhvr>
                                    </p:animEffect>
                                  </p:childTnLst>
                                </p:cTn>
                              </p:par>
                              <p:par>
                                <p:cTn id="50" presetID="16" presetClass="entr" presetSubtype="21"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barn(inVertical)">
                                      <p:cBhvr>
                                        <p:cTn id="52" dur="500"/>
                                        <p:tgtEl>
                                          <p:spTgt spid="42"/>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barn(inVertical)">
                                      <p:cBhvr>
                                        <p:cTn id="55" dur="500"/>
                                        <p:tgtEl>
                                          <p:spTgt spid="6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down)">
                                      <p:cBhvr>
                                        <p:cTn id="60" dur="500"/>
                                        <p:tgtEl>
                                          <p:spTgt spid="9"/>
                                        </p:tgtEl>
                                      </p:cBhvr>
                                    </p:animEffect>
                                  </p:childTnLst>
                                </p:cTn>
                              </p:par>
                              <p:par>
                                <p:cTn id="61" presetID="22" presetClass="entr" presetSubtype="4"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down)">
                                      <p:cBhvr>
                                        <p:cTn id="6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2" grpId="0" animBg="1"/>
      <p:bldP spid="21" grpId="0" animBg="1"/>
      <p:bldP spid="23" grpId="0" animBg="1"/>
      <p:bldP spid="31" grpId="0" animBg="1"/>
      <p:bldP spid="20" grpId="0" animBg="1"/>
      <p:bldP spid="9"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pic>
        <p:nvPicPr>
          <p:cNvPr id="6" name="image2.png" descr="ligne horizontale"/>
          <p:cNvPicPr/>
          <p:nvPr/>
        </p:nvPicPr>
        <p:blipFill>
          <a:blip r:embed="rId3"/>
          <a:srcRect b="-32286"/>
          <a:stretch>
            <a:fillRect/>
          </a:stretch>
        </p:blipFill>
        <p:spPr>
          <a:xfrm>
            <a:off x="0" y="221948"/>
            <a:ext cx="9144000" cy="104775"/>
          </a:xfrm>
          <a:prstGeom prst="rect">
            <a:avLst/>
          </a:prstGeom>
          <a:ln/>
        </p:spPr>
      </p:pic>
      <p:graphicFrame>
        <p:nvGraphicFramePr>
          <p:cNvPr id="7" name="Diagramme 6"/>
          <p:cNvGraphicFramePr/>
          <p:nvPr>
            <p:extLst>
              <p:ext uri="{D42A27DB-BD31-4B8C-83A1-F6EECF244321}">
                <p14:modId xmlns:p14="http://schemas.microsoft.com/office/powerpoint/2010/main" val="3115759454"/>
              </p:ext>
            </p:extLst>
          </p:nvPr>
        </p:nvGraphicFramePr>
        <p:xfrm>
          <a:off x="1417637" y="25796258"/>
          <a:ext cx="8739164" cy="101550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me 8"/>
          <p:cNvGraphicFramePr/>
          <p:nvPr>
            <p:extLst>
              <p:ext uri="{D42A27DB-BD31-4B8C-83A1-F6EECF244321}">
                <p14:modId xmlns:p14="http://schemas.microsoft.com/office/powerpoint/2010/main" val="1983028672"/>
              </p:ext>
            </p:extLst>
          </p:nvPr>
        </p:nvGraphicFramePr>
        <p:xfrm>
          <a:off x="250776" y="1064032"/>
          <a:ext cx="5097780" cy="357378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Google Shape;273;p26"/>
          <p:cNvSpPr txBox="1">
            <a:spLocks noGrp="1"/>
          </p:cNvSpPr>
          <p:nvPr>
            <p:ph type="title"/>
          </p:nvPr>
        </p:nvSpPr>
        <p:spPr>
          <a:xfrm>
            <a:off x="273000" y="328819"/>
            <a:ext cx="8520600" cy="707400"/>
          </a:xfrm>
          <a:prstGeom prst="rect">
            <a:avLst/>
          </a:prstGeom>
        </p:spPr>
        <p:txBody>
          <a:bodyPr spcFirstLastPara="1" wrap="square" lIns="91425" tIns="91425" rIns="91425" bIns="91425" anchor="t" anchorCtr="0">
            <a:noAutofit/>
          </a:bodyPr>
          <a:lstStyle/>
          <a:p>
            <a:pPr lvl="0"/>
            <a:r>
              <a:rPr lang="en-US" dirty="0" smtClean="0"/>
              <a:t>Methodology</a:t>
            </a:r>
            <a:endParaRPr strike="sngStrike" dirty="0">
              <a:solidFill>
                <a:srgbClr val="FF0000"/>
              </a:solidFill>
            </a:endParaRPr>
          </a:p>
        </p:txBody>
      </p:sp>
      <p:sp>
        <p:nvSpPr>
          <p:cNvPr id="11" name="TextBox 53">
            <a:extLst>
              <a:ext uri="{FF2B5EF4-FFF2-40B4-BE49-F238E27FC236}">
                <a16:creationId xmlns:a16="http://schemas.microsoft.com/office/drawing/2014/main" xmlns="" id="{A9F22EFF-0EC8-464B-8C69-53848EDE17DD}"/>
              </a:ext>
            </a:extLst>
          </p:cNvPr>
          <p:cNvSpPr txBox="1"/>
          <p:nvPr/>
        </p:nvSpPr>
        <p:spPr>
          <a:xfrm>
            <a:off x="0" y="6504"/>
            <a:ext cx="9144000" cy="215444"/>
          </a:xfrm>
          <a:prstGeom prst="rect">
            <a:avLst/>
          </a:prstGeom>
          <a:noFill/>
        </p:spPr>
        <p:txBody>
          <a:bodyPr wrap="square" rtlCol="0">
            <a:spAutoFit/>
          </a:bodyPr>
          <a:lstStyle/>
          <a:p>
            <a:pPr lvl="0" algn="ctr">
              <a:buClrTx/>
              <a:defRPr/>
            </a:pPr>
            <a:r>
              <a:rPr lang="fr-FR" sz="800" b="1" dirty="0"/>
              <a:t> </a:t>
            </a:r>
            <a:r>
              <a:rPr lang="en-US" sz="800" dirty="0"/>
              <a:t>INTRODUCTION   &amp; PROBLEMATIC</a:t>
            </a:r>
            <a:r>
              <a:rPr lang="fr-FR" sz="800" b="1" dirty="0"/>
              <a:t>                </a:t>
            </a:r>
            <a:r>
              <a:rPr lang="fr-FR" sz="800" dirty="0"/>
              <a:t>  </a:t>
            </a:r>
            <a:r>
              <a:rPr lang="fr-FR" sz="800" b="1" dirty="0"/>
              <a:t>METHODOLOGY </a:t>
            </a:r>
            <a:r>
              <a:rPr lang="fr-FR" sz="800" dirty="0"/>
              <a:t>                     RESULTS                               ANALYZES &amp; CONCLUSIONS</a:t>
            </a:r>
          </a:p>
        </p:txBody>
      </p:sp>
      <p:pic>
        <p:nvPicPr>
          <p:cNvPr id="8"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26389" y="2206183"/>
            <a:ext cx="3421380" cy="205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954092" y="4354954"/>
            <a:ext cx="2565973" cy="369332"/>
          </a:xfrm>
          <a:prstGeom prst="rect">
            <a:avLst/>
          </a:prstGeom>
        </p:spPr>
        <p:txBody>
          <a:bodyPr wrap="square">
            <a:spAutoFit/>
          </a:bodyPr>
          <a:lstStyle/>
          <a:p>
            <a:pPr algn="ctr" eaLnBrk="1" hangingPunct="1"/>
            <a:r>
              <a:rPr lang="en-US" sz="900" b="1" dirty="0">
                <a:latin typeface="+mn-lt"/>
              </a:rPr>
              <a:t>Figure </a:t>
            </a:r>
            <a:r>
              <a:rPr lang="en-US" sz="900" b="1" dirty="0" smtClean="0">
                <a:latin typeface="+mn-lt"/>
              </a:rPr>
              <a:t>2: </a:t>
            </a:r>
            <a:r>
              <a:rPr lang="en-US" sz="900" dirty="0">
                <a:latin typeface="+mn-lt"/>
              </a:rPr>
              <a:t>Location of </a:t>
            </a:r>
            <a:r>
              <a:rPr lang="en-US" sz="900" dirty="0" smtClean="0">
                <a:latin typeface="+mn-lt"/>
              </a:rPr>
              <a:t>Weather Stations in Tensift Basin. </a:t>
            </a:r>
            <a:endParaRPr lang="en-US" sz="900" dirty="0">
              <a:latin typeface="+mn-lt"/>
            </a:endParaRPr>
          </a:p>
        </p:txBody>
      </p:sp>
      <p:pic>
        <p:nvPicPr>
          <p:cNvPr id="13"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90915" y="1115743"/>
            <a:ext cx="1156854" cy="661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59737" y="1115743"/>
            <a:ext cx="678463" cy="661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8" descr="LMI TREMA (Maroc) 1.0 Télécharger APK Android | Aptoide"/>
          <p:cNvPicPr>
            <a:picLocks noChangeAspect="1" noChangeArrowheads="1"/>
          </p:cNvPicPr>
          <p:nvPr/>
        </p:nvPicPr>
        <p:blipFill rotWithShape="1">
          <a:blip r:embed="rId17">
            <a:extLst>
              <a:ext uri="{28A0092B-C50C-407E-A947-70E740481C1C}">
                <a14:useLocalDpi xmlns:a14="http://schemas.microsoft.com/office/drawing/2010/main" val="0"/>
              </a:ext>
            </a:extLst>
          </a:blip>
          <a:srcRect l="12210" t="3707" r="12234" b="3707"/>
          <a:stretch/>
        </p:blipFill>
        <p:spPr bwMode="auto">
          <a:xfrm>
            <a:off x="5692940" y="1092388"/>
            <a:ext cx="602673" cy="684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57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6" name="image2.png" descr="ligne horizontale"/>
          <p:cNvPicPr/>
          <p:nvPr/>
        </p:nvPicPr>
        <p:blipFill>
          <a:blip r:embed="rId3"/>
          <a:srcRect b="-32286"/>
          <a:stretch>
            <a:fillRect/>
          </a:stretch>
        </p:blipFill>
        <p:spPr>
          <a:xfrm>
            <a:off x="0" y="221948"/>
            <a:ext cx="9144000" cy="104775"/>
          </a:xfrm>
          <a:prstGeom prst="rect">
            <a:avLst/>
          </a:prstGeom>
          <a:ln/>
        </p:spPr>
      </p:pic>
      <p:sp>
        <p:nvSpPr>
          <p:cNvPr id="7" name="TextBox 53">
            <a:extLst>
              <a:ext uri="{FF2B5EF4-FFF2-40B4-BE49-F238E27FC236}">
                <a16:creationId xmlns:a16="http://schemas.microsoft.com/office/drawing/2014/main" xmlns="" id="{A9F22EFF-0EC8-464B-8C69-53848EDE17DD}"/>
              </a:ext>
            </a:extLst>
          </p:cNvPr>
          <p:cNvSpPr txBox="1"/>
          <p:nvPr/>
        </p:nvSpPr>
        <p:spPr>
          <a:xfrm>
            <a:off x="0" y="6504"/>
            <a:ext cx="9144000" cy="215444"/>
          </a:xfrm>
          <a:prstGeom prst="rect">
            <a:avLst/>
          </a:prstGeom>
          <a:noFill/>
        </p:spPr>
        <p:txBody>
          <a:bodyPr wrap="square" rtlCol="0">
            <a:spAutoFit/>
          </a:bodyPr>
          <a:lstStyle/>
          <a:p>
            <a:pPr lvl="0" algn="ctr">
              <a:buClrTx/>
              <a:defRPr/>
            </a:pPr>
            <a:r>
              <a:rPr lang="fr-FR" sz="800" b="1" dirty="0"/>
              <a:t> </a:t>
            </a:r>
            <a:r>
              <a:rPr lang="en-US" sz="800" dirty="0"/>
              <a:t>INTRODUCTION   &amp; PROBLEMATIC</a:t>
            </a:r>
            <a:r>
              <a:rPr lang="fr-FR" sz="800" b="1" dirty="0"/>
              <a:t>                </a:t>
            </a:r>
            <a:r>
              <a:rPr lang="fr-FR" sz="800" dirty="0"/>
              <a:t>  METHODOLOGY</a:t>
            </a:r>
            <a:r>
              <a:rPr lang="fr-FR" sz="800" b="1" dirty="0"/>
              <a:t> </a:t>
            </a:r>
            <a:r>
              <a:rPr lang="fr-FR" sz="800" dirty="0"/>
              <a:t>                     </a:t>
            </a:r>
            <a:r>
              <a:rPr lang="fr-FR" sz="800" b="1" dirty="0"/>
              <a:t>RESULTS   </a:t>
            </a:r>
            <a:r>
              <a:rPr lang="fr-FR" sz="800" dirty="0"/>
              <a:t>                            ANALYZES &amp; CONCLUSIONS</a:t>
            </a:r>
          </a:p>
        </p:txBody>
      </p:sp>
      <p:sp>
        <p:nvSpPr>
          <p:cNvPr id="8" name="Google Shape;291;p28"/>
          <p:cNvSpPr txBox="1">
            <a:spLocks noGrp="1"/>
          </p:cNvSpPr>
          <p:nvPr>
            <p:ph type="title"/>
          </p:nvPr>
        </p:nvSpPr>
        <p:spPr>
          <a:xfrm>
            <a:off x="277832" y="173034"/>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2800" dirty="0" smtClean="0"/>
              <a:t>Results</a:t>
            </a:r>
            <a:endParaRPr sz="2800" strike="sngStrike" dirty="0">
              <a:solidFill>
                <a:srgbClr val="FF0000"/>
              </a:solidFill>
            </a:endParaRPr>
          </a:p>
        </p:txBody>
      </p:sp>
      <p:sp>
        <p:nvSpPr>
          <p:cNvPr id="14" name="Text Box 180"/>
          <p:cNvSpPr txBox="1">
            <a:spLocks noChangeArrowheads="1"/>
          </p:cNvSpPr>
          <p:nvPr/>
        </p:nvSpPr>
        <p:spPr bwMode="auto">
          <a:xfrm>
            <a:off x="1154577" y="2611120"/>
            <a:ext cx="2847340" cy="37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970" tIns="43485" rIns="86970" bIns="43485">
            <a:noAutofit/>
          </a:bodyPr>
          <a:lstStyle/>
          <a:p>
            <a:pPr algn="ctr">
              <a:spcAft>
                <a:spcPts val="0"/>
              </a:spcAft>
            </a:pPr>
            <a:r>
              <a:rPr lang="en-US" sz="1000" b="1" kern="1200" dirty="0">
                <a:solidFill>
                  <a:srgbClr val="000000"/>
                </a:solidFill>
                <a:effectLst/>
                <a:latin typeface="Calibri"/>
                <a:ea typeface="Times New Roman"/>
                <a:cs typeface="Arial"/>
              </a:rPr>
              <a:t>Figure </a:t>
            </a:r>
            <a:r>
              <a:rPr lang="en-US" sz="1000" b="1" kern="1200" dirty="0" smtClean="0">
                <a:solidFill>
                  <a:srgbClr val="000000"/>
                </a:solidFill>
                <a:effectLst/>
                <a:latin typeface="Calibri"/>
                <a:ea typeface="Times New Roman"/>
                <a:cs typeface="Arial"/>
              </a:rPr>
              <a:t>3: </a:t>
            </a:r>
            <a:r>
              <a:rPr lang="en-US" sz="1000" kern="1200" dirty="0">
                <a:solidFill>
                  <a:srgbClr val="000000"/>
                </a:solidFill>
                <a:effectLst/>
                <a:latin typeface="Calibri"/>
                <a:ea typeface="Times New Roman"/>
                <a:cs typeface="Arial"/>
              </a:rPr>
              <a:t>Taylor diagram of monthly precipitation </a:t>
            </a:r>
            <a:endParaRPr lang="en-US" sz="1200" dirty="0">
              <a:effectLst/>
              <a:latin typeface="Times New Roman"/>
              <a:ea typeface="Times New Roman"/>
            </a:endParaRPr>
          </a:p>
          <a:p>
            <a:pPr algn="ctr">
              <a:spcAft>
                <a:spcPts val="0"/>
              </a:spcAft>
            </a:pPr>
            <a:r>
              <a:rPr lang="en-US" sz="1000" kern="1200" dirty="0">
                <a:solidFill>
                  <a:srgbClr val="000000"/>
                </a:solidFill>
                <a:effectLst/>
                <a:latin typeface="Calibri"/>
                <a:ea typeface="Times New Roman"/>
                <a:cs typeface="Arial"/>
              </a:rPr>
              <a:t>of Grawa weather station</a:t>
            </a:r>
            <a:endParaRPr lang="en-US" sz="1200" dirty="0">
              <a:effectLst/>
              <a:latin typeface="Times New Roman"/>
              <a:ea typeface="Times New Roman"/>
            </a:endParaRPr>
          </a:p>
        </p:txBody>
      </p:sp>
      <p:grpSp>
        <p:nvGrpSpPr>
          <p:cNvPr id="15" name="Groupe 14"/>
          <p:cNvGrpSpPr/>
          <p:nvPr/>
        </p:nvGrpSpPr>
        <p:grpSpPr>
          <a:xfrm>
            <a:off x="1069829" y="780757"/>
            <a:ext cx="3016836" cy="1830363"/>
            <a:chOff x="0" y="0"/>
            <a:chExt cx="8607139" cy="5448403"/>
          </a:xfrm>
        </p:grpSpPr>
        <p:pic>
          <p:nvPicPr>
            <p:cNvPr id="16" name="Image 15"/>
            <p:cNvPicPr>
              <a:picLocks noChangeAspect="1"/>
            </p:cNvPicPr>
            <p:nvPr/>
          </p:nvPicPr>
          <p:blipFill rotWithShape="1">
            <a:blip r:embed="rId4">
              <a:extLst>
                <a:ext uri="{28A0092B-C50C-407E-A947-70E740481C1C}">
                  <a14:useLocalDpi xmlns:a14="http://schemas.microsoft.com/office/drawing/2010/main" val="0"/>
                </a:ext>
              </a:extLst>
            </a:blip>
            <a:srcRect l="7301" t="28443" r="36315" b="30160"/>
            <a:stretch/>
          </p:blipFill>
          <p:spPr>
            <a:xfrm>
              <a:off x="0" y="0"/>
              <a:ext cx="8607139" cy="5448403"/>
            </a:xfrm>
            <a:prstGeom prst="rect">
              <a:avLst/>
            </a:prstGeom>
          </p:spPr>
        </p:pic>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46867" cy="218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Rectangle 17"/>
          <p:cNvSpPr/>
          <p:nvPr/>
        </p:nvSpPr>
        <p:spPr>
          <a:xfrm>
            <a:off x="1060251" y="2988310"/>
            <a:ext cx="3040317" cy="769441"/>
          </a:xfrm>
          <a:prstGeom prst="rect">
            <a:avLst/>
          </a:prstGeom>
          <a:ln w="28575">
            <a:solidFill>
              <a:schemeClr val="accent1"/>
            </a:solidFill>
          </a:ln>
        </p:spPr>
        <p:txBody>
          <a:bodyPr wrap="square">
            <a:spAutoFit/>
          </a:bodyPr>
          <a:lstStyle/>
          <a:p>
            <a:pPr algn="ctr" eaLnBrk="1" hangingPunct="1"/>
            <a:r>
              <a:rPr lang="en-US" sz="1100" dirty="0">
                <a:latin typeface="Calibri" pitchFamily="34" charset="0"/>
              </a:rPr>
              <a:t>PERSIANN CDR product is a valuable source of information  for water managers, irrigation planning and drought management in the Tensift </a:t>
            </a:r>
            <a:r>
              <a:rPr lang="en-US" sz="1100" dirty="0" smtClean="0">
                <a:latin typeface="Calibri" pitchFamily="34" charset="0"/>
              </a:rPr>
              <a:t>basin. </a:t>
            </a:r>
            <a:endParaRPr lang="en-US" sz="1100" dirty="0">
              <a:latin typeface="Calibri" pitchFamily="34" charset="0"/>
            </a:endParaRPr>
          </a:p>
        </p:txBody>
      </p:sp>
      <p:sp>
        <p:nvSpPr>
          <p:cNvPr id="24" name="Text Box 180"/>
          <p:cNvSpPr txBox="1">
            <a:spLocks noChangeArrowheads="1"/>
          </p:cNvSpPr>
          <p:nvPr/>
        </p:nvSpPr>
        <p:spPr bwMode="auto">
          <a:xfrm>
            <a:off x="4916658" y="2689860"/>
            <a:ext cx="2873839"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970" tIns="43485" rIns="86970" bIns="43485">
            <a:noAutofit/>
          </a:bodyPr>
          <a:lstStyle/>
          <a:p>
            <a:pPr algn="ctr">
              <a:spcAft>
                <a:spcPts val="0"/>
              </a:spcAft>
            </a:pPr>
            <a:r>
              <a:rPr lang="en-US" sz="1000" b="1" kern="1200" dirty="0">
                <a:solidFill>
                  <a:srgbClr val="000000"/>
                </a:solidFill>
                <a:effectLst/>
                <a:latin typeface="Calibri"/>
                <a:ea typeface="Times New Roman"/>
                <a:cs typeface="Arial"/>
              </a:rPr>
              <a:t>Figure </a:t>
            </a:r>
            <a:r>
              <a:rPr lang="en-US" sz="1000" b="1" kern="1200" dirty="0" smtClean="0">
                <a:solidFill>
                  <a:srgbClr val="000000"/>
                </a:solidFill>
                <a:effectLst/>
                <a:latin typeface="Calibri"/>
                <a:ea typeface="Times New Roman"/>
                <a:cs typeface="Arial"/>
              </a:rPr>
              <a:t>4: </a:t>
            </a:r>
            <a:r>
              <a:rPr lang="en-US" sz="1000" kern="1200" dirty="0">
                <a:latin typeface="Calibri"/>
                <a:ea typeface="Times New Roman"/>
              </a:rPr>
              <a:t>Daily evolution of Grawa at the </a:t>
            </a:r>
            <a:r>
              <a:rPr lang="en-US" sz="1000" kern="1200" dirty="0">
                <a:solidFill>
                  <a:srgbClr val="000000"/>
                </a:solidFill>
                <a:effectLst/>
                <a:latin typeface="Calibri"/>
                <a:ea typeface="Times New Roman"/>
                <a:cs typeface="Arial"/>
              </a:rPr>
              <a:t>wettest year (2014).</a:t>
            </a:r>
            <a:endParaRPr lang="en-US" sz="1200" dirty="0">
              <a:effectLst/>
              <a:latin typeface="Times New Roman"/>
              <a:ea typeface="Times New Roman"/>
            </a:endParaRPr>
          </a:p>
        </p:txBody>
      </p:sp>
      <p:pic>
        <p:nvPicPr>
          <p:cNvPr id="25" name="Image 24"/>
          <p:cNvPicPr/>
          <p:nvPr/>
        </p:nvPicPr>
        <p:blipFill rotWithShape="1">
          <a:blip r:embed="rId6">
            <a:extLst>
              <a:ext uri="{28A0092B-C50C-407E-A947-70E740481C1C}">
                <a14:useLocalDpi xmlns:a14="http://schemas.microsoft.com/office/drawing/2010/main" val="0"/>
              </a:ext>
            </a:extLst>
          </a:blip>
          <a:srcRect l="4757" t="6920" r="8750"/>
          <a:stretch/>
        </p:blipFill>
        <p:spPr>
          <a:xfrm>
            <a:off x="4828857" y="705338"/>
            <a:ext cx="2961640" cy="1981200"/>
          </a:xfrm>
          <a:prstGeom prst="rect">
            <a:avLst/>
          </a:prstGeom>
        </p:spPr>
      </p:pic>
      <p:sp>
        <p:nvSpPr>
          <p:cNvPr id="26" name="Rectangle 25"/>
          <p:cNvSpPr/>
          <p:nvPr/>
        </p:nvSpPr>
        <p:spPr>
          <a:xfrm>
            <a:off x="5192797" y="3101340"/>
            <a:ext cx="2321560" cy="600164"/>
          </a:xfrm>
          <a:prstGeom prst="rect">
            <a:avLst/>
          </a:prstGeom>
          <a:ln w="28575">
            <a:solidFill>
              <a:schemeClr val="accent1"/>
            </a:solidFill>
          </a:ln>
        </p:spPr>
        <p:txBody>
          <a:bodyPr wrap="square">
            <a:spAutoFit/>
          </a:bodyPr>
          <a:lstStyle/>
          <a:p>
            <a:pPr algn="ctr" eaLnBrk="1" hangingPunct="1"/>
            <a:r>
              <a:rPr lang="en-US" sz="1100" dirty="0">
                <a:latin typeface="Calibri" pitchFamily="34" charset="0"/>
              </a:rPr>
              <a:t>TRMM underestimates precipitation during heavy rainfall and overestimates it during low rainfall.</a:t>
            </a:r>
            <a:endParaRPr lang="en-US" sz="1100" strike="sngStrike" dirty="0">
              <a:latin typeface="Calibri" pitchFamily="34" charset="0"/>
            </a:endParaRPr>
          </a:p>
        </p:txBody>
      </p:sp>
      <p:sp>
        <p:nvSpPr>
          <p:cNvPr id="27" name="Rectangle 26"/>
          <p:cNvSpPr/>
          <p:nvPr/>
        </p:nvSpPr>
        <p:spPr>
          <a:xfrm>
            <a:off x="83883" y="3948212"/>
            <a:ext cx="8938197" cy="769441"/>
          </a:xfrm>
          <a:prstGeom prst="rect">
            <a:avLst/>
          </a:prstGeom>
          <a:ln w="28575">
            <a:solidFill>
              <a:schemeClr val="accent1"/>
            </a:solidFill>
          </a:ln>
        </p:spPr>
        <p:txBody>
          <a:bodyPr wrap="square">
            <a:spAutoFit/>
          </a:bodyPr>
          <a:lstStyle/>
          <a:p>
            <a:pPr marL="457200" indent="-457200" eaLnBrk="1" hangingPunct="1">
              <a:buFont typeface="Arial" pitchFamily="34" charset="0"/>
              <a:buChar char="•"/>
            </a:pPr>
            <a:r>
              <a:rPr lang="en-US" sz="1100" dirty="0">
                <a:latin typeface="Calibri" pitchFamily="34" charset="0"/>
              </a:rPr>
              <a:t>The performance of the satellite products is better at low altitudes, due to changes in snow cover, winds, orography, and clouds, and during wet seasons.</a:t>
            </a:r>
          </a:p>
          <a:p>
            <a:pPr marL="457200" indent="-457200" eaLnBrk="1" hangingPunct="1">
              <a:buFont typeface="Arial" pitchFamily="34" charset="0"/>
              <a:buChar char="•"/>
            </a:pPr>
            <a:r>
              <a:rPr lang="fr-FR" sz="1100" dirty="0">
                <a:latin typeface="Calibri" pitchFamily="34" charset="0"/>
              </a:rPr>
              <a:t>SPI shows </a:t>
            </a:r>
            <a:r>
              <a:rPr lang="fr-FR" sz="1100" dirty="0" err="1">
                <a:latin typeface="Calibri" pitchFamily="34" charset="0"/>
              </a:rPr>
              <a:t>that</a:t>
            </a:r>
            <a:r>
              <a:rPr lang="fr-FR" sz="1100" dirty="0">
                <a:latin typeface="Calibri" pitchFamily="34" charset="0"/>
              </a:rPr>
              <a:t> the Tensift basin has </a:t>
            </a:r>
            <a:r>
              <a:rPr lang="en-US" sz="1100" dirty="0">
                <a:latin typeface="Calibri" pitchFamily="34" charset="0"/>
              </a:rPr>
              <a:t>experienced 13 drought periods over the study period, with the longest event of 12 months was from Marsh 2015 to February 2016 and the most intense event with the highest drought severity (19.6) and the lowest SPI value (-2.66) was in 2019.</a:t>
            </a:r>
          </a:p>
        </p:txBody>
      </p:sp>
    </p:spTree>
    <p:extLst>
      <p:ext uri="{BB962C8B-B14F-4D97-AF65-F5344CB8AC3E}">
        <p14:creationId xmlns:p14="http://schemas.microsoft.com/office/powerpoint/2010/main" val="26069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pic>
        <p:nvPicPr>
          <p:cNvPr id="6" name="image2.png" descr="ligne horizontale"/>
          <p:cNvPicPr/>
          <p:nvPr/>
        </p:nvPicPr>
        <p:blipFill>
          <a:blip r:embed="rId3"/>
          <a:srcRect b="-32286"/>
          <a:stretch>
            <a:fillRect/>
          </a:stretch>
        </p:blipFill>
        <p:spPr>
          <a:xfrm>
            <a:off x="0" y="221948"/>
            <a:ext cx="9144000" cy="104775"/>
          </a:xfrm>
          <a:prstGeom prst="rect">
            <a:avLst/>
          </a:prstGeom>
          <a:ln/>
        </p:spPr>
      </p:pic>
      <p:sp>
        <p:nvSpPr>
          <p:cNvPr id="7" name="TextBox 53">
            <a:extLst>
              <a:ext uri="{FF2B5EF4-FFF2-40B4-BE49-F238E27FC236}">
                <a16:creationId xmlns:a16="http://schemas.microsoft.com/office/drawing/2014/main" xmlns="" id="{A9F22EFF-0EC8-464B-8C69-53848EDE17DD}"/>
              </a:ext>
            </a:extLst>
          </p:cNvPr>
          <p:cNvSpPr txBox="1"/>
          <p:nvPr/>
        </p:nvSpPr>
        <p:spPr>
          <a:xfrm>
            <a:off x="0" y="6504"/>
            <a:ext cx="9144000" cy="215444"/>
          </a:xfrm>
          <a:prstGeom prst="rect">
            <a:avLst/>
          </a:prstGeom>
          <a:noFill/>
        </p:spPr>
        <p:txBody>
          <a:bodyPr wrap="square" rtlCol="0">
            <a:spAutoFit/>
          </a:bodyPr>
          <a:lstStyle/>
          <a:p>
            <a:pPr lvl="0" algn="ctr">
              <a:buClrTx/>
              <a:defRPr/>
            </a:pPr>
            <a:r>
              <a:rPr lang="fr-FR" sz="800" b="1" dirty="0"/>
              <a:t> </a:t>
            </a:r>
            <a:r>
              <a:rPr lang="en-US" sz="800" dirty="0"/>
              <a:t>INTRODUCTION   &amp; PROBLEMATIC</a:t>
            </a:r>
            <a:r>
              <a:rPr lang="fr-FR" sz="800" b="1" dirty="0"/>
              <a:t>                </a:t>
            </a:r>
            <a:r>
              <a:rPr lang="fr-FR" sz="800" dirty="0"/>
              <a:t>  METHODOLOGY</a:t>
            </a:r>
            <a:r>
              <a:rPr lang="fr-FR" sz="800" b="1" dirty="0"/>
              <a:t> </a:t>
            </a:r>
            <a:r>
              <a:rPr lang="fr-FR" sz="800" dirty="0"/>
              <a:t>                     </a:t>
            </a:r>
            <a:r>
              <a:rPr lang="fr-FR" sz="800" b="1" dirty="0"/>
              <a:t>RESULTS   </a:t>
            </a:r>
            <a:r>
              <a:rPr lang="fr-FR" sz="800" dirty="0"/>
              <a:t>                            ANALYZES &amp; CONCLUSIONS</a:t>
            </a:r>
          </a:p>
        </p:txBody>
      </p:sp>
      <p:sp>
        <p:nvSpPr>
          <p:cNvPr id="8" name="Google Shape;291;p28"/>
          <p:cNvSpPr txBox="1">
            <a:spLocks noGrp="1"/>
          </p:cNvSpPr>
          <p:nvPr>
            <p:ph type="title"/>
          </p:nvPr>
        </p:nvSpPr>
        <p:spPr>
          <a:xfrm>
            <a:off x="277832" y="173034"/>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2800" dirty="0" smtClean="0"/>
              <a:t>Discussion</a:t>
            </a:r>
            <a:endParaRPr sz="2800" strike="sngStrike" dirty="0">
              <a:solidFill>
                <a:srgbClr val="FF0000"/>
              </a:solidFill>
            </a:endParaRPr>
          </a:p>
        </p:txBody>
      </p:sp>
      <p:sp>
        <p:nvSpPr>
          <p:cNvPr id="5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image2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4321" y="571847"/>
            <a:ext cx="4969808" cy="3005425"/>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3"/>
          <p:cNvSpPr>
            <a:spLocks noChangeArrowheads="1"/>
          </p:cNvSpPr>
          <p:nvPr/>
        </p:nvSpPr>
        <p:spPr bwMode="auto">
          <a:xfrm>
            <a:off x="5178746" y="3577272"/>
            <a:ext cx="35429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effectLst/>
                <a:latin typeface="Arial" pitchFamily="34" charset="0"/>
                <a:ea typeface="Palatino Linotype" pitchFamily="18" charset="0"/>
                <a:cs typeface="Palatino Linotype" pitchFamily="18" charset="0"/>
              </a:rPr>
              <a:t>Figure </a:t>
            </a:r>
            <a:r>
              <a:rPr kumimoji="0" lang="en-US" sz="1000" b="1" i="0" u="none" strike="noStrike" cap="none" normalizeH="0" baseline="0" dirty="0" smtClean="0">
                <a:ln>
                  <a:noFill/>
                </a:ln>
                <a:effectLst/>
                <a:latin typeface="Arial" pitchFamily="34" charset="0"/>
                <a:ea typeface="Palatino Linotype" pitchFamily="18" charset="0"/>
                <a:cs typeface="Palatino Linotype" pitchFamily="18" charset="0"/>
              </a:rPr>
              <a:t>5: </a:t>
            </a:r>
            <a:r>
              <a:rPr kumimoji="0" lang="en-US" sz="1000" b="0" i="0" u="none" strike="noStrike" cap="none" normalizeH="0" baseline="0" dirty="0">
                <a:ln>
                  <a:noFill/>
                </a:ln>
                <a:effectLst/>
                <a:latin typeface="Arial" pitchFamily="34" charset="0"/>
                <a:ea typeface="Palatino Linotype" pitchFamily="18" charset="0"/>
                <a:cs typeface="Palatino Linotype" pitchFamily="18" charset="0"/>
              </a:rPr>
              <a:t>Scatterplots of the monthly satellite products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effectLst/>
                <a:latin typeface="Arial" pitchFamily="34" charset="0"/>
                <a:ea typeface="Palatino Linotype" pitchFamily="18" charset="0"/>
                <a:cs typeface="Palatino Linotype" pitchFamily="18" charset="0"/>
              </a:rPr>
              <a:t>the Agafay (487m) weather station data</a:t>
            </a:r>
            <a:r>
              <a:rPr kumimoji="0" lang="en-US" sz="1000" b="0" i="0" u="none" strike="noStrike" cap="none" normalizeH="0" baseline="0" dirty="0">
                <a:ln>
                  <a:noFill/>
                </a:ln>
                <a:solidFill>
                  <a:schemeClr val="tx1"/>
                </a:solidFill>
                <a:effectLst/>
                <a:latin typeface="Arial" pitchFamily="34" charset="0"/>
                <a:ea typeface="Palatino Linotype" pitchFamily="18" charset="0"/>
                <a:cs typeface="Palatino Linotype" pitchFamily="18" charset="0"/>
              </a:rPr>
              <a: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6" name="Rectangle 65"/>
          <p:cNvSpPr/>
          <p:nvPr/>
        </p:nvSpPr>
        <p:spPr>
          <a:xfrm>
            <a:off x="47627" y="2347579"/>
            <a:ext cx="4482129" cy="553998"/>
          </a:xfrm>
          <a:prstGeom prst="rect">
            <a:avLst/>
          </a:prstGeom>
          <a:ln w="28575">
            <a:solidFill>
              <a:schemeClr val="accent1"/>
            </a:solidFill>
          </a:ln>
        </p:spPr>
        <p:txBody>
          <a:bodyPr wrap="square">
            <a:spAutoFit/>
          </a:bodyPr>
          <a:lstStyle/>
          <a:p>
            <a:pPr algn="ctr" eaLnBrk="1" hangingPunct="1"/>
            <a:r>
              <a:rPr lang="en-US" sz="1000" dirty="0">
                <a:latin typeface="Calibri" pitchFamily="34" charset="0"/>
              </a:rPr>
              <a:t>The comparison of the satellite products and weather station data, shows some discrepancies that can be explained by the mismatch between the associated spatial resolutions. </a:t>
            </a:r>
          </a:p>
        </p:txBody>
      </p:sp>
      <p:sp>
        <p:nvSpPr>
          <p:cNvPr id="67" name="Rectangle 66"/>
          <p:cNvSpPr/>
          <p:nvPr/>
        </p:nvSpPr>
        <p:spPr>
          <a:xfrm>
            <a:off x="56447" y="3023274"/>
            <a:ext cx="4482129" cy="553998"/>
          </a:xfrm>
          <a:prstGeom prst="rect">
            <a:avLst/>
          </a:prstGeom>
          <a:ln w="28575">
            <a:solidFill>
              <a:schemeClr val="accent1"/>
            </a:solidFill>
          </a:ln>
        </p:spPr>
        <p:txBody>
          <a:bodyPr wrap="square">
            <a:spAutoFit/>
          </a:bodyPr>
          <a:lstStyle/>
          <a:p>
            <a:pPr algn="ctr" eaLnBrk="1" hangingPunct="1"/>
            <a:r>
              <a:rPr lang="en-US" sz="1000" dirty="0">
                <a:latin typeface="Calibri" pitchFamily="34" charset="0"/>
              </a:rPr>
              <a:t>Low and negative Nash values may be due to insufficient weather stations in the study area since most of the satellite algorithms are based on a calibration of the output products to the ground observations.</a:t>
            </a:r>
          </a:p>
        </p:txBody>
      </p:sp>
      <p:sp>
        <p:nvSpPr>
          <p:cNvPr id="2050" name="Ellipse 2049"/>
          <p:cNvSpPr/>
          <p:nvPr/>
        </p:nvSpPr>
        <p:spPr>
          <a:xfrm>
            <a:off x="4914900" y="1118242"/>
            <a:ext cx="381000" cy="240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Ellipse 68"/>
          <p:cNvSpPr/>
          <p:nvPr/>
        </p:nvSpPr>
        <p:spPr>
          <a:xfrm>
            <a:off x="7239000" y="1238260"/>
            <a:ext cx="381000" cy="240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Ellipse 69"/>
          <p:cNvSpPr/>
          <p:nvPr/>
        </p:nvSpPr>
        <p:spPr>
          <a:xfrm>
            <a:off x="7932420" y="693540"/>
            <a:ext cx="381000" cy="240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Flèche droite 2050"/>
          <p:cNvSpPr/>
          <p:nvPr/>
        </p:nvSpPr>
        <p:spPr>
          <a:xfrm>
            <a:off x="137159" y="4357878"/>
            <a:ext cx="308231"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2" name="Rectangle 2051"/>
          <p:cNvSpPr/>
          <p:nvPr/>
        </p:nvSpPr>
        <p:spPr>
          <a:xfrm>
            <a:off x="533400" y="4131802"/>
            <a:ext cx="7780020" cy="738664"/>
          </a:xfrm>
          <a:prstGeom prst="rect">
            <a:avLst/>
          </a:prstGeom>
        </p:spPr>
        <p:txBody>
          <a:bodyPr wrap="square">
            <a:spAutoFit/>
          </a:bodyPr>
          <a:lstStyle/>
          <a:p>
            <a:pPr algn="ctr" eaLnBrk="1" hangingPunct="1"/>
            <a:r>
              <a:rPr lang="en-US" b="1" dirty="0">
                <a:latin typeface="Calibri" pitchFamily="34" charset="0"/>
              </a:rPr>
              <a:t>This work has been limited to analyzing the effect of climate change due to the limited historical data since the weather stations are recent (May 2007), but this issue has been fixed by analyzing climate variability based on SPI, Taylor diagrams, and some statistics criteria (Nash, RMSE, R, R²). </a:t>
            </a:r>
          </a:p>
        </p:txBody>
      </p:sp>
      <p:sp>
        <p:nvSpPr>
          <p:cNvPr id="87" name="ZoneTexte 86"/>
          <p:cNvSpPr txBox="1"/>
          <p:nvPr/>
        </p:nvSpPr>
        <p:spPr>
          <a:xfrm>
            <a:off x="47627" y="933576"/>
            <a:ext cx="162877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900" b="1" dirty="0">
                <a:solidFill>
                  <a:srgbClr val="000000"/>
                </a:solidFill>
                <a:ea typeface="Arial"/>
                <a:cs typeface="Arial"/>
              </a:rPr>
              <a:t>Three-time steps</a:t>
            </a:r>
          </a:p>
          <a:p>
            <a:pPr algn="ctr"/>
            <a:r>
              <a:rPr lang="en-US" sz="900" b="1" dirty="0">
                <a:solidFill>
                  <a:srgbClr val="000000"/>
                </a:solidFill>
                <a:ea typeface="Arial"/>
                <a:cs typeface="Arial"/>
              </a:rPr>
              <a:t>(Daily–Monthly–Annually)</a:t>
            </a:r>
            <a:endParaRPr lang="fr-FR" sz="900" b="1" dirty="0">
              <a:solidFill>
                <a:srgbClr val="000000"/>
              </a:solidFill>
              <a:ea typeface="Arial"/>
              <a:cs typeface="Arial"/>
            </a:endParaRPr>
          </a:p>
        </p:txBody>
      </p:sp>
      <p:sp>
        <p:nvSpPr>
          <p:cNvPr id="88" name="ZoneTexte 87"/>
          <p:cNvSpPr txBox="1"/>
          <p:nvPr/>
        </p:nvSpPr>
        <p:spPr>
          <a:xfrm>
            <a:off x="1822441" y="916556"/>
            <a:ext cx="162877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900" b="1" dirty="0" err="1">
                <a:solidFill>
                  <a:srgbClr val="000000"/>
                </a:solidFill>
                <a:ea typeface="Arial"/>
                <a:cs typeface="Arial"/>
              </a:rPr>
              <a:t>Three</a:t>
            </a:r>
            <a:r>
              <a:rPr lang="fr-FR" sz="900" b="1" dirty="0">
                <a:solidFill>
                  <a:srgbClr val="000000"/>
                </a:solidFill>
                <a:ea typeface="Arial"/>
                <a:cs typeface="Arial"/>
              </a:rPr>
              <a:t> Altitudes </a:t>
            </a:r>
          </a:p>
          <a:p>
            <a:pPr algn="ctr"/>
            <a:r>
              <a:rPr lang="fr-FR" sz="900" b="1" dirty="0">
                <a:solidFill>
                  <a:srgbClr val="000000"/>
                </a:solidFill>
                <a:ea typeface="Arial"/>
                <a:cs typeface="Arial"/>
              </a:rPr>
              <a:t>(High-Medium-</a:t>
            </a:r>
            <a:r>
              <a:rPr lang="fr-FR" sz="900" b="1" dirty="0" err="1">
                <a:solidFill>
                  <a:srgbClr val="000000"/>
                </a:solidFill>
                <a:ea typeface="Arial"/>
                <a:cs typeface="Arial"/>
              </a:rPr>
              <a:t>Low</a:t>
            </a:r>
            <a:r>
              <a:rPr lang="fr-FR" sz="900" b="1" dirty="0">
                <a:solidFill>
                  <a:srgbClr val="000000"/>
                </a:solidFill>
                <a:ea typeface="Arial"/>
                <a:cs typeface="Arial"/>
              </a:rPr>
              <a:t>) </a:t>
            </a:r>
            <a:endParaRPr lang="fr-FR" sz="900" b="1" dirty="0">
              <a:solidFill>
                <a:srgbClr val="000000"/>
              </a:solidFill>
            </a:endParaRPr>
          </a:p>
        </p:txBody>
      </p:sp>
      <p:cxnSp>
        <p:nvCxnSpPr>
          <p:cNvPr id="89" name="Connecteur droit avec flèche 88"/>
          <p:cNvCxnSpPr/>
          <p:nvPr/>
        </p:nvCxnSpPr>
        <p:spPr>
          <a:xfrm>
            <a:off x="2782869" y="3071604"/>
            <a:ext cx="0" cy="1867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Connecteur droit avec flèche 89"/>
          <p:cNvCxnSpPr/>
          <p:nvPr/>
        </p:nvCxnSpPr>
        <p:spPr>
          <a:xfrm>
            <a:off x="852277" y="3064145"/>
            <a:ext cx="0" cy="1867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1" name="ZoneTexte 90"/>
          <p:cNvSpPr txBox="1"/>
          <p:nvPr/>
        </p:nvSpPr>
        <p:spPr>
          <a:xfrm>
            <a:off x="47627" y="2833313"/>
            <a:ext cx="1652327" cy="2308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900" b="1" dirty="0" err="1">
                <a:solidFill>
                  <a:srgbClr val="000000"/>
                </a:solidFill>
              </a:rPr>
              <a:t>Low</a:t>
            </a:r>
            <a:r>
              <a:rPr lang="fr-FR" sz="900" b="1" dirty="0">
                <a:solidFill>
                  <a:srgbClr val="000000"/>
                </a:solidFill>
              </a:rPr>
              <a:t> </a:t>
            </a:r>
            <a:r>
              <a:rPr lang="fr-FR" sz="900" b="1" dirty="0" smtClean="0">
                <a:solidFill>
                  <a:srgbClr val="000000"/>
                </a:solidFill>
              </a:rPr>
              <a:t>Altitude</a:t>
            </a:r>
            <a:endParaRPr lang="fr-FR" sz="900" b="1" dirty="0">
              <a:solidFill>
                <a:srgbClr val="000000"/>
              </a:solidFill>
            </a:endParaRPr>
          </a:p>
        </p:txBody>
      </p:sp>
      <p:sp>
        <p:nvSpPr>
          <p:cNvPr id="92" name="ZoneTexte 91"/>
          <p:cNvSpPr txBox="1"/>
          <p:nvPr/>
        </p:nvSpPr>
        <p:spPr>
          <a:xfrm>
            <a:off x="1877658" y="2833313"/>
            <a:ext cx="1810422" cy="2308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900" b="1" dirty="0">
                <a:solidFill>
                  <a:srgbClr val="000000"/>
                </a:solidFill>
                <a:ea typeface="Arial"/>
                <a:cs typeface="Arial"/>
              </a:rPr>
              <a:t>Medium Altitude</a:t>
            </a:r>
          </a:p>
        </p:txBody>
      </p:sp>
      <p:sp>
        <p:nvSpPr>
          <p:cNvPr id="93" name="ZoneTexte 92"/>
          <p:cNvSpPr txBox="1"/>
          <p:nvPr/>
        </p:nvSpPr>
        <p:spPr>
          <a:xfrm>
            <a:off x="985991" y="2343914"/>
            <a:ext cx="1652327" cy="2308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900" b="1" dirty="0">
                <a:solidFill>
                  <a:srgbClr val="000000"/>
                </a:solidFill>
                <a:ea typeface="Arial"/>
                <a:cs typeface="Arial"/>
              </a:rPr>
              <a:t>Daily </a:t>
            </a:r>
            <a:r>
              <a:rPr lang="fr-FR" sz="900" b="1" dirty="0" err="1">
                <a:solidFill>
                  <a:srgbClr val="000000"/>
                </a:solidFill>
                <a:ea typeface="Arial"/>
                <a:cs typeface="Arial"/>
              </a:rPr>
              <a:t>Rainfall</a:t>
            </a:r>
            <a:endParaRPr lang="fr-FR" sz="900" b="1" dirty="0">
              <a:solidFill>
                <a:srgbClr val="000000"/>
              </a:solidFill>
              <a:ea typeface="Arial"/>
              <a:cs typeface="Arial"/>
            </a:endParaRPr>
          </a:p>
        </p:txBody>
      </p:sp>
      <p:sp>
        <p:nvSpPr>
          <p:cNvPr id="94" name="ZoneTexte 93"/>
          <p:cNvSpPr txBox="1"/>
          <p:nvPr/>
        </p:nvSpPr>
        <p:spPr>
          <a:xfrm>
            <a:off x="47627" y="3238779"/>
            <a:ext cx="1652327" cy="2308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900" b="1" dirty="0">
                <a:solidFill>
                  <a:srgbClr val="000000"/>
                </a:solidFill>
                <a:cs typeface="Arial"/>
              </a:rPr>
              <a:t>RFE2</a:t>
            </a:r>
            <a:endParaRPr lang="fr-FR" sz="900" b="1" dirty="0">
              <a:solidFill>
                <a:srgbClr val="000000"/>
              </a:solidFill>
            </a:endParaRPr>
          </a:p>
        </p:txBody>
      </p:sp>
      <p:sp>
        <p:nvSpPr>
          <p:cNvPr id="95" name="ZoneTexte 94"/>
          <p:cNvSpPr txBox="1"/>
          <p:nvPr/>
        </p:nvSpPr>
        <p:spPr>
          <a:xfrm>
            <a:off x="1877658" y="3238779"/>
            <a:ext cx="1810422" cy="2308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900" b="1" dirty="0" smtClean="0">
                <a:solidFill>
                  <a:srgbClr val="000000"/>
                </a:solidFill>
                <a:ea typeface="Arial"/>
                <a:cs typeface="Arial"/>
              </a:rPr>
              <a:t>ERA5</a:t>
            </a:r>
            <a:endParaRPr lang="fr-FR" sz="900" b="1" dirty="0">
              <a:solidFill>
                <a:srgbClr val="000000"/>
              </a:solidFill>
              <a:ea typeface="Arial"/>
              <a:cs typeface="Arial"/>
            </a:endParaRPr>
          </a:p>
        </p:txBody>
      </p:sp>
      <p:cxnSp>
        <p:nvCxnSpPr>
          <p:cNvPr id="96" name="Connecteur droit avec flèche 95"/>
          <p:cNvCxnSpPr>
            <a:stCxn id="87" idx="2"/>
            <a:endCxn id="102" idx="0"/>
          </p:cNvCxnSpPr>
          <p:nvPr/>
        </p:nvCxnSpPr>
        <p:spPr>
          <a:xfrm>
            <a:off x="862014" y="1302908"/>
            <a:ext cx="936287" cy="3276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Connecteur droit avec flèche 96"/>
          <p:cNvCxnSpPr>
            <a:stCxn id="88" idx="2"/>
            <a:endCxn id="102" idx="0"/>
          </p:cNvCxnSpPr>
          <p:nvPr/>
        </p:nvCxnSpPr>
        <p:spPr>
          <a:xfrm flipH="1">
            <a:off x="1798301" y="1285888"/>
            <a:ext cx="838527" cy="3446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Connecteur droit avec flèche 97"/>
          <p:cNvCxnSpPr>
            <a:stCxn id="93" idx="2"/>
            <a:endCxn id="91" idx="0"/>
          </p:cNvCxnSpPr>
          <p:nvPr/>
        </p:nvCxnSpPr>
        <p:spPr>
          <a:xfrm flipH="1">
            <a:off x="873791" y="2574746"/>
            <a:ext cx="938364" cy="2585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Connecteur droit avec flèche 98"/>
          <p:cNvCxnSpPr>
            <a:stCxn id="93" idx="2"/>
            <a:endCxn id="92" idx="0"/>
          </p:cNvCxnSpPr>
          <p:nvPr/>
        </p:nvCxnSpPr>
        <p:spPr>
          <a:xfrm>
            <a:off x="1812155" y="2574746"/>
            <a:ext cx="970714" cy="2585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0" name="ZoneTexte 99"/>
          <p:cNvSpPr txBox="1"/>
          <p:nvPr/>
        </p:nvSpPr>
        <p:spPr>
          <a:xfrm>
            <a:off x="972137" y="1988703"/>
            <a:ext cx="1664692" cy="2308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900" b="1" dirty="0" smtClean="0">
                <a:solidFill>
                  <a:srgbClr val="000000"/>
                </a:solidFill>
                <a:ea typeface="Arial"/>
                <a:cs typeface="Arial"/>
              </a:rPr>
              <a:t>High Altitude</a:t>
            </a:r>
            <a:endParaRPr lang="fr-FR" sz="900" b="1" dirty="0">
              <a:solidFill>
                <a:srgbClr val="000000"/>
              </a:solidFill>
              <a:ea typeface="Arial"/>
              <a:cs typeface="Arial"/>
            </a:endParaRPr>
          </a:p>
        </p:txBody>
      </p:sp>
      <p:cxnSp>
        <p:nvCxnSpPr>
          <p:cNvPr id="101" name="Connecteur droit avec flèche 100"/>
          <p:cNvCxnSpPr>
            <a:stCxn id="102" idx="2"/>
            <a:endCxn id="100" idx="0"/>
          </p:cNvCxnSpPr>
          <p:nvPr/>
        </p:nvCxnSpPr>
        <p:spPr>
          <a:xfrm>
            <a:off x="1798301" y="1861361"/>
            <a:ext cx="6182" cy="1273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 name="ZoneTexte 101"/>
          <p:cNvSpPr txBox="1"/>
          <p:nvPr/>
        </p:nvSpPr>
        <p:spPr>
          <a:xfrm>
            <a:off x="972137" y="1630529"/>
            <a:ext cx="1652327" cy="2308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900" b="1" dirty="0" smtClean="0">
                <a:solidFill>
                  <a:srgbClr val="FF0000"/>
                </a:solidFill>
                <a:ea typeface="Arial"/>
                <a:cs typeface="Arial"/>
              </a:rPr>
              <a:t>Persiann CDR</a:t>
            </a:r>
            <a:endParaRPr lang="fr-FR" sz="900" b="1" dirty="0">
              <a:solidFill>
                <a:srgbClr val="FF0000"/>
              </a:solidFill>
              <a:ea typeface="Arial"/>
              <a:cs typeface="Arial"/>
            </a:endParaRPr>
          </a:p>
        </p:txBody>
      </p:sp>
      <p:sp>
        <p:nvSpPr>
          <p:cNvPr id="103" name="ZoneTexte 102"/>
          <p:cNvSpPr txBox="1"/>
          <p:nvPr/>
        </p:nvSpPr>
        <p:spPr>
          <a:xfrm>
            <a:off x="2919673" y="1383502"/>
            <a:ext cx="1652327"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900" b="1" dirty="0" err="1" smtClean="0">
                <a:solidFill>
                  <a:srgbClr val="000000"/>
                </a:solidFill>
                <a:ea typeface="Arial"/>
                <a:cs typeface="Arial"/>
              </a:rPr>
              <a:t>Monthly</a:t>
            </a:r>
            <a:r>
              <a:rPr lang="fr-FR" sz="900" b="1" dirty="0" smtClean="0">
                <a:solidFill>
                  <a:srgbClr val="000000"/>
                </a:solidFill>
                <a:ea typeface="Arial"/>
                <a:cs typeface="Arial"/>
              </a:rPr>
              <a:t> and </a:t>
            </a:r>
            <a:r>
              <a:rPr lang="fr-FR" sz="900" b="1" dirty="0" err="1" smtClean="0">
                <a:solidFill>
                  <a:srgbClr val="000000"/>
                </a:solidFill>
                <a:ea typeface="Arial"/>
                <a:cs typeface="Arial"/>
              </a:rPr>
              <a:t>Annualy</a:t>
            </a:r>
            <a:r>
              <a:rPr lang="fr-FR" sz="900" b="1" dirty="0" smtClean="0">
                <a:solidFill>
                  <a:srgbClr val="000000"/>
                </a:solidFill>
                <a:ea typeface="Arial"/>
                <a:cs typeface="Arial"/>
              </a:rPr>
              <a:t> </a:t>
            </a:r>
            <a:r>
              <a:rPr lang="fr-FR" sz="900" b="1" dirty="0" err="1" smtClean="0">
                <a:solidFill>
                  <a:srgbClr val="000000"/>
                </a:solidFill>
                <a:ea typeface="Arial"/>
                <a:cs typeface="Arial"/>
              </a:rPr>
              <a:t>Rainfall</a:t>
            </a:r>
            <a:endParaRPr lang="fr-FR" sz="900" b="1" dirty="0">
              <a:solidFill>
                <a:srgbClr val="000000"/>
              </a:solidFill>
              <a:ea typeface="Arial"/>
              <a:cs typeface="Arial"/>
            </a:endParaRPr>
          </a:p>
        </p:txBody>
      </p:sp>
      <p:sp>
        <p:nvSpPr>
          <p:cNvPr id="104" name="ZoneTexte 103"/>
          <p:cNvSpPr txBox="1"/>
          <p:nvPr/>
        </p:nvSpPr>
        <p:spPr>
          <a:xfrm>
            <a:off x="2919673" y="1866400"/>
            <a:ext cx="1652327"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900" b="1" dirty="0" err="1" smtClean="0">
                <a:solidFill>
                  <a:srgbClr val="000000"/>
                </a:solidFill>
                <a:ea typeface="Arial"/>
                <a:cs typeface="Arial"/>
              </a:rPr>
              <a:t>Low</a:t>
            </a:r>
            <a:r>
              <a:rPr lang="fr-FR" sz="900" b="1" dirty="0" smtClean="0">
                <a:solidFill>
                  <a:srgbClr val="000000"/>
                </a:solidFill>
                <a:ea typeface="Arial"/>
                <a:cs typeface="Arial"/>
              </a:rPr>
              <a:t>-  Medium- High Altitude</a:t>
            </a:r>
            <a:endParaRPr lang="fr-FR" sz="900" b="1" dirty="0">
              <a:solidFill>
                <a:srgbClr val="000000"/>
              </a:solidFill>
              <a:ea typeface="Arial"/>
              <a:cs typeface="Arial"/>
            </a:endParaRPr>
          </a:p>
        </p:txBody>
      </p:sp>
      <p:cxnSp>
        <p:nvCxnSpPr>
          <p:cNvPr id="105" name="Connecteur droit avec flèche 104"/>
          <p:cNvCxnSpPr>
            <a:stCxn id="102" idx="3"/>
            <a:endCxn id="104" idx="1"/>
          </p:cNvCxnSpPr>
          <p:nvPr/>
        </p:nvCxnSpPr>
        <p:spPr>
          <a:xfrm>
            <a:off x="2624464" y="1745945"/>
            <a:ext cx="295209" cy="3051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p:cNvCxnSpPr>
            <a:stCxn id="102" idx="3"/>
            <a:endCxn id="103" idx="1"/>
          </p:cNvCxnSpPr>
          <p:nvPr/>
        </p:nvCxnSpPr>
        <p:spPr>
          <a:xfrm flipV="1">
            <a:off x="2624464" y="1568168"/>
            <a:ext cx="295209" cy="1777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a:stCxn id="100" idx="2"/>
            <a:endCxn id="93" idx="0"/>
          </p:cNvCxnSpPr>
          <p:nvPr/>
        </p:nvCxnSpPr>
        <p:spPr>
          <a:xfrm>
            <a:off x="1804483" y="2219535"/>
            <a:ext cx="7672" cy="1243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anim calcmode="lin" valueType="num">
                                      <p:cBhvr>
                                        <p:cTn id="8" dur="1000" fill="hold"/>
                                        <p:tgtEl>
                                          <p:spTgt spid="96"/>
                                        </p:tgtEl>
                                        <p:attrNameLst>
                                          <p:attrName>ppt_x</p:attrName>
                                        </p:attrNameLst>
                                      </p:cBhvr>
                                      <p:tavLst>
                                        <p:tav tm="0">
                                          <p:val>
                                            <p:strVal val="#ppt_x"/>
                                          </p:val>
                                        </p:tav>
                                        <p:tav tm="100000">
                                          <p:val>
                                            <p:strVal val="#ppt_x"/>
                                          </p:val>
                                        </p:tav>
                                      </p:tavLst>
                                    </p:anim>
                                    <p:anim calcmode="lin" valueType="num">
                                      <p:cBhvr>
                                        <p:cTn id="9" dur="1000" fill="hold"/>
                                        <p:tgtEl>
                                          <p:spTgt spid="9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1000"/>
                                        <p:tgtEl>
                                          <p:spTgt spid="97"/>
                                        </p:tgtEl>
                                      </p:cBhvr>
                                    </p:animEffect>
                                    <p:anim calcmode="lin" valueType="num">
                                      <p:cBhvr>
                                        <p:cTn id="13" dur="1000" fill="hold"/>
                                        <p:tgtEl>
                                          <p:spTgt spid="97"/>
                                        </p:tgtEl>
                                        <p:attrNameLst>
                                          <p:attrName>ppt_x</p:attrName>
                                        </p:attrNameLst>
                                      </p:cBhvr>
                                      <p:tavLst>
                                        <p:tav tm="0">
                                          <p:val>
                                            <p:strVal val="#ppt_x"/>
                                          </p:val>
                                        </p:tav>
                                        <p:tav tm="100000">
                                          <p:val>
                                            <p:strVal val="#ppt_x"/>
                                          </p:val>
                                        </p:tav>
                                      </p:tavLst>
                                    </p:anim>
                                    <p:anim calcmode="lin" valueType="num">
                                      <p:cBhvr>
                                        <p:cTn id="14" dur="1000" fill="hold"/>
                                        <p:tgtEl>
                                          <p:spTgt spid="9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1000"/>
                                        <p:tgtEl>
                                          <p:spTgt spid="93"/>
                                        </p:tgtEl>
                                      </p:cBhvr>
                                    </p:animEffect>
                                    <p:anim calcmode="lin" valueType="num">
                                      <p:cBhvr>
                                        <p:cTn id="18" dur="1000" fill="hold"/>
                                        <p:tgtEl>
                                          <p:spTgt spid="93"/>
                                        </p:tgtEl>
                                        <p:attrNameLst>
                                          <p:attrName>ppt_x</p:attrName>
                                        </p:attrNameLst>
                                      </p:cBhvr>
                                      <p:tavLst>
                                        <p:tav tm="0">
                                          <p:val>
                                            <p:strVal val="#ppt_x"/>
                                          </p:val>
                                        </p:tav>
                                        <p:tav tm="100000">
                                          <p:val>
                                            <p:strVal val="#ppt_x"/>
                                          </p:val>
                                        </p:tav>
                                      </p:tavLst>
                                    </p:anim>
                                    <p:anim calcmode="lin" valueType="num">
                                      <p:cBhvr>
                                        <p:cTn id="19" dur="1000" fill="hold"/>
                                        <p:tgtEl>
                                          <p:spTgt spid="9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anim calcmode="lin" valueType="num">
                                      <p:cBhvr>
                                        <p:cTn id="23" dur="1000" fill="hold"/>
                                        <p:tgtEl>
                                          <p:spTgt spid="100"/>
                                        </p:tgtEl>
                                        <p:attrNameLst>
                                          <p:attrName>ppt_x</p:attrName>
                                        </p:attrNameLst>
                                      </p:cBhvr>
                                      <p:tavLst>
                                        <p:tav tm="0">
                                          <p:val>
                                            <p:strVal val="#ppt_x"/>
                                          </p:val>
                                        </p:tav>
                                        <p:tav tm="100000">
                                          <p:val>
                                            <p:strVal val="#ppt_x"/>
                                          </p:val>
                                        </p:tav>
                                      </p:tavLst>
                                    </p:anim>
                                    <p:anim calcmode="lin" valueType="num">
                                      <p:cBhvr>
                                        <p:cTn id="24" dur="1000" fill="hold"/>
                                        <p:tgtEl>
                                          <p:spTgt spid="10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fade">
                                      <p:cBhvr>
                                        <p:cTn id="27" dur="1000"/>
                                        <p:tgtEl>
                                          <p:spTgt spid="101"/>
                                        </p:tgtEl>
                                      </p:cBhvr>
                                    </p:animEffect>
                                    <p:anim calcmode="lin" valueType="num">
                                      <p:cBhvr>
                                        <p:cTn id="28" dur="1000" fill="hold"/>
                                        <p:tgtEl>
                                          <p:spTgt spid="101"/>
                                        </p:tgtEl>
                                        <p:attrNameLst>
                                          <p:attrName>ppt_x</p:attrName>
                                        </p:attrNameLst>
                                      </p:cBhvr>
                                      <p:tavLst>
                                        <p:tav tm="0">
                                          <p:val>
                                            <p:strVal val="#ppt_x"/>
                                          </p:val>
                                        </p:tav>
                                        <p:tav tm="100000">
                                          <p:val>
                                            <p:strVal val="#ppt_x"/>
                                          </p:val>
                                        </p:tav>
                                      </p:tavLst>
                                    </p:anim>
                                    <p:anim calcmode="lin" valueType="num">
                                      <p:cBhvr>
                                        <p:cTn id="29" dur="1000" fill="hold"/>
                                        <p:tgtEl>
                                          <p:spTgt spid="10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fade">
                                      <p:cBhvr>
                                        <p:cTn id="32" dur="1000"/>
                                        <p:tgtEl>
                                          <p:spTgt spid="102"/>
                                        </p:tgtEl>
                                      </p:cBhvr>
                                    </p:animEffect>
                                    <p:anim calcmode="lin" valueType="num">
                                      <p:cBhvr>
                                        <p:cTn id="33" dur="1000" fill="hold"/>
                                        <p:tgtEl>
                                          <p:spTgt spid="102"/>
                                        </p:tgtEl>
                                        <p:attrNameLst>
                                          <p:attrName>ppt_x</p:attrName>
                                        </p:attrNameLst>
                                      </p:cBhvr>
                                      <p:tavLst>
                                        <p:tav tm="0">
                                          <p:val>
                                            <p:strVal val="#ppt_x"/>
                                          </p:val>
                                        </p:tav>
                                        <p:tav tm="100000">
                                          <p:val>
                                            <p:strVal val="#ppt_x"/>
                                          </p:val>
                                        </p:tav>
                                      </p:tavLst>
                                    </p:anim>
                                    <p:anim calcmode="lin" valueType="num">
                                      <p:cBhvr>
                                        <p:cTn id="34" dur="1000" fill="hold"/>
                                        <p:tgtEl>
                                          <p:spTgt spid="10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fade">
                                      <p:cBhvr>
                                        <p:cTn id="37" dur="1000"/>
                                        <p:tgtEl>
                                          <p:spTgt spid="103"/>
                                        </p:tgtEl>
                                      </p:cBhvr>
                                    </p:animEffect>
                                    <p:anim calcmode="lin" valueType="num">
                                      <p:cBhvr>
                                        <p:cTn id="38" dur="1000" fill="hold"/>
                                        <p:tgtEl>
                                          <p:spTgt spid="103"/>
                                        </p:tgtEl>
                                        <p:attrNameLst>
                                          <p:attrName>ppt_x</p:attrName>
                                        </p:attrNameLst>
                                      </p:cBhvr>
                                      <p:tavLst>
                                        <p:tav tm="0">
                                          <p:val>
                                            <p:strVal val="#ppt_x"/>
                                          </p:val>
                                        </p:tav>
                                        <p:tav tm="100000">
                                          <p:val>
                                            <p:strVal val="#ppt_x"/>
                                          </p:val>
                                        </p:tav>
                                      </p:tavLst>
                                    </p:anim>
                                    <p:anim calcmode="lin" valueType="num">
                                      <p:cBhvr>
                                        <p:cTn id="39" dur="1000" fill="hold"/>
                                        <p:tgtEl>
                                          <p:spTgt spid="10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4"/>
                                        </p:tgtEl>
                                        <p:attrNameLst>
                                          <p:attrName>style.visibility</p:attrName>
                                        </p:attrNameLst>
                                      </p:cBhvr>
                                      <p:to>
                                        <p:strVal val="visible"/>
                                      </p:to>
                                    </p:set>
                                    <p:animEffect transition="in" filter="fade">
                                      <p:cBhvr>
                                        <p:cTn id="42" dur="1000"/>
                                        <p:tgtEl>
                                          <p:spTgt spid="104"/>
                                        </p:tgtEl>
                                      </p:cBhvr>
                                    </p:animEffect>
                                    <p:anim calcmode="lin" valueType="num">
                                      <p:cBhvr>
                                        <p:cTn id="43" dur="1000" fill="hold"/>
                                        <p:tgtEl>
                                          <p:spTgt spid="104"/>
                                        </p:tgtEl>
                                        <p:attrNameLst>
                                          <p:attrName>ppt_x</p:attrName>
                                        </p:attrNameLst>
                                      </p:cBhvr>
                                      <p:tavLst>
                                        <p:tav tm="0">
                                          <p:val>
                                            <p:strVal val="#ppt_x"/>
                                          </p:val>
                                        </p:tav>
                                        <p:tav tm="100000">
                                          <p:val>
                                            <p:strVal val="#ppt_x"/>
                                          </p:val>
                                        </p:tav>
                                      </p:tavLst>
                                    </p:anim>
                                    <p:anim calcmode="lin" valueType="num">
                                      <p:cBhvr>
                                        <p:cTn id="44" dur="1000" fill="hold"/>
                                        <p:tgtEl>
                                          <p:spTgt spid="10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5"/>
                                        </p:tgtEl>
                                        <p:attrNameLst>
                                          <p:attrName>style.visibility</p:attrName>
                                        </p:attrNameLst>
                                      </p:cBhvr>
                                      <p:to>
                                        <p:strVal val="visible"/>
                                      </p:to>
                                    </p:set>
                                    <p:animEffect transition="in" filter="fade">
                                      <p:cBhvr>
                                        <p:cTn id="47" dur="1000"/>
                                        <p:tgtEl>
                                          <p:spTgt spid="105"/>
                                        </p:tgtEl>
                                      </p:cBhvr>
                                    </p:animEffect>
                                    <p:anim calcmode="lin" valueType="num">
                                      <p:cBhvr>
                                        <p:cTn id="48" dur="1000" fill="hold"/>
                                        <p:tgtEl>
                                          <p:spTgt spid="105"/>
                                        </p:tgtEl>
                                        <p:attrNameLst>
                                          <p:attrName>ppt_x</p:attrName>
                                        </p:attrNameLst>
                                      </p:cBhvr>
                                      <p:tavLst>
                                        <p:tav tm="0">
                                          <p:val>
                                            <p:strVal val="#ppt_x"/>
                                          </p:val>
                                        </p:tav>
                                        <p:tav tm="100000">
                                          <p:val>
                                            <p:strVal val="#ppt_x"/>
                                          </p:val>
                                        </p:tav>
                                      </p:tavLst>
                                    </p:anim>
                                    <p:anim calcmode="lin" valueType="num">
                                      <p:cBhvr>
                                        <p:cTn id="49" dur="1000" fill="hold"/>
                                        <p:tgtEl>
                                          <p:spTgt spid="105"/>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7"/>
                                        </p:tgtEl>
                                        <p:attrNameLst>
                                          <p:attrName>style.visibility</p:attrName>
                                        </p:attrNameLst>
                                      </p:cBhvr>
                                      <p:to>
                                        <p:strVal val="visible"/>
                                      </p:to>
                                    </p:set>
                                    <p:animEffect transition="in" filter="fade">
                                      <p:cBhvr>
                                        <p:cTn id="52" dur="1000"/>
                                        <p:tgtEl>
                                          <p:spTgt spid="107"/>
                                        </p:tgtEl>
                                      </p:cBhvr>
                                    </p:animEffect>
                                    <p:anim calcmode="lin" valueType="num">
                                      <p:cBhvr>
                                        <p:cTn id="53" dur="1000" fill="hold"/>
                                        <p:tgtEl>
                                          <p:spTgt spid="107"/>
                                        </p:tgtEl>
                                        <p:attrNameLst>
                                          <p:attrName>ppt_x</p:attrName>
                                        </p:attrNameLst>
                                      </p:cBhvr>
                                      <p:tavLst>
                                        <p:tav tm="0">
                                          <p:val>
                                            <p:strVal val="#ppt_x"/>
                                          </p:val>
                                        </p:tav>
                                        <p:tav tm="100000">
                                          <p:val>
                                            <p:strVal val="#ppt_x"/>
                                          </p:val>
                                        </p:tav>
                                      </p:tavLst>
                                    </p:anim>
                                    <p:anim calcmode="lin" valueType="num">
                                      <p:cBhvr>
                                        <p:cTn id="54" dur="1000" fill="hold"/>
                                        <p:tgtEl>
                                          <p:spTgt spid="10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06"/>
                                        </p:tgtEl>
                                        <p:attrNameLst>
                                          <p:attrName>style.visibility</p:attrName>
                                        </p:attrNameLst>
                                      </p:cBhvr>
                                      <p:to>
                                        <p:strVal val="visible"/>
                                      </p:to>
                                    </p:set>
                                    <p:animEffect transition="in" filter="fade">
                                      <p:cBhvr>
                                        <p:cTn id="57" dur="1000"/>
                                        <p:tgtEl>
                                          <p:spTgt spid="106"/>
                                        </p:tgtEl>
                                      </p:cBhvr>
                                    </p:animEffect>
                                    <p:anim calcmode="lin" valueType="num">
                                      <p:cBhvr>
                                        <p:cTn id="58" dur="1000" fill="hold"/>
                                        <p:tgtEl>
                                          <p:spTgt spid="106"/>
                                        </p:tgtEl>
                                        <p:attrNameLst>
                                          <p:attrName>ppt_x</p:attrName>
                                        </p:attrNameLst>
                                      </p:cBhvr>
                                      <p:tavLst>
                                        <p:tav tm="0">
                                          <p:val>
                                            <p:strVal val="#ppt_x"/>
                                          </p:val>
                                        </p:tav>
                                        <p:tav tm="100000">
                                          <p:val>
                                            <p:strVal val="#ppt_x"/>
                                          </p:val>
                                        </p:tav>
                                      </p:tavLst>
                                    </p:anim>
                                    <p:anim calcmode="lin" valueType="num">
                                      <p:cBhvr>
                                        <p:cTn id="5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91"/>
                                        </p:tgtEl>
                                        <p:attrNameLst>
                                          <p:attrName>style.visibility</p:attrName>
                                        </p:attrNameLst>
                                      </p:cBhvr>
                                      <p:to>
                                        <p:strVal val="visible"/>
                                      </p:to>
                                    </p:set>
                                    <p:animEffect transition="in" filter="barn(inVertical)">
                                      <p:cBhvr>
                                        <p:cTn id="64" dur="1250"/>
                                        <p:tgtEl>
                                          <p:spTgt spid="91"/>
                                        </p:tgtEl>
                                      </p:cBhvr>
                                    </p:animEffect>
                                  </p:childTnLst>
                                </p:cTn>
                              </p:par>
                              <p:par>
                                <p:cTn id="65" presetID="16" presetClass="entr" presetSubtype="21" fill="hold" nodeType="with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barn(inVertical)">
                                      <p:cBhvr>
                                        <p:cTn id="67" dur="1250"/>
                                        <p:tgtEl>
                                          <p:spTgt spid="90"/>
                                        </p:tgtEl>
                                      </p:cBhvr>
                                    </p:animEffect>
                                  </p:childTnLst>
                                </p:cTn>
                              </p:par>
                              <p:par>
                                <p:cTn id="68" presetID="6" presetClass="entr" presetSubtype="16" fill="hold" nodeType="with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circle(in)">
                                      <p:cBhvr>
                                        <p:cTn id="70" dur="1250"/>
                                        <p:tgtEl>
                                          <p:spTgt spid="98"/>
                                        </p:tgtEl>
                                      </p:cBhvr>
                                    </p:animEffect>
                                  </p:childTnLst>
                                </p:cTn>
                              </p:par>
                              <p:par>
                                <p:cTn id="71" presetID="6" presetClass="entr" presetSubtype="16" fill="hold" nodeType="withEffect">
                                  <p:stCondLst>
                                    <p:cond delay="0"/>
                                  </p:stCondLst>
                                  <p:childTnLst>
                                    <p:set>
                                      <p:cBhvr>
                                        <p:cTn id="72" dur="1" fill="hold">
                                          <p:stCondLst>
                                            <p:cond delay="0"/>
                                          </p:stCondLst>
                                        </p:cTn>
                                        <p:tgtEl>
                                          <p:spTgt spid="99"/>
                                        </p:tgtEl>
                                        <p:attrNameLst>
                                          <p:attrName>style.visibility</p:attrName>
                                        </p:attrNameLst>
                                      </p:cBhvr>
                                      <p:to>
                                        <p:strVal val="visible"/>
                                      </p:to>
                                    </p:set>
                                    <p:animEffect transition="in" filter="circle(in)">
                                      <p:cBhvr>
                                        <p:cTn id="73" dur="1250"/>
                                        <p:tgtEl>
                                          <p:spTgt spid="99"/>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94"/>
                                        </p:tgtEl>
                                        <p:attrNameLst>
                                          <p:attrName>style.visibility</p:attrName>
                                        </p:attrNameLst>
                                      </p:cBhvr>
                                      <p:to>
                                        <p:strVal val="visible"/>
                                      </p:to>
                                    </p:set>
                                    <p:animEffect transition="in" filter="barn(inVertical)">
                                      <p:cBhvr>
                                        <p:cTn id="76" dur="1250"/>
                                        <p:tgtEl>
                                          <p:spTgt spid="94"/>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fade">
                                      <p:cBhvr>
                                        <p:cTn id="81" dur="1000"/>
                                        <p:tgtEl>
                                          <p:spTgt spid="92"/>
                                        </p:tgtEl>
                                      </p:cBhvr>
                                    </p:animEffect>
                                    <p:anim calcmode="lin" valueType="num">
                                      <p:cBhvr>
                                        <p:cTn id="82" dur="1000" fill="hold"/>
                                        <p:tgtEl>
                                          <p:spTgt spid="92"/>
                                        </p:tgtEl>
                                        <p:attrNameLst>
                                          <p:attrName>ppt_x</p:attrName>
                                        </p:attrNameLst>
                                      </p:cBhvr>
                                      <p:tavLst>
                                        <p:tav tm="0">
                                          <p:val>
                                            <p:strVal val="#ppt_x"/>
                                          </p:val>
                                        </p:tav>
                                        <p:tav tm="100000">
                                          <p:val>
                                            <p:strVal val="#ppt_x"/>
                                          </p:val>
                                        </p:tav>
                                      </p:tavLst>
                                    </p:anim>
                                    <p:anim calcmode="lin" valueType="num">
                                      <p:cBhvr>
                                        <p:cTn id="83" dur="1000" fill="hold"/>
                                        <p:tgtEl>
                                          <p:spTgt spid="92"/>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89"/>
                                        </p:tgtEl>
                                        <p:attrNameLst>
                                          <p:attrName>style.visibility</p:attrName>
                                        </p:attrNameLst>
                                      </p:cBhvr>
                                      <p:to>
                                        <p:strVal val="visible"/>
                                      </p:to>
                                    </p:set>
                                    <p:animEffect transition="in" filter="fade">
                                      <p:cBhvr>
                                        <p:cTn id="86" dur="1000"/>
                                        <p:tgtEl>
                                          <p:spTgt spid="89"/>
                                        </p:tgtEl>
                                      </p:cBhvr>
                                    </p:animEffect>
                                    <p:anim calcmode="lin" valueType="num">
                                      <p:cBhvr>
                                        <p:cTn id="87" dur="1000" fill="hold"/>
                                        <p:tgtEl>
                                          <p:spTgt spid="89"/>
                                        </p:tgtEl>
                                        <p:attrNameLst>
                                          <p:attrName>ppt_x</p:attrName>
                                        </p:attrNameLst>
                                      </p:cBhvr>
                                      <p:tavLst>
                                        <p:tav tm="0">
                                          <p:val>
                                            <p:strVal val="#ppt_x"/>
                                          </p:val>
                                        </p:tav>
                                        <p:tav tm="100000">
                                          <p:val>
                                            <p:strVal val="#ppt_x"/>
                                          </p:val>
                                        </p:tav>
                                      </p:tavLst>
                                    </p:anim>
                                    <p:anim calcmode="lin" valueType="num">
                                      <p:cBhvr>
                                        <p:cTn id="88" dur="1000" fill="hold"/>
                                        <p:tgtEl>
                                          <p:spTgt spid="89"/>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Effect transition="in" filter="fade">
                                      <p:cBhvr>
                                        <p:cTn id="91" dur="1000"/>
                                        <p:tgtEl>
                                          <p:spTgt spid="95"/>
                                        </p:tgtEl>
                                      </p:cBhvr>
                                    </p:animEffect>
                                    <p:anim calcmode="lin" valueType="num">
                                      <p:cBhvr>
                                        <p:cTn id="92" dur="1000" fill="hold"/>
                                        <p:tgtEl>
                                          <p:spTgt spid="95"/>
                                        </p:tgtEl>
                                        <p:attrNameLst>
                                          <p:attrName>ppt_x</p:attrName>
                                        </p:attrNameLst>
                                      </p:cBhvr>
                                      <p:tavLst>
                                        <p:tav tm="0">
                                          <p:val>
                                            <p:strVal val="#ppt_x"/>
                                          </p:val>
                                        </p:tav>
                                        <p:tav tm="100000">
                                          <p:val>
                                            <p:strVal val="#ppt_x"/>
                                          </p:val>
                                        </p:tav>
                                      </p:tavLst>
                                    </p:anim>
                                    <p:anim calcmode="lin" valueType="num">
                                      <p:cBhvr>
                                        <p:cTn id="93"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91"/>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90"/>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98"/>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99"/>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94"/>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92"/>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89"/>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95"/>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103"/>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104"/>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105"/>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106"/>
                                        </p:tgtEl>
                                        <p:attrNameLst>
                                          <p:attrName>style.visibility</p:attrName>
                                        </p:attrNameLst>
                                      </p:cBhvr>
                                      <p:to>
                                        <p:strVal val="hidden"/>
                                      </p:to>
                                    </p:set>
                                  </p:childTnLst>
                                </p:cTn>
                              </p:par>
                              <p:par>
                                <p:cTn id="120" presetID="1" presetClass="exit" presetSubtype="0" fill="hold" grpId="1" nodeType="withEffect">
                                  <p:stCondLst>
                                    <p:cond delay="0"/>
                                  </p:stCondLst>
                                  <p:childTnLst>
                                    <p:set>
                                      <p:cBhvr>
                                        <p:cTn id="121" dur="1" fill="hold">
                                          <p:stCondLst>
                                            <p:cond delay="0"/>
                                          </p:stCondLst>
                                        </p:cTn>
                                        <p:tgtEl>
                                          <p:spTgt spid="93"/>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100"/>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101"/>
                                        </p:tgtEl>
                                        <p:attrNameLst>
                                          <p:attrName>style.visibility</p:attrName>
                                        </p:attrNameLst>
                                      </p:cBhvr>
                                      <p:to>
                                        <p:strVal val="hidden"/>
                                      </p:to>
                                    </p:set>
                                  </p:childTnLst>
                                </p:cTn>
                              </p:par>
                              <p:par>
                                <p:cTn id="126" presetID="1" presetClass="exit" presetSubtype="0" fill="hold" nodeType="withEffect">
                                  <p:stCondLst>
                                    <p:cond delay="0"/>
                                  </p:stCondLst>
                                  <p:childTnLst>
                                    <p:set>
                                      <p:cBhvr>
                                        <p:cTn id="127" dur="1" fill="hold">
                                          <p:stCondLst>
                                            <p:cond delay="0"/>
                                          </p:stCondLst>
                                        </p:cTn>
                                        <p:tgtEl>
                                          <p:spTgt spid="107"/>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2049"/>
                                        </p:tgtEl>
                                        <p:attrNameLst>
                                          <p:attrName>style.visibility</p:attrName>
                                        </p:attrNameLst>
                                      </p:cBhvr>
                                      <p:to>
                                        <p:strVal val="visible"/>
                                      </p:to>
                                    </p:set>
                                    <p:animEffect transition="in" filter="fade">
                                      <p:cBhvr>
                                        <p:cTn id="132" dur="500"/>
                                        <p:tgtEl>
                                          <p:spTgt spid="2049"/>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fade">
                                      <p:cBhvr>
                                        <p:cTn id="135" dur="500"/>
                                        <p:tgtEl>
                                          <p:spTgt spid="55"/>
                                        </p:tgtEl>
                                      </p:cBhvr>
                                    </p:animEffect>
                                  </p:childTnLst>
                                </p:cTn>
                              </p:par>
                            </p:childTnLst>
                          </p:cTn>
                        </p:par>
                      </p:childTnLst>
                    </p:cTn>
                  </p:par>
                  <p:par>
                    <p:cTn id="136" fill="hold">
                      <p:stCondLst>
                        <p:cond delay="indefinite"/>
                      </p:stCondLst>
                      <p:childTnLst>
                        <p:par>
                          <p:cTn id="137" fill="hold">
                            <p:stCondLst>
                              <p:cond delay="0"/>
                            </p:stCondLst>
                            <p:childTnLst>
                              <p:par>
                                <p:cTn id="138" presetID="16" presetClass="entr" presetSubtype="21" fill="hold" grpId="0" nodeType="click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barn(inVertical)">
                                      <p:cBhvr>
                                        <p:cTn id="140" dur="500"/>
                                        <p:tgtEl>
                                          <p:spTgt spid="66"/>
                                        </p:tgtEl>
                                      </p:cBhvr>
                                    </p:animEffect>
                                  </p:childTnLst>
                                </p:cTn>
                              </p:par>
                            </p:childTnLst>
                          </p:cTn>
                        </p:par>
                      </p:childTnLst>
                    </p:cTn>
                  </p:par>
                  <p:par>
                    <p:cTn id="141" fill="hold">
                      <p:stCondLst>
                        <p:cond delay="indefinite"/>
                      </p:stCondLst>
                      <p:childTnLst>
                        <p:par>
                          <p:cTn id="142" fill="hold">
                            <p:stCondLst>
                              <p:cond delay="0"/>
                            </p:stCondLst>
                            <p:childTnLst>
                              <p:par>
                                <p:cTn id="143" presetID="16" presetClass="entr" presetSubtype="21" fill="hold" grpId="0" nodeType="click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barn(inVertical)">
                                      <p:cBhvr>
                                        <p:cTn id="145" dur="500"/>
                                        <p:tgtEl>
                                          <p:spTgt spid="67"/>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2050"/>
                                        </p:tgtEl>
                                        <p:attrNameLst>
                                          <p:attrName>style.visibility</p:attrName>
                                        </p:attrNameLst>
                                      </p:cBhvr>
                                      <p:to>
                                        <p:strVal val="visible"/>
                                      </p:to>
                                    </p:set>
                                    <p:animEffect transition="in" filter="fade">
                                      <p:cBhvr>
                                        <p:cTn id="148" dur="500"/>
                                        <p:tgtEl>
                                          <p:spTgt spid="2050"/>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69"/>
                                        </p:tgtEl>
                                        <p:attrNameLst>
                                          <p:attrName>style.visibility</p:attrName>
                                        </p:attrNameLst>
                                      </p:cBhvr>
                                      <p:to>
                                        <p:strVal val="visible"/>
                                      </p:to>
                                    </p:set>
                                    <p:animEffect transition="in" filter="fade">
                                      <p:cBhvr>
                                        <p:cTn id="151" dur="500"/>
                                        <p:tgtEl>
                                          <p:spTgt spid="69"/>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70"/>
                                        </p:tgtEl>
                                        <p:attrNameLst>
                                          <p:attrName>style.visibility</p:attrName>
                                        </p:attrNameLst>
                                      </p:cBhvr>
                                      <p:to>
                                        <p:strVal val="visible"/>
                                      </p:to>
                                    </p:set>
                                    <p:animEffect transition="in" filter="fade">
                                      <p:cBhvr>
                                        <p:cTn id="154" dur="500"/>
                                        <p:tgtEl>
                                          <p:spTgt spid="70"/>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4" fill="hold" grpId="0" nodeType="clickEffect">
                                  <p:stCondLst>
                                    <p:cond delay="0"/>
                                  </p:stCondLst>
                                  <p:childTnLst>
                                    <p:set>
                                      <p:cBhvr>
                                        <p:cTn id="158" dur="1" fill="hold">
                                          <p:stCondLst>
                                            <p:cond delay="0"/>
                                          </p:stCondLst>
                                        </p:cTn>
                                        <p:tgtEl>
                                          <p:spTgt spid="2051"/>
                                        </p:tgtEl>
                                        <p:attrNameLst>
                                          <p:attrName>style.visibility</p:attrName>
                                        </p:attrNameLst>
                                      </p:cBhvr>
                                      <p:to>
                                        <p:strVal val="visible"/>
                                      </p:to>
                                    </p:set>
                                    <p:animEffect transition="in" filter="wipe(down)">
                                      <p:cBhvr>
                                        <p:cTn id="159" dur="500"/>
                                        <p:tgtEl>
                                          <p:spTgt spid="2051"/>
                                        </p:tgtEl>
                                      </p:cBhvr>
                                    </p:animEffect>
                                  </p:childTnLst>
                                </p:cTn>
                              </p:par>
                              <p:par>
                                <p:cTn id="160" presetID="22" presetClass="entr" presetSubtype="4" fill="hold" grpId="0" nodeType="withEffect">
                                  <p:stCondLst>
                                    <p:cond delay="0"/>
                                  </p:stCondLst>
                                  <p:childTnLst>
                                    <p:set>
                                      <p:cBhvr>
                                        <p:cTn id="161" dur="1" fill="hold">
                                          <p:stCondLst>
                                            <p:cond delay="0"/>
                                          </p:stCondLst>
                                        </p:cTn>
                                        <p:tgtEl>
                                          <p:spTgt spid="2052"/>
                                        </p:tgtEl>
                                        <p:attrNameLst>
                                          <p:attrName>style.visibility</p:attrName>
                                        </p:attrNameLst>
                                      </p:cBhvr>
                                      <p:to>
                                        <p:strVal val="visible"/>
                                      </p:to>
                                    </p:set>
                                    <p:animEffect transition="in" filter="wipe(down)">
                                      <p:cBhvr>
                                        <p:cTn id="16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6" grpId="0" animBg="1"/>
      <p:bldP spid="67" grpId="0" animBg="1"/>
      <p:bldP spid="2050" grpId="0" animBg="1"/>
      <p:bldP spid="69" grpId="0" animBg="1"/>
      <p:bldP spid="70" grpId="0" animBg="1"/>
      <p:bldP spid="2051" grpId="0" animBg="1"/>
      <p:bldP spid="2052" grpId="0"/>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100" grpId="0" animBg="1"/>
      <p:bldP spid="100" grpId="1" animBg="1"/>
      <p:bldP spid="102" grpId="0" animBg="1"/>
      <p:bldP spid="103" grpId="0" animBg="1"/>
      <p:bldP spid="103" grpId="1" animBg="1"/>
      <p:bldP spid="104" grpId="0" animBg="1"/>
      <p:bldP spid="10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pic>
        <p:nvPicPr>
          <p:cNvPr id="6" name="image2.png" descr="ligne horizontale"/>
          <p:cNvPicPr/>
          <p:nvPr/>
        </p:nvPicPr>
        <p:blipFill>
          <a:blip r:embed="rId3"/>
          <a:srcRect b="-32286"/>
          <a:stretch>
            <a:fillRect/>
          </a:stretch>
        </p:blipFill>
        <p:spPr>
          <a:xfrm>
            <a:off x="0" y="221948"/>
            <a:ext cx="9144000" cy="104775"/>
          </a:xfrm>
          <a:prstGeom prst="rect">
            <a:avLst/>
          </a:prstGeom>
          <a:ln/>
        </p:spPr>
      </p:pic>
      <p:sp>
        <p:nvSpPr>
          <p:cNvPr id="7" name="TextBox 53">
            <a:extLst>
              <a:ext uri="{FF2B5EF4-FFF2-40B4-BE49-F238E27FC236}">
                <a16:creationId xmlns:a16="http://schemas.microsoft.com/office/drawing/2014/main" xmlns="" id="{A9F22EFF-0EC8-464B-8C69-53848EDE17DD}"/>
              </a:ext>
            </a:extLst>
          </p:cNvPr>
          <p:cNvSpPr txBox="1"/>
          <p:nvPr/>
        </p:nvSpPr>
        <p:spPr>
          <a:xfrm>
            <a:off x="0" y="6504"/>
            <a:ext cx="9144000" cy="215444"/>
          </a:xfrm>
          <a:prstGeom prst="rect">
            <a:avLst/>
          </a:prstGeom>
          <a:noFill/>
        </p:spPr>
        <p:txBody>
          <a:bodyPr wrap="square" rtlCol="0">
            <a:spAutoFit/>
          </a:bodyPr>
          <a:lstStyle/>
          <a:p>
            <a:pPr lvl="0" algn="ctr">
              <a:buClrTx/>
              <a:defRPr/>
            </a:pPr>
            <a:r>
              <a:rPr lang="fr-FR" sz="800" b="1" dirty="0"/>
              <a:t> </a:t>
            </a:r>
            <a:r>
              <a:rPr lang="en-US" sz="800" dirty="0"/>
              <a:t>INTRODUCTION   &amp; PROBLEMATIC</a:t>
            </a:r>
            <a:r>
              <a:rPr lang="fr-FR" sz="800" b="1" dirty="0"/>
              <a:t>                </a:t>
            </a:r>
            <a:r>
              <a:rPr lang="fr-FR" sz="800" dirty="0"/>
              <a:t>  METHODOLOGY</a:t>
            </a:r>
            <a:r>
              <a:rPr lang="fr-FR" sz="800" b="1" dirty="0"/>
              <a:t> </a:t>
            </a:r>
            <a:r>
              <a:rPr lang="fr-FR" sz="800" dirty="0"/>
              <a:t>                     RESULTS</a:t>
            </a:r>
            <a:r>
              <a:rPr lang="fr-FR" sz="800" b="1" dirty="0"/>
              <a:t>   </a:t>
            </a:r>
            <a:r>
              <a:rPr lang="fr-FR" sz="800" dirty="0"/>
              <a:t>                            </a:t>
            </a:r>
            <a:r>
              <a:rPr lang="fr-FR" sz="800" b="1" dirty="0"/>
              <a:t>ANALYZES &amp; CONCLUSIONS</a:t>
            </a:r>
          </a:p>
        </p:txBody>
      </p:sp>
      <p:sp>
        <p:nvSpPr>
          <p:cNvPr id="8" name="Google Shape;291;p28"/>
          <p:cNvSpPr txBox="1">
            <a:spLocks noGrp="1"/>
          </p:cNvSpPr>
          <p:nvPr>
            <p:ph type="title"/>
          </p:nvPr>
        </p:nvSpPr>
        <p:spPr>
          <a:xfrm>
            <a:off x="311700" y="439734"/>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2800" dirty="0" smtClean="0"/>
              <a:t>Conclusion</a:t>
            </a:r>
            <a:endParaRPr sz="2800" dirty="0"/>
          </a:p>
        </p:txBody>
      </p:sp>
      <p:sp>
        <p:nvSpPr>
          <p:cNvPr id="2" name="Rectangle 1"/>
          <p:cNvSpPr/>
          <p:nvPr/>
        </p:nvSpPr>
        <p:spPr>
          <a:xfrm>
            <a:off x="461010" y="1285724"/>
            <a:ext cx="8221980" cy="3231654"/>
          </a:xfrm>
          <a:prstGeom prst="rect">
            <a:avLst/>
          </a:prstGeom>
        </p:spPr>
        <p:txBody>
          <a:bodyPr wrap="square">
            <a:spAutoFit/>
          </a:bodyPr>
          <a:lstStyle/>
          <a:p>
            <a:pPr marL="457200" indent="-457200" algn="just" eaLnBrk="1" hangingPunct="1">
              <a:buFont typeface="Wingdings" pitchFamily="2" charset="2"/>
              <a:buChar char="Ø"/>
            </a:pPr>
            <a:r>
              <a:rPr lang="en-US" sz="1200" b="1" dirty="0">
                <a:latin typeface="Calibri" pitchFamily="34" charset="0"/>
              </a:rPr>
              <a:t>PERSIANN CDR </a:t>
            </a:r>
            <a:r>
              <a:rPr lang="en-US" sz="1200" dirty="0">
                <a:latin typeface="Calibri" pitchFamily="34" charset="0"/>
              </a:rPr>
              <a:t>is the best satellite product to be used to study the effects of climate variability in the Tensift basin given its ability to estimate rainfall rates over a wide spatial and temporal range.</a:t>
            </a:r>
          </a:p>
          <a:p>
            <a:pPr algn="just" eaLnBrk="1" hangingPunct="1"/>
            <a:endParaRPr lang="en-US" sz="1200" dirty="0">
              <a:latin typeface="Calibri" pitchFamily="34" charset="0"/>
            </a:endParaRPr>
          </a:p>
          <a:p>
            <a:pPr marL="457200" indent="-457200" algn="just" eaLnBrk="1" hangingPunct="1">
              <a:buFont typeface="Wingdings" pitchFamily="2" charset="2"/>
              <a:buChar char="Ø"/>
            </a:pPr>
            <a:r>
              <a:rPr lang="fr-FR" sz="1200" dirty="0">
                <a:latin typeface="Calibri" pitchFamily="34" charset="0"/>
              </a:rPr>
              <a:t>The disparities </a:t>
            </a:r>
            <a:r>
              <a:rPr lang="fr-FR" sz="1200" dirty="0" err="1">
                <a:latin typeface="Calibri" pitchFamily="34" charset="0"/>
              </a:rPr>
              <a:t>between</a:t>
            </a:r>
            <a:r>
              <a:rPr lang="fr-FR" sz="1200" dirty="0">
                <a:latin typeface="Calibri" pitchFamily="34" charset="0"/>
              </a:rPr>
              <a:t> the </a:t>
            </a:r>
            <a:r>
              <a:rPr lang="fr-FR" sz="1200" dirty="0" err="1">
                <a:latin typeface="Calibri" pitchFamily="34" charset="0"/>
              </a:rPr>
              <a:t>products</a:t>
            </a:r>
            <a:r>
              <a:rPr lang="fr-FR" sz="1200" dirty="0">
                <a:latin typeface="Calibri" pitchFamily="34" charset="0"/>
              </a:rPr>
              <a:t> </a:t>
            </a:r>
            <a:r>
              <a:rPr lang="fr-FR" sz="1200" dirty="0" err="1">
                <a:latin typeface="Calibri" pitchFamily="34" charset="0"/>
              </a:rPr>
              <a:t>suggest</a:t>
            </a:r>
            <a:r>
              <a:rPr lang="fr-FR" sz="1200" dirty="0">
                <a:latin typeface="Calibri" pitchFamily="34" charset="0"/>
              </a:rPr>
              <a:t> </a:t>
            </a:r>
            <a:r>
              <a:rPr lang="fr-FR" sz="1200" dirty="0" err="1">
                <a:latin typeface="Calibri" pitchFamily="34" charset="0"/>
              </a:rPr>
              <a:t>that</a:t>
            </a:r>
            <a:r>
              <a:rPr lang="fr-FR" sz="1200" dirty="0">
                <a:latin typeface="Calibri" pitchFamily="34" charset="0"/>
              </a:rPr>
              <a:t> </a:t>
            </a:r>
            <a:r>
              <a:rPr lang="fr-FR" sz="1200" dirty="0" err="1">
                <a:latin typeface="Calibri" pitchFamily="34" charset="0"/>
              </a:rPr>
              <a:t>further</a:t>
            </a:r>
            <a:r>
              <a:rPr lang="en-US" sz="1200" dirty="0">
                <a:latin typeface="Calibri" pitchFamily="34" charset="0"/>
              </a:rPr>
              <a:t> work should be carried out to improve their determination as a function of altitude and weather conditions. </a:t>
            </a:r>
          </a:p>
          <a:p>
            <a:pPr algn="just" eaLnBrk="1" hangingPunct="1"/>
            <a:endParaRPr lang="en-US" sz="1200" dirty="0">
              <a:latin typeface="Calibri" pitchFamily="34" charset="0"/>
            </a:endParaRPr>
          </a:p>
          <a:p>
            <a:pPr marL="457200" indent="-457200" algn="just">
              <a:buFont typeface="Wingdings" pitchFamily="2" charset="2"/>
              <a:buChar char="Ø"/>
            </a:pPr>
            <a:r>
              <a:rPr lang="en-US" sz="1200" dirty="0">
                <a:latin typeface="Calibri" pitchFamily="34" charset="0"/>
              </a:rPr>
              <a:t>The </a:t>
            </a:r>
            <a:r>
              <a:rPr lang="en-US" sz="1200" dirty="0" smtClean="0">
                <a:latin typeface="Calibri" pitchFamily="34" charset="0"/>
              </a:rPr>
              <a:t>biased estimation </a:t>
            </a:r>
            <a:r>
              <a:rPr lang="en-US" sz="1200" dirty="0">
                <a:latin typeface="Calibri" pitchFamily="34" charset="0"/>
              </a:rPr>
              <a:t>of TRMM makes the interpretation of the comparison of the annual rates challenging, hence the need to, firstly, develop more robust precipitation comparison approaches in the future, secondly, correct the bias.</a:t>
            </a:r>
          </a:p>
          <a:p>
            <a:pPr marL="457200" indent="-457200" algn="just" eaLnBrk="1" hangingPunct="1">
              <a:buFont typeface="Wingdings" pitchFamily="2" charset="2"/>
              <a:buChar char="Ø"/>
            </a:pPr>
            <a:endParaRPr lang="en-US" sz="1200" dirty="0">
              <a:latin typeface="Calibri" pitchFamily="34" charset="0"/>
            </a:endParaRPr>
          </a:p>
          <a:p>
            <a:pPr marL="457200" indent="-457200" algn="just" eaLnBrk="1" hangingPunct="1">
              <a:buFont typeface="Wingdings" pitchFamily="2" charset="2"/>
              <a:buChar char="Ø"/>
            </a:pPr>
            <a:r>
              <a:rPr lang="en-US" sz="1200" dirty="0">
                <a:latin typeface="Calibri" pitchFamily="34" charset="0"/>
              </a:rPr>
              <a:t>Low and negative Nash values highlight the need to use more weather stations in the Tensift </a:t>
            </a:r>
            <a:r>
              <a:rPr lang="en-US" sz="1200" dirty="0" smtClean="0">
                <a:latin typeface="Calibri" pitchFamily="34" charset="0"/>
              </a:rPr>
              <a:t>basin.</a:t>
            </a:r>
            <a:endParaRPr lang="en-US" sz="1200" dirty="0">
              <a:latin typeface="Calibri" pitchFamily="34" charset="0"/>
            </a:endParaRPr>
          </a:p>
          <a:p>
            <a:pPr algn="just" eaLnBrk="1" hangingPunct="1"/>
            <a:endParaRPr lang="en-US" sz="1200" dirty="0">
              <a:latin typeface="Calibri" pitchFamily="34" charset="0"/>
            </a:endParaRPr>
          </a:p>
          <a:p>
            <a:pPr marL="457200" indent="-457200" algn="just" eaLnBrk="1" hangingPunct="1">
              <a:buFont typeface="Wingdings" pitchFamily="2" charset="2"/>
              <a:buChar char="Ø"/>
            </a:pPr>
            <a:r>
              <a:rPr lang="en-US" sz="1200" dirty="0">
                <a:latin typeface="Calibri" pitchFamily="34" charset="0"/>
              </a:rPr>
              <a:t>Due to the limited historical observed data it will be interesting to predict future precipitation to have a slower series, in order to study the impact of climate change on water resources using the combination of volumetric and predictive methods.</a:t>
            </a:r>
          </a:p>
          <a:p>
            <a:pPr algn="just" eaLnBrk="1" hangingPunct="1"/>
            <a:endParaRPr lang="en-US" sz="1200" dirty="0">
              <a:latin typeface="Calibri" pitchFamily="34" charset="0"/>
            </a:endParaRPr>
          </a:p>
          <a:p>
            <a:pPr algn="ctr" eaLnBrk="1" hangingPunct="1"/>
            <a:r>
              <a:rPr lang="en-US" sz="1200" b="1" dirty="0">
                <a:solidFill>
                  <a:srgbClr val="C00000"/>
                </a:solidFill>
                <a:latin typeface="Calibri" pitchFamily="34" charset="0"/>
              </a:rPr>
              <a:t>To improve knowledge on the effects of climate change on water resources in the Tensift </a:t>
            </a:r>
            <a:r>
              <a:rPr lang="en-US" sz="1200" b="1" dirty="0" smtClean="0">
                <a:solidFill>
                  <a:srgbClr val="C00000"/>
                </a:solidFill>
                <a:latin typeface="Calibri" pitchFamily="34" charset="0"/>
              </a:rPr>
              <a:t>basin. </a:t>
            </a:r>
            <a:r>
              <a:rPr lang="en-US" sz="1200" b="1" dirty="0">
                <a:solidFill>
                  <a:srgbClr val="C00000"/>
                </a:solidFill>
                <a:latin typeface="Calibri" pitchFamily="34" charset="0"/>
              </a:rPr>
              <a:t>It would be important to validate different satellite products of temperature and weather station data in the same </a:t>
            </a:r>
            <a:r>
              <a:rPr lang="en-US" sz="1200" b="1" dirty="0" smtClean="0">
                <a:solidFill>
                  <a:srgbClr val="C00000"/>
                </a:solidFill>
                <a:latin typeface="Calibri" pitchFamily="34" charset="0"/>
              </a:rPr>
              <a:t>basin.</a:t>
            </a:r>
            <a:endParaRPr lang="en-US" sz="1200" b="1" dirty="0">
              <a:solidFill>
                <a:srgbClr val="C00000"/>
              </a:solidFill>
              <a:latin typeface="Calibri" pitchFamily="34" charset="0"/>
            </a:endParaRPr>
          </a:p>
        </p:txBody>
      </p:sp>
    </p:spTree>
    <p:extLst>
      <p:ext uri="{BB962C8B-B14F-4D97-AF65-F5344CB8AC3E}">
        <p14:creationId xmlns:p14="http://schemas.microsoft.com/office/powerpoint/2010/main" val="17270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fade">
                                      <p:cBhvr>
                                        <p:cTn id="27" dur="1000"/>
                                        <p:tgtEl>
                                          <p:spTgt spid="2">
                                            <p:txEl>
                                              <p:pRg st="10" end="10"/>
                                            </p:txEl>
                                          </p:spTgt>
                                        </p:tgtEl>
                                      </p:cBhvr>
                                    </p:animEffect>
                                    <p:anim calcmode="lin" valueType="num">
                                      <p:cBhvr>
                                        <p:cTn id="2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pic>
        <p:nvPicPr>
          <p:cNvPr id="6" name="image2.png" descr="ligne horizontale"/>
          <p:cNvPicPr/>
          <p:nvPr/>
        </p:nvPicPr>
        <p:blipFill>
          <a:blip r:embed="rId3"/>
          <a:srcRect b="-32286"/>
          <a:stretch>
            <a:fillRect/>
          </a:stretch>
        </p:blipFill>
        <p:spPr>
          <a:xfrm>
            <a:off x="0" y="221948"/>
            <a:ext cx="9144000" cy="104775"/>
          </a:xfrm>
          <a:prstGeom prst="rect">
            <a:avLst/>
          </a:prstGeom>
          <a:ln/>
        </p:spPr>
      </p:pic>
      <p:sp>
        <p:nvSpPr>
          <p:cNvPr id="9" name="Google Shape;331;p34"/>
          <p:cNvSpPr txBox="1">
            <a:spLocks noGrp="1"/>
          </p:cNvSpPr>
          <p:nvPr>
            <p:ph type="title"/>
          </p:nvPr>
        </p:nvSpPr>
        <p:spPr>
          <a:xfrm>
            <a:off x="367897" y="1938061"/>
            <a:ext cx="8520600" cy="707400"/>
          </a:xfrm>
          <a:prstGeom prst="rect">
            <a:avLst/>
          </a:prstGeom>
        </p:spPr>
        <p:txBody>
          <a:bodyPr spcFirstLastPara="1" wrap="square" lIns="91425" tIns="91425" rIns="91425" bIns="91425" anchor="t" anchorCtr="0">
            <a:noAutofit/>
          </a:bodyPr>
          <a:lstStyle/>
          <a:p>
            <a:pPr lvl="0" algn="ctr"/>
            <a:r>
              <a:rPr lang="en-US" dirty="0"/>
              <a:t>Thank you for your attention</a:t>
            </a:r>
            <a:endParaRPr dirty="0"/>
          </a:p>
        </p:txBody>
      </p:sp>
      <p:pic>
        <p:nvPicPr>
          <p:cNvPr id="10" name="Picture 6" descr="Formulaire de pré-inscription aux formations de l'UM6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175" y="960436"/>
            <a:ext cx="2212975" cy="936826"/>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5607" y="967326"/>
            <a:ext cx="1352620" cy="952549"/>
          </a:xfrm>
          <a:prstGeom prst="rect">
            <a:avLst/>
          </a:prstGeom>
        </p:spPr>
      </p:pic>
      <p:pic>
        <p:nvPicPr>
          <p:cNvPr id="2" name="Imag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9045" y="2841914"/>
            <a:ext cx="865910" cy="865910"/>
          </a:xfrm>
          <a:prstGeom prst="rect">
            <a:avLst/>
          </a:prstGeom>
        </p:spPr>
      </p:pic>
      <p:pic>
        <p:nvPicPr>
          <p:cNvPr id="1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4620" y="2841914"/>
            <a:ext cx="2659380" cy="217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s://cdn.egu.eu/static/78d73b37/awards/egu_ospp_label_blu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9516" y="404812"/>
            <a:ext cx="1204967" cy="16051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77176" y="4108116"/>
            <a:ext cx="2082621" cy="307777"/>
          </a:xfrm>
          <a:prstGeom prst="rect">
            <a:avLst/>
          </a:prstGeom>
        </p:spPr>
        <p:txBody>
          <a:bodyPr wrap="none">
            <a:spAutoFit/>
          </a:bodyPr>
          <a:lstStyle/>
          <a:p>
            <a:pPr marL="0" lvl="0" indent="0"/>
            <a:r>
              <a:rPr lang="fr-FR" b="1" dirty="0"/>
              <a:t>Wiam.salih@um6p.ma</a:t>
            </a:r>
          </a:p>
        </p:txBody>
      </p:sp>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1154" y="2961698"/>
            <a:ext cx="1932709" cy="626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324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Google Shape;67;p13"/>
          <p:cNvSpPr txBox="1">
            <a:spLocks noGrp="1"/>
          </p:cNvSpPr>
          <p:nvPr>
            <p:ph type="subTitle" idx="1"/>
          </p:nvPr>
        </p:nvSpPr>
        <p:spPr>
          <a:xfrm>
            <a:off x="922575" y="1366623"/>
            <a:ext cx="7136700" cy="792600"/>
          </a:xfrm>
          <a:prstGeom prst="rect">
            <a:avLst/>
          </a:prstGeom>
        </p:spPr>
        <p:txBody>
          <a:bodyPr spcFirstLastPara="1" wrap="square" lIns="91425" tIns="91425" rIns="91425" bIns="91425" anchor="t" anchorCtr="0">
            <a:noAutofit/>
          </a:bodyPr>
          <a:lstStyle/>
          <a:p>
            <a:r>
              <a:rPr lang="fr" b="1" dirty="0"/>
              <a:t>Evaluation </a:t>
            </a:r>
            <a:r>
              <a:rPr lang="en-US" b="1" dirty="0"/>
              <a:t>of Multi-Source Satellite Products in Simulating Precipitation </a:t>
            </a:r>
          </a:p>
          <a:p>
            <a:r>
              <a:rPr lang="en-US" b="1" dirty="0"/>
              <a:t> over the Tensift Basin in Morocco</a:t>
            </a:r>
          </a:p>
          <a:p>
            <a:pPr marL="0" lvl="0" indent="0" algn="ctr" rtl="0">
              <a:spcBef>
                <a:spcPts val="0"/>
              </a:spcBef>
              <a:spcAft>
                <a:spcPts val="0"/>
              </a:spcAft>
              <a:buNone/>
            </a:pPr>
            <a:endParaRPr lang="fr" b="1" dirty="0"/>
          </a:p>
          <a:p>
            <a:pPr marL="0" indent="0"/>
            <a:endParaRPr lang="fr" sz="1400" dirty="0"/>
          </a:p>
          <a:p>
            <a:pPr marL="0" indent="0"/>
            <a:endParaRPr lang="fr" sz="1400" dirty="0"/>
          </a:p>
          <a:p>
            <a:pPr marL="0" indent="0"/>
            <a:endParaRPr lang="fr" sz="1400" dirty="0"/>
          </a:p>
          <a:p>
            <a:pPr marL="0" indent="0"/>
            <a:endParaRPr lang="fr" sz="1400" dirty="0"/>
          </a:p>
          <a:p>
            <a:pPr marL="0" indent="0"/>
            <a:endParaRPr lang="fr" sz="1400" dirty="0"/>
          </a:p>
          <a:p>
            <a:pPr marL="0" indent="0"/>
            <a:endParaRPr lang="fr" sz="1400" dirty="0"/>
          </a:p>
          <a:p>
            <a:pPr marL="0" lvl="0" indent="0" algn="ctr" rtl="0">
              <a:spcBef>
                <a:spcPts val="0"/>
              </a:spcBef>
              <a:spcAft>
                <a:spcPts val="0"/>
              </a:spcAft>
              <a:buNone/>
            </a:pPr>
            <a:r>
              <a:rPr lang="fr" sz="1400" b="1" dirty="0" smtClean="0"/>
              <a:t>25/05/2022</a:t>
            </a:r>
            <a:endParaRPr lang="fr" sz="1400" b="1" dirty="0"/>
          </a:p>
          <a:p>
            <a:pPr marL="0" lvl="0" indent="0" algn="ctr" rtl="0">
              <a:spcBef>
                <a:spcPts val="0"/>
              </a:spcBef>
              <a:spcAft>
                <a:spcPts val="0"/>
              </a:spcAft>
              <a:buNone/>
            </a:pPr>
            <a:endParaRPr lang="fr-FR" sz="1600" dirty="0"/>
          </a:p>
          <a:p>
            <a:pPr marL="0" lvl="0" indent="0"/>
            <a:r>
              <a:rPr lang="fr-FR" sz="1600" dirty="0" smtClean="0"/>
              <a:t>Wiam.salih@um6p.ma</a:t>
            </a:r>
            <a:endParaRPr sz="1600" dirty="0"/>
          </a:p>
          <a:p>
            <a:pPr marL="0" lvl="0" indent="0" algn="ctr" rtl="0">
              <a:spcBef>
                <a:spcPts val="0"/>
              </a:spcBef>
              <a:spcAft>
                <a:spcPts val="0"/>
              </a:spcAft>
              <a:buNone/>
            </a:pPr>
            <a:endParaRPr dirty="0"/>
          </a:p>
          <a:p>
            <a:pPr marL="0" lvl="0" indent="0" algn="l" rtl="0">
              <a:spcBef>
                <a:spcPts val="0"/>
              </a:spcBef>
              <a:spcAft>
                <a:spcPts val="0"/>
              </a:spcAft>
              <a:buNone/>
            </a:pPr>
            <a:endParaRPr dirty="0"/>
          </a:p>
          <a:p>
            <a:pPr marL="0" lvl="0" indent="0" algn="ctr" rtl="0">
              <a:spcBef>
                <a:spcPts val="0"/>
              </a:spcBef>
              <a:spcAft>
                <a:spcPts val="0"/>
              </a:spcAft>
              <a:buNone/>
            </a:pPr>
            <a:endParaRPr dirty="0"/>
          </a:p>
        </p:txBody>
      </p:sp>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9</a:t>
            </a:fld>
            <a:endParaRPr lang="fr-FR"/>
          </a:p>
        </p:txBody>
      </p:sp>
      <p:pic>
        <p:nvPicPr>
          <p:cNvPr id="1030" name="Picture 6" descr="Formulaire de pré-inscription aux formations de l'UM6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753" y="90940"/>
            <a:ext cx="1693195" cy="71678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3450" y="166151"/>
            <a:ext cx="1317062" cy="738516"/>
          </a:xfrm>
          <a:prstGeom prst="rect">
            <a:avLst/>
          </a:prstGeom>
        </p:spPr>
      </p:pic>
      <p:pic>
        <p:nvPicPr>
          <p:cNvPr id="11" name="Picture 14" descr="File:EGU plain blue logo.svg - Wikimedia Comm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8730" y="131564"/>
            <a:ext cx="834164" cy="661466"/>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xmlns="" id="{E06D3445-E855-4EC8-8242-0F3153E8881A}"/>
              </a:ext>
            </a:extLst>
          </p:cNvPr>
          <p:cNvSpPr txBox="1"/>
          <p:nvPr/>
        </p:nvSpPr>
        <p:spPr>
          <a:xfrm>
            <a:off x="601112" y="3471958"/>
            <a:ext cx="7589400" cy="400110"/>
          </a:xfrm>
          <a:prstGeom prst="rect">
            <a:avLst/>
          </a:prstGeom>
          <a:noFill/>
        </p:spPr>
        <p:txBody>
          <a:bodyPr wrap="square" rtlCol="0">
            <a:spAutoFit/>
          </a:bodyPr>
          <a:lstStyle/>
          <a:p>
            <a:pPr algn="ctr"/>
            <a:r>
              <a:rPr lang="en-US" sz="1000" dirty="0">
                <a:solidFill>
                  <a:schemeClr val="dk2"/>
                </a:solidFill>
                <a:latin typeface="Open Sans"/>
                <a:ea typeface="Open Sans"/>
                <a:cs typeface="Open Sans"/>
              </a:rPr>
              <a:t>1-International Water Research Institute (IWRI), Mohammed VI Polytechnic University (UM6P), Lot 660, Hay </a:t>
            </a:r>
            <a:r>
              <a:rPr lang="en-US" sz="1000" dirty="0" err="1">
                <a:solidFill>
                  <a:schemeClr val="dk2"/>
                </a:solidFill>
                <a:latin typeface="Open Sans"/>
                <a:ea typeface="Open Sans"/>
                <a:cs typeface="Open Sans"/>
              </a:rPr>
              <a:t>Moulay</a:t>
            </a:r>
            <a:r>
              <a:rPr lang="en-US" sz="1000" dirty="0">
                <a:solidFill>
                  <a:schemeClr val="dk2"/>
                </a:solidFill>
                <a:latin typeface="Open Sans"/>
                <a:ea typeface="Open Sans"/>
                <a:cs typeface="Open Sans"/>
              </a:rPr>
              <a:t> </a:t>
            </a:r>
            <a:r>
              <a:rPr lang="en-US" sz="1000" dirty="0" err="1">
                <a:solidFill>
                  <a:schemeClr val="dk2"/>
                </a:solidFill>
                <a:latin typeface="Open Sans"/>
                <a:ea typeface="Open Sans"/>
                <a:cs typeface="Open Sans"/>
              </a:rPr>
              <a:t>Rachid</a:t>
            </a:r>
            <a:r>
              <a:rPr lang="en-US" sz="1000" dirty="0">
                <a:solidFill>
                  <a:schemeClr val="dk2"/>
                </a:solidFill>
                <a:latin typeface="Open Sans"/>
                <a:ea typeface="Open Sans"/>
                <a:cs typeface="Open Sans"/>
              </a:rPr>
              <a:t>, </a:t>
            </a:r>
            <a:r>
              <a:rPr lang="en-US" sz="1000" dirty="0" err="1">
                <a:solidFill>
                  <a:schemeClr val="dk2"/>
                </a:solidFill>
                <a:latin typeface="Open Sans"/>
                <a:ea typeface="Open Sans"/>
                <a:cs typeface="Open Sans"/>
              </a:rPr>
              <a:t>Benguerir</a:t>
            </a:r>
            <a:r>
              <a:rPr lang="en-US" sz="1000" dirty="0">
                <a:solidFill>
                  <a:schemeClr val="dk2"/>
                </a:solidFill>
                <a:latin typeface="Open Sans"/>
                <a:ea typeface="Open Sans"/>
                <a:cs typeface="Open Sans"/>
              </a:rPr>
              <a:t> 43150, Morocco</a:t>
            </a:r>
            <a:endParaRPr lang="fr-MA" sz="1000" dirty="0">
              <a:solidFill>
                <a:schemeClr val="dk2"/>
              </a:solidFill>
              <a:latin typeface="Open Sans"/>
              <a:ea typeface="Open Sans"/>
              <a:cs typeface="Open Sans"/>
            </a:endParaRPr>
          </a:p>
        </p:txBody>
      </p:sp>
      <p:sp>
        <p:nvSpPr>
          <p:cNvPr id="12" name="ZoneTexte 11"/>
          <p:cNvSpPr txBox="1"/>
          <p:nvPr/>
        </p:nvSpPr>
        <p:spPr>
          <a:xfrm>
            <a:off x="841572" y="2984278"/>
            <a:ext cx="7881642" cy="307777"/>
          </a:xfrm>
          <a:prstGeom prst="rect">
            <a:avLst/>
          </a:prstGeom>
          <a:solidFill>
            <a:schemeClr val="bg1"/>
          </a:solidFill>
        </p:spPr>
        <p:txBody>
          <a:bodyPr wrap="square" rtlCol="0">
            <a:spAutoFit/>
          </a:bodyPr>
          <a:lstStyle/>
          <a:p>
            <a:r>
              <a:rPr lang="fr-FR" b="1" dirty="0">
                <a:solidFill>
                  <a:schemeClr val="dk2"/>
                </a:solidFill>
                <a:latin typeface="Open Sans"/>
                <a:ea typeface="Open Sans"/>
                <a:cs typeface="Open Sans"/>
                <a:sym typeface="Open Sans"/>
              </a:rPr>
              <a:t>SALIH Wiam¹</a:t>
            </a:r>
            <a:r>
              <a:rPr lang="fr-FR" dirty="0">
                <a:solidFill>
                  <a:schemeClr val="dk2"/>
                </a:solidFill>
                <a:latin typeface="Open Sans"/>
                <a:ea typeface="Open Sans"/>
                <a:cs typeface="Open Sans"/>
                <a:sym typeface="Open Sans"/>
              </a:rPr>
              <a:t>, </a:t>
            </a:r>
            <a:r>
              <a:rPr lang="en-US" dirty="0">
                <a:solidFill>
                  <a:schemeClr val="dk2"/>
                </a:solidFill>
                <a:latin typeface="Open Sans"/>
                <a:ea typeface="Open Sans"/>
                <a:cs typeface="Open Sans"/>
              </a:rPr>
              <a:t>Abdelghani CHEHBOUNI</a:t>
            </a:r>
            <a:r>
              <a:rPr lang="fr-FR" dirty="0">
                <a:solidFill>
                  <a:schemeClr val="dk2"/>
                </a:solidFill>
                <a:latin typeface="Open Sans"/>
                <a:ea typeface="Open Sans"/>
                <a:cs typeface="Open Sans"/>
                <a:sym typeface="Open Sans"/>
              </a:rPr>
              <a:t>¹,</a:t>
            </a:r>
            <a:r>
              <a:rPr lang="en-US" dirty="0">
                <a:solidFill>
                  <a:schemeClr val="dk2"/>
                </a:solidFill>
                <a:latin typeface="Open Sans"/>
                <a:ea typeface="Open Sans"/>
                <a:cs typeface="Open Sans"/>
              </a:rPr>
              <a:t> Terence </a:t>
            </a:r>
            <a:r>
              <a:rPr lang="en-US" dirty="0" err="1">
                <a:solidFill>
                  <a:schemeClr val="dk2"/>
                </a:solidFill>
                <a:latin typeface="Open Sans"/>
                <a:ea typeface="Open Sans"/>
                <a:cs typeface="Open Sans"/>
              </a:rPr>
              <a:t>Epule</a:t>
            </a:r>
            <a:r>
              <a:rPr lang="en-US" dirty="0">
                <a:solidFill>
                  <a:schemeClr val="dk2"/>
                </a:solidFill>
                <a:latin typeface="Open Sans"/>
                <a:ea typeface="Open Sans"/>
                <a:cs typeface="Open Sans"/>
              </a:rPr>
              <a:t> EPULE</a:t>
            </a:r>
            <a:r>
              <a:rPr lang="fr-FR" dirty="0">
                <a:solidFill>
                  <a:schemeClr val="dk2"/>
                </a:solidFill>
                <a:latin typeface="Open Sans"/>
                <a:ea typeface="Open Sans"/>
                <a:cs typeface="Open Sans"/>
                <a:sym typeface="Open Sans"/>
              </a:rPr>
              <a:t>¹ &amp; </a:t>
            </a:r>
            <a:r>
              <a:rPr lang="fr" dirty="0">
                <a:solidFill>
                  <a:schemeClr val="dk2"/>
                </a:solidFill>
                <a:latin typeface="Open Sans"/>
                <a:ea typeface="Open Sans"/>
                <a:cs typeface="Open Sans"/>
              </a:rPr>
              <a:t>EL Mahdi ELKHALKI</a:t>
            </a:r>
            <a:r>
              <a:rPr lang="fr-FR" dirty="0">
                <a:solidFill>
                  <a:schemeClr val="dk2"/>
                </a:solidFill>
                <a:latin typeface="Open Sans"/>
                <a:ea typeface="Open Sans"/>
                <a:cs typeface="Open Sans"/>
                <a:sym typeface="Open Sans"/>
              </a:rPr>
              <a:t>¹</a:t>
            </a:r>
          </a:p>
        </p:txBody>
      </p:sp>
    </p:spTree>
    <p:extLst>
      <p:ext uri="{BB962C8B-B14F-4D97-AF65-F5344CB8AC3E}">
        <p14:creationId xmlns:p14="http://schemas.microsoft.com/office/powerpoint/2010/main" val="394581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179246</TotalTime>
  <Words>1172</Words>
  <Application>Microsoft Office PowerPoint</Application>
  <PresentationFormat>Affichage à l'écran (16:9)</PresentationFormat>
  <Paragraphs>140</Paragraphs>
  <Slides>9</Slides>
  <Notes>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9</vt:i4>
      </vt:variant>
    </vt:vector>
  </HeadingPairs>
  <TitlesOfParts>
    <vt:vector size="17" baseType="lpstr">
      <vt:lpstr>Arial</vt:lpstr>
      <vt:lpstr>PT Sans Narrow</vt:lpstr>
      <vt:lpstr>Palatino Linotype</vt:lpstr>
      <vt:lpstr>Calibri</vt:lpstr>
      <vt:lpstr>Open Sans</vt:lpstr>
      <vt:lpstr>Times New Roman</vt:lpstr>
      <vt:lpstr>Wingdings</vt:lpstr>
      <vt:lpstr>Tropic</vt:lpstr>
      <vt:lpstr>Présentation PowerPoint</vt:lpstr>
      <vt:lpstr>Outline:</vt:lpstr>
      <vt:lpstr>Introduction </vt:lpstr>
      <vt:lpstr>Methodology</vt:lpstr>
      <vt:lpstr>Results</vt:lpstr>
      <vt:lpstr>Discussion</vt:lpstr>
      <vt:lpstr>Conclusion</vt:lpstr>
      <vt:lpstr>Thank you for your attention</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Candidature PhD HM&amp;Co &amp; GR</dc:title>
  <dc:creator>WIAM SALIH</dc:creator>
  <cp:lastModifiedBy>WIAM SALIH</cp:lastModifiedBy>
  <cp:revision>974</cp:revision>
  <dcterms:modified xsi:type="dcterms:W3CDTF">2022-05-24T10:06:42Z</dcterms:modified>
</cp:coreProperties>
</file>