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9" r:id="rId3"/>
    <p:sldId id="270" r:id="rId4"/>
    <p:sldId id="260" r:id="rId5"/>
    <p:sldId id="263" r:id="rId6"/>
    <p:sldId id="258" r:id="rId7"/>
    <p:sldId id="265" r:id="rId8"/>
    <p:sldId id="266" r:id="rId9"/>
    <p:sldId id="271" r:id="rId10"/>
    <p:sldId id="27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86" d="100"/>
          <a:sy n="86" d="100"/>
        </p:scale>
        <p:origin x="19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3E915-4552-4A56-B7A3-574B5BEC720C}" type="datetimeFigureOut">
              <a:rPr lang="en-US" smtClean="0"/>
              <a:t>5/24/2022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B343ED-6B41-4A75-A598-2858ADC6BF84}" type="slidenum">
              <a:rPr lang="en-US" smtClean="0"/>
              <a:t>‹#›</a:t>
            </a:fld>
            <a:endParaRPr lang="en-US"/>
          </a:p>
        </p:txBody>
      </p:sp>
    </p:spTree>
    <p:extLst>
      <p:ext uri="{BB962C8B-B14F-4D97-AF65-F5344CB8AC3E}">
        <p14:creationId xmlns:p14="http://schemas.microsoft.com/office/powerpoint/2010/main" val="4099469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3E915-4552-4A56-B7A3-574B5BEC720C}" type="datetimeFigureOut">
              <a:rPr lang="en-US" smtClean="0"/>
              <a:t>5/24/2022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B343ED-6B41-4A75-A598-2858ADC6BF84}" type="slidenum">
              <a:rPr lang="en-US" smtClean="0"/>
              <a:t>‹#›</a:t>
            </a:fld>
            <a:endParaRPr lang="en-US"/>
          </a:p>
        </p:txBody>
      </p:sp>
    </p:spTree>
    <p:extLst>
      <p:ext uri="{BB962C8B-B14F-4D97-AF65-F5344CB8AC3E}">
        <p14:creationId xmlns:p14="http://schemas.microsoft.com/office/powerpoint/2010/main" val="2626871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3E915-4552-4A56-B7A3-574B5BEC720C}" type="datetimeFigureOut">
              <a:rPr lang="en-US" smtClean="0"/>
              <a:t>5/24/2022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B343ED-6B41-4A75-A598-2858ADC6BF84}" type="slidenum">
              <a:rPr lang="en-US" smtClean="0"/>
              <a:t>‹#›</a:t>
            </a:fld>
            <a:endParaRPr lang="en-US"/>
          </a:p>
        </p:txBody>
      </p:sp>
    </p:spTree>
    <p:extLst>
      <p:ext uri="{BB962C8B-B14F-4D97-AF65-F5344CB8AC3E}">
        <p14:creationId xmlns:p14="http://schemas.microsoft.com/office/powerpoint/2010/main" val="3615552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3E915-4552-4A56-B7A3-574B5BEC720C}" type="datetimeFigureOut">
              <a:rPr lang="en-US" smtClean="0"/>
              <a:t>5/24/2022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B343ED-6B41-4A75-A598-2858ADC6BF84}" type="slidenum">
              <a:rPr lang="en-US" smtClean="0"/>
              <a:t>‹#›</a:t>
            </a:fld>
            <a:endParaRPr lang="en-US"/>
          </a:p>
        </p:txBody>
      </p:sp>
    </p:spTree>
    <p:extLst>
      <p:ext uri="{BB962C8B-B14F-4D97-AF65-F5344CB8AC3E}">
        <p14:creationId xmlns:p14="http://schemas.microsoft.com/office/powerpoint/2010/main" val="2775947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CE3E915-4552-4A56-B7A3-574B5BEC720C}" type="datetimeFigureOut">
              <a:rPr lang="en-US" smtClean="0"/>
              <a:t>5/24/2022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B343ED-6B41-4A75-A598-2858ADC6BF84}" type="slidenum">
              <a:rPr lang="en-US" smtClean="0"/>
              <a:t>‹#›</a:t>
            </a:fld>
            <a:endParaRPr lang="en-US"/>
          </a:p>
        </p:txBody>
      </p:sp>
    </p:spTree>
    <p:extLst>
      <p:ext uri="{BB962C8B-B14F-4D97-AF65-F5344CB8AC3E}">
        <p14:creationId xmlns:p14="http://schemas.microsoft.com/office/powerpoint/2010/main" val="1299036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3E915-4552-4A56-B7A3-574B5BEC720C}" type="datetimeFigureOut">
              <a:rPr lang="en-US" smtClean="0"/>
              <a:t>5/24/2022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B343ED-6B41-4A75-A598-2858ADC6BF84}" type="slidenum">
              <a:rPr lang="en-US" smtClean="0"/>
              <a:t>‹#›</a:t>
            </a:fld>
            <a:endParaRPr lang="en-US"/>
          </a:p>
        </p:txBody>
      </p:sp>
    </p:spTree>
    <p:extLst>
      <p:ext uri="{BB962C8B-B14F-4D97-AF65-F5344CB8AC3E}">
        <p14:creationId xmlns:p14="http://schemas.microsoft.com/office/powerpoint/2010/main" val="1335514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3E915-4552-4A56-B7A3-574B5BEC720C}" type="datetimeFigureOut">
              <a:rPr lang="en-US" smtClean="0"/>
              <a:t>5/24/2022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B343ED-6B41-4A75-A598-2858ADC6BF84}" type="slidenum">
              <a:rPr lang="en-US" smtClean="0"/>
              <a:t>‹#›</a:t>
            </a:fld>
            <a:endParaRPr lang="en-US"/>
          </a:p>
        </p:txBody>
      </p:sp>
    </p:spTree>
    <p:extLst>
      <p:ext uri="{BB962C8B-B14F-4D97-AF65-F5344CB8AC3E}">
        <p14:creationId xmlns:p14="http://schemas.microsoft.com/office/powerpoint/2010/main" val="3368062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3E915-4552-4A56-B7A3-574B5BEC720C}" type="datetimeFigureOut">
              <a:rPr lang="en-US" smtClean="0"/>
              <a:t>5/24/2022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B343ED-6B41-4A75-A598-2858ADC6BF84}" type="slidenum">
              <a:rPr lang="en-US" smtClean="0"/>
              <a:t>‹#›</a:t>
            </a:fld>
            <a:endParaRPr lang="en-US"/>
          </a:p>
        </p:txBody>
      </p:sp>
    </p:spTree>
    <p:extLst>
      <p:ext uri="{BB962C8B-B14F-4D97-AF65-F5344CB8AC3E}">
        <p14:creationId xmlns:p14="http://schemas.microsoft.com/office/powerpoint/2010/main" val="2893442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3E915-4552-4A56-B7A3-574B5BEC720C}" type="datetimeFigureOut">
              <a:rPr lang="en-US" smtClean="0"/>
              <a:t>5/24/2022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B343ED-6B41-4A75-A598-2858ADC6BF84}" type="slidenum">
              <a:rPr lang="en-US" smtClean="0"/>
              <a:t>‹#›</a:t>
            </a:fld>
            <a:endParaRPr lang="en-US"/>
          </a:p>
        </p:txBody>
      </p:sp>
    </p:spTree>
    <p:extLst>
      <p:ext uri="{BB962C8B-B14F-4D97-AF65-F5344CB8AC3E}">
        <p14:creationId xmlns:p14="http://schemas.microsoft.com/office/powerpoint/2010/main" val="1033154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CE3E915-4552-4A56-B7A3-574B5BEC720C}" type="datetimeFigureOut">
              <a:rPr lang="en-US" smtClean="0"/>
              <a:t>5/24/2022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B343ED-6B41-4A75-A598-2858ADC6BF84}" type="slidenum">
              <a:rPr lang="en-US" smtClean="0"/>
              <a:t>‹#›</a:t>
            </a:fld>
            <a:endParaRPr lang="en-US"/>
          </a:p>
        </p:txBody>
      </p:sp>
    </p:spTree>
    <p:extLst>
      <p:ext uri="{BB962C8B-B14F-4D97-AF65-F5344CB8AC3E}">
        <p14:creationId xmlns:p14="http://schemas.microsoft.com/office/powerpoint/2010/main" val="2471604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CE3E915-4552-4A56-B7A3-574B5BEC720C}" type="datetimeFigureOut">
              <a:rPr lang="en-US" smtClean="0"/>
              <a:t>5/24/2022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B343ED-6B41-4A75-A598-2858ADC6BF84}" type="slidenum">
              <a:rPr lang="en-US" smtClean="0"/>
              <a:t>‹#›</a:t>
            </a:fld>
            <a:endParaRPr lang="en-US"/>
          </a:p>
        </p:txBody>
      </p:sp>
    </p:spTree>
    <p:extLst>
      <p:ext uri="{BB962C8B-B14F-4D97-AF65-F5344CB8AC3E}">
        <p14:creationId xmlns:p14="http://schemas.microsoft.com/office/powerpoint/2010/main" val="3952340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E3E915-4552-4A56-B7A3-574B5BEC720C}" type="datetimeFigureOut">
              <a:rPr lang="en-US" smtClean="0"/>
              <a:t>5/24/2022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B343ED-6B41-4A75-A598-2858ADC6BF84}" type="slidenum">
              <a:rPr lang="en-US" smtClean="0"/>
              <a:t>‹#›</a:t>
            </a:fld>
            <a:endParaRPr lang="en-US"/>
          </a:p>
        </p:txBody>
      </p:sp>
    </p:spTree>
    <p:extLst>
      <p:ext uri="{BB962C8B-B14F-4D97-AF65-F5344CB8AC3E}">
        <p14:creationId xmlns:p14="http://schemas.microsoft.com/office/powerpoint/2010/main" val="29070050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0.jpeg"/><Relationship Id="rId7" Type="http://schemas.openxmlformats.org/officeDocument/2006/relationships/image" Target="../media/image13.png"/><Relationship Id="rId2" Type="http://schemas.openxmlformats.org/officeDocument/2006/relationships/hyperlink" Target="mailto:joel.white@nateko.lu.se" TargetMode="Externa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png"/><Relationship Id="rId4" Type="http://schemas.openxmlformats.org/officeDocument/2006/relationships/image" Target="../media/image11.gif"/></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1.png"/><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47929" y="-606934"/>
            <a:ext cx="9144000" cy="2580329"/>
          </a:xfrm>
        </p:spPr>
        <p:txBody>
          <a:bodyPr>
            <a:normAutofit/>
          </a:bodyPr>
          <a:lstStyle/>
          <a:p>
            <a:r>
              <a:rPr lang="en-US" sz="2800" b="1" dirty="0">
                <a:solidFill>
                  <a:srgbClr val="996600"/>
                </a:solidFill>
              </a:rPr>
              <a:t>Methane producing and reducing microorganisms display a high resilience to drought in a Swedish hemi boreal fen </a:t>
            </a:r>
            <a:r>
              <a:rPr lang="en-US" b="1" dirty="0" smtClean="0"/>
              <a:t/>
            </a:r>
            <a:br>
              <a:rPr lang="en-US" b="1" dirty="0" smtClean="0"/>
            </a:br>
            <a:endParaRPr lang="en-US" dirty="0"/>
          </a:p>
        </p:txBody>
      </p:sp>
      <p:sp>
        <p:nvSpPr>
          <p:cNvPr id="4" name="Rectangle 3"/>
          <p:cNvSpPr/>
          <p:nvPr/>
        </p:nvSpPr>
        <p:spPr>
          <a:xfrm>
            <a:off x="3171929" y="5658011"/>
            <a:ext cx="6096000" cy="1051570"/>
          </a:xfrm>
          <a:prstGeom prst="rect">
            <a:avLst/>
          </a:prstGeom>
          <a:solidFill>
            <a:schemeClr val="bg1">
              <a:alpha val="40000"/>
            </a:schemeClr>
          </a:solidFill>
        </p:spPr>
        <p:txBody>
          <a:bodyPr>
            <a:spAutoFit/>
          </a:bodyPr>
          <a:lstStyle/>
          <a:p>
            <a:pPr algn="ctr">
              <a:lnSpc>
                <a:spcPct val="150000"/>
              </a:lnSpc>
              <a:spcAft>
                <a:spcPts val="800"/>
              </a:spcAft>
            </a:pPr>
            <a:r>
              <a:rPr lang="en-US" sz="1400" b="1" dirty="0" smtClean="0">
                <a:ea typeface="Calibri" panose="020F0502020204030204" pitchFamily="34" charset="0"/>
                <a:cs typeface="Times New Roman" panose="02020603050405020304" pitchFamily="18" charset="0"/>
              </a:rPr>
              <a:t>Presented by: </a:t>
            </a:r>
            <a:r>
              <a:rPr lang="en-US" sz="1400" dirty="0" smtClean="0">
                <a:ea typeface="Calibri" panose="020F0502020204030204" pitchFamily="34" charset="0"/>
                <a:cs typeface="Times New Roman" panose="02020603050405020304" pitchFamily="18" charset="0"/>
              </a:rPr>
              <a:t>Joel D. White</a:t>
            </a:r>
          </a:p>
          <a:p>
            <a:pPr algn="ctr">
              <a:spcAft>
                <a:spcPts val="800"/>
              </a:spcAft>
            </a:pPr>
            <a:r>
              <a:rPr lang="sv-SE" sz="1400" dirty="0" smtClean="0">
                <a:ea typeface="Calibri" panose="020F0502020204030204" pitchFamily="34" charset="0"/>
                <a:cs typeface="Times New Roman" panose="02020603050405020304" pitchFamily="18" charset="0"/>
              </a:rPr>
              <a:t>Department of Physical Geography and Ecosystem Scieince</a:t>
            </a:r>
          </a:p>
          <a:p>
            <a:pPr algn="ctr">
              <a:spcAft>
                <a:spcPts val="800"/>
              </a:spcAft>
            </a:pPr>
            <a:r>
              <a:rPr lang="sv-SE" sz="1400" dirty="0" smtClean="0">
                <a:ea typeface="Calibri" panose="020F0502020204030204" pitchFamily="34" charset="0"/>
                <a:cs typeface="Times New Roman" panose="02020603050405020304" pitchFamily="18" charset="0"/>
              </a:rPr>
              <a:t>Lund University</a:t>
            </a:r>
            <a:endParaRPr lang="en-US" sz="1400" dirty="0" smtClean="0">
              <a:ea typeface="Calibri" panose="020F0502020204030204" pitchFamily="34" charset="0"/>
              <a:cs typeface="Times New Roman" panose="02020603050405020304" pitchFamily="18" charset="0"/>
            </a:endParaRPr>
          </a:p>
        </p:txBody>
      </p:sp>
      <p:pic>
        <p:nvPicPr>
          <p:cNvPr id="5" name="Picture 2" descr="Relaterad bi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433312">
            <a:off x="9859036" y="5055888"/>
            <a:ext cx="3399446" cy="291854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1432106"/>
            <a:ext cx="6150708" cy="4100473"/>
          </a:xfrm>
          <a:prstGeom prst="rect">
            <a:avLst/>
          </a:prstGeom>
        </p:spPr>
      </p:pic>
      <p:pic>
        <p:nvPicPr>
          <p:cNvPr id="8" name="Content Placeholder 9"/>
          <p:cNvPicPr>
            <a:picLocks noChangeAspect="1"/>
          </p:cNvPicPr>
          <p:nvPr/>
        </p:nvPicPr>
        <p:blipFill>
          <a:blip r:embed="rId4"/>
          <a:stretch>
            <a:fillRect/>
          </a:stretch>
        </p:blipFill>
        <p:spPr>
          <a:xfrm>
            <a:off x="1719166" y="1306673"/>
            <a:ext cx="8808376" cy="4351338"/>
          </a:xfrm>
          <a:prstGeom prst="rect">
            <a:avLst/>
          </a:prstGeom>
        </p:spPr>
      </p:pic>
      <p:pic>
        <p:nvPicPr>
          <p:cNvPr id="3" name="Picture 2"/>
          <p:cNvPicPr>
            <a:picLocks noChangeAspect="1"/>
          </p:cNvPicPr>
          <p:nvPr/>
        </p:nvPicPr>
        <p:blipFill>
          <a:blip r:embed="rId5"/>
          <a:stretch>
            <a:fillRect/>
          </a:stretch>
        </p:blipFill>
        <p:spPr>
          <a:xfrm>
            <a:off x="140748" y="5841281"/>
            <a:ext cx="1830095" cy="1016719"/>
          </a:xfrm>
          <a:prstGeom prst="rect">
            <a:avLst/>
          </a:prstGeom>
        </p:spPr>
      </p:pic>
    </p:spTree>
    <p:extLst>
      <p:ext uri="{BB962C8B-B14F-4D97-AF65-F5344CB8AC3E}">
        <p14:creationId xmlns:p14="http://schemas.microsoft.com/office/powerpoint/2010/main" val="16125781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8276" y="1981589"/>
            <a:ext cx="9144000" cy="2387600"/>
          </a:xfrm>
        </p:spPr>
        <p:txBody>
          <a:bodyPr/>
          <a:lstStyle/>
          <a:p>
            <a:r>
              <a:rPr lang="sv-SE" dirty="0" smtClean="0">
                <a:solidFill>
                  <a:schemeClr val="bg1"/>
                </a:solidFill>
              </a:rPr>
              <a:t>Thank you for listening.</a:t>
            </a:r>
            <a:endParaRPr lang="en-US" dirty="0">
              <a:solidFill>
                <a:schemeClr val="bg1"/>
              </a:solidFill>
            </a:endParaRPr>
          </a:p>
        </p:txBody>
      </p:sp>
      <p:sp>
        <p:nvSpPr>
          <p:cNvPr id="31" name="Subtitle 30"/>
          <p:cNvSpPr>
            <a:spLocks noGrp="1"/>
          </p:cNvSpPr>
          <p:nvPr>
            <p:ph type="subTitle" idx="1"/>
          </p:nvPr>
        </p:nvSpPr>
        <p:spPr>
          <a:xfrm>
            <a:off x="1438276" y="832421"/>
            <a:ext cx="9144000" cy="1655762"/>
          </a:xfrm>
        </p:spPr>
        <p:txBody>
          <a:bodyPr>
            <a:normAutofit/>
          </a:bodyPr>
          <a:lstStyle/>
          <a:p>
            <a:r>
              <a:rPr lang="sv-SE" sz="4000" dirty="0" smtClean="0">
                <a:solidFill>
                  <a:srgbClr val="9A5A14"/>
                </a:solidFill>
              </a:rPr>
              <a:t>Thank you for your attention.</a:t>
            </a:r>
            <a:endParaRPr lang="en-US" sz="4000" dirty="0">
              <a:solidFill>
                <a:srgbClr val="9A5A14"/>
              </a:solidFill>
            </a:endParaRPr>
          </a:p>
        </p:txBody>
      </p:sp>
      <p:sp>
        <p:nvSpPr>
          <p:cNvPr id="3" name="TextBox 2"/>
          <p:cNvSpPr txBox="1"/>
          <p:nvPr/>
        </p:nvSpPr>
        <p:spPr>
          <a:xfrm>
            <a:off x="2381250" y="1794469"/>
            <a:ext cx="7296150" cy="32624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smtClean="0">
              <a:ln>
                <a:noFill/>
              </a:ln>
              <a:solidFill>
                <a:prstClr val="black"/>
              </a:solidFill>
              <a:effectLst/>
              <a:uLnTx/>
              <a:uFillTx/>
              <a:latin typeface="Calibri" panose="020F0502020204030204"/>
              <a:ea typeface="+mn-ea"/>
              <a:cs typeface="+mn-cs"/>
              <a:hlinkClick r:id="rId2"/>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prstClr val="black"/>
                </a:solidFill>
                <a:effectLst/>
                <a:uLnTx/>
                <a:uFillTx/>
                <a:latin typeface="Calibri" panose="020F0502020204030204"/>
                <a:ea typeface="+mn-ea"/>
                <a:cs typeface="+mn-cs"/>
              </a:rPr>
              <a:t>joel.white@nateko.lu.se</a:t>
            </a:r>
          </a:p>
          <a:p>
            <a:pPr lvl="0" algn="ctr">
              <a:defRPr/>
            </a:pPr>
            <a:r>
              <a:rPr kumimoji="0" lang="en-GB" sz="2800" b="0" i="0" u="none" strike="noStrike" kern="1200" cap="none" spc="0" normalizeH="0" baseline="0" noProof="0" dirty="0" smtClean="0">
                <a:ln>
                  <a:noFill/>
                </a:ln>
                <a:solidFill>
                  <a:prstClr val="black"/>
                </a:solidFill>
                <a:effectLst/>
                <a:uLnTx/>
                <a:uFillTx/>
                <a:latin typeface="Calibri" panose="020F0502020204030204"/>
                <a:ea typeface="+mn-ea"/>
                <a:cs typeface="+mn-cs"/>
              </a:rPr>
              <a:t/>
            </a:r>
            <a:br>
              <a:rPr kumimoji="0" lang="en-GB" sz="2800" b="0" i="0" u="none" strike="noStrike" kern="1200" cap="none" spc="0" normalizeH="0" baseline="0" noProof="0" dirty="0" smtClean="0">
                <a:ln>
                  <a:noFill/>
                </a:ln>
                <a:solidFill>
                  <a:prstClr val="black"/>
                </a:solidFill>
                <a:effectLst/>
                <a:uLnTx/>
                <a:uFillTx/>
                <a:latin typeface="Calibri" panose="020F0502020204030204"/>
                <a:ea typeface="+mn-ea"/>
                <a:cs typeface="+mn-cs"/>
              </a:rPr>
            </a:br>
            <a:r>
              <a:rPr lang="en-US" sz="2800" dirty="0"/>
              <a:t>@JoelDWhite1</a:t>
            </a:r>
            <a:r>
              <a:rPr kumimoji="0" lang="en-GB" sz="2800" b="0" i="0" u="none" strike="noStrike" kern="1200" cap="none" spc="0" normalizeH="0" baseline="0" noProof="0" dirty="0" smtClean="0">
                <a:ln>
                  <a:noFill/>
                </a:ln>
                <a:solidFill>
                  <a:prstClr val="black"/>
                </a:solidFill>
                <a:effectLst/>
                <a:uLnTx/>
                <a:uFillTx/>
                <a:latin typeface="Calibri" panose="020F0502020204030204"/>
                <a:ea typeface="+mn-ea"/>
                <a:cs typeface="+mn-cs"/>
              </a:rPr>
              <a:t/>
            </a:r>
            <a:br>
              <a:rPr kumimoji="0" lang="en-GB" sz="2800" b="0" i="0" u="none" strike="noStrike" kern="1200" cap="none" spc="0" normalizeH="0" baseline="0" noProof="0" dirty="0" smtClean="0">
                <a:ln>
                  <a:noFill/>
                </a:ln>
                <a:solidFill>
                  <a:prstClr val="black"/>
                </a:solidFill>
                <a:effectLst/>
                <a:uLnTx/>
                <a:uFillTx/>
                <a:latin typeface="Calibri" panose="020F0502020204030204"/>
                <a:ea typeface="+mn-ea"/>
                <a:cs typeface="+mn-cs"/>
              </a:rPr>
            </a:b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u="none" strike="noStrike" kern="1200" cap="none" spc="0" normalizeH="0" baseline="0" noProof="0" dirty="0" smtClean="0">
                <a:ln>
                  <a:noFill/>
                </a:ln>
                <a:solidFill>
                  <a:prstClr val="black"/>
                </a:solidFill>
                <a:effectLst/>
                <a:uLnTx/>
                <a:uFillTx/>
                <a:latin typeface="Calibri" panose="020F0502020204030204"/>
                <a:ea typeface="+mn-ea"/>
                <a:cs typeface="+mn-cs"/>
              </a:rPr>
              <a:t>Department of Physical Geography &amp; Ecosystem Science, Lund University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26" name="Picture 2" descr="Bildresultat fÃ¶r FORMAS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2047" y="4342735"/>
            <a:ext cx="1775012" cy="238770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ildresultat fÃ¶r kegg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5249" y="5302815"/>
            <a:ext cx="1718049" cy="123579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Relaterad bil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433312">
            <a:off x="9859036" y="5079335"/>
            <a:ext cx="3399446" cy="291854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6"/>
          <a:stretch>
            <a:fillRect/>
          </a:stretch>
        </p:blipFill>
        <p:spPr>
          <a:xfrm>
            <a:off x="4114128" y="3054312"/>
            <a:ext cx="846137" cy="614495"/>
          </a:xfrm>
          <a:prstGeom prst="rect">
            <a:avLst/>
          </a:prstGeom>
        </p:spPr>
      </p:pic>
      <p:pic>
        <p:nvPicPr>
          <p:cNvPr id="8" name="Picture 7"/>
          <p:cNvPicPr>
            <a:picLocks noChangeAspect="1"/>
          </p:cNvPicPr>
          <p:nvPr/>
        </p:nvPicPr>
        <p:blipFill>
          <a:blip r:embed="rId7"/>
          <a:stretch>
            <a:fillRect/>
          </a:stretch>
        </p:blipFill>
        <p:spPr>
          <a:xfrm>
            <a:off x="7080737" y="5513777"/>
            <a:ext cx="2110291" cy="684796"/>
          </a:xfrm>
          <a:prstGeom prst="rect">
            <a:avLst/>
          </a:prstGeom>
        </p:spPr>
      </p:pic>
      <p:pic>
        <p:nvPicPr>
          <p:cNvPr id="10" name="Picture 9"/>
          <p:cNvPicPr>
            <a:picLocks noChangeAspect="1"/>
          </p:cNvPicPr>
          <p:nvPr/>
        </p:nvPicPr>
        <p:blipFill>
          <a:blip r:embed="rId8"/>
          <a:stretch>
            <a:fillRect/>
          </a:stretch>
        </p:blipFill>
        <p:spPr>
          <a:xfrm>
            <a:off x="10041591" y="3621090"/>
            <a:ext cx="1830095" cy="1016719"/>
          </a:xfrm>
          <a:prstGeom prst="rect">
            <a:avLst/>
          </a:prstGeom>
        </p:spPr>
      </p:pic>
    </p:spTree>
    <p:extLst>
      <p:ext uri="{BB962C8B-B14F-4D97-AF65-F5344CB8AC3E}">
        <p14:creationId xmlns:p14="http://schemas.microsoft.com/office/powerpoint/2010/main" val="38407759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laterad bi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433312">
            <a:off x="9859036" y="5055888"/>
            <a:ext cx="3399446" cy="29185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sv-SE" dirty="0" smtClean="0">
                <a:solidFill>
                  <a:srgbClr val="996600"/>
                </a:solidFill>
              </a:rPr>
              <a:t>Background</a:t>
            </a:r>
            <a:endParaRPr lang="en-US" dirty="0">
              <a:solidFill>
                <a:srgbClr val="996600"/>
              </a:solidFill>
            </a:endParaRPr>
          </a:p>
        </p:txBody>
      </p:sp>
      <p:sp>
        <p:nvSpPr>
          <p:cNvPr id="3" name="Content Placeholder 2"/>
          <p:cNvSpPr>
            <a:spLocks noGrp="1"/>
          </p:cNvSpPr>
          <p:nvPr>
            <p:ph idx="1"/>
          </p:nvPr>
        </p:nvSpPr>
        <p:spPr/>
        <p:txBody>
          <a:bodyPr>
            <a:normAutofit lnSpcReduction="10000"/>
          </a:bodyPr>
          <a:lstStyle/>
          <a:p>
            <a:r>
              <a:rPr lang="en-US" dirty="0" smtClean="0"/>
              <a:t>Models </a:t>
            </a:r>
            <a:r>
              <a:rPr lang="en-US" dirty="0"/>
              <a:t>are forecasting increased precipitation at northern </a:t>
            </a:r>
            <a:r>
              <a:rPr lang="en-US" dirty="0" smtClean="0"/>
              <a:t>latitudes </a:t>
            </a:r>
            <a:r>
              <a:rPr lang="en-US" dirty="0"/>
              <a:t>to be more concentrated and less frequent </a:t>
            </a:r>
            <a:r>
              <a:rPr lang="en-US" dirty="0" smtClean="0"/>
              <a:t>with </a:t>
            </a:r>
            <a:r>
              <a:rPr lang="en-US" dirty="0"/>
              <a:t>longer periods of dryer hotter weather in </a:t>
            </a:r>
            <a:r>
              <a:rPr lang="en-US" dirty="0" smtClean="0"/>
              <a:t>between</a:t>
            </a:r>
            <a:br>
              <a:rPr lang="en-US" dirty="0" smtClean="0"/>
            </a:br>
            <a:endParaRPr lang="en-US" dirty="0" smtClean="0"/>
          </a:p>
          <a:p>
            <a:r>
              <a:rPr lang="en-US" dirty="0"/>
              <a:t>These events often result in a lowering of the water table depth which expose methanogenic anaerobes to oxidative </a:t>
            </a:r>
            <a:r>
              <a:rPr lang="en-US" dirty="0" smtClean="0"/>
              <a:t>stress</a:t>
            </a:r>
            <a:br>
              <a:rPr lang="en-US" dirty="0" smtClean="0"/>
            </a:br>
            <a:endParaRPr lang="en-US" dirty="0" smtClean="0"/>
          </a:p>
          <a:p>
            <a:r>
              <a:rPr lang="sv-SE" dirty="0" smtClean="0"/>
              <a:t>We have observed decreased CH</a:t>
            </a:r>
            <a:r>
              <a:rPr lang="sv-SE" baseline="-25000" dirty="0" smtClean="0"/>
              <a:t>4</a:t>
            </a:r>
            <a:r>
              <a:rPr lang="sv-SE" dirty="0" smtClean="0"/>
              <a:t> emissions from many wetlands</a:t>
            </a:r>
            <a:br>
              <a:rPr lang="sv-SE" dirty="0" smtClean="0"/>
            </a:br>
            <a:endParaRPr lang="sv-SE" dirty="0" smtClean="0"/>
          </a:p>
          <a:p>
            <a:r>
              <a:rPr lang="sv-SE" dirty="0" smtClean="0"/>
              <a:t>However, we have very little knowledge on how these microbial communities respond to drought disturbance</a:t>
            </a:r>
            <a:endParaRPr lang="en-US" dirty="0"/>
          </a:p>
        </p:txBody>
      </p:sp>
    </p:spTree>
    <p:extLst>
      <p:ext uri="{BB962C8B-B14F-4D97-AF65-F5344CB8AC3E}">
        <p14:creationId xmlns:p14="http://schemas.microsoft.com/office/powerpoint/2010/main" val="38049388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Relaterad bi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433312">
            <a:off x="9859036" y="5055888"/>
            <a:ext cx="3399446" cy="29185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sv-SE" sz="3600" dirty="0" smtClean="0">
                <a:solidFill>
                  <a:srgbClr val="996600"/>
                </a:solidFill>
              </a:rPr>
              <a:t>Factors affecting </a:t>
            </a:r>
            <a:r>
              <a:rPr lang="sv-SE" sz="3600" dirty="0" smtClean="0">
                <a:solidFill>
                  <a:srgbClr val="996600"/>
                </a:solidFill>
              </a:rPr>
              <a:t>CH</a:t>
            </a:r>
            <a:r>
              <a:rPr lang="sv-SE" sz="3600" baseline="-25000" dirty="0" smtClean="0">
                <a:solidFill>
                  <a:srgbClr val="996600"/>
                </a:solidFill>
              </a:rPr>
              <a:t>4</a:t>
            </a:r>
            <a:r>
              <a:rPr lang="sv-SE" sz="3600" dirty="0" smtClean="0">
                <a:solidFill>
                  <a:srgbClr val="996600"/>
                </a:solidFill>
              </a:rPr>
              <a:t> flux </a:t>
            </a:r>
            <a:r>
              <a:rPr lang="sv-SE" sz="3600" dirty="0" smtClean="0">
                <a:solidFill>
                  <a:srgbClr val="996600"/>
                </a:solidFill>
              </a:rPr>
              <a:t>in peatlands </a:t>
            </a:r>
            <a:endParaRPr lang="en-US" sz="3600" dirty="0">
              <a:solidFill>
                <a:srgbClr val="996600"/>
              </a:solidFill>
            </a:endParaRPr>
          </a:p>
        </p:txBody>
      </p:sp>
      <p:sp>
        <p:nvSpPr>
          <p:cNvPr id="4" name="Text Placeholder 3"/>
          <p:cNvSpPr>
            <a:spLocks noGrp="1"/>
          </p:cNvSpPr>
          <p:nvPr>
            <p:ph type="body" idx="1"/>
          </p:nvPr>
        </p:nvSpPr>
        <p:spPr>
          <a:xfrm>
            <a:off x="1014412" y="1270938"/>
            <a:ext cx="5157787" cy="619332"/>
          </a:xfrm>
        </p:spPr>
        <p:txBody>
          <a:bodyPr/>
          <a:lstStyle/>
          <a:p>
            <a:r>
              <a:rPr lang="sv-SE" dirty="0" smtClean="0">
                <a:solidFill>
                  <a:srgbClr val="996600"/>
                </a:solidFill>
              </a:rPr>
              <a:t>Normal conditions</a:t>
            </a:r>
            <a:endParaRPr lang="en-US" dirty="0">
              <a:solidFill>
                <a:srgbClr val="996600"/>
              </a:solidFill>
            </a:endParaRPr>
          </a:p>
        </p:txBody>
      </p:sp>
      <p:sp>
        <p:nvSpPr>
          <p:cNvPr id="3" name="Content Placeholder 2"/>
          <p:cNvSpPr>
            <a:spLocks noGrp="1"/>
          </p:cNvSpPr>
          <p:nvPr>
            <p:ph sz="half" idx="2"/>
          </p:nvPr>
        </p:nvSpPr>
        <p:spPr>
          <a:xfrm>
            <a:off x="1014413" y="2004862"/>
            <a:ext cx="5157787" cy="3684588"/>
          </a:xfrm>
        </p:spPr>
        <p:txBody>
          <a:bodyPr>
            <a:normAutofit/>
          </a:bodyPr>
          <a:lstStyle/>
          <a:p>
            <a:pPr marL="0" indent="0">
              <a:buNone/>
            </a:pPr>
            <a:r>
              <a:rPr lang="en-US" sz="2000" dirty="0" smtClean="0"/>
              <a:t>i</a:t>
            </a:r>
            <a:r>
              <a:rPr lang="en-US" sz="2000" dirty="0"/>
              <a:t>) </a:t>
            </a:r>
            <a:r>
              <a:rPr lang="en-US" sz="2000" dirty="0" smtClean="0"/>
              <a:t>water </a:t>
            </a:r>
            <a:r>
              <a:rPr lang="en-US" sz="2000" dirty="0"/>
              <a:t>table </a:t>
            </a:r>
            <a:r>
              <a:rPr lang="en-US" sz="2000" dirty="0" smtClean="0"/>
              <a:t>depth</a:t>
            </a:r>
            <a:br>
              <a:rPr lang="en-US" sz="2000" dirty="0" smtClean="0"/>
            </a:br>
            <a:r>
              <a:rPr lang="en-US" sz="2000" dirty="0" smtClean="0"/>
              <a:t>ii</a:t>
            </a:r>
            <a:r>
              <a:rPr lang="en-US" sz="2000" dirty="0"/>
              <a:t>) plant species </a:t>
            </a:r>
            <a:r>
              <a:rPr lang="en-US" sz="2000" dirty="0" smtClean="0"/>
              <a:t>composition</a:t>
            </a:r>
            <a:br>
              <a:rPr lang="en-US" sz="2000" dirty="0" smtClean="0"/>
            </a:br>
            <a:r>
              <a:rPr lang="en-US" sz="2000" dirty="0" smtClean="0"/>
              <a:t>iii</a:t>
            </a:r>
            <a:r>
              <a:rPr lang="en-US" sz="2000" dirty="0"/>
              <a:t>) soil </a:t>
            </a:r>
            <a:r>
              <a:rPr lang="en-US" sz="2000" dirty="0" smtClean="0"/>
              <a:t>temperature</a:t>
            </a:r>
            <a:br>
              <a:rPr lang="en-US" sz="2000" dirty="0" smtClean="0"/>
            </a:br>
            <a:r>
              <a:rPr lang="en-US" sz="2000" dirty="0" smtClean="0"/>
              <a:t>iv</a:t>
            </a:r>
            <a:r>
              <a:rPr lang="en-US" sz="2000" dirty="0"/>
              <a:t>) substrate </a:t>
            </a:r>
            <a:r>
              <a:rPr lang="en-US" sz="2000" dirty="0" smtClean="0"/>
              <a:t>availability</a:t>
            </a:r>
            <a:r>
              <a:rPr lang="en-US" dirty="0" smtClean="0"/>
              <a:t/>
            </a:r>
            <a:br>
              <a:rPr lang="en-US" dirty="0" smtClean="0"/>
            </a:br>
            <a:endParaRPr lang="en-US" dirty="0" smtClean="0"/>
          </a:p>
          <a:p>
            <a:endParaRPr lang="sv-SE" dirty="0" smtClean="0"/>
          </a:p>
          <a:p>
            <a:endParaRPr lang="en-US" dirty="0"/>
          </a:p>
        </p:txBody>
      </p:sp>
      <p:sp>
        <p:nvSpPr>
          <p:cNvPr id="8" name="Text Placeholder 7"/>
          <p:cNvSpPr>
            <a:spLocks noGrp="1"/>
          </p:cNvSpPr>
          <p:nvPr>
            <p:ph type="body" sz="quarter" idx="3"/>
          </p:nvPr>
        </p:nvSpPr>
        <p:spPr>
          <a:xfrm>
            <a:off x="6172200" y="1419496"/>
            <a:ext cx="5183188" cy="470773"/>
          </a:xfrm>
        </p:spPr>
        <p:txBody>
          <a:bodyPr/>
          <a:lstStyle/>
          <a:p>
            <a:r>
              <a:rPr lang="sv-SE" dirty="0" smtClean="0">
                <a:solidFill>
                  <a:srgbClr val="996600"/>
                </a:solidFill>
              </a:rPr>
              <a:t>Drought conditions</a:t>
            </a:r>
            <a:endParaRPr lang="en-US" dirty="0">
              <a:solidFill>
                <a:srgbClr val="996600"/>
              </a:solidFill>
            </a:endParaRPr>
          </a:p>
        </p:txBody>
      </p:sp>
      <p:sp>
        <p:nvSpPr>
          <p:cNvPr id="9" name="Content Placeholder 8"/>
          <p:cNvSpPr>
            <a:spLocks noGrp="1"/>
          </p:cNvSpPr>
          <p:nvPr>
            <p:ph sz="quarter" idx="4"/>
          </p:nvPr>
        </p:nvSpPr>
        <p:spPr>
          <a:xfrm>
            <a:off x="6172200" y="2042274"/>
            <a:ext cx="5183188" cy="3684588"/>
          </a:xfrm>
        </p:spPr>
        <p:txBody>
          <a:bodyPr/>
          <a:lstStyle/>
          <a:p>
            <a:r>
              <a:rPr lang="sv-SE" sz="2000" dirty="0"/>
              <a:t>Lower water table depth</a:t>
            </a:r>
          </a:p>
          <a:p>
            <a:r>
              <a:rPr lang="sv-SE" sz="2000" dirty="0"/>
              <a:t>Oxidative stress</a:t>
            </a:r>
          </a:p>
          <a:p>
            <a:r>
              <a:rPr lang="sv-SE" sz="2000" dirty="0"/>
              <a:t>Increased peat temperature</a:t>
            </a:r>
          </a:p>
          <a:p>
            <a:r>
              <a:rPr lang="sv-SE" sz="2000" dirty="0"/>
              <a:t>Build up of phenol oxidase that can remove phenolic inhibitors to anerobes</a:t>
            </a:r>
          </a:p>
          <a:p>
            <a:endParaRPr lang="en-US" dirty="0"/>
          </a:p>
        </p:txBody>
      </p:sp>
      <p:pic>
        <p:nvPicPr>
          <p:cNvPr id="10" name="Content Placeholder 4"/>
          <p:cNvPicPr>
            <a:picLocks noChangeAspect="1"/>
          </p:cNvPicPr>
          <p:nvPr/>
        </p:nvPicPr>
        <p:blipFill rotWithShape="1">
          <a:blip r:embed="rId3"/>
          <a:srcRect l="16023" t="-317" r="15249" b="317"/>
          <a:stretch/>
        </p:blipFill>
        <p:spPr>
          <a:xfrm>
            <a:off x="201705" y="3553452"/>
            <a:ext cx="5970495" cy="2830901"/>
          </a:xfrm>
          <a:prstGeom prst="rect">
            <a:avLst/>
          </a:prstGeom>
        </p:spPr>
      </p:pic>
      <p:sp>
        <p:nvSpPr>
          <p:cNvPr id="11" name="TextBox 10"/>
          <p:cNvSpPr txBox="1"/>
          <p:nvPr/>
        </p:nvSpPr>
        <p:spPr>
          <a:xfrm>
            <a:off x="6172200" y="6151120"/>
            <a:ext cx="2649417" cy="261610"/>
          </a:xfrm>
          <a:prstGeom prst="rect">
            <a:avLst/>
          </a:prstGeom>
          <a:noFill/>
        </p:spPr>
        <p:txBody>
          <a:bodyPr wrap="square" rtlCol="0">
            <a:spAutoFit/>
          </a:bodyPr>
          <a:lstStyle/>
          <a:p>
            <a:r>
              <a:rPr lang="sv-SE" sz="1050" dirty="0" smtClean="0"/>
              <a:t>(Tecon and Or, 2017)</a:t>
            </a:r>
            <a:endParaRPr lang="en-US" sz="1050" dirty="0"/>
          </a:p>
        </p:txBody>
      </p:sp>
    </p:spTree>
    <p:extLst>
      <p:ext uri="{BB962C8B-B14F-4D97-AF65-F5344CB8AC3E}">
        <p14:creationId xmlns:p14="http://schemas.microsoft.com/office/powerpoint/2010/main" val="3552487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laterad bi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433312">
            <a:off x="9859036" y="5055888"/>
            <a:ext cx="3399446" cy="29185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38200" y="443279"/>
            <a:ext cx="10515600" cy="1325563"/>
          </a:xfrm>
        </p:spPr>
        <p:txBody>
          <a:bodyPr/>
          <a:lstStyle/>
          <a:p>
            <a:r>
              <a:rPr lang="sv-SE" dirty="0" smtClean="0">
                <a:solidFill>
                  <a:srgbClr val="996600"/>
                </a:solidFill>
              </a:rPr>
              <a:t>Aims of the research</a:t>
            </a:r>
            <a:r>
              <a:rPr lang="sv-SE" dirty="0" smtClean="0"/>
              <a:t>	</a:t>
            </a:r>
            <a:endParaRPr lang="en-US" dirty="0"/>
          </a:p>
        </p:txBody>
      </p:sp>
      <p:sp>
        <p:nvSpPr>
          <p:cNvPr id="3" name="Content Placeholder 2"/>
          <p:cNvSpPr>
            <a:spLocks noGrp="1"/>
          </p:cNvSpPr>
          <p:nvPr>
            <p:ph idx="1"/>
          </p:nvPr>
        </p:nvSpPr>
        <p:spPr>
          <a:xfrm>
            <a:off x="838200" y="1825625"/>
            <a:ext cx="9673492" cy="4351338"/>
          </a:xfrm>
        </p:spPr>
        <p:txBody>
          <a:bodyPr/>
          <a:lstStyle/>
          <a:p>
            <a:r>
              <a:rPr lang="en-US" dirty="0"/>
              <a:t>Determine whether the </a:t>
            </a:r>
            <a:r>
              <a:rPr lang="en-US" dirty="0"/>
              <a:t>proportion of methanogenic </a:t>
            </a:r>
            <a:r>
              <a:rPr lang="en-US" dirty="0"/>
              <a:t>/</a:t>
            </a:r>
            <a:r>
              <a:rPr lang="en-US" dirty="0" smtClean="0"/>
              <a:t> </a:t>
            </a:r>
            <a:r>
              <a:rPr lang="en-US" dirty="0"/>
              <a:t>methanotrophic community </a:t>
            </a:r>
            <a:r>
              <a:rPr lang="en-US" dirty="0" smtClean="0"/>
              <a:t>shifts towards </a:t>
            </a:r>
            <a:r>
              <a:rPr lang="en-US" dirty="0"/>
              <a:t>higher methanotrophic abundances when exposed to drought </a:t>
            </a:r>
            <a:r>
              <a:rPr lang="en-US" dirty="0" smtClean="0"/>
              <a:t>conditions</a:t>
            </a:r>
            <a:br>
              <a:rPr lang="en-US" dirty="0" smtClean="0"/>
            </a:br>
            <a:endParaRPr lang="en-US" dirty="0" smtClean="0"/>
          </a:p>
          <a:p>
            <a:r>
              <a:rPr lang="en-US" dirty="0" smtClean="0"/>
              <a:t>Determine whether / how the structure and function of the microbial community respond to drought and who is driving the change</a:t>
            </a:r>
            <a:endParaRPr lang="en-US" dirty="0"/>
          </a:p>
        </p:txBody>
      </p:sp>
    </p:spTree>
    <p:extLst>
      <p:ext uri="{BB962C8B-B14F-4D97-AF65-F5344CB8AC3E}">
        <p14:creationId xmlns:p14="http://schemas.microsoft.com/office/powerpoint/2010/main" val="28127426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Relaterad bi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433312">
            <a:off x="9859036" y="5055888"/>
            <a:ext cx="3399446" cy="29185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47078" y="10207"/>
            <a:ext cx="4224947" cy="1051169"/>
          </a:xfrm>
        </p:spPr>
        <p:txBody>
          <a:bodyPr/>
          <a:lstStyle/>
          <a:p>
            <a:r>
              <a:rPr lang="sv-SE" dirty="0" smtClean="0">
                <a:solidFill>
                  <a:srgbClr val="996600"/>
                </a:solidFill>
              </a:rPr>
              <a:t>Experimental </a:t>
            </a:r>
            <a:r>
              <a:rPr lang="sv-SE" dirty="0" smtClean="0">
                <a:solidFill>
                  <a:srgbClr val="996600"/>
                </a:solidFill>
              </a:rPr>
              <a:t>design	</a:t>
            </a:r>
            <a:endParaRPr lang="en-US" dirty="0">
              <a:solidFill>
                <a:srgbClr val="996600"/>
              </a:solidFill>
            </a:endParaRPr>
          </a:p>
        </p:txBody>
      </p:sp>
      <p:sp>
        <p:nvSpPr>
          <p:cNvPr id="4" name="Text Placeholder 3"/>
          <p:cNvSpPr>
            <a:spLocks noGrp="1"/>
          </p:cNvSpPr>
          <p:nvPr>
            <p:ph type="body" sz="half" idx="2"/>
          </p:nvPr>
        </p:nvSpPr>
        <p:spPr>
          <a:xfrm>
            <a:off x="209350" y="1246443"/>
            <a:ext cx="4669356" cy="5187874"/>
          </a:xfrm>
        </p:spPr>
        <p:txBody>
          <a:bodyPr>
            <a:noAutofit/>
          </a:bodyPr>
          <a:lstStyle/>
          <a:p>
            <a:pPr marL="285750" indent="-285750">
              <a:buFont typeface="Arial" panose="020B0604020202020204" pitchFamily="34" charset="0"/>
              <a:buChar char="•"/>
            </a:pPr>
            <a:r>
              <a:rPr lang="sv-SE" sz="2400" dirty="0" smtClean="0">
                <a:solidFill>
                  <a:srgbClr val="996600"/>
                </a:solidFill>
              </a:rPr>
              <a:t>Environmental </a:t>
            </a:r>
            <a:r>
              <a:rPr lang="sv-SE" sz="2400" dirty="0" smtClean="0">
                <a:solidFill>
                  <a:srgbClr val="996600"/>
                </a:solidFill>
              </a:rPr>
              <a:t>variables</a:t>
            </a:r>
          </a:p>
          <a:p>
            <a:pPr marL="285750" indent="-285750">
              <a:buFontTx/>
              <a:buChar char="-"/>
            </a:pPr>
            <a:r>
              <a:rPr lang="sv-SE" sz="2400" dirty="0" smtClean="0"/>
              <a:t>Air temperature</a:t>
            </a:r>
          </a:p>
          <a:p>
            <a:pPr marL="285750" indent="-285750">
              <a:buFontTx/>
              <a:buChar char="-"/>
            </a:pPr>
            <a:r>
              <a:rPr lang="sv-SE" sz="2400" dirty="0" smtClean="0"/>
              <a:t>Soil temperature</a:t>
            </a:r>
          </a:p>
          <a:p>
            <a:pPr marL="285750" indent="-285750">
              <a:buFontTx/>
              <a:buChar char="-"/>
            </a:pPr>
            <a:r>
              <a:rPr lang="sv-SE" sz="2400" dirty="0" smtClean="0"/>
              <a:t>Precipitation</a:t>
            </a:r>
          </a:p>
          <a:p>
            <a:pPr marL="285750" indent="-285750">
              <a:buFontTx/>
              <a:buChar char="-"/>
            </a:pPr>
            <a:r>
              <a:rPr lang="sv-SE" sz="2400" dirty="0" smtClean="0"/>
              <a:t>Water table depth</a:t>
            </a:r>
            <a:br>
              <a:rPr lang="sv-SE" sz="2400" dirty="0" smtClean="0"/>
            </a:br>
            <a:endParaRPr lang="sv-SE" sz="2400" dirty="0"/>
          </a:p>
          <a:p>
            <a:pPr marL="285750" indent="-285750">
              <a:buFont typeface="Arial" panose="020B0604020202020204" pitchFamily="34" charset="0"/>
              <a:buChar char="•"/>
            </a:pPr>
            <a:r>
              <a:rPr lang="sv-SE" sz="2400" dirty="0" smtClean="0">
                <a:solidFill>
                  <a:srgbClr val="996600"/>
                </a:solidFill>
              </a:rPr>
              <a:t>CH</a:t>
            </a:r>
            <a:r>
              <a:rPr lang="sv-SE" sz="2400" baseline="-25000" dirty="0" smtClean="0">
                <a:solidFill>
                  <a:srgbClr val="996600"/>
                </a:solidFill>
              </a:rPr>
              <a:t>4</a:t>
            </a:r>
            <a:r>
              <a:rPr lang="sv-SE" sz="2400" dirty="0" smtClean="0">
                <a:solidFill>
                  <a:srgbClr val="996600"/>
                </a:solidFill>
              </a:rPr>
              <a:t> fluxes</a:t>
            </a:r>
          </a:p>
          <a:p>
            <a:pPr marL="285750" indent="-285750">
              <a:buFontTx/>
              <a:buChar char="-"/>
            </a:pPr>
            <a:r>
              <a:rPr lang="en-US" sz="2400" dirty="0" smtClean="0"/>
              <a:t>SkyLine2D system</a:t>
            </a:r>
            <a:br>
              <a:rPr lang="en-US" sz="2400" dirty="0" smtClean="0"/>
            </a:br>
            <a:endParaRPr lang="sv-SE" sz="2400" dirty="0"/>
          </a:p>
          <a:p>
            <a:pPr marL="285750" indent="-285750">
              <a:buFont typeface="Arial" panose="020B0604020202020204" pitchFamily="34" charset="0"/>
              <a:buChar char="•"/>
            </a:pPr>
            <a:r>
              <a:rPr lang="sv-SE" sz="2400" dirty="0" smtClean="0">
                <a:solidFill>
                  <a:srgbClr val="996600"/>
                </a:solidFill>
              </a:rPr>
              <a:t>Captured metagenomics</a:t>
            </a:r>
          </a:p>
          <a:p>
            <a:r>
              <a:rPr lang="sv-SE" sz="2400" dirty="0" smtClean="0"/>
              <a:t>- target key CH</a:t>
            </a:r>
            <a:r>
              <a:rPr lang="sv-SE" sz="2400" baseline="-25000" dirty="0" smtClean="0"/>
              <a:t>4</a:t>
            </a:r>
            <a:r>
              <a:rPr lang="sv-SE" sz="2400" dirty="0" smtClean="0"/>
              <a:t> genes involved in metabolism</a:t>
            </a:r>
            <a:endParaRPr lang="en-US" sz="2400" dirty="0" smtClean="0"/>
          </a:p>
        </p:txBody>
      </p:sp>
      <p:pic>
        <p:nvPicPr>
          <p:cNvPr id="5" name="Picture 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704861" y="535792"/>
            <a:ext cx="7003609" cy="450513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634522" y="5207267"/>
            <a:ext cx="6172925" cy="577081"/>
          </a:xfrm>
          <a:prstGeom prst="rect">
            <a:avLst/>
          </a:prstGeom>
        </p:spPr>
        <p:txBody>
          <a:bodyPr wrap="square">
            <a:spAutoFit/>
          </a:bodyPr>
          <a:lstStyle/>
          <a:p>
            <a:pPr lvl="0" eaLnBrk="0" fontAlgn="base" hangingPunct="0">
              <a:spcBef>
                <a:spcPct val="0"/>
              </a:spcBef>
              <a:spcAft>
                <a:spcPct val="0"/>
              </a:spcAft>
            </a:pPr>
            <a:r>
              <a:rPr lang="en-US" altLang="en-US" sz="1050" b="1" dirty="0">
                <a:latin typeface="Arial" panose="020B0604020202020204" pitchFamily="34" charset="0"/>
                <a:ea typeface="Times New Roman" panose="02020603050405020304" pitchFamily="18" charset="0"/>
                <a:cs typeface="Arial" panose="020B0604020202020204" pitchFamily="34" charset="0"/>
              </a:rPr>
              <a:t>Figure 1</a:t>
            </a:r>
            <a:r>
              <a:rPr lang="en-US" altLang="en-US" sz="1050" dirty="0">
                <a:latin typeface="Arial" panose="020B0604020202020204" pitchFamily="34" charset="0"/>
                <a:ea typeface="Times New Roman" panose="02020603050405020304" pitchFamily="18" charset="0"/>
                <a:cs typeface="Arial" panose="020B0604020202020204" pitchFamily="34" charset="0"/>
              </a:rPr>
              <a:t>: (a) Location of Mycklemossen (black star) within Sweden (b) aerial photo of Mycklemossen, black square shows location of (c) map of peat core and ancillary measurement locations. Map data sources: © EuroGeographics and © Lantmäteriet.</a:t>
            </a:r>
            <a:endParaRPr lang="en-US" altLang="en-US" sz="1050" dirty="0">
              <a:latin typeface="Arial" panose="020B0604020202020204" pitchFamily="34" charset="0"/>
              <a:ea typeface="Times New Roman" panose="02020603050405020304" pitchFamily="18" charset="0"/>
              <a:cs typeface="Times New Roman" panose="02020603050405020304" pitchFamily="18" charset="0"/>
            </a:endParaRPr>
          </a:p>
        </p:txBody>
      </p:sp>
      <p:sp>
        <p:nvSpPr>
          <p:cNvPr id="8" name="TextBox 7"/>
          <p:cNvSpPr txBox="1"/>
          <p:nvPr/>
        </p:nvSpPr>
        <p:spPr>
          <a:xfrm>
            <a:off x="795746" y="6434317"/>
            <a:ext cx="2394857" cy="253916"/>
          </a:xfrm>
          <a:prstGeom prst="rect">
            <a:avLst/>
          </a:prstGeom>
          <a:noFill/>
        </p:spPr>
        <p:txBody>
          <a:bodyPr wrap="square" rtlCol="0">
            <a:spAutoFit/>
          </a:bodyPr>
          <a:lstStyle/>
          <a:p>
            <a:endParaRPr lang="en-US"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80117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Relaterad bi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433312">
            <a:off x="9859036" y="5055888"/>
            <a:ext cx="3399446" cy="291854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a:spLocks noChangeArrowheads="1"/>
          </p:cNvSpPr>
          <p:nvPr/>
        </p:nvSpPr>
        <p:spPr bwMode="auto">
          <a:xfrm>
            <a:off x="1792941" y="26894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4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599" y="57582"/>
            <a:ext cx="7736542" cy="620120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rot="10800000" flipV="1">
            <a:off x="2352430" y="6193143"/>
            <a:ext cx="690098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Figure </a:t>
            </a:r>
            <a:r>
              <a:rPr lang="en-US" altLang="en-US" sz="1000" b="1" dirty="0">
                <a:ea typeface="Calibri" panose="020F0502020204030204" pitchFamily="34" charset="0"/>
                <a:cs typeface="Arial" panose="020B0604020202020204" pitchFamily="34" charset="0"/>
              </a:rPr>
              <a:t>4</a:t>
            </a:r>
            <a:r>
              <a:rPr kumimoji="0" lang="en-US" altLang="en-US" sz="10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 Boxplots of daily mean CH</a:t>
            </a:r>
            <a:r>
              <a:rPr kumimoji="0" lang="en-US" altLang="en-US" sz="1000" b="0" i="0" u="none" strike="noStrike" cap="none" normalizeH="0" baseline="-30000" dirty="0" smtClean="0">
                <a:ln>
                  <a:noFill/>
                </a:ln>
                <a:solidFill>
                  <a:schemeClr val="tx1"/>
                </a:solidFill>
                <a:effectLst/>
                <a:ea typeface="Calibri" panose="020F0502020204030204" pitchFamily="34" charset="0"/>
                <a:cs typeface="Arial" panose="020B0604020202020204" pitchFamily="34" charset="0"/>
              </a:rPr>
              <a:t>4</a:t>
            </a:r>
            <a:r>
              <a:rPr kumimoji="0" lang="en-US" altLang="en-US" sz="10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 flux measured during the peak growing season (May to October) in 2017 (blue) and 2018 (red) at Mycklemossen mire. The boxes show quartiles and the median, the whiskers denote data within 1.5 times of the interquartile range. Colored stars denote outliers while significant differences (p&lt;0.05) </a:t>
            </a:r>
            <a:endParaRPr kumimoji="0" lang="en-US" altLang="en-US" sz="1200" b="0" i="0" u="none" strike="noStrike" cap="none" normalizeH="0" baseline="0" dirty="0" smtClean="0">
              <a:ln>
                <a:noFill/>
              </a:ln>
              <a:solidFill>
                <a:schemeClr val="tx1"/>
              </a:solidFill>
              <a:effectLst/>
            </a:endParaRPr>
          </a:p>
        </p:txBody>
      </p:sp>
      <p:sp>
        <p:nvSpPr>
          <p:cNvPr id="8" name="TextBox 7"/>
          <p:cNvSpPr txBox="1"/>
          <p:nvPr/>
        </p:nvSpPr>
        <p:spPr>
          <a:xfrm>
            <a:off x="301122" y="614334"/>
            <a:ext cx="1832477" cy="646331"/>
          </a:xfrm>
          <a:prstGeom prst="rect">
            <a:avLst/>
          </a:prstGeom>
          <a:noFill/>
        </p:spPr>
        <p:txBody>
          <a:bodyPr wrap="square" rtlCol="0">
            <a:spAutoFit/>
          </a:bodyPr>
          <a:lstStyle/>
          <a:p>
            <a:r>
              <a:rPr lang="sv-SE" sz="3600" dirty="0">
                <a:solidFill>
                  <a:srgbClr val="996600"/>
                </a:solidFill>
              </a:rPr>
              <a:t>Results</a:t>
            </a:r>
            <a:endParaRPr lang="en-US" sz="3600" dirty="0"/>
          </a:p>
        </p:txBody>
      </p:sp>
    </p:spTree>
    <p:extLst>
      <p:ext uri="{BB962C8B-B14F-4D97-AF65-F5344CB8AC3E}">
        <p14:creationId xmlns:p14="http://schemas.microsoft.com/office/powerpoint/2010/main" val="3257097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Relaterad bi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433312">
            <a:off x="9859036" y="5055888"/>
            <a:ext cx="3399446" cy="29185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04359" y="384071"/>
            <a:ext cx="3932237" cy="669666"/>
          </a:xfrm>
        </p:spPr>
        <p:txBody>
          <a:bodyPr/>
          <a:lstStyle/>
          <a:p>
            <a:r>
              <a:rPr lang="sv-SE" dirty="0" smtClean="0">
                <a:solidFill>
                  <a:srgbClr val="996600"/>
                </a:solidFill>
              </a:rPr>
              <a:t>Results</a:t>
            </a:r>
            <a:endParaRPr lang="en-US" dirty="0">
              <a:solidFill>
                <a:srgbClr val="99660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68024284"/>
              </p:ext>
            </p:extLst>
          </p:nvPr>
        </p:nvGraphicFramePr>
        <p:xfrm>
          <a:off x="5322277" y="1883508"/>
          <a:ext cx="6340522" cy="3104160"/>
        </p:xfrm>
        <a:graphic>
          <a:graphicData uri="http://schemas.openxmlformats.org/drawingml/2006/table">
            <a:tbl>
              <a:tblPr firstRow="1" firstCol="1" bandRow="1"/>
              <a:tblGrid>
                <a:gridCol w="1392525">
                  <a:extLst>
                    <a:ext uri="{9D8B030D-6E8A-4147-A177-3AD203B41FA5}">
                      <a16:colId xmlns:a16="http://schemas.microsoft.com/office/drawing/2014/main" val="662352656"/>
                    </a:ext>
                  </a:extLst>
                </a:gridCol>
                <a:gridCol w="104035">
                  <a:extLst>
                    <a:ext uri="{9D8B030D-6E8A-4147-A177-3AD203B41FA5}">
                      <a16:colId xmlns:a16="http://schemas.microsoft.com/office/drawing/2014/main" val="3670652956"/>
                    </a:ext>
                  </a:extLst>
                </a:gridCol>
                <a:gridCol w="1208355">
                  <a:extLst>
                    <a:ext uri="{9D8B030D-6E8A-4147-A177-3AD203B41FA5}">
                      <a16:colId xmlns:a16="http://schemas.microsoft.com/office/drawing/2014/main" val="4157704919"/>
                    </a:ext>
                  </a:extLst>
                </a:gridCol>
                <a:gridCol w="571491">
                  <a:extLst>
                    <a:ext uri="{9D8B030D-6E8A-4147-A177-3AD203B41FA5}">
                      <a16:colId xmlns:a16="http://schemas.microsoft.com/office/drawing/2014/main" val="3216076844"/>
                    </a:ext>
                  </a:extLst>
                </a:gridCol>
                <a:gridCol w="643190">
                  <a:extLst>
                    <a:ext uri="{9D8B030D-6E8A-4147-A177-3AD203B41FA5}">
                      <a16:colId xmlns:a16="http://schemas.microsoft.com/office/drawing/2014/main" val="3501412115"/>
                    </a:ext>
                  </a:extLst>
                </a:gridCol>
                <a:gridCol w="643190">
                  <a:extLst>
                    <a:ext uri="{9D8B030D-6E8A-4147-A177-3AD203B41FA5}">
                      <a16:colId xmlns:a16="http://schemas.microsoft.com/office/drawing/2014/main" val="3646843384"/>
                    </a:ext>
                  </a:extLst>
                </a:gridCol>
                <a:gridCol w="1134546">
                  <a:extLst>
                    <a:ext uri="{9D8B030D-6E8A-4147-A177-3AD203B41FA5}">
                      <a16:colId xmlns:a16="http://schemas.microsoft.com/office/drawing/2014/main" val="2663039463"/>
                    </a:ext>
                  </a:extLst>
                </a:gridCol>
                <a:gridCol w="643190">
                  <a:extLst>
                    <a:ext uri="{9D8B030D-6E8A-4147-A177-3AD203B41FA5}">
                      <a16:colId xmlns:a16="http://schemas.microsoft.com/office/drawing/2014/main" val="649715510"/>
                    </a:ext>
                  </a:extLst>
                </a:gridCol>
              </a:tblGrid>
              <a:tr h="620832">
                <a:tc>
                  <a:txBody>
                    <a:bodyPr/>
                    <a:lstStyle/>
                    <a:p>
                      <a:pPr algn="l">
                        <a:lnSpc>
                          <a:spcPct val="100000"/>
                        </a:lnSpc>
                        <a:spcBef>
                          <a:spcPts val="600"/>
                        </a:spcBef>
                        <a:spcAft>
                          <a:spcPts val="0"/>
                        </a:spcAft>
                      </a:pPr>
                      <a:r>
                        <a:rPr lang="en-US" sz="1200" b="1" dirty="0">
                          <a:effectLst/>
                          <a:latin typeface="Arial" panose="020B0604020202020204" pitchFamily="34" charset="0"/>
                          <a:ea typeface="Times New Roman" panose="02020603050405020304" pitchFamily="18" charset="0"/>
                          <a:cs typeface="Times New Roman" panose="02020603050405020304" pitchFamily="18" charset="0"/>
                        </a:rPr>
                        <a:t>Genus</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2">
                  <a:txBody>
                    <a:bodyPr/>
                    <a:lstStyle/>
                    <a:p>
                      <a:pPr algn="l">
                        <a:lnSpc>
                          <a:spcPct val="100000"/>
                        </a:lnSpc>
                        <a:spcBef>
                          <a:spcPts val="600"/>
                        </a:spcBef>
                        <a:spcAft>
                          <a:spcPts val="0"/>
                        </a:spcAft>
                      </a:pPr>
                      <a:r>
                        <a:rPr lang="en-US" sz="1200" b="1" smtClean="0">
                          <a:effectLst/>
                          <a:latin typeface="Arial" panose="020B0604020202020204" pitchFamily="34" charset="0"/>
                          <a:ea typeface="Times New Roman" panose="02020603050405020304" pitchFamily="18" charset="0"/>
                          <a:cs typeface="Times New Roman" panose="02020603050405020304" pitchFamily="18" charset="0"/>
                        </a:rPr>
                        <a:t>Average contribution to dissimilarity</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a:lnSpc>
                          <a:spcPct val="100000"/>
                        </a:lnSpc>
                        <a:spcBef>
                          <a:spcPts val="600"/>
                        </a:spcBef>
                        <a:spcAft>
                          <a:spcPts val="0"/>
                        </a:spcAft>
                      </a:pPr>
                      <a:r>
                        <a:rPr lang="en-US" sz="1200" b="1" smtClean="0">
                          <a:effectLst/>
                          <a:latin typeface="Arial" panose="020B0604020202020204" pitchFamily="34" charset="0"/>
                          <a:ea typeface="Times New Roman" panose="02020603050405020304" pitchFamily="18" charset="0"/>
                          <a:cs typeface="Times New Roman" panose="02020603050405020304" pitchFamily="18" charset="0"/>
                        </a:rPr>
                        <a:t>SD</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ct val="100000"/>
                        </a:lnSpc>
                        <a:spcBef>
                          <a:spcPts val="600"/>
                        </a:spcBef>
                        <a:spcAft>
                          <a:spcPts val="0"/>
                        </a:spcAft>
                      </a:pPr>
                      <a:r>
                        <a:rPr lang="en-US" sz="1200" b="1" dirty="0">
                          <a:effectLst/>
                          <a:latin typeface="Arial" panose="020B0604020202020204" pitchFamily="34" charset="0"/>
                          <a:ea typeface="Times New Roman" panose="02020603050405020304" pitchFamily="18" charset="0"/>
                          <a:cs typeface="Times New Roman" panose="02020603050405020304" pitchFamily="18" charset="0"/>
                        </a:rPr>
                        <a:t>Avg. 2017</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ct val="100000"/>
                        </a:lnSpc>
                        <a:spcBef>
                          <a:spcPts val="600"/>
                        </a:spcBef>
                        <a:spcAft>
                          <a:spcPts val="0"/>
                        </a:spcAft>
                      </a:pPr>
                      <a:r>
                        <a:rPr lang="en-US" sz="1200" b="1" dirty="0">
                          <a:effectLst/>
                          <a:latin typeface="Arial" panose="020B0604020202020204" pitchFamily="34" charset="0"/>
                          <a:ea typeface="Times New Roman" panose="02020603050405020304" pitchFamily="18" charset="0"/>
                          <a:cs typeface="Times New Roman" panose="02020603050405020304" pitchFamily="18" charset="0"/>
                        </a:rPr>
                        <a:t>Avg. 2018</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ct val="100000"/>
                        </a:lnSpc>
                        <a:spcBef>
                          <a:spcPts val="600"/>
                        </a:spcBef>
                        <a:spcAft>
                          <a:spcPts val="0"/>
                        </a:spcAft>
                      </a:pPr>
                      <a:r>
                        <a:rPr lang="en-US" sz="1200" b="1" dirty="0">
                          <a:effectLst/>
                          <a:latin typeface="Arial" panose="020B0604020202020204" pitchFamily="34" charset="0"/>
                          <a:ea typeface="Times New Roman" panose="02020603050405020304" pitchFamily="18" charset="0"/>
                          <a:cs typeface="Times New Roman" panose="02020603050405020304" pitchFamily="18" charset="0"/>
                        </a:rPr>
                        <a:t>Percentage contribution</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ct val="100000"/>
                        </a:lnSpc>
                        <a:spcBef>
                          <a:spcPts val="600"/>
                        </a:spcBef>
                        <a:spcAft>
                          <a:spcPts val="0"/>
                        </a:spcAft>
                      </a:pPr>
                      <a:r>
                        <a:rPr lang="en-US" sz="1200" b="1" dirty="0">
                          <a:effectLst/>
                          <a:latin typeface="Arial" panose="020B0604020202020204" pitchFamily="34" charset="0"/>
                          <a:ea typeface="Times New Roman" panose="02020603050405020304" pitchFamily="18" charset="0"/>
                          <a:cs typeface="Times New Roman" panose="02020603050405020304" pitchFamily="18" charset="0"/>
                        </a:rPr>
                        <a:t>p-value</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3897532"/>
                  </a:ext>
                </a:extLst>
              </a:tr>
              <a:tr h="413888">
                <a:tc gridSpan="2">
                  <a:txBody>
                    <a:bodyPr/>
                    <a:lstStyle/>
                    <a:p>
                      <a:pPr algn="l">
                        <a:lnSpc>
                          <a:spcPct val="200000"/>
                        </a:lnSpc>
                        <a:spcBef>
                          <a:spcPts val="600"/>
                        </a:spcBef>
                        <a:spcAft>
                          <a:spcPts val="0"/>
                        </a:spcAft>
                      </a:pPr>
                      <a:r>
                        <a:rPr lang="en-US" sz="1200" b="1" i="1" u="sng" dirty="0" smtClean="0">
                          <a:effectLst/>
                          <a:latin typeface="Times New Roman" panose="02020603050405020304" pitchFamily="18" charset="0"/>
                          <a:ea typeface="Calibri" panose="020F0502020204030204" pitchFamily="34" charset="0"/>
                          <a:cs typeface="Times New Roman" panose="02020603050405020304" pitchFamily="18" charset="0"/>
                        </a:rPr>
                        <a:t>Methylocella*</a:t>
                      </a:r>
                      <a:endParaRPr lang="en-US" sz="1200" b="1" u="sng"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a:lnSpc>
                          <a:spcPct val="200000"/>
                        </a:lnSpc>
                        <a:spcBef>
                          <a:spcPts val="600"/>
                        </a:spcBef>
                        <a:spcAft>
                          <a:spcPts val="0"/>
                        </a:spcAft>
                      </a:pPr>
                      <a:r>
                        <a:rPr lang="en-US" sz="1200" smtClean="0">
                          <a:effectLst/>
                          <a:latin typeface="Times New Roman" panose="02020603050405020304" pitchFamily="18" charset="0"/>
                          <a:ea typeface="Calibri" panose="020F0502020204030204" pitchFamily="34" charset="0"/>
                          <a:cs typeface="Times New Roman" panose="02020603050405020304" pitchFamily="18" charset="0"/>
                        </a:rPr>
                        <a:t>0.12</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ct val="200000"/>
                        </a:lnSpc>
                        <a:spcBef>
                          <a:spcPts val="600"/>
                        </a:spcBef>
                        <a:spcAft>
                          <a:spcPts val="0"/>
                        </a:spcAft>
                      </a:pPr>
                      <a:r>
                        <a:rPr lang="en-US" sz="1200" smtClean="0">
                          <a:effectLst/>
                          <a:latin typeface="Times New Roman" panose="02020603050405020304" pitchFamily="18" charset="0"/>
                          <a:ea typeface="Calibri" panose="020F0502020204030204" pitchFamily="34" charset="0"/>
                          <a:cs typeface="Times New Roman" panose="02020603050405020304" pitchFamily="18" charset="0"/>
                        </a:rPr>
                        <a:t>0.089</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ct val="200000"/>
                        </a:lnSpc>
                        <a:spcBef>
                          <a:spcPts val="60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2539</a:t>
                      </a: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ct val="200000"/>
                        </a:lnSpc>
                        <a:spcBef>
                          <a:spcPts val="60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8108</a:t>
                      </a: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ct val="200000"/>
                        </a:lnSpc>
                        <a:spcBef>
                          <a:spcPts val="60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20%</a:t>
                      </a: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ct val="200000"/>
                        </a:lnSpc>
                        <a:spcBef>
                          <a:spcPts val="60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0.001</a:t>
                      </a: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1031521"/>
                  </a:ext>
                </a:extLst>
              </a:tr>
              <a:tr h="413888">
                <a:tc gridSpan="2">
                  <a:txBody>
                    <a:bodyPr/>
                    <a:lstStyle/>
                    <a:p>
                      <a:pPr algn="l">
                        <a:lnSpc>
                          <a:spcPct val="200000"/>
                        </a:lnSpc>
                        <a:spcBef>
                          <a:spcPts val="600"/>
                        </a:spcBef>
                        <a:spcAft>
                          <a:spcPts val="0"/>
                        </a:spcAft>
                      </a:pPr>
                      <a:r>
                        <a:rPr lang="en-US" sz="1200" i="1" dirty="0">
                          <a:effectLst/>
                          <a:latin typeface="Times New Roman" panose="02020603050405020304" pitchFamily="18" charset="0"/>
                          <a:ea typeface="Calibri" panose="020F0502020204030204" pitchFamily="34" charset="0"/>
                          <a:cs typeface="Times New Roman" panose="02020603050405020304" pitchFamily="18" charset="0"/>
                        </a:rPr>
                        <a:t>Methanoregula</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a:lnSpc>
                          <a:spcPct val="200000"/>
                        </a:lnSpc>
                        <a:spcBef>
                          <a:spcPts val="600"/>
                        </a:spcBef>
                        <a:spcAft>
                          <a:spcPts val="0"/>
                        </a:spcAft>
                      </a:pPr>
                      <a:r>
                        <a:rPr lang="en-US" sz="1200" smtClean="0">
                          <a:effectLst/>
                          <a:latin typeface="Times New Roman" panose="02020603050405020304" pitchFamily="18" charset="0"/>
                          <a:ea typeface="Calibri" panose="020F0502020204030204" pitchFamily="34" charset="0"/>
                          <a:cs typeface="Times New Roman" panose="02020603050405020304" pitchFamily="18" charset="0"/>
                        </a:rPr>
                        <a:t>0.09</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ct val="200000"/>
                        </a:lnSpc>
                        <a:spcBef>
                          <a:spcPts val="600"/>
                        </a:spcBef>
                        <a:spcAft>
                          <a:spcPts val="0"/>
                        </a:spcAft>
                      </a:pPr>
                      <a:r>
                        <a:rPr lang="en-US" sz="1200" smtClean="0">
                          <a:effectLst/>
                          <a:latin typeface="Times New Roman" panose="02020603050405020304" pitchFamily="18" charset="0"/>
                          <a:ea typeface="Calibri" panose="020F0502020204030204" pitchFamily="34" charset="0"/>
                          <a:cs typeface="Times New Roman" panose="02020603050405020304" pitchFamily="18" charset="0"/>
                        </a:rPr>
                        <a:t>0.085</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ct val="200000"/>
                        </a:lnSpc>
                        <a:spcBef>
                          <a:spcPts val="60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4267</a:t>
                      </a: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ct val="200000"/>
                        </a:lnSpc>
                        <a:spcBef>
                          <a:spcPts val="60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5968</a:t>
                      </a: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ct val="200000"/>
                        </a:lnSpc>
                        <a:spcBef>
                          <a:spcPts val="60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36%</a:t>
                      </a: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ct val="200000"/>
                        </a:lnSpc>
                        <a:spcBef>
                          <a:spcPts val="60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1</a:t>
                      </a: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1942169"/>
                  </a:ext>
                </a:extLst>
              </a:tr>
              <a:tr h="413888">
                <a:tc gridSpan="2">
                  <a:txBody>
                    <a:bodyPr/>
                    <a:lstStyle/>
                    <a:p>
                      <a:pPr algn="l">
                        <a:lnSpc>
                          <a:spcPct val="200000"/>
                        </a:lnSpc>
                        <a:spcBef>
                          <a:spcPts val="600"/>
                        </a:spcBef>
                        <a:spcAft>
                          <a:spcPts val="0"/>
                        </a:spcAft>
                      </a:pPr>
                      <a:r>
                        <a:rPr lang="en-US" sz="1200" i="1" dirty="0">
                          <a:effectLst/>
                          <a:latin typeface="Times New Roman" panose="02020603050405020304" pitchFamily="18" charset="0"/>
                          <a:ea typeface="Calibri" panose="020F0502020204030204" pitchFamily="34" charset="0"/>
                          <a:cs typeface="Times New Roman" panose="02020603050405020304" pitchFamily="18" charset="0"/>
                        </a:rPr>
                        <a:t>Methylosinus</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a:lnSpc>
                          <a:spcPct val="200000"/>
                        </a:lnSpc>
                        <a:spcBef>
                          <a:spcPts val="600"/>
                        </a:spcBef>
                        <a:spcAft>
                          <a:spcPts val="0"/>
                        </a:spcAft>
                      </a:pPr>
                      <a:r>
                        <a:rPr lang="en-US" sz="1200" smtClean="0">
                          <a:effectLst/>
                          <a:latin typeface="Times New Roman" panose="02020603050405020304" pitchFamily="18" charset="0"/>
                          <a:ea typeface="Calibri" panose="020F0502020204030204" pitchFamily="34" charset="0"/>
                          <a:cs typeface="Times New Roman" panose="02020603050405020304" pitchFamily="18" charset="0"/>
                        </a:rPr>
                        <a:t>0.08</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ct val="200000"/>
                        </a:lnSpc>
                        <a:spcBef>
                          <a:spcPts val="600"/>
                        </a:spcBef>
                        <a:spcAft>
                          <a:spcPts val="0"/>
                        </a:spcAft>
                      </a:pPr>
                      <a:r>
                        <a:rPr lang="en-US" sz="1200" smtClean="0">
                          <a:effectLst/>
                          <a:latin typeface="Times New Roman" panose="02020603050405020304" pitchFamily="18" charset="0"/>
                          <a:ea typeface="Calibri" panose="020F0502020204030204" pitchFamily="34" charset="0"/>
                          <a:cs typeface="Times New Roman" panose="02020603050405020304" pitchFamily="18" charset="0"/>
                        </a:rPr>
                        <a:t>0.050</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ct val="200000"/>
                        </a:lnSpc>
                        <a:spcBef>
                          <a:spcPts val="60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2386</a:t>
                      </a: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ct val="200000"/>
                        </a:lnSpc>
                        <a:spcBef>
                          <a:spcPts val="60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5602</a:t>
                      </a: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ct val="200000"/>
                        </a:lnSpc>
                        <a:spcBef>
                          <a:spcPts val="60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49%</a:t>
                      </a: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ct val="200000"/>
                        </a:lnSpc>
                        <a:spcBef>
                          <a:spcPts val="60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0.031</a:t>
                      </a: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183926"/>
                  </a:ext>
                </a:extLst>
              </a:tr>
              <a:tr h="413888">
                <a:tc gridSpan="2">
                  <a:txBody>
                    <a:bodyPr/>
                    <a:lstStyle/>
                    <a:p>
                      <a:pPr algn="l">
                        <a:lnSpc>
                          <a:spcPct val="200000"/>
                        </a:lnSpc>
                        <a:spcBef>
                          <a:spcPts val="600"/>
                        </a:spcBef>
                        <a:spcAft>
                          <a:spcPts val="0"/>
                        </a:spcAft>
                      </a:pPr>
                      <a:r>
                        <a:rPr lang="en-US" sz="1200" b="1" i="1" u="sng" dirty="0" smtClean="0">
                          <a:effectLst/>
                          <a:latin typeface="Times New Roman" panose="02020603050405020304" pitchFamily="18" charset="0"/>
                          <a:ea typeface="Calibri" panose="020F0502020204030204" pitchFamily="34" charset="0"/>
                          <a:cs typeface="Times New Roman" panose="02020603050405020304" pitchFamily="18" charset="0"/>
                        </a:rPr>
                        <a:t>Methanosarcina*</a:t>
                      </a:r>
                      <a:endParaRPr lang="en-US" sz="1200" b="1" u="sng"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a:lnSpc>
                          <a:spcPct val="200000"/>
                        </a:lnSpc>
                        <a:spcBef>
                          <a:spcPts val="600"/>
                        </a:spcBef>
                        <a:spcAft>
                          <a:spcPts val="0"/>
                        </a:spcAft>
                      </a:pPr>
                      <a:r>
                        <a:rPr lang="en-US" sz="1200" smtClean="0">
                          <a:effectLst/>
                          <a:latin typeface="Times New Roman" panose="02020603050405020304" pitchFamily="18" charset="0"/>
                          <a:ea typeface="Calibri" panose="020F0502020204030204" pitchFamily="34" charset="0"/>
                          <a:cs typeface="Times New Roman" panose="02020603050405020304" pitchFamily="18" charset="0"/>
                        </a:rPr>
                        <a:t>0.05</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ct val="200000"/>
                        </a:lnSpc>
                        <a:spcBef>
                          <a:spcPts val="600"/>
                        </a:spcBef>
                        <a:spcAft>
                          <a:spcPts val="0"/>
                        </a:spcAft>
                      </a:pPr>
                      <a:r>
                        <a:rPr lang="en-US" sz="1200" smtClean="0">
                          <a:effectLst/>
                          <a:latin typeface="Times New Roman" panose="02020603050405020304" pitchFamily="18" charset="0"/>
                          <a:ea typeface="Calibri" panose="020F0502020204030204" pitchFamily="34" charset="0"/>
                          <a:cs typeface="Times New Roman" panose="02020603050405020304" pitchFamily="18" charset="0"/>
                        </a:rPr>
                        <a:t>0.032</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ct val="200000"/>
                        </a:lnSpc>
                        <a:spcBef>
                          <a:spcPts val="60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1529</a:t>
                      </a: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ct val="200000"/>
                        </a:lnSpc>
                        <a:spcBef>
                          <a:spcPts val="60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4142</a:t>
                      </a: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ct val="200000"/>
                        </a:lnSpc>
                        <a:spcBef>
                          <a:spcPts val="60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58%</a:t>
                      </a: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ct val="200000"/>
                        </a:lnSpc>
                        <a:spcBef>
                          <a:spcPts val="60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0.006</a:t>
                      </a: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3466236"/>
                  </a:ext>
                </a:extLst>
              </a:tr>
              <a:tr h="413888">
                <a:tc gridSpan="2">
                  <a:txBody>
                    <a:bodyPr/>
                    <a:lstStyle/>
                    <a:p>
                      <a:pPr algn="l">
                        <a:lnSpc>
                          <a:spcPct val="200000"/>
                        </a:lnSpc>
                        <a:spcBef>
                          <a:spcPts val="600"/>
                        </a:spcBef>
                        <a:spcAft>
                          <a:spcPts val="0"/>
                        </a:spcAft>
                      </a:pPr>
                      <a:r>
                        <a:rPr lang="en-US" sz="1200" i="1" dirty="0">
                          <a:effectLst/>
                          <a:latin typeface="Times New Roman" panose="02020603050405020304" pitchFamily="18" charset="0"/>
                          <a:ea typeface="Calibri" panose="020F0502020204030204" pitchFamily="34" charset="0"/>
                          <a:cs typeface="Times New Roman" panose="02020603050405020304" pitchFamily="18" charset="0"/>
                        </a:rPr>
                        <a:t>Methylococcus</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a:lnSpc>
                          <a:spcPct val="200000"/>
                        </a:lnSpc>
                        <a:spcBef>
                          <a:spcPts val="600"/>
                        </a:spcBef>
                        <a:spcAft>
                          <a:spcPts val="0"/>
                        </a:spcAft>
                      </a:pPr>
                      <a:r>
                        <a:rPr lang="en-US" sz="1200" smtClean="0">
                          <a:effectLst/>
                          <a:latin typeface="Times New Roman" panose="02020603050405020304" pitchFamily="18" charset="0"/>
                          <a:ea typeface="Calibri" panose="020F0502020204030204" pitchFamily="34" charset="0"/>
                          <a:cs typeface="Times New Roman" panose="02020603050405020304" pitchFamily="18" charset="0"/>
                        </a:rPr>
                        <a:t>0.03</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ct val="200000"/>
                        </a:lnSpc>
                        <a:spcBef>
                          <a:spcPts val="600"/>
                        </a:spcBef>
                        <a:spcAft>
                          <a:spcPts val="0"/>
                        </a:spcAft>
                      </a:pPr>
                      <a:r>
                        <a:rPr lang="en-US" sz="1200" smtClean="0">
                          <a:effectLst/>
                          <a:latin typeface="Times New Roman" panose="02020603050405020304" pitchFamily="18" charset="0"/>
                          <a:ea typeface="Calibri" panose="020F0502020204030204" pitchFamily="34" charset="0"/>
                          <a:cs typeface="Times New Roman" panose="02020603050405020304" pitchFamily="18" charset="0"/>
                        </a:rPr>
                        <a:t>0.022</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ct val="200000"/>
                        </a:lnSpc>
                        <a:spcBef>
                          <a:spcPts val="60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814</a:t>
                      </a: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ct val="200000"/>
                        </a:lnSpc>
                        <a:spcBef>
                          <a:spcPts val="60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2495</a:t>
                      </a: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ct val="200000"/>
                        </a:lnSpc>
                        <a:spcBef>
                          <a:spcPts val="60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64%</a:t>
                      </a: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ct val="200000"/>
                        </a:lnSpc>
                        <a:spcBef>
                          <a:spcPts val="60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0.001</a:t>
                      </a: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8280848"/>
                  </a:ext>
                </a:extLst>
              </a:tr>
              <a:tr h="413888">
                <a:tc gridSpan="2">
                  <a:txBody>
                    <a:bodyPr/>
                    <a:lstStyle/>
                    <a:p>
                      <a:pPr algn="l">
                        <a:lnSpc>
                          <a:spcPct val="200000"/>
                        </a:lnSpc>
                        <a:spcBef>
                          <a:spcPts val="600"/>
                        </a:spcBef>
                        <a:spcAft>
                          <a:spcPts val="0"/>
                        </a:spcAft>
                      </a:pPr>
                      <a:r>
                        <a:rPr lang="en-US" sz="1200" i="1">
                          <a:effectLst/>
                          <a:latin typeface="Times New Roman" panose="02020603050405020304" pitchFamily="18" charset="0"/>
                          <a:ea typeface="Calibri" panose="020F0502020204030204" pitchFamily="34" charset="0"/>
                          <a:cs typeface="Times New Roman" panose="02020603050405020304" pitchFamily="18" charset="0"/>
                        </a:rPr>
                        <a:t>Methylacidiphilum</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US" dirty="0"/>
                    </a:p>
                  </a:txBody>
                  <a:tcPr/>
                </a:tc>
                <a:tc>
                  <a:txBody>
                    <a:bodyPr/>
                    <a:lstStyle/>
                    <a:p>
                      <a:pPr algn="l">
                        <a:lnSpc>
                          <a:spcPct val="200000"/>
                        </a:lnSpc>
                        <a:spcBef>
                          <a:spcPts val="600"/>
                        </a:spcBef>
                        <a:spcAft>
                          <a:spcPts val="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0.03</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ct val="200000"/>
                        </a:lnSpc>
                        <a:spcBef>
                          <a:spcPts val="600"/>
                        </a:spcBef>
                        <a:spcAft>
                          <a:spcPts val="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0.020</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ct val="200000"/>
                        </a:lnSpc>
                        <a:spcBef>
                          <a:spcPts val="60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568</a:t>
                      </a: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ct val="200000"/>
                        </a:lnSpc>
                        <a:spcBef>
                          <a:spcPts val="60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1935</a:t>
                      </a: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ct val="200000"/>
                        </a:lnSpc>
                        <a:spcBef>
                          <a:spcPts val="60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69%</a:t>
                      </a: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ct val="200000"/>
                        </a:lnSpc>
                        <a:spcBef>
                          <a:spcPts val="60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0.001</a:t>
                      </a: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1518969"/>
                  </a:ext>
                </a:extLst>
              </a:tr>
            </a:tbl>
          </a:graphicData>
        </a:graphic>
      </p:graphicFrame>
      <p:sp>
        <p:nvSpPr>
          <p:cNvPr id="4" name="Text Placeholder 3"/>
          <p:cNvSpPr>
            <a:spLocks noGrp="1"/>
          </p:cNvSpPr>
          <p:nvPr>
            <p:ph type="body" sz="half" idx="2"/>
          </p:nvPr>
        </p:nvSpPr>
        <p:spPr>
          <a:xfrm>
            <a:off x="404359" y="1280159"/>
            <a:ext cx="4542110" cy="5172891"/>
          </a:xfrm>
        </p:spPr>
        <p:txBody>
          <a:bodyPr>
            <a:noAutofit/>
          </a:bodyPr>
          <a:lstStyle/>
          <a:p>
            <a:pPr marL="285750" indent="-285750">
              <a:buFont typeface="Arial" panose="020B0604020202020204" pitchFamily="34" charset="0"/>
              <a:buChar char="•"/>
            </a:pPr>
            <a:r>
              <a:rPr lang="en-US" sz="1800" dirty="0" smtClean="0"/>
              <a:t>Significant </a:t>
            </a:r>
            <a:r>
              <a:rPr lang="en-US" sz="1800" dirty="0"/>
              <a:t>variations in the abundances of methanogens and methanotrophs were observed </a:t>
            </a:r>
            <a:r>
              <a:rPr lang="en-US" sz="1800" dirty="0" smtClean="0"/>
              <a:t>(</a:t>
            </a:r>
            <a:r>
              <a:rPr lang="en-US" sz="1800" dirty="0"/>
              <a:t>R</a:t>
            </a:r>
            <a:r>
              <a:rPr lang="en-US" sz="1800" baseline="30000" dirty="0"/>
              <a:t>2</a:t>
            </a:r>
            <a:r>
              <a:rPr lang="en-US" sz="1800" dirty="0"/>
              <a:t> 0.36, p ≤ 0.003</a:t>
            </a:r>
            <a:r>
              <a:rPr lang="en-US" sz="1800" dirty="0" smtClean="0"/>
              <a:t>)</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The </a:t>
            </a:r>
            <a:r>
              <a:rPr lang="en-US" sz="1800" dirty="0" smtClean="0"/>
              <a:t>proportion </a:t>
            </a:r>
            <a:r>
              <a:rPr lang="en-US" sz="1800" dirty="0"/>
              <a:t>of methanogens to methanotrophs </a:t>
            </a:r>
            <a:r>
              <a:rPr lang="en-US" sz="1800" dirty="0" smtClean="0"/>
              <a:t>during </a:t>
            </a:r>
            <a:r>
              <a:rPr lang="en-US" sz="1800" dirty="0"/>
              <a:t>2017 was 59% and 41%</a:t>
            </a:r>
            <a:r>
              <a:rPr lang="en-US" sz="1800" dirty="0" smtClean="0"/>
              <a:t/>
            </a:r>
            <a:br>
              <a:rPr lang="en-US" sz="1800" dirty="0" smtClean="0"/>
            </a:br>
            <a:endParaRPr lang="en-US" sz="1800" dirty="0" smtClean="0"/>
          </a:p>
          <a:p>
            <a:pPr marL="285750" indent="-285750">
              <a:buFont typeface="Arial" panose="020B0604020202020204" pitchFamily="34" charset="0"/>
              <a:buChar char="•"/>
            </a:pPr>
            <a:r>
              <a:rPr lang="en-US" sz="1800" dirty="0" smtClean="0"/>
              <a:t>The proportion of methanogens reduced by 13.5% during drought</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smtClean="0"/>
              <a:t>All methanotrophs </a:t>
            </a:r>
            <a:r>
              <a:rPr lang="en-US" sz="1800" dirty="0"/>
              <a:t>significantly increased, including the type I, II </a:t>
            </a:r>
            <a:r>
              <a:rPr lang="en-US" sz="1800" dirty="0" smtClean="0"/>
              <a:t>and </a:t>
            </a:r>
            <a:r>
              <a:rPr lang="en-US" sz="1800" i="1" dirty="0" smtClean="0"/>
              <a:t>Verrucomicrobia</a:t>
            </a:r>
            <a:r>
              <a:rPr lang="en-US" sz="1800" dirty="0" smtClean="0"/>
              <a:t/>
            </a:r>
            <a:br>
              <a:rPr lang="en-US" sz="1800" dirty="0" smtClean="0"/>
            </a:br>
            <a:endParaRPr lang="en-US" sz="1800" dirty="0" smtClean="0"/>
          </a:p>
          <a:p>
            <a:pPr marL="285750" indent="-285750">
              <a:buFont typeface="Arial" panose="020B0604020202020204" pitchFamily="34" charset="0"/>
              <a:buChar char="•"/>
            </a:pPr>
            <a:r>
              <a:rPr lang="en-US" sz="1800" dirty="0" smtClean="0"/>
              <a:t>Interestingly</a:t>
            </a:r>
            <a:r>
              <a:rPr lang="en-US" sz="1800" dirty="0"/>
              <a:t>, the average abundance of all methanogens and methanotrophs increased during the drought</a:t>
            </a:r>
          </a:p>
        </p:txBody>
      </p:sp>
      <p:sp>
        <p:nvSpPr>
          <p:cNvPr id="8" name="TextBox 7"/>
          <p:cNvSpPr txBox="1"/>
          <p:nvPr/>
        </p:nvSpPr>
        <p:spPr>
          <a:xfrm>
            <a:off x="5322277" y="958837"/>
            <a:ext cx="6340522" cy="861774"/>
          </a:xfrm>
          <a:prstGeom prst="rect">
            <a:avLst/>
          </a:prstGeom>
          <a:noFill/>
        </p:spPr>
        <p:txBody>
          <a:bodyPr wrap="square" rtlCol="0">
            <a:spAutoFit/>
          </a:bodyPr>
          <a:lstStyle/>
          <a:p>
            <a:r>
              <a:rPr lang="en-US" sz="1000" b="1" dirty="0"/>
              <a:t>Table 1:</a:t>
            </a:r>
            <a:r>
              <a:rPr lang="en-US" sz="1000" dirty="0"/>
              <a:t> Results of taxonomic contribution of each species (%) to the dissimilarity between each group (SIMPER analysis) between 2017 and 2018. Taxa are ranked according to their average contribution to dissimilarity between years. Average abundances, percentage of cumulative contribution and Permutation </a:t>
            </a:r>
            <a:r>
              <a:rPr lang="en-US" sz="1000" i="1" dirty="0"/>
              <a:t>p</a:t>
            </a:r>
            <a:r>
              <a:rPr lang="en-US" sz="1000" dirty="0"/>
              <a:t>-value (Probability of getting a larger or equal average contribution in random permutation of the group factor) are also included. A cut-off at a cumulative dissimilarity of 70% was applied (2017 n = 17; 2018 n = 10).</a:t>
            </a:r>
          </a:p>
        </p:txBody>
      </p:sp>
      <p:sp>
        <p:nvSpPr>
          <p:cNvPr id="14" name="TextBox 13"/>
          <p:cNvSpPr txBox="1"/>
          <p:nvPr/>
        </p:nvSpPr>
        <p:spPr>
          <a:xfrm>
            <a:off x="5322277" y="5129349"/>
            <a:ext cx="5084466" cy="307777"/>
          </a:xfrm>
          <a:prstGeom prst="rect">
            <a:avLst/>
          </a:prstGeom>
          <a:noFill/>
        </p:spPr>
        <p:txBody>
          <a:bodyPr wrap="square" rtlCol="0">
            <a:spAutoFit/>
          </a:bodyPr>
          <a:lstStyle/>
          <a:p>
            <a:r>
              <a:rPr lang="sv-SE" sz="1400" dirty="0" smtClean="0"/>
              <a:t>*faculative </a:t>
            </a:r>
            <a:r>
              <a:rPr lang="sv-SE" sz="1400" dirty="0" smtClean="0"/>
              <a:t>methanogn </a:t>
            </a:r>
            <a:r>
              <a:rPr lang="sv-SE" sz="1400" dirty="0" smtClean="0"/>
              <a:t>/ Methanotrophs</a:t>
            </a:r>
            <a:endParaRPr lang="en-US" sz="1400" dirty="0"/>
          </a:p>
        </p:txBody>
      </p:sp>
    </p:spTree>
    <p:extLst>
      <p:ext uri="{BB962C8B-B14F-4D97-AF65-F5344CB8AC3E}">
        <p14:creationId xmlns:p14="http://schemas.microsoft.com/office/powerpoint/2010/main" val="11410771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Relaterad bi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433312">
            <a:off x="9859036" y="5055888"/>
            <a:ext cx="3399446" cy="29185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39788" y="457201"/>
            <a:ext cx="3932237" cy="767918"/>
          </a:xfrm>
        </p:spPr>
        <p:txBody>
          <a:bodyPr/>
          <a:lstStyle/>
          <a:p>
            <a:r>
              <a:rPr lang="sv-SE" dirty="0" smtClean="0">
                <a:solidFill>
                  <a:srgbClr val="996600"/>
                </a:solidFill>
              </a:rPr>
              <a:t>Results</a:t>
            </a:r>
            <a:endParaRPr lang="en-US" dirty="0">
              <a:solidFill>
                <a:srgbClr val="996600"/>
              </a:solidFill>
            </a:endParaRPr>
          </a:p>
        </p:txBody>
      </p:sp>
      <p:sp>
        <p:nvSpPr>
          <p:cNvPr id="4" name="Text Placeholder 3"/>
          <p:cNvSpPr>
            <a:spLocks noGrp="1"/>
          </p:cNvSpPr>
          <p:nvPr>
            <p:ph type="body" sz="half" idx="2"/>
          </p:nvPr>
        </p:nvSpPr>
        <p:spPr/>
        <p:txBody>
          <a:bodyPr>
            <a:normAutofit lnSpcReduction="10000"/>
          </a:bodyPr>
          <a:lstStyle/>
          <a:p>
            <a:pPr marL="285750" indent="-285750">
              <a:buFont typeface="Arial" panose="020B0604020202020204" pitchFamily="34" charset="0"/>
              <a:buChar char="•"/>
            </a:pPr>
            <a:r>
              <a:rPr lang="en-US" dirty="0"/>
              <a:t>Significant variations in </a:t>
            </a:r>
            <a:r>
              <a:rPr lang="en-US" dirty="0" smtClean="0"/>
              <a:t>CH</a:t>
            </a:r>
            <a:r>
              <a:rPr lang="en-US" baseline="-25000" dirty="0" smtClean="0"/>
              <a:t>4</a:t>
            </a:r>
            <a:r>
              <a:rPr lang="en-US" dirty="0" smtClean="0"/>
              <a:t> metabolism genes were </a:t>
            </a:r>
            <a:r>
              <a:rPr lang="en-US" dirty="0"/>
              <a:t>observed between drought and non-drought years </a:t>
            </a:r>
            <a:r>
              <a:rPr lang="en-US" dirty="0" smtClean="0"/>
              <a:t>(</a:t>
            </a:r>
            <a:r>
              <a:rPr lang="en-US" dirty="0"/>
              <a:t>R</a:t>
            </a:r>
            <a:r>
              <a:rPr lang="en-US" baseline="30000" dirty="0"/>
              <a:t>2</a:t>
            </a:r>
            <a:r>
              <a:rPr lang="en-US" dirty="0"/>
              <a:t> = 0.12, p ≤ 0.036</a:t>
            </a:r>
            <a:r>
              <a:rPr lang="en-US" dirty="0" smtClean="0"/>
              <a:t>)</a:t>
            </a:r>
            <a:endParaRPr lang="en-US" dirty="0"/>
          </a:p>
          <a:p>
            <a:pPr marL="285750" indent="-285750">
              <a:buFont typeface="Arial" panose="020B0604020202020204" pitchFamily="34" charset="0"/>
              <a:buChar char="•"/>
            </a:pPr>
            <a:endParaRPr lang="sv-SE" dirty="0" smtClean="0"/>
          </a:p>
          <a:p>
            <a:pPr marL="285750" indent="-285750">
              <a:buFont typeface="Arial" panose="020B0604020202020204" pitchFamily="34" charset="0"/>
              <a:buChar char="•"/>
            </a:pPr>
            <a:r>
              <a:rPr lang="sv-SE" dirty="0" smtClean="0"/>
              <a:t>106 functional genes coding for CH</a:t>
            </a:r>
            <a:r>
              <a:rPr lang="sv-SE" baseline="-25000" dirty="0" smtClean="0"/>
              <a:t>4</a:t>
            </a:r>
            <a:r>
              <a:rPr lang="sv-SE" dirty="0" smtClean="0"/>
              <a:t> metabolism were captured</a:t>
            </a:r>
          </a:p>
          <a:p>
            <a:endParaRPr lang="sv-SE" dirty="0" smtClean="0"/>
          </a:p>
          <a:p>
            <a:pPr marL="285750" indent="-285750">
              <a:buFont typeface="Arial" panose="020B0604020202020204" pitchFamily="34" charset="0"/>
              <a:buChar char="•"/>
            </a:pPr>
            <a:r>
              <a:rPr lang="en-US" dirty="0"/>
              <a:t>Genes including </a:t>
            </a:r>
            <a:r>
              <a:rPr lang="en-US" i="1" dirty="0" err="1"/>
              <a:t>cutL</a:t>
            </a:r>
            <a:r>
              <a:rPr lang="en-US" dirty="0"/>
              <a:t>, </a:t>
            </a:r>
            <a:r>
              <a:rPr lang="en-US" i="1" dirty="0" smtClean="0"/>
              <a:t>hdrA</a:t>
            </a:r>
            <a:r>
              <a:rPr lang="en-US" dirty="0" smtClean="0"/>
              <a:t>, </a:t>
            </a:r>
            <a:r>
              <a:rPr lang="en-US" i="1" dirty="0" err="1"/>
              <a:t>fdhA</a:t>
            </a:r>
            <a:r>
              <a:rPr lang="en-US" i="1" dirty="0"/>
              <a:t>, </a:t>
            </a:r>
            <a:r>
              <a:rPr lang="en-US" i="1" dirty="0" err="1"/>
              <a:t>coxS</a:t>
            </a:r>
            <a:r>
              <a:rPr lang="en-US" i="1" dirty="0"/>
              <a:t>, </a:t>
            </a:r>
            <a:r>
              <a:rPr lang="en-US" i="1" dirty="0" err="1"/>
              <a:t>frmB</a:t>
            </a:r>
            <a:r>
              <a:rPr lang="en-US" i="1" dirty="0"/>
              <a:t>, </a:t>
            </a:r>
            <a:r>
              <a:rPr lang="en-US" i="1" dirty="0" err="1"/>
              <a:t>mvhA</a:t>
            </a:r>
            <a:r>
              <a:rPr lang="en-US" i="1" dirty="0"/>
              <a:t>, </a:t>
            </a:r>
            <a:r>
              <a:rPr lang="en-US" i="1" dirty="0" err="1"/>
              <a:t>metF</a:t>
            </a:r>
            <a:r>
              <a:rPr lang="en-US" i="1" dirty="0"/>
              <a:t> </a:t>
            </a:r>
            <a:r>
              <a:rPr lang="en-US" dirty="0"/>
              <a:t>and</a:t>
            </a:r>
            <a:r>
              <a:rPr lang="en-US" i="1" dirty="0"/>
              <a:t> </a:t>
            </a:r>
            <a:r>
              <a:rPr lang="en-US" i="1" dirty="0" err="1"/>
              <a:t>cutM</a:t>
            </a:r>
            <a:r>
              <a:rPr lang="en-US" i="1" dirty="0"/>
              <a:t> </a:t>
            </a:r>
            <a:r>
              <a:rPr lang="en-US" dirty="0"/>
              <a:t>were all significantly more abundant in 2018 </a:t>
            </a:r>
            <a:r>
              <a:rPr lang="en-US" dirty="0" smtClean="0"/>
              <a:t/>
            </a:r>
            <a:br>
              <a:rPr lang="en-US" dirty="0" smtClean="0"/>
            </a:br>
            <a:endParaRPr lang="en-US" dirty="0" smtClean="0"/>
          </a:p>
          <a:p>
            <a:pPr marL="285750" indent="-285750">
              <a:buFont typeface="Arial" panose="020B0604020202020204" pitchFamily="34" charset="0"/>
              <a:buChar char="•"/>
            </a:pPr>
            <a:r>
              <a:rPr lang="en-US" dirty="0"/>
              <a:t>Genes that did not increase during 2018 included </a:t>
            </a:r>
            <a:r>
              <a:rPr lang="en-US" i="1" dirty="0" err="1"/>
              <a:t>frhA</a:t>
            </a:r>
            <a:r>
              <a:rPr lang="en-US" i="1" dirty="0"/>
              <a:t>, </a:t>
            </a:r>
            <a:r>
              <a:rPr lang="en-US" b="1" i="1" u="sng" dirty="0"/>
              <a:t>mcrA</a:t>
            </a:r>
            <a:r>
              <a:rPr lang="en-US" i="1" dirty="0"/>
              <a:t>, </a:t>
            </a:r>
            <a:r>
              <a:rPr lang="en-US" i="1" dirty="0" err="1"/>
              <a:t>frhG</a:t>
            </a:r>
            <a:r>
              <a:rPr lang="en-US" i="1" dirty="0"/>
              <a:t>, </a:t>
            </a:r>
            <a:r>
              <a:rPr lang="en-US" i="1" dirty="0" err="1"/>
              <a:t>hdrB</a:t>
            </a:r>
            <a:r>
              <a:rPr lang="en-US" i="1" dirty="0"/>
              <a:t>, </a:t>
            </a:r>
            <a:r>
              <a:rPr lang="en-US" i="1" dirty="0" err="1"/>
              <a:t>fwdB</a:t>
            </a:r>
            <a:r>
              <a:rPr lang="en-US" i="1" dirty="0"/>
              <a:t>, </a:t>
            </a:r>
            <a:r>
              <a:rPr lang="en-US" i="1" dirty="0" err="1"/>
              <a:t>mtd</a:t>
            </a:r>
            <a:r>
              <a:rPr lang="en-US" i="1" dirty="0"/>
              <a:t>, </a:t>
            </a:r>
            <a:r>
              <a:rPr lang="en-US" i="1" dirty="0" err="1"/>
              <a:t>mtrE</a:t>
            </a:r>
            <a:r>
              <a:rPr lang="en-US" i="1" dirty="0"/>
              <a:t> and </a:t>
            </a:r>
            <a:r>
              <a:rPr lang="en-US" i="1" dirty="0" err="1"/>
              <a:t>mtrH</a:t>
            </a:r>
            <a:r>
              <a:rPr lang="en-US" dirty="0"/>
              <a:t>.</a:t>
            </a:r>
          </a:p>
        </p:txBody>
      </p:sp>
      <p:pic>
        <p:nvPicPr>
          <p:cNvPr id="5" name="Content Placeholder 4"/>
          <p:cNvPicPr>
            <a:picLocks noGrp="1"/>
          </p:cNvPicPr>
          <p:nvPr>
            <p:ph idx="1"/>
          </p:nvPr>
        </p:nvPicPr>
        <p:blipFill rotWithShape="1">
          <a:blip r:embed="rId3" cstate="print">
            <a:extLst>
              <a:ext uri="{28A0092B-C50C-407E-A947-70E740481C1C}">
                <a14:useLocalDpi xmlns:a14="http://schemas.microsoft.com/office/drawing/2010/main" val="0"/>
              </a:ext>
            </a:extLst>
          </a:blip>
          <a:srcRect t="25757" r="8316" b="26098"/>
          <a:stretch/>
        </p:blipFill>
        <p:spPr bwMode="auto">
          <a:xfrm>
            <a:off x="4686947" y="152121"/>
            <a:ext cx="7593874" cy="3733046"/>
          </a:xfrm>
          <a:prstGeom prst="rect">
            <a:avLst/>
          </a:prstGeom>
          <a:ln>
            <a:noFill/>
          </a:ln>
          <a:extLst>
            <a:ext uri="{53640926-AAD7-44D8-BBD7-CCE9431645EC}">
              <a14:shadowObscured xmlns:a14="http://schemas.microsoft.com/office/drawing/2010/main"/>
            </a:ext>
          </a:extLst>
        </p:spPr>
      </p:pic>
      <p:sp>
        <p:nvSpPr>
          <p:cNvPr id="6" name="TextBox 5"/>
          <p:cNvSpPr txBox="1"/>
          <p:nvPr/>
        </p:nvSpPr>
        <p:spPr>
          <a:xfrm>
            <a:off x="5103251" y="3669159"/>
            <a:ext cx="6455508" cy="877163"/>
          </a:xfrm>
          <a:prstGeom prst="rect">
            <a:avLst/>
          </a:prstGeom>
          <a:noFill/>
        </p:spPr>
        <p:txBody>
          <a:bodyPr wrap="square" rtlCol="0">
            <a:spAutoFit/>
          </a:bodyPr>
          <a:lstStyle/>
          <a:p>
            <a:r>
              <a:rPr lang="en-US" sz="1050" b="1" dirty="0"/>
              <a:t>Figure </a:t>
            </a:r>
            <a:r>
              <a:rPr lang="en-US" sz="1050" b="1" dirty="0" smtClean="0"/>
              <a:t>6: </a:t>
            </a:r>
            <a:r>
              <a:rPr lang="en-US" sz="1050" dirty="0"/>
              <a:t>Nonmetric Multidimensional Scaling (NMDS) of functional genes using Bray-Curtis distances. Solid dots indicate individual samples while the largest dots indicate the mean of all samples. Samples analyzed at KO level 4 and colored by year 2017 (n = 17) and 2018 (n = 10).</a:t>
            </a:r>
          </a:p>
          <a:p>
            <a:endParaRPr lang="en-US" dirty="0"/>
          </a:p>
        </p:txBody>
      </p:sp>
      <p:pic>
        <p:nvPicPr>
          <p:cNvPr id="3" name="Picture 2"/>
          <p:cNvPicPr>
            <a:picLocks noChangeAspect="1"/>
          </p:cNvPicPr>
          <p:nvPr/>
        </p:nvPicPr>
        <p:blipFill>
          <a:blip r:embed="rId4"/>
          <a:stretch>
            <a:fillRect/>
          </a:stretch>
        </p:blipFill>
        <p:spPr>
          <a:xfrm>
            <a:off x="5800848" y="4617539"/>
            <a:ext cx="3005801" cy="2254351"/>
          </a:xfrm>
          <a:prstGeom prst="rect">
            <a:avLst/>
          </a:prstGeom>
        </p:spPr>
      </p:pic>
    </p:spTree>
    <p:extLst>
      <p:ext uri="{BB962C8B-B14F-4D97-AF65-F5344CB8AC3E}">
        <p14:creationId xmlns:p14="http://schemas.microsoft.com/office/powerpoint/2010/main" val="32004375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Relaterad bi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433312">
            <a:off x="9859036" y="5055888"/>
            <a:ext cx="3399446" cy="29185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39788" y="457200"/>
            <a:ext cx="4365258" cy="1114148"/>
          </a:xfrm>
        </p:spPr>
        <p:txBody>
          <a:bodyPr>
            <a:normAutofit/>
          </a:bodyPr>
          <a:lstStyle/>
          <a:p>
            <a:r>
              <a:rPr lang="sv-SE" sz="4000" dirty="0" smtClean="0">
                <a:solidFill>
                  <a:srgbClr val="996600"/>
                </a:solidFill>
              </a:rPr>
              <a:t>Take home message</a:t>
            </a:r>
            <a:endParaRPr lang="en-US" sz="4000" dirty="0">
              <a:solidFill>
                <a:srgbClr val="996600"/>
              </a:solidFill>
            </a:endParaRPr>
          </a:p>
        </p:txBody>
      </p:sp>
      <p:sp>
        <p:nvSpPr>
          <p:cNvPr id="4" name="Text Placeholder 3"/>
          <p:cNvSpPr>
            <a:spLocks noGrp="1"/>
          </p:cNvSpPr>
          <p:nvPr>
            <p:ph type="body" sz="half" idx="2"/>
          </p:nvPr>
        </p:nvSpPr>
        <p:spPr>
          <a:xfrm>
            <a:off x="839788" y="1762633"/>
            <a:ext cx="9667387" cy="3954585"/>
          </a:xfrm>
        </p:spPr>
        <p:txBody>
          <a:bodyPr>
            <a:noAutofit/>
          </a:bodyPr>
          <a:lstStyle/>
          <a:p>
            <a:pPr marL="285750" indent="-285750">
              <a:buFont typeface="Arial" panose="020B0604020202020204" pitchFamily="34" charset="0"/>
              <a:buChar char="•"/>
            </a:pPr>
            <a:endParaRPr lang="en-US" sz="2000" dirty="0">
              <a:cs typeface="Times New Roman" panose="02020603050405020304" pitchFamily="18" charset="0"/>
            </a:endParaRPr>
          </a:p>
          <a:p>
            <a:pPr marL="342900" indent="-342900">
              <a:buFont typeface="+mj-lt"/>
              <a:buAutoNum type="arabicPeriod"/>
            </a:pPr>
            <a:r>
              <a:rPr lang="en-US" sz="2000" dirty="0">
                <a:cs typeface="Times New Roman" panose="02020603050405020304" pitchFamily="18" charset="0"/>
              </a:rPr>
              <a:t>The resilience of methanogens and methanotrophs to the effects of drought is </a:t>
            </a:r>
            <a:r>
              <a:rPr lang="en-US" sz="2000" dirty="0" smtClean="0">
                <a:cs typeface="Times New Roman" panose="02020603050405020304" pitchFamily="18" charset="0"/>
              </a:rPr>
              <a:t>high</a:t>
            </a:r>
            <a:br>
              <a:rPr lang="en-US" sz="2000" dirty="0" smtClean="0">
                <a:cs typeface="Times New Roman" panose="02020603050405020304" pitchFamily="18" charset="0"/>
              </a:rPr>
            </a:br>
            <a:endParaRPr lang="sv-SE" sz="2000" dirty="0" smtClean="0">
              <a:cs typeface="Times New Roman" panose="02020603050405020304" pitchFamily="18" charset="0"/>
            </a:endParaRPr>
          </a:p>
          <a:p>
            <a:pPr marL="342900" indent="-342900">
              <a:buFont typeface="+mj-lt"/>
              <a:buAutoNum type="arabicPeriod"/>
            </a:pPr>
            <a:r>
              <a:rPr lang="en-US" sz="2000" dirty="0">
                <a:cs typeface="Times New Roman" panose="02020603050405020304" pitchFamily="18" charset="0"/>
              </a:rPr>
              <a:t>Facultative microbes respond differently to drought events due advantageous genomic traits giving a competitive edge under oxidative stress</a:t>
            </a:r>
            <a:br>
              <a:rPr lang="en-US" sz="2000" dirty="0">
                <a:cs typeface="Times New Roman" panose="02020603050405020304" pitchFamily="18" charset="0"/>
              </a:rPr>
            </a:br>
            <a:r>
              <a:rPr lang="en-US" sz="2000" dirty="0">
                <a:cs typeface="Times New Roman" panose="02020603050405020304" pitchFamily="18" charset="0"/>
              </a:rPr>
              <a:t/>
            </a:r>
            <a:br>
              <a:rPr lang="en-US" sz="2000" dirty="0">
                <a:cs typeface="Times New Roman" panose="02020603050405020304" pitchFamily="18" charset="0"/>
              </a:rPr>
            </a:br>
            <a:r>
              <a:rPr lang="en-US" sz="2000" dirty="0">
                <a:cs typeface="Times New Roman" panose="02020603050405020304" pitchFamily="18" charset="0"/>
              </a:rPr>
              <a:t>	- e.g. facultative methanogen </a:t>
            </a:r>
            <a:r>
              <a:rPr lang="en-US" sz="2000" i="1" dirty="0">
                <a:cs typeface="Times New Roman" panose="02020603050405020304" pitchFamily="18" charset="0"/>
              </a:rPr>
              <a:t>Methanosarcina </a:t>
            </a:r>
            <a:r>
              <a:rPr lang="en-US" sz="2000" dirty="0">
                <a:cs typeface="Times New Roman" panose="02020603050405020304" pitchFamily="18" charset="0"/>
              </a:rPr>
              <a:t>and methanotroph </a:t>
            </a:r>
            <a:r>
              <a:rPr lang="en-US" sz="2000" i="1" dirty="0">
                <a:cs typeface="Times New Roman" panose="02020603050405020304" pitchFamily="18" charset="0"/>
              </a:rPr>
              <a:t>Methylocella</a:t>
            </a:r>
            <a:r>
              <a:rPr lang="en-US" sz="2000" dirty="0">
                <a:cs typeface="Times New Roman" panose="02020603050405020304" pitchFamily="18" charset="0"/>
              </a:rPr>
              <a:t> </a:t>
            </a:r>
            <a:br>
              <a:rPr lang="en-US" sz="2000" dirty="0">
                <a:cs typeface="Times New Roman" panose="02020603050405020304" pitchFamily="18" charset="0"/>
              </a:rPr>
            </a:br>
            <a:r>
              <a:rPr lang="en-US" sz="2000" dirty="0">
                <a:cs typeface="Times New Roman" panose="02020603050405020304" pitchFamily="18" charset="0"/>
              </a:rPr>
              <a:t>	- oxygen-detoxifying enzymes such as catalase, superoxide dismutase, superoxide reductase</a:t>
            </a:r>
            <a:br>
              <a:rPr lang="en-US" sz="2000" dirty="0">
                <a:cs typeface="Times New Roman" panose="02020603050405020304" pitchFamily="18" charset="0"/>
              </a:rPr>
            </a:br>
            <a:endParaRPr lang="sv-SE" sz="2000" dirty="0">
              <a:cs typeface="Times New Roman" panose="02020603050405020304" pitchFamily="18" charset="0"/>
            </a:endParaRPr>
          </a:p>
          <a:p>
            <a:pPr marL="342900" indent="-342900">
              <a:buFont typeface="+mj-lt"/>
              <a:buAutoNum type="arabicPeriod"/>
            </a:pPr>
            <a:r>
              <a:rPr lang="sv-SE" sz="2000" dirty="0">
                <a:cs typeface="Times New Roman" panose="02020603050405020304" pitchFamily="18" charset="0"/>
              </a:rPr>
              <a:t>P</a:t>
            </a:r>
            <a:r>
              <a:rPr lang="en-US" sz="2000" dirty="0" smtClean="0">
                <a:cs typeface="Times New Roman" panose="02020603050405020304" pitchFamily="18" charset="0"/>
              </a:rPr>
              <a:t>eatlands </a:t>
            </a:r>
            <a:r>
              <a:rPr lang="en-US" sz="2000" dirty="0">
                <a:cs typeface="Times New Roman" panose="02020603050405020304" pitchFamily="18" charset="0"/>
              </a:rPr>
              <a:t>dominated by </a:t>
            </a:r>
            <a:r>
              <a:rPr lang="en-US" sz="2000" dirty="0" smtClean="0">
                <a:cs typeface="Times New Roman" panose="02020603050405020304" pitchFamily="18" charset="0"/>
              </a:rPr>
              <a:t>the ecotype </a:t>
            </a:r>
            <a:r>
              <a:rPr lang="en-US" sz="2000" i="1" dirty="0" smtClean="0">
                <a:cs typeface="Times New Roman" panose="02020603050405020304" pitchFamily="18" charset="0"/>
              </a:rPr>
              <a:t>E</a:t>
            </a:r>
            <a:r>
              <a:rPr lang="en-US" sz="2000" i="1" dirty="0">
                <a:cs typeface="Times New Roman" panose="02020603050405020304" pitchFamily="18" charset="0"/>
              </a:rPr>
              <a:t>. vaginatum</a:t>
            </a:r>
            <a:r>
              <a:rPr lang="en-US" sz="2000" dirty="0">
                <a:cs typeface="Times New Roman" panose="02020603050405020304" pitchFamily="18" charset="0"/>
              </a:rPr>
              <a:t> yield the highest fluxes of CH</a:t>
            </a:r>
            <a:r>
              <a:rPr lang="en-US" sz="2000" baseline="-25000" dirty="0">
                <a:cs typeface="Times New Roman" panose="02020603050405020304" pitchFamily="18" charset="0"/>
              </a:rPr>
              <a:t>4</a:t>
            </a:r>
            <a:r>
              <a:rPr lang="en-US" sz="2000" dirty="0">
                <a:cs typeface="Times New Roman" panose="02020603050405020304" pitchFamily="18" charset="0"/>
              </a:rPr>
              <a:t> under drought </a:t>
            </a:r>
            <a:r>
              <a:rPr lang="en-US" sz="2000" dirty="0" smtClean="0">
                <a:cs typeface="Times New Roman" panose="02020603050405020304" pitchFamily="18" charset="0"/>
              </a:rPr>
              <a:t>conditions and methanogenesis does not completely cease during drought.</a:t>
            </a:r>
            <a:br>
              <a:rPr lang="en-US" sz="2000" dirty="0" smtClean="0">
                <a:cs typeface="Times New Roman" panose="02020603050405020304" pitchFamily="18" charset="0"/>
              </a:rPr>
            </a:br>
            <a:r>
              <a:rPr lang="en-US" sz="2000" dirty="0" smtClean="0">
                <a:cs typeface="Times New Roman" panose="02020603050405020304" pitchFamily="18" charset="0"/>
              </a:rPr>
              <a:t/>
            </a:r>
            <a:br>
              <a:rPr lang="en-US" sz="2000" dirty="0" smtClean="0">
                <a:cs typeface="Times New Roman" panose="02020603050405020304" pitchFamily="18" charset="0"/>
              </a:rPr>
            </a:br>
            <a:r>
              <a:rPr lang="en-US" sz="2000" dirty="0" smtClean="0">
                <a:cs typeface="Times New Roman" panose="02020603050405020304" pitchFamily="18" charset="0"/>
              </a:rPr>
              <a:t>	- deep rooting zone and plant mediated transport may contribute to this</a:t>
            </a:r>
          </a:p>
          <a:p>
            <a:pPr marL="285750" indent="-285750">
              <a:buFont typeface="Arial" panose="020B0604020202020204" pitchFamily="34" charset="0"/>
              <a:buChar char="•"/>
            </a:pPr>
            <a:endParaRPr lang="sv-SE" sz="2000" dirty="0"/>
          </a:p>
        </p:txBody>
      </p:sp>
    </p:spTree>
    <p:extLst>
      <p:ext uri="{BB962C8B-B14F-4D97-AF65-F5344CB8AC3E}">
        <p14:creationId xmlns:p14="http://schemas.microsoft.com/office/powerpoint/2010/main" val="31939752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3318</TotalTime>
  <Words>543</Words>
  <Application>Microsoft Office PowerPoint</Application>
  <PresentationFormat>Widescreen</PresentationFormat>
  <Paragraphs>112</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Times New Roman</vt:lpstr>
      <vt:lpstr>Office Theme</vt:lpstr>
      <vt:lpstr>Methane producing and reducing microorganisms display a high resilience to drought in a Swedish hemi boreal fen  </vt:lpstr>
      <vt:lpstr>Background</vt:lpstr>
      <vt:lpstr>Factors affecting CH4 flux in peatlands </vt:lpstr>
      <vt:lpstr>Aims of the research </vt:lpstr>
      <vt:lpstr>Experimental design </vt:lpstr>
      <vt:lpstr>PowerPoint Presentation</vt:lpstr>
      <vt:lpstr>Results</vt:lpstr>
      <vt:lpstr>Results</vt:lpstr>
      <vt:lpstr>Take home message</vt:lpstr>
      <vt:lpstr>Thank you for listening.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Methane producing and reducing microorganisms display a high resilience to drought in a Swedish hemi boreal fen</dc:title>
  <dc:creator>Joel White</dc:creator>
  <cp:lastModifiedBy>Joel White</cp:lastModifiedBy>
  <cp:revision>49</cp:revision>
  <dcterms:created xsi:type="dcterms:W3CDTF">2022-05-13T08:12:57Z</dcterms:created>
  <dcterms:modified xsi:type="dcterms:W3CDTF">2022-05-25T07:11:40Z</dcterms:modified>
</cp:coreProperties>
</file>