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69" r:id="rId5"/>
    <p:sldId id="268" r:id="rId6"/>
    <p:sldId id="261" r:id="rId7"/>
    <p:sldId id="267" r:id="rId8"/>
    <p:sldId id="266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3B97-59E2-406A-87EF-E0C881E3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62BDAE-F39A-432F-B04C-E528A3F0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ED666D-8907-45C8-B2D8-AA806B4A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1B568-A6AB-443C-B3C4-301AD008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841C3-F3B8-47CE-9436-46146CA3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7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F3F7D-D50A-445C-9667-120A2D47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384BD8-3A05-4616-AE9D-B0DD1F886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D7E987-A30D-49EC-858D-9DD8F49D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7F41E8-2505-490A-828D-C19134DD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595D9B-308C-4AC9-91B6-8327783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07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85C1A7-0555-4662-ACD0-82D4BA33B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C92B81-FBBF-4CDD-8BEB-317752B5F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79C689-3E47-47E6-958E-D74FA9E8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400EC-3400-4125-8184-47E45D1C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70527C-4EBC-4B5C-AF1B-A1E51A4C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CBB16-CF90-4CF6-A1D1-2610E5A8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01574A-F278-4A7C-A1C9-35FD427AE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B5099F-A573-481C-BB68-ABD67F69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691C2-94D0-4C4E-8E64-7F63072E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42133-EEF5-40E8-97FF-81866CFC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41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3F696-EEE6-4BC7-872E-F40F29A9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DAF72B-B5F3-4717-BD39-7A5A7F62E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CC35B5-8ACE-4361-83B5-BEEF3B16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9D03BD-BE92-48FD-8435-43B1BFC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42FE9-8D47-4B8F-9290-7B5F4495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8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0EE28-FFF6-4DDA-9CF1-0F95B573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DE1194-B7FA-4FEC-AF55-6156E82C9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078A22-16FB-4E6D-A324-4948BF3B0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94A90B-88EB-4FFF-A9E9-4C0C902B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82C697-A5A0-4AE1-9157-33EFFD5B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BD6F1C-1681-4A1F-84C1-0971F6BD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4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0E385-082A-4510-ACCE-18FB5D85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30330-0614-49E1-9123-3F48E0089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351759-A5BE-4032-A8A6-D82A692E8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FF5319-95C0-4505-8106-C82318CE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B8F8CB-904E-41AF-AD8B-F00D22EE3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387295-4EB7-477A-80AA-A6BFD1A0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88ACFA-7D35-4EBC-92CA-BC860934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32B006-193D-442C-A3B8-BD2D0CCD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BA1B00-719B-4847-BB1A-EFB3EAC3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AF09EA-DDA3-4828-9F31-7955CACD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EF9425-EE84-4DEA-B44A-14C23D94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DA2885-13D9-42D8-B276-F4C75F9A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46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CDDCC2-D256-437F-983B-718EAD17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713936-6294-48AE-AEDE-CD2DA1D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ED628F-B4EF-4FB7-B231-494BE879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234EA4-2266-4273-9CF0-992DBC75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0379B2-63EB-494E-BF62-2B3F47A5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93040D-8049-429A-B33F-4E69580A7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C249C2-E4F5-4810-B69B-E2E59451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0EB5C6-D319-45F7-AB14-8E536401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C76304-0C20-4062-A0EF-776E1502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04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2054A-D4C8-4D5B-9005-9030D136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618853-EAF0-4BCD-986A-5E80C5D6E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420996-E2BE-465F-8B6E-0A6BFA5C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FF1EDD-A607-4387-8480-139ED504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3F52C4-796D-41F2-8FFE-46370AF4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AF5D08-1B4E-4DDA-A9A3-18080F28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1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8B6C19-493E-4D19-9B79-3189ADA7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A35037-BE89-4221-AABD-9BEEEB9D3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E076C7-2B1E-4073-84A6-3F8036E7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633F-F3C8-47B1-9EF1-796D56502A61}" type="datetimeFigureOut">
              <a:rPr lang="zh-CN" altLang="en-US" smtClean="0"/>
              <a:t>2022/5/23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30416-5FCA-48DE-BDBA-F7DC90524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2A062-5E31-4D4D-95F2-BF24F7EEB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48F7-E79B-4CE2-9ABF-BC206B93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2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C8CD5-4AB6-4F97-AF31-1F861A579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1031524"/>
            <a:ext cx="9531927" cy="2387600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Simultaneous Cross-energy Ion Response and Wave Generation after the Impact of An Interplanetary Shock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D6F7E1-242C-4652-A07A-D336F9441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595"/>
            <a:ext cx="9144000" cy="2258896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Yu-Xuan Li</a:t>
            </a:r>
            <a:r>
              <a:rPr lang="en-US" altLang="zh-CN" baseline="30000" dirty="0"/>
              <a:t>1,2</a:t>
            </a:r>
            <a:r>
              <a:rPr lang="en-US" altLang="zh-CN" dirty="0"/>
              <a:t>, Chao Yue</a:t>
            </a:r>
            <a:r>
              <a:rPr lang="en-US" altLang="zh-CN" baseline="30000" dirty="0"/>
              <a:t>1*</a:t>
            </a:r>
            <a:r>
              <a:rPr lang="en-US" altLang="zh-CN" dirty="0"/>
              <a:t>, </a:t>
            </a:r>
            <a:r>
              <a:rPr lang="en-US" altLang="zh-CN" dirty="0" err="1"/>
              <a:t>Qianli</a:t>
            </a:r>
            <a:r>
              <a:rPr lang="en-US" altLang="zh-CN" dirty="0"/>
              <a:t> Ma</a:t>
            </a:r>
            <a:r>
              <a:rPr lang="en-US" altLang="zh-CN" baseline="30000" dirty="0"/>
              <a:t>3,4</a:t>
            </a:r>
            <a:r>
              <a:rPr lang="en-US" altLang="zh-CN" dirty="0"/>
              <a:t>, </a:t>
            </a:r>
            <a:r>
              <a:rPr lang="en-US" altLang="zh-CN" dirty="0" err="1"/>
              <a:t>Qiu</a:t>
            </a:r>
            <a:r>
              <a:rPr lang="en-US" altLang="zh-CN" dirty="0"/>
              <a:t>-Gang Zong</a:t>
            </a:r>
            <a:r>
              <a:rPr lang="en-US" altLang="zh-CN" baseline="30000" dirty="0"/>
              <a:t>1, 2</a:t>
            </a:r>
            <a:r>
              <a:rPr lang="en-US" altLang="zh-CN" dirty="0"/>
              <a:t>, Xu-</a:t>
            </a:r>
            <a:r>
              <a:rPr lang="en-US" altLang="zh-CN" dirty="0" err="1"/>
              <a:t>Zhi</a:t>
            </a:r>
            <a:r>
              <a:rPr lang="en-US" altLang="zh-CN" dirty="0"/>
              <a:t> Zhou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Jianjun</a:t>
            </a:r>
            <a:r>
              <a:rPr lang="en-US" altLang="zh-CN" dirty="0"/>
              <a:t> Liu</a:t>
            </a:r>
            <a:r>
              <a:rPr lang="en-US" altLang="zh-CN" baseline="30000" dirty="0"/>
              <a:t>2</a:t>
            </a:r>
            <a:r>
              <a:rPr lang="en-US" altLang="zh-CN" dirty="0"/>
              <a:t>, </a:t>
            </a:r>
            <a:r>
              <a:rPr lang="en-US" altLang="zh-CN" dirty="0" err="1"/>
              <a:t>Zejun</a:t>
            </a:r>
            <a:r>
              <a:rPr lang="en-US" altLang="zh-CN" dirty="0"/>
              <a:t> Hu</a:t>
            </a:r>
            <a:r>
              <a:rPr lang="en-US" altLang="zh-CN" baseline="30000" dirty="0"/>
              <a:t>2</a:t>
            </a:r>
            <a:r>
              <a:rPr lang="en-US" altLang="zh-CN" dirty="0"/>
              <a:t>, Li Li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Jie</a:t>
            </a:r>
            <a:r>
              <a:rPr lang="en-US" altLang="zh-CN" dirty="0"/>
              <a:t> Ren</a:t>
            </a:r>
            <a:r>
              <a:rPr lang="en-US" altLang="zh-CN" baseline="30000" dirty="0"/>
              <a:t>1</a:t>
            </a:r>
            <a:r>
              <a:rPr lang="en-US" altLang="zh-CN" dirty="0"/>
              <a:t>, Yong-Fu Wang</a:t>
            </a:r>
            <a:r>
              <a:rPr lang="en-US" altLang="zh-CN" baseline="30000" dirty="0"/>
              <a:t>1</a:t>
            </a:r>
            <a:r>
              <a:rPr lang="en-US" altLang="zh-CN" dirty="0"/>
              <a:t>, Ying Liu</a:t>
            </a:r>
            <a:r>
              <a:rPr lang="en-US" altLang="zh-CN" baseline="30000" dirty="0"/>
              <a:t>1</a:t>
            </a:r>
          </a:p>
          <a:p>
            <a:pPr marL="457200" indent="-457200">
              <a:buAutoNum type="arabicPeriod"/>
            </a:pPr>
            <a:r>
              <a:rPr lang="en-US" altLang="zh-CN" sz="1500" dirty="0"/>
              <a:t>Institute of Space Physics and Applied Technology, Peking University, Beijing, China</a:t>
            </a:r>
          </a:p>
          <a:p>
            <a:pPr marL="457200" indent="-457200">
              <a:buAutoNum type="arabicPeriod"/>
            </a:pPr>
            <a:r>
              <a:rPr lang="en-US" altLang="zh-CN" sz="1500" dirty="0"/>
              <a:t>Polar Research Institute of China, Shanghai, China</a:t>
            </a:r>
          </a:p>
          <a:p>
            <a:pPr marL="457200" indent="-457200">
              <a:buAutoNum type="arabicPeriod"/>
            </a:pPr>
            <a:r>
              <a:rPr lang="en-US" altLang="zh-CN" sz="1500" dirty="0"/>
              <a:t>Center for Space Physics, Boston University, Boston, MA, USA</a:t>
            </a:r>
          </a:p>
          <a:p>
            <a:pPr marL="457200" indent="-457200">
              <a:buAutoNum type="arabicPeriod"/>
            </a:pPr>
            <a:r>
              <a:rPr lang="en-US" altLang="zh-CN" sz="1500" dirty="0"/>
              <a:t>Department of Atmospheric and Oceanic Sciences, University of California, Los Angeles, CA, USA</a:t>
            </a:r>
          </a:p>
          <a:p>
            <a:pPr marL="457200" indent="-457200">
              <a:buAutoNum type="arabicPeriod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3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20CB3-3608-4CF7-95EF-E6D07932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5057B-2A8A-45B1-B0A5-3486A267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0" y="1825625"/>
            <a:ext cx="4186382" cy="4351338"/>
          </a:xfrm>
        </p:spPr>
        <p:txBody>
          <a:bodyPr/>
          <a:lstStyle/>
          <a:p>
            <a:r>
              <a:rPr lang="en-US" altLang="zh-CN" dirty="0"/>
              <a:t>Shock effects on the ion: </a:t>
            </a:r>
          </a:p>
          <a:p>
            <a:pPr lvl="1"/>
            <a:r>
              <a:rPr lang="en-US" altLang="zh-CN" dirty="0"/>
              <a:t>Field reconfiguration</a:t>
            </a:r>
          </a:p>
          <a:p>
            <a:pPr lvl="2"/>
            <a:r>
              <a:rPr lang="en-US" altLang="zh-CN" dirty="0" err="1"/>
              <a:t>ExB</a:t>
            </a:r>
            <a:r>
              <a:rPr lang="en-US" altLang="zh-CN" dirty="0"/>
              <a:t> drift</a:t>
            </a:r>
          </a:p>
          <a:p>
            <a:pPr lvl="2"/>
            <a:r>
              <a:rPr lang="en-US" altLang="zh-CN" dirty="0" err="1"/>
              <a:t>Betatron</a:t>
            </a:r>
            <a:r>
              <a:rPr lang="en-US" altLang="zh-CN" dirty="0"/>
              <a:t> acceleration</a:t>
            </a:r>
          </a:p>
          <a:p>
            <a:pPr lvl="2"/>
            <a:r>
              <a:rPr lang="en-US" altLang="zh-CN" dirty="0"/>
              <a:t>Radial transport</a:t>
            </a:r>
          </a:p>
          <a:p>
            <a:pPr lvl="2"/>
            <a:r>
              <a:rPr lang="en-US" altLang="zh-CN" dirty="0"/>
              <a:t>…</a:t>
            </a:r>
          </a:p>
          <a:p>
            <a:pPr lvl="1"/>
            <a:r>
              <a:rPr lang="en-US" altLang="zh-CN" dirty="0"/>
              <a:t>Wave-particle interaction</a:t>
            </a:r>
          </a:p>
          <a:p>
            <a:pPr lvl="2"/>
            <a:r>
              <a:rPr lang="en-US" altLang="zh-CN" dirty="0"/>
              <a:t>ULF wave</a:t>
            </a:r>
          </a:p>
          <a:p>
            <a:pPr lvl="2"/>
            <a:r>
              <a:rPr lang="en-US" altLang="zh-CN" dirty="0"/>
              <a:t>EMIC wave</a:t>
            </a:r>
          </a:p>
          <a:p>
            <a:pPr lvl="2"/>
            <a:r>
              <a:rPr lang="en-US" altLang="zh-CN" dirty="0"/>
              <a:t>...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9C7C5C-9BB4-4C48-8CE7-DE12CDB6D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0" t="22777" r="35875" b="15111"/>
          <a:stretch/>
        </p:blipFill>
        <p:spPr>
          <a:xfrm>
            <a:off x="8570467" y="1690691"/>
            <a:ext cx="3579673" cy="4257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3AFB30-1C4E-4BE2-8452-186960470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90" t="17721" r="25949" b="15274"/>
          <a:stretch/>
        </p:blipFill>
        <p:spPr>
          <a:xfrm>
            <a:off x="4191954" y="1690692"/>
            <a:ext cx="4107388" cy="4257526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9D2CEF2-A724-47B8-A2A9-F0BDB8FB2D71}"/>
              </a:ext>
            </a:extLst>
          </p:cNvPr>
          <p:cNvSpPr txBox="1">
            <a:spLocks/>
          </p:cNvSpPr>
          <p:nvPr/>
        </p:nvSpPr>
        <p:spPr>
          <a:xfrm>
            <a:off x="6365720" y="6176963"/>
            <a:ext cx="1702515" cy="31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/>
              <a:t>[Yue et al., 2016]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7CC786B-1B48-408F-A90A-625D5F3764D2}"/>
              </a:ext>
            </a:extLst>
          </p:cNvPr>
          <p:cNvSpPr txBox="1">
            <a:spLocks/>
          </p:cNvSpPr>
          <p:nvPr/>
        </p:nvSpPr>
        <p:spPr>
          <a:xfrm>
            <a:off x="10360303" y="6176963"/>
            <a:ext cx="1702515" cy="31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/>
              <a:t>[</a:t>
            </a:r>
            <a:r>
              <a:rPr lang="en-US" altLang="zh-CN" sz="1600" dirty="0" err="1"/>
              <a:t>Zong</a:t>
            </a:r>
            <a:r>
              <a:rPr lang="en-US" altLang="zh-CN" sz="1600" dirty="0"/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60212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4123DE-96D5-4786-A74E-3C4B340D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3" y="268558"/>
            <a:ext cx="10515600" cy="1325563"/>
          </a:xfrm>
        </p:spPr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97E632-9258-43BD-A6DE-F0C770DD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156" y="1638236"/>
            <a:ext cx="3241963" cy="506943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2014-02-27 16:50:00 UT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Significant enhancement of plasma density and dynamic pressure in the solar wind.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Field oscillations and proton variations in the equator at the noon sector of the magnetosphere.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D5304F-E5AB-40AF-B728-61CE3E9C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05" y="1340597"/>
            <a:ext cx="4120669" cy="5248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3FC69-1821-4744-8179-A4AAA7FD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0" y="1340597"/>
            <a:ext cx="4019545" cy="52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8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99040-E32C-4C4E-A8DA-1ABC8548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Proton Response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E800-1FFA-4EED-849A-317C645BE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76673" y="2237180"/>
                <a:ext cx="3603750" cy="47136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Low energy (&lt;100 eV) protons were accelerated by </a:t>
                </a:r>
                <a:r>
                  <a:rPr lang="en-US" altLang="zh-CN" sz="2000" dirty="0" err="1"/>
                  <a:t>ExB</a:t>
                </a:r>
                <a:r>
                  <a:rPr lang="en-US" altLang="zh-CN" sz="2000" dirty="0"/>
                  <a:t> drift &amp; </a:t>
                </a:r>
                <a:r>
                  <a:rPr lang="en-US" altLang="zh-CN" sz="2000" dirty="0" err="1"/>
                  <a:t>betatron</a:t>
                </a:r>
                <a:r>
                  <a:rPr lang="en-US" altLang="zh-CN" sz="2000" dirty="0"/>
                  <a:t> acceleration.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Stable PSDs for high and low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000" dirty="0"/>
                  <a:t>: adiabatic variation of corresponding protons. </a:t>
                </a: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05E800-1FFA-4EED-849A-317C645BE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6673" y="2237180"/>
                <a:ext cx="3603750" cy="4713660"/>
              </a:xfrm>
              <a:blipFill>
                <a:blip r:embed="rId2"/>
                <a:stretch>
                  <a:fillRect l="-1523" t="-1423" r="-2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7530FDA-D63E-44C4-BAD6-38969625F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" y="1499396"/>
            <a:ext cx="8365095" cy="49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E7064-47E8-4D1D-8846-1E2030BC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ULF Wave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3837B-0A51-4453-A12C-65742879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192" y="2573833"/>
            <a:ext cx="3161431" cy="3428912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Second-harmonic pc4 toroidal ULF wave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Diagonal stripes for protons in the equator. Why?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B9D137-4ADB-4465-8734-125C97B1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9" y="1432074"/>
            <a:ext cx="3415502" cy="51673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D3FA21-60E7-417E-B917-C8B5832F3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47640" r="5344" b="10054"/>
          <a:stretch/>
        </p:blipFill>
        <p:spPr>
          <a:xfrm>
            <a:off x="4020072" y="1447342"/>
            <a:ext cx="3886147" cy="24206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956E01-46B7-4209-BA59-B3BA3B1E7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47540" r="5344" b="4724"/>
          <a:stretch/>
        </p:blipFill>
        <p:spPr>
          <a:xfrm>
            <a:off x="4020072" y="3867993"/>
            <a:ext cx="3886147" cy="27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E7064-47E8-4D1D-8846-1E2030BC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EMIC Wave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93837B-0A51-4453-A12C-65742879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82" y="2205556"/>
            <a:ext cx="5719618" cy="508548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High anisotropy for &gt;100keV protons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Negative ellipticity and parallel propagation.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Growth of hydrogen band and helium band EMIC wave was reproduced assuming background ion composition of H+: He+: O+ = 70%: 10%: 20%.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A444ECD-AABA-45A7-BECD-16CCD36C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8" y="1390523"/>
            <a:ext cx="3556315" cy="52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3CB07-FA60-4E11-BBE7-5412DBF1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Radial Gradient Effect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33A84-465C-49AD-AFD9-6B42E38C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00" y="5649480"/>
            <a:ext cx="5257800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Positive gradient for 16.0-64.0 MeV/G (50-200keV) protons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B2355A-9CB9-4444-A7F1-67F5D2EB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46" y="1588142"/>
            <a:ext cx="4396509" cy="38428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9CC334-19EF-46D7-9BAE-A2ACF89AA3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93" r="1135" b="78777"/>
          <a:stretch/>
        </p:blipFill>
        <p:spPr>
          <a:xfrm>
            <a:off x="6818745" y="1590424"/>
            <a:ext cx="4396509" cy="12707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CF6027-2579-45AA-B6E2-E2D45AB3C4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4" t="43688"/>
          <a:stretch/>
        </p:blipFill>
        <p:spPr>
          <a:xfrm>
            <a:off x="7000194" y="2861189"/>
            <a:ext cx="4074381" cy="2569793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2904109-1BD8-4678-BE0E-0C30F4063418}"/>
              </a:ext>
            </a:extLst>
          </p:cNvPr>
          <p:cNvSpPr txBox="1">
            <a:spLocks/>
          </p:cNvSpPr>
          <p:nvPr/>
        </p:nvSpPr>
        <p:spPr>
          <a:xfrm>
            <a:off x="6524336" y="564948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EMIC wave scattering was more critical for the decay of 50 -100 keV protons</a:t>
            </a:r>
            <a:endParaRPr lang="zh-CN" altLang="en-US" sz="200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990A30A-DB30-4E38-A235-FB5EBDE2EBFA}"/>
              </a:ext>
            </a:extLst>
          </p:cNvPr>
          <p:cNvSpPr/>
          <p:nvPr/>
        </p:nvSpPr>
        <p:spPr>
          <a:xfrm>
            <a:off x="8580582" y="3601562"/>
            <a:ext cx="914400" cy="429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3E803A8-53F6-4E4F-AE90-13687D300419}"/>
              </a:ext>
            </a:extLst>
          </p:cNvPr>
          <p:cNvSpPr/>
          <p:nvPr/>
        </p:nvSpPr>
        <p:spPr>
          <a:xfrm>
            <a:off x="8238836" y="1951966"/>
            <a:ext cx="914400" cy="2924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6FB36-CB51-43AD-BBA4-B443849A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Ion density enhancement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2E1A56-F100-460C-8ED5-C7C05A9A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727" y="1690692"/>
            <a:ext cx="5814291" cy="2037052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N</a:t>
            </a:r>
            <a:r>
              <a:rPr lang="en-US" altLang="zh-CN" sz="2000" baseline="-25000" dirty="0"/>
              <a:t>i</a:t>
            </a:r>
            <a:r>
              <a:rPr lang="en-US" altLang="zh-CN" sz="2000" dirty="0"/>
              <a:t> ~ N</a:t>
            </a:r>
            <a:r>
              <a:rPr lang="en-US" altLang="zh-CN" sz="2000" baseline="-25000" dirty="0"/>
              <a:t>e</a:t>
            </a:r>
            <a:r>
              <a:rPr lang="en-US" altLang="zh-CN" sz="2000" dirty="0"/>
              <a:t> ~ 100 cm</a:t>
            </a:r>
            <a:r>
              <a:rPr lang="en-US" altLang="zh-CN" sz="2000" baseline="30000" dirty="0"/>
              <a:t>-3</a:t>
            </a:r>
          </a:p>
          <a:p>
            <a:endParaRPr lang="en-US" altLang="zh-CN" sz="2000" baseline="30000" dirty="0"/>
          </a:p>
          <a:p>
            <a:r>
              <a:rPr lang="en-US" altLang="zh-CN" sz="2000" dirty="0"/>
              <a:t>Background “invisible” ions were detected and their characteristics can be determined.</a:t>
            </a:r>
          </a:p>
          <a:p>
            <a:endParaRPr lang="en-US" altLang="zh-CN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7440E3-8DC2-453B-BB2D-F79944D8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7" y="1436214"/>
            <a:ext cx="4410917" cy="5239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84EE7D-DA64-4607-9338-6D9BBC357C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5"/>
          <a:stretch/>
        </p:blipFill>
        <p:spPr>
          <a:xfrm>
            <a:off x="6096000" y="3576581"/>
            <a:ext cx="5383957" cy="309880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62C2C278-B957-4861-A27D-6A7723365CA0}"/>
              </a:ext>
            </a:extLst>
          </p:cNvPr>
          <p:cNvSpPr/>
          <p:nvPr/>
        </p:nvSpPr>
        <p:spPr>
          <a:xfrm>
            <a:off x="8238836" y="5242063"/>
            <a:ext cx="1413164" cy="7800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2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2CC24-B795-47AC-A85E-EF864FB0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B743B-BAD9-4FE4-8CF7-94763DA1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AutoNum type="arabicParenBoth"/>
            </a:pPr>
            <a:r>
              <a:rPr lang="en-US" altLang="zh-CN" dirty="0"/>
              <a:t>The IP shock arrival could influence ions of multiple energies simultaneously through adiabatic and non-adiabatic processes.</a:t>
            </a:r>
          </a:p>
          <a:p>
            <a:pPr marL="342900" indent="-342900" algn="just">
              <a:buAutoNum type="arabicParenBoth"/>
            </a:pPr>
            <a:r>
              <a:rPr lang="en-US" altLang="zh-CN" dirty="0"/>
              <a:t>Both cold protons and keV protons could experience </a:t>
            </a:r>
            <a:r>
              <a:rPr lang="en-US" altLang="zh-CN" dirty="0" err="1"/>
              <a:t>ExB</a:t>
            </a:r>
            <a:r>
              <a:rPr lang="en-US" altLang="zh-CN" dirty="0"/>
              <a:t> drift and </a:t>
            </a:r>
            <a:r>
              <a:rPr lang="en-US" altLang="zh-CN" dirty="0" err="1"/>
              <a:t>betatron</a:t>
            </a:r>
            <a:r>
              <a:rPr lang="en-US" altLang="zh-CN" dirty="0"/>
              <a:t> acceleration caused by the IP shock, while the observational characteristics are related to their initial PSD distributions.</a:t>
            </a:r>
          </a:p>
          <a:p>
            <a:pPr marL="342900" indent="-342900" algn="just">
              <a:buAutoNum type="arabicParenBoth"/>
            </a:pPr>
            <a:r>
              <a:rPr lang="en-US" altLang="zh-CN" dirty="0"/>
              <a:t>IP shock may trigger ULF wave and EMIC wave simultaneously, modulating ~100keV proton fluxes and scattering ~50 keV protons, respectively.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870233"/>
      </p:ext>
    </p:extLst>
  </p:cSld>
  <p:clrMapOvr>
    <a:masterClrMapping/>
  </p:clrMapOvr>
</p:sld>
</file>

<file path=ppt/theme/theme1.xml><?xml version="1.0" encoding="utf-8"?>
<a:theme xmlns:a="http://schemas.openxmlformats.org/drawingml/2006/main" name="ISPAT_v2">
  <a:themeElements>
    <a:clrScheme name="自定义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AT_v2" id="{A37CC1F1-FC7F-4F06-BF09-75ACD08DFB9C}" vid="{0B91105B-C001-44E4-9DF6-F40EB4ACA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ISPAT_v2</Template>
  <TotalTime>847</TotalTime>
  <Words>389</Words>
  <Application>Microsoft Office PowerPoint</Application>
  <PresentationFormat>宽屏</PresentationFormat>
  <Paragraphs>59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Arial</vt:lpstr>
      <vt:lpstr>Cambria Math</vt:lpstr>
      <vt:lpstr>Times New Roman</vt:lpstr>
      <vt:lpstr>ISPAT_v2</vt:lpstr>
      <vt:lpstr>Simultaneous Cross-energy Ion Response and Wave Generation after the Impact of An Interplanetary Shock</vt:lpstr>
      <vt:lpstr>Background</vt:lpstr>
      <vt:lpstr>Overview</vt:lpstr>
      <vt:lpstr>Proton Response</vt:lpstr>
      <vt:lpstr>ULF Wave </vt:lpstr>
      <vt:lpstr>EMIC Wave</vt:lpstr>
      <vt:lpstr>Radial Gradient Effect</vt:lpstr>
      <vt:lpstr>Ion density enhancement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ZKY</dc:creator>
  <cp:lastModifiedBy>ZKY</cp:lastModifiedBy>
  <cp:revision>47</cp:revision>
  <dcterms:created xsi:type="dcterms:W3CDTF">2021-07-27T08:18:11Z</dcterms:created>
  <dcterms:modified xsi:type="dcterms:W3CDTF">2022-05-22T20:33:13Z</dcterms:modified>
</cp:coreProperties>
</file>