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5" r:id="rId6"/>
    <p:sldId id="278" r:id="rId7"/>
    <p:sldId id="331" r:id="rId8"/>
    <p:sldId id="326" r:id="rId9"/>
    <p:sldId id="324" r:id="rId10"/>
    <p:sldId id="336" r:id="rId11"/>
    <p:sldId id="337" r:id="rId12"/>
    <p:sldId id="333" r:id="rId13"/>
    <p:sldId id="329" r:id="rId14"/>
    <p:sldId id="33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örn Klöve" initials="BK" lastIdx="3" clrIdx="0">
    <p:extLst>
      <p:ext uri="{19B8F6BF-5375-455C-9EA6-DF929625EA0E}">
        <p15:presenceInfo xmlns:p15="http://schemas.microsoft.com/office/powerpoint/2012/main" userId="S-1-5-21-520885676-241231727-2904406126-15067" providerId="AD"/>
      </p:ext>
    </p:extLst>
  </p:cmAuthor>
  <p:cmAuthor id="2" name="Ali Torabi Haghighi" initials="ATH" lastIdx="3" clrIdx="1">
    <p:extLst>
      <p:ext uri="{19B8F6BF-5375-455C-9EA6-DF929625EA0E}">
        <p15:presenceInfo xmlns:p15="http://schemas.microsoft.com/office/powerpoint/2012/main" userId="S::altorabi@univ.yo.oulu.fi::3813b527-2bc7-4770-907f-3b037f9cac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1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9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7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4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0A5E-6D17-4776-BB87-DDCDD7349EC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7C3C-580B-4B54-9230-6651EE02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4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2925" y="1579872"/>
            <a:ext cx="10287000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Unconventional Water Resources: A golden opportunity to mitigate the mismatch between water supply and water demand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69125" y="2398222"/>
            <a:ext cx="1013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Google Shape;90;p13"/>
          <p:cNvSpPr txBox="1">
            <a:spLocks/>
          </p:cNvSpPr>
          <p:nvPr/>
        </p:nvSpPr>
        <p:spPr>
          <a:xfrm>
            <a:off x="3162300" y="2680576"/>
            <a:ext cx="5257800" cy="259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 Karimidastenaei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Wingdings 2" pitchFamily="18" charset="2"/>
              <a:buNone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Wingdings 2" pitchFamily="18" charset="2"/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 ID: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EGU22-965ECS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Wingdings 2" pitchFamily="18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Wingdings 2" pitchFamily="18" charset="2"/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https://doi.org/10.5194/egusphere-egu22-965</a:t>
            </a:r>
          </a:p>
          <a:p>
            <a:pPr marL="0" indent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Wingdings 2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 authors: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70000"/>
              </a:lnSpc>
              <a:buSzPts val="1360"/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Tamara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Avellán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Mojtaba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Sadegh,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Bjørn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Kløve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and Ali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Torabi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Haghighi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B9743-6714-4A52-ABBB-85689253E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795" y="2646442"/>
            <a:ext cx="2130930" cy="28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7C8A0C-73C5-42FC-8E2C-702874E1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832975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AC1D205-7DE6-492F-BD27-2785FFB1D94E}"/>
              </a:ext>
            </a:extLst>
          </p:cNvPr>
          <p:cNvSpPr txBox="1">
            <a:spLocks/>
          </p:cNvSpPr>
          <p:nvPr/>
        </p:nvSpPr>
        <p:spPr>
          <a:xfrm>
            <a:off x="1256608" y="129490"/>
            <a:ext cx="8801792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Closing the water supply-demand gap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7EF49-2B84-47DE-B15A-46F2CB00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5" y="5189566"/>
            <a:ext cx="1333500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3FA0C-F5CA-424B-AFDE-4E38345B1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41" y="1408140"/>
            <a:ext cx="7004214" cy="444817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CCD530-0859-43F5-B174-1881C7F1DB8C}"/>
              </a:ext>
            </a:extLst>
          </p:cNvPr>
          <p:cNvSpPr/>
          <p:nvPr/>
        </p:nvSpPr>
        <p:spPr>
          <a:xfrm>
            <a:off x="7784003" y="1670561"/>
            <a:ext cx="3503122" cy="2695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Desalination</a:t>
            </a:r>
          </a:p>
          <a:p>
            <a:pPr algn="ctr">
              <a:lnSpc>
                <a:spcPct val="200000"/>
              </a:lnSpc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Wastewater treatment</a:t>
            </a:r>
          </a:p>
          <a:p>
            <a:pPr algn="ctr">
              <a:lnSpc>
                <a:spcPct val="200000"/>
              </a:lnSpc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Fog and dew water</a:t>
            </a:r>
          </a:p>
        </p:txBody>
      </p:sp>
    </p:spTree>
    <p:extLst>
      <p:ext uri="{BB962C8B-B14F-4D97-AF65-F5344CB8AC3E}">
        <p14:creationId xmlns:p14="http://schemas.microsoft.com/office/powerpoint/2010/main" val="236885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AC1D205-7DE6-492F-BD27-2785FFB1D94E}"/>
              </a:ext>
            </a:extLst>
          </p:cNvPr>
          <p:cNvSpPr txBox="1">
            <a:spLocks/>
          </p:cNvSpPr>
          <p:nvPr/>
        </p:nvSpPr>
        <p:spPr>
          <a:xfrm>
            <a:off x="1256608" y="129490"/>
            <a:ext cx="6948054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Acknowledgment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981E1-594E-4A99-8E9A-A02D4626344A}"/>
              </a:ext>
            </a:extLst>
          </p:cNvPr>
          <p:cNvSpPr/>
          <p:nvPr/>
        </p:nvSpPr>
        <p:spPr>
          <a:xfrm>
            <a:off x="362858" y="1078960"/>
            <a:ext cx="11179364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work was supported by the Maa- ja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vesitekniikan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r.y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(MVTT) project number 42563, to which the authors would like to express their deep gratitude.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7EF49-2B84-47DE-B15A-46F2CB00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5" y="5189566"/>
            <a:ext cx="1333500" cy="1333500"/>
          </a:xfrm>
          <a:prstGeom prst="rect">
            <a:avLst/>
          </a:prstGeom>
        </p:spPr>
      </p:pic>
      <p:pic>
        <p:nvPicPr>
          <p:cNvPr id="1026" name="Picture 2" descr="Etusivu - MVTT">
            <a:extLst>
              <a:ext uri="{FF2B5EF4-FFF2-40B4-BE49-F238E27FC236}">
                <a16:creationId xmlns:a16="http://schemas.microsoft.com/office/drawing/2014/main" id="{D6A22E03-C36C-4E4C-8165-6ADCFB5F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709863"/>
            <a:ext cx="4086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usivu - MVTT">
            <a:extLst>
              <a:ext uri="{FF2B5EF4-FFF2-40B4-BE49-F238E27FC236}">
                <a16:creationId xmlns:a16="http://schemas.microsoft.com/office/drawing/2014/main" id="{17E7E96F-0328-497E-B9C5-BE716AFD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75" y="2331243"/>
            <a:ext cx="49804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6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37D573C8-6C3F-4BDD-BDBD-8297C6C68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AC1D205-7DE6-492F-BD27-2785FFB1D94E}"/>
              </a:ext>
            </a:extLst>
          </p:cNvPr>
          <p:cNvSpPr txBox="1">
            <a:spLocks/>
          </p:cNvSpPr>
          <p:nvPr/>
        </p:nvSpPr>
        <p:spPr>
          <a:xfrm>
            <a:off x="1219200" y="60960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Thank you so much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9127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AC1D205-7DE6-492F-BD27-2785FFB1D94E}"/>
              </a:ext>
            </a:extLst>
          </p:cNvPr>
          <p:cNvSpPr txBox="1">
            <a:spLocks/>
          </p:cNvSpPr>
          <p:nvPr/>
        </p:nvSpPr>
        <p:spPr>
          <a:xfrm>
            <a:off x="1256608" y="129490"/>
            <a:ext cx="6948054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Introduction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981E1-594E-4A99-8E9A-A02D4626344A}"/>
              </a:ext>
            </a:extLst>
          </p:cNvPr>
          <p:cNvSpPr/>
          <p:nvPr/>
        </p:nvSpPr>
        <p:spPr>
          <a:xfrm>
            <a:off x="362858" y="1078960"/>
            <a:ext cx="11179364" cy="166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 scarcity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Unconventional Water Resources (UWRs) as an alternative water source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7EF49-2B84-47DE-B15A-46F2CB00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5" y="5189566"/>
            <a:ext cx="1333500" cy="13335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FAA2A16-1E6E-463C-A12E-441523CC6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02" y="2259665"/>
            <a:ext cx="6035675" cy="43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AC1D205-7DE6-492F-BD27-2785FFB1D94E}"/>
              </a:ext>
            </a:extLst>
          </p:cNvPr>
          <p:cNvSpPr txBox="1">
            <a:spLocks/>
          </p:cNvSpPr>
          <p:nvPr/>
        </p:nvSpPr>
        <p:spPr>
          <a:xfrm>
            <a:off x="1256608" y="129490"/>
            <a:ext cx="6948054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Objectives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981E1-594E-4A99-8E9A-A02D4626344A}"/>
              </a:ext>
            </a:extLst>
          </p:cNvPr>
          <p:cNvSpPr/>
          <p:nvPr/>
        </p:nvSpPr>
        <p:spPr>
          <a:xfrm>
            <a:off x="123291" y="1669515"/>
            <a:ext cx="11907748" cy="222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 the importance of unconventional water resources in narrowing the water demand and supply gap in water-scarce areas.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 about different types of unconventional water resources and their potential uses under specific situations.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 an understanding of the relevance of certain unconventional water resources in their area/country.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7EF49-2B84-47DE-B15A-46F2CB00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5" y="5189566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8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AC1D205-7DE6-492F-BD27-2785FFB1D94E}"/>
              </a:ext>
            </a:extLst>
          </p:cNvPr>
          <p:cNvSpPr txBox="1">
            <a:spLocks/>
          </p:cNvSpPr>
          <p:nvPr/>
        </p:nvSpPr>
        <p:spPr>
          <a:xfrm>
            <a:off x="1256607" y="129490"/>
            <a:ext cx="8525567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The grouping of the UWRs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981E1-594E-4A99-8E9A-A02D4626344A}"/>
              </a:ext>
            </a:extLst>
          </p:cNvPr>
          <p:cNvSpPr/>
          <p:nvPr/>
        </p:nvSpPr>
        <p:spPr>
          <a:xfrm>
            <a:off x="123291" y="1669513"/>
            <a:ext cx="11963934" cy="27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Atmospheric Unconventional Water (AUW) resources, including fog water, dew water, cloud seeded water, and rainwater.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Processed Unconventional Water (PUW) resources, including desalinated water, wastewater treated, greywater treated, and agricultural drainage water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Transferred Unconventional Water (TUW) resources, including iceberg towed water and virtual water.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Unconventional Ground Water (UGW) including artificial recharge and fossil water.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7EF49-2B84-47DE-B15A-46F2CB00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5" y="5189566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5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AC1D205-7DE6-492F-BD27-2785FFB1D94E}"/>
              </a:ext>
            </a:extLst>
          </p:cNvPr>
          <p:cNvSpPr txBox="1">
            <a:spLocks/>
          </p:cNvSpPr>
          <p:nvPr/>
        </p:nvSpPr>
        <p:spPr>
          <a:xfrm>
            <a:off x="1256607" y="129490"/>
            <a:ext cx="10440093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The global distribution of published academic records on UWRs and Pettit's test.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7EF49-2B84-47DE-B15A-46F2CB00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5" y="5189566"/>
            <a:ext cx="1333500" cy="133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D537D-9DB7-48EF-9499-887B7A86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8" y="2412460"/>
            <a:ext cx="5804119" cy="3552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EB00E0-A86C-4402-B8A7-F83B95189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756" y="1276328"/>
            <a:ext cx="5804119" cy="32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0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5DD3E43-76CC-4BD0-A784-E52F3261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312" y="225949"/>
            <a:ext cx="644775" cy="6447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1047B6-DC3C-43D1-A698-1E56AD15263F}"/>
              </a:ext>
            </a:extLst>
          </p:cNvPr>
          <p:cNvSpPr txBox="1">
            <a:spLocks/>
          </p:cNvSpPr>
          <p:nvPr/>
        </p:nvSpPr>
        <p:spPr>
          <a:xfrm>
            <a:off x="1256607" y="129490"/>
            <a:ext cx="10440093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Maps with locations of UWRs utilizations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480D28-AAE0-4E90-9F7B-3A21EAB55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58" y="1001684"/>
            <a:ext cx="9007477" cy="56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5DD3E43-76CC-4BD0-A784-E52F3261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312" y="225949"/>
            <a:ext cx="644775" cy="6447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1047B6-DC3C-43D1-A698-1E56AD15263F}"/>
              </a:ext>
            </a:extLst>
          </p:cNvPr>
          <p:cNvSpPr txBox="1">
            <a:spLocks/>
          </p:cNvSpPr>
          <p:nvPr/>
        </p:nvSpPr>
        <p:spPr>
          <a:xfrm>
            <a:off x="1256607" y="129490"/>
            <a:ext cx="10440093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Maps with locations of UWRs utilizations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C8067-0ECF-4C4F-82D7-C50E30ECE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07" y="1001684"/>
            <a:ext cx="91725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5DD3E43-76CC-4BD0-A784-E52F3261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312" y="225949"/>
            <a:ext cx="644775" cy="6447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1047B6-DC3C-43D1-A698-1E56AD15263F}"/>
              </a:ext>
            </a:extLst>
          </p:cNvPr>
          <p:cNvSpPr txBox="1">
            <a:spLocks/>
          </p:cNvSpPr>
          <p:nvPr/>
        </p:nvSpPr>
        <p:spPr>
          <a:xfrm>
            <a:off x="1256607" y="129490"/>
            <a:ext cx="10440093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Maps with locations of UWRs utilizations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2CFCF0-B411-4B97-B516-6CB8FC094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408" y="1001684"/>
            <a:ext cx="9267825" cy="5581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F84415-9300-4B39-AB1F-BF75803243F4}"/>
              </a:ext>
            </a:extLst>
          </p:cNvPr>
          <p:cNvSpPr txBox="1"/>
          <p:nvPr/>
        </p:nvSpPr>
        <p:spPr>
          <a:xfrm>
            <a:off x="59920" y="1480839"/>
            <a:ext cx="22737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some UWRs have clear geographic limitations</a:t>
            </a:r>
          </a:p>
          <a:p>
            <a:r>
              <a:rPr lang="en-US" dirty="0"/>
              <a:t>(b) some UWRs overlap in their geographic distribution </a:t>
            </a:r>
          </a:p>
          <a:p>
            <a:r>
              <a:rPr lang="en-US" dirty="0"/>
              <a:t>(c) some are practiced only in certain contexts</a:t>
            </a:r>
          </a:p>
          <a:p>
            <a:r>
              <a:rPr lang="en-US" dirty="0"/>
              <a:t>(d) some UWRs are negligible in their abundance/implementation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61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94990"/>
            <a:ext cx="690217" cy="90669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767" y="1001684"/>
            <a:ext cx="9144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6608" y="1001684"/>
            <a:ext cx="3657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41422" y="1001684"/>
            <a:ext cx="64008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AC1D205-7DE6-492F-BD27-2785FFB1D94E}"/>
              </a:ext>
            </a:extLst>
          </p:cNvPr>
          <p:cNvSpPr txBox="1">
            <a:spLocks/>
          </p:cNvSpPr>
          <p:nvPr/>
        </p:nvSpPr>
        <p:spPr>
          <a:xfrm>
            <a:off x="1256608" y="129490"/>
            <a:ext cx="6948054" cy="794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Cost/benefit analysis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981E1-594E-4A99-8E9A-A02D4626344A}"/>
              </a:ext>
            </a:extLst>
          </p:cNvPr>
          <p:cNvSpPr/>
          <p:nvPr/>
        </p:nvSpPr>
        <p:spPr>
          <a:xfrm>
            <a:off x="123291" y="1669515"/>
            <a:ext cx="11907748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difficult to compare the costs of UWRs utilizations globally, due to variations in the materials and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costs, maintenance, additional resource costs, presence or absence of subsidies, and efficiency of UWRs systems in a given location.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7EF49-2B84-47DE-B15A-46F2CB00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5" y="5189566"/>
            <a:ext cx="1333500" cy="1333500"/>
          </a:xfrm>
          <a:prstGeom prst="rect">
            <a:avLst/>
          </a:prstGeom>
        </p:spPr>
      </p:pic>
      <p:pic>
        <p:nvPicPr>
          <p:cNvPr id="1026" name="Picture 2" descr="How to Do a Cost-Benefit Analysis for Important Decisions - Lucrum  Consulting, Inc.">
            <a:extLst>
              <a:ext uri="{FF2B5EF4-FFF2-40B4-BE49-F238E27FC236}">
                <a16:creationId xmlns:a16="http://schemas.microsoft.com/office/drawing/2014/main" id="{4BBAA657-C49E-42FB-B6FA-67B469CF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130391"/>
            <a:ext cx="3295650" cy="35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8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ople xmlns="5814b823-0c11-4577-9c22-b4ba52332890">
      <UserInfo>
        <DisplayName/>
        <AccountId xsi:nil="true"/>
        <AccountType/>
      </UserInfo>
    </Peop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CE26B53E4B944B679B7E9F6479B28" ma:contentTypeVersion="11" ma:contentTypeDescription="Create a new document." ma:contentTypeScope="" ma:versionID="d4e9f13dc992bd9d50b22e25123cdcd8">
  <xsd:schema xmlns:xsd="http://www.w3.org/2001/XMLSchema" xmlns:xs="http://www.w3.org/2001/XMLSchema" xmlns:p="http://schemas.microsoft.com/office/2006/metadata/properties" xmlns:ns2="5814b823-0c11-4577-9c22-b4ba52332890" xmlns:ns3="86b635a3-d9df-4d9d-b1bf-7f0994ed6275" targetNamespace="http://schemas.microsoft.com/office/2006/metadata/properties" ma:root="true" ma:fieldsID="03646ab3b76cc9c421fbfc4d9b7c586a" ns2:_="" ns3:_="">
    <xsd:import namespace="5814b823-0c11-4577-9c22-b4ba52332890"/>
    <xsd:import namespace="86b635a3-d9df-4d9d-b1bf-7f0994ed62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Peop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4b823-0c11-4577-9c22-b4ba52332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eople" ma:index="18" nillable="true" ma:displayName="People" ma:format="Dropdown" ma:list="UserInfo" ma:SharePointGroup="0" ma:internalName="Peop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635a3-d9df-4d9d-b1bf-7f0994ed62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050CF-D5F3-43AB-A5B0-711E2550CE39}">
  <ds:schemaRefs>
    <ds:schemaRef ds:uri="86b635a3-d9df-4d9d-b1bf-7f0994ed627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14b823-0c11-4577-9c22-b4ba5233289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6737AD-3717-4D77-B513-89E3A29E9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9AA283-157D-44C6-8D91-C81C8065A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14b823-0c11-4577-9c22-b4ba52332890"/>
    <ds:schemaRef ds:uri="86b635a3-d9df-4d9d-b1bf-7f0994ed62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17052</TotalTime>
  <Words>369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Oulun yliopisto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thesis preliminary title</dc:title>
  <dc:creator>Björn Klöve</dc:creator>
  <cp:lastModifiedBy>Zahra Karimidastenaei</cp:lastModifiedBy>
  <cp:revision>572</cp:revision>
  <dcterms:created xsi:type="dcterms:W3CDTF">2017-01-30T18:38:26Z</dcterms:created>
  <dcterms:modified xsi:type="dcterms:W3CDTF">2022-05-25T21:54:08Z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0x010100DD9CE26B53E4B944B679B7E9F6479B28</vt:lpwstr>
  </property>
  <property fmtid="{D5CDD505-2E9C-101B-9397-08002B2CF9AE}" pid="3" name="AuthorIds_UIVersion_1024">
    <vt:lpwstr>12</vt:lpwstr>
  </property>
</Properties>
</file>