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handoutMasterIdLst>
    <p:handoutMasterId r:id="rId12"/>
  </p:handoutMasterIdLst>
  <p:sldIdLst>
    <p:sldId id="257" r:id="rId2"/>
    <p:sldId id="258" r:id="rId3"/>
    <p:sldId id="264" r:id="rId4"/>
    <p:sldId id="263" r:id="rId5"/>
    <p:sldId id="259" r:id="rId6"/>
    <p:sldId id="260" r:id="rId7"/>
    <p:sldId id="261" r:id="rId8"/>
    <p:sldId id="262" r:id="rId9"/>
    <p:sldId id="265" r:id="rId1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D1051B"/>
    <a:srgbClr val="D0DD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78457" autoAdjust="0"/>
  </p:normalViewPr>
  <p:slideViewPr>
    <p:cSldViewPr snapToGrid="0">
      <p:cViewPr varScale="1">
        <p:scale>
          <a:sx n="70" d="100"/>
          <a:sy n="70" d="100"/>
        </p:scale>
        <p:origin x="476" y="5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88" d="100"/>
          <a:sy n="88" d="100"/>
        </p:scale>
        <p:origin x="2538"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8755043-3B71-4002-8820-29B2432228FC}" type="datetimeFigureOut">
              <a:rPr lang="de-DE" smtClean="0"/>
              <a:t>17.05.2022</a:t>
            </a:fld>
            <a:endParaRPr lang="de-DE"/>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4F923BF-C61A-4456-8B00-930A1CEBEA92}" type="slidenum">
              <a:rPr lang="de-DE" smtClean="0"/>
              <a:t>‹Nr.›</a:t>
            </a:fld>
            <a:endParaRPr lang="de-DE"/>
          </a:p>
        </p:txBody>
      </p:sp>
    </p:spTree>
    <p:extLst>
      <p:ext uri="{BB962C8B-B14F-4D97-AF65-F5344CB8AC3E}">
        <p14:creationId xmlns:p14="http://schemas.microsoft.com/office/powerpoint/2010/main" val="3162101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528B6F-B89E-4E8F-810A-499CA5C79A27}" type="datetimeFigureOut">
              <a:rPr lang="de-DE" smtClean="0"/>
              <a:t>17.05.2022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485611-F4DE-43EB-A1C1-C04B2C9906BB}" type="slidenum">
              <a:rPr lang="de-DE" smtClean="0"/>
              <a:t>‹Nr.›</a:t>
            </a:fld>
            <a:endParaRPr lang="de-DE"/>
          </a:p>
        </p:txBody>
      </p:sp>
    </p:spTree>
    <p:extLst>
      <p:ext uri="{BB962C8B-B14F-4D97-AF65-F5344CB8AC3E}">
        <p14:creationId xmlns:p14="http://schemas.microsoft.com/office/powerpoint/2010/main" val="1923761178"/>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900" kern="1200" dirty="0">
                <a:solidFill>
                  <a:schemeClr val="tx1"/>
                </a:solidFill>
                <a:effectLst/>
                <a:latin typeface="+mn-lt"/>
                <a:ea typeface="+mn-ea"/>
                <a:cs typeface="+mn-cs"/>
              </a:rPr>
              <a:t>Hello, I’m Franziska Roth from the German Weather Service. I present our </a:t>
            </a:r>
            <a:r>
              <a:rPr lang="en-US" sz="900" kern="1200" dirty="0">
                <a:solidFill>
                  <a:schemeClr val="tx1"/>
                </a:solidFill>
                <a:effectLst/>
                <a:latin typeface="+mn-lt"/>
                <a:ea typeface="+mn-ea"/>
                <a:cs typeface="+mn-cs"/>
              </a:rPr>
              <a:t>CH4 emission preprocessing for high resolution modelling of concentrations with the ICON-ART model.</a:t>
            </a:r>
            <a:endParaRPr lang="de-DE" dirty="0"/>
          </a:p>
        </p:txBody>
      </p:sp>
      <p:sp>
        <p:nvSpPr>
          <p:cNvPr id="4" name="Foliennummernplatzhalter 3"/>
          <p:cNvSpPr>
            <a:spLocks noGrp="1"/>
          </p:cNvSpPr>
          <p:nvPr>
            <p:ph type="sldNum" sz="quarter" idx="5"/>
          </p:nvPr>
        </p:nvSpPr>
        <p:spPr/>
        <p:txBody>
          <a:bodyPr/>
          <a:lstStyle/>
          <a:p>
            <a:fld id="{F9485611-F4DE-43EB-A1C1-C04B2C9906BB}" type="slidenum">
              <a:rPr lang="de-DE" smtClean="0"/>
              <a:t>1</a:t>
            </a:fld>
            <a:endParaRPr lang="de-DE" dirty="0"/>
          </a:p>
        </p:txBody>
      </p:sp>
    </p:spTree>
    <p:extLst>
      <p:ext uri="{BB962C8B-B14F-4D97-AF65-F5344CB8AC3E}">
        <p14:creationId xmlns:p14="http://schemas.microsoft.com/office/powerpoint/2010/main" val="3160481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900" kern="1200" dirty="0">
                <a:solidFill>
                  <a:schemeClr val="tx1"/>
                </a:solidFill>
                <a:effectLst/>
                <a:latin typeface="+mn-lt"/>
                <a:ea typeface="+mn-ea"/>
                <a:cs typeface="+mn-cs"/>
              </a:rPr>
              <a:t>The overall goal is a future observation-based emission verification. For this, modelled atmospheric concentrations are compared to observed ones. We model our concentration fields with the numerical weather prediction model ICON.</a:t>
            </a:r>
            <a:endParaRPr lang="de-DE" sz="900" kern="1200" dirty="0">
              <a:solidFill>
                <a:schemeClr val="tx1"/>
              </a:solidFill>
              <a:effectLst/>
              <a:latin typeface="+mn-lt"/>
              <a:ea typeface="+mn-ea"/>
              <a:cs typeface="+mn-cs"/>
            </a:endParaRPr>
          </a:p>
          <a:p>
            <a:endParaRPr lang="en-GB" sz="900" kern="1200" dirty="0">
              <a:solidFill>
                <a:schemeClr val="tx1"/>
              </a:solidFill>
              <a:effectLst/>
              <a:latin typeface="+mn-lt"/>
              <a:ea typeface="+mn-ea"/>
              <a:cs typeface="+mn-cs"/>
            </a:endParaRPr>
          </a:p>
          <a:p>
            <a:r>
              <a:rPr lang="en-GB" sz="900" kern="1200" dirty="0">
                <a:solidFill>
                  <a:schemeClr val="tx1"/>
                </a:solidFill>
                <a:effectLst/>
                <a:latin typeface="+mn-lt"/>
                <a:ea typeface="+mn-ea"/>
                <a:cs typeface="+mn-cs"/>
              </a:rPr>
              <a:t>For example, we use anthropogenic greenhouse gas emissions provided by Copernicus/TNO. As they are in a different grid, we have to pre-process these emissions for the purpose of including them into the ICON model.</a:t>
            </a:r>
            <a:endParaRPr lang="de-DE" sz="9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5"/>
          </p:nvPr>
        </p:nvSpPr>
        <p:spPr/>
        <p:txBody>
          <a:bodyPr/>
          <a:lstStyle/>
          <a:p>
            <a:fld id="{F9485611-F4DE-43EB-A1C1-C04B2C9906BB}" type="slidenum">
              <a:rPr lang="de-DE" smtClean="0"/>
              <a:t>2</a:t>
            </a:fld>
            <a:endParaRPr lang="de-DE" dirty="0"/>
          </a:p>
        </p:txBody>
      </p:sp>
    </p:spTree>
    <p:extLst>
      <p:ext uri="{BB962C8B-B14F-4D97-AF65-F5344CB8AC3E}">
        <p14:creationId xmlns:p14="http://schemas.microsoft.com/office/powerpoint/2010/main" val="2727168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Common interpolation methods are not suitable for our task. They cause errors, may smooth gradients or may not preserve mass.</a:t>
            </a:r>
          </a:p>
          <a:p>
            <a:endParaRPr lang="en-US"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solidFill>
                <a:effectLst/>
                <a:latin typeface="+mn-lt"/>
                <a:ea typeface="+mn-ea"/>
                <a:cs typeface="+mn-cs"/>
              </a:rPr>
              <a:t>An alternative is to split each data point into synthetic high-resolution points. They cover the area, the original data point is representing. That means, the original point emissions are refined, before they are mapped to the target grid. This method is referred here as “preprocessing emissions”.</a:t>
            </a:r>
            <a:endParaRPr lang="de-DE" sz="900" kern="1200" dirty="0">
              <a:solidFill>
                <a:schemeClr val="tx1"/>
              </a:solidFill>
              <a:effectLst/>
              <a:latin typeface="+mn-lt"/>
              <a:ea typeface="+mn-ea"/>
              <a:cs typeface="+mn-cs"/>
            </a:endParaRPr>
          </a:p>
          <a:p>
            <a:endParaRPr lang="en-US" dirty="0"/>
          </a:p>
          <a:p>
            <a:endParaRPr lang="en-US" dirty="0"/>
          </a:p>
          <a:p>
            <a:endParaRPr lang="de-DE" dirty="0"/>
          </a:p>
        </p:txBody>
      </p:sp>
      <p:sp>
        <p:nvSpPr>
          <p:cNvPr id="4" name="Foliennummernplatzhalter 3"/>
          <p:cNvSpPr>
            <a:spLocks noGrp="1"/>
          </p:cNvSpPr>
          <p:nvPr>
            <p:ph type="sldNum" sz="quarter" idx="5"/>
          </p:nvPr>
        </p:nvSpPr>
        <p:spPr/>
        <p:txBody>
          <a:bodyPr/>
          <a:lstStyle/>
          <a:p>
            <a:fld id="{F9485611-F4DE-43EB-A1C1-C04B2C9906BB}" type="slidenum">
              <a:rPr lang="de-DE" smtClean="0"/>
              <a:t>3</a:t>
            </a:fld>
            <a:endParaRPr lang="de-DE" dirty="0"/>
          </a:p>
        </p:txBody>
      </p:sp>
    </p:spTree>
    <p:extLst>
      <p:ext uri="{BB962C8B-B14F-4D97-AF65-F5344CB8AC3E}">
        <p14:creationId xmlns:p14="http://schemas.microsoft.com/office/powerpoint/2010/main" val="3440903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900" kern="1200" dirty="0">
                <a:solidFill>
                  <a:schemeClr val="tx1"/>
                </a:solidFill>
                <a:effectLst/>
                <a:latin typeface="+mn-lt"/>
                <a:ea typeface="+mn-ea"/>
                <a:cs typeface="+mn-cs"/>
              </a:rPr>
              <a:t>For example, here you see the Copernicus/TNO emissions mapped onto administrative units of Germany. In this example, you see the sector Waste. </a:t>
            </a:r>
          </a:p>
          <a:p>
            <a:endParaRPr lang="en-GB" sz="900" kern="1200" dirty="0">
              <a:solidFill>
                <a:schemeClr val="tx1"/>
              </a:solidFill>
              <a:effectLst/>
              <a:latin typeface="+mn-lt"/>
              <a:ea typeface="+mn-ea"/>
              <a:cs typeface="+mn-cs"/>
            </a:endParaRPr>
          </a:p>
          <a:p>
            <a:r>
              <a:rPr lang="en-GB" sz="900" kern="1200" dirty="0">
                <a:solidFill>
                  <a:schemeClr val="tx1"/>
                </a:solidFill>
                <a:effectLst/>
                <a:latin typeface="+mn-lt"/>
                <a:ea typeface="+mn-ea"/>
                <a:cs typeface="+mn-cs"/>
              </a:rPr>
              <a:t>We refined the Copernicus/TNO emissions with 49 points, because 49 square km is the original resolution of the data. Even for the large German federal states the “</a:t>
            </a:r>
            <a:r>
              <a:rPr lang="en-GB" sz="900" kern="1200" dirty="0" err="1">
                <a:solidFill>
                  <a:schemeClr val="tx1"/>
                </a:solidFill>
                <a:effectLst/>
                <a:latin typeface="+mn-lt"/>
                <a:ea typeface="+mn-ea"/>
                <a:cs typeface="+mn-cs"/>
              </a:rPr>
              <a:t>Bundesländer</a:t>
            </a:r>
            <a:r>
              <a:rPr lang="en-GB" sz="900" kern="1200" dirty="0">
                <a:solidFill>
                  <a:schemeClr val="tx1"/>
                </a:solidFill>
                <a:effectLst/>
                <a:latin typeface="+mn-lt"/>
                <a:ea typeface="+mn-ea"/>
                <a:cs typeface="+mn-cs"/>
              </a:rPr>
              <a:t>”, which span several hundreds of km, it makes a difference of several percent if we employ refinement with the pre-processor. The effect is larger for the smaller administrative units, the counties, in German called “</a:t>
            </a:r>
            <a:r>
              <a:rPr lang="en-GB" sz="900" kern="1200" dirty="0" err="1">
                <a:solidFill>
                  <a:schemeClr val="tx1"/>
                </a:solidFill>
                <a:effectLst/>
                <a:latin typeface="+mn-lt"/>
                <a:ea typeface="+mn-ea"/>
                <a:cs typeface="+mn-cs"/>
              </a:rPr>
              <a:t>Landkreise</a:t>
            </a:r>
            <a:r>
              <a:rPr lang="en-GB" sz="900" kern="1200" dirty="0">
                <a:solidFill>
                  <a:schemeClr val="tx1"/>
                </a:solidFill>
                <a:effectLst/>
                <a:latin typeface="+mn-lt"/>
                <a:ea typeface="+mn-ea"/>
                <a:cs typeface="+mn-cs"/>
              </a:rPr>
              <a:t>”, which may span only a few km. </a:t>
            </a:r>
          </a:p>
          <a:p>
            <a:endParaRPr lang="en-GB" sz="900" kern="1200" dirty="0">
              <a:solidFill>
                <a:schemeClr val="tx1"/>
              </a:solidFill>
              <a:effectLst/>
              <a:latin typeface="+mn-lt"/>
              <a:ea typeface="+mn-ea"/>
              <a:cs typeface="+mn-cs"/>
            </a:endParaRPr>
          </a:p>
          <a:p>
            <a:r>
              <a:rPr lang="en-GB" sz="900" kern="1200" dirty="0">
                <a:solidFill>
                  <a:schemeClr val="tx1"/>
                </a:solidFill>
                <a:effectLst/>
                <a:latin typeface="+mn-lt"/>
                <a:ea typeface="+mn-ea"/>
                <a:cs typeface="+mn-cs"/>
              </a:rPr>
              <a:t>Depending on chance, for emissions located at the county border, the effect could reach close to 100%. In our example, we find a mean absolute deviation of 10%. </a:t>
            </a:r>
            <a:endParaRPr lang="de-DE" sz="900" kern="1200" dirty="0">
              <a:solidFill>
                <a:schemeClr val="tx1"/>
              </a:solidFill>
              <a:effectLst/>
              <a:latin typeface="+mn-lt"/>
              <a:ea typeface="+mn-ea"/>
              <a:cs typeface="+mn-cs"/>
            </a:endParaRPr>
          </a:p>
          <a:p>
            <a:endParaRPr lang="en-GB" sz="900" kern="1200" dirty="0">
              <a:solidFill>
                <a:schemeClr val="tx1"/>
              </a:solidFill>
              <a:effectLst/>
              <a:latin typeface="+mn-lt"/>
              <a:ea typeface="+mn-ea"/>
              <a:cs typeface="+mn-cs"/>
            </a:endParaRPr>
          </a:p>
          <a:p>
            <a:r>
              <a:rPr lang="en-GB" sz="900" kern="1200" dirty="0">
                <a:solidFill>
                  <a:schemeClr val="tx1"/>
                </a:solidFill>
                <a:effectLst/>
                <a:latin typeface="+mn-lt"/>
                <a:ea typeface="+mn-ea"/>
                <a:cs typeface="+mn-cs"/>
              </a:rPr>
              <a:t>The issue gets larger with higher resolution.</a:t>
            </a:r>
            <a:endParaRPr lang="de-DE" sz="9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5"/>
          </p:nvPr>
        </p:nvSpPr>
        <p:spPr/>
        <p:txBody>
          <a:bodyPr/>
          <a:lstStyle/>
          <a:p>
            <a:fld id="{F9485611-F4DE-43EB-A1C1-C04B2C9906BB}" type="slidenum">
              <a:rPr lang="de-DE" smtClean="0"/>
              <a:t>4</a:t>
            </a:fld>
            <a:endParaRPr lang="de-DE"/>
          </a:p>
        </p:txBody>
      </p:sp>
    </p:spTree>
    <p:extLst>
      <p:ext uri="{BB962C8B-B14F-4D97-AF65-F5344CB8AC3E}">
        <p14:creationId xmlns:p14="http://schemas.microsoft.com/office/powerpoint/2010/main" val="680674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900" kern="1200" dirty="0">
                <a:solidFill>
                  <a:schemeClr val="tx1"/>
                </a:solidFill>
                <a:effectLst/>
                <a:latin typeface="+mn-lt"/>
                <a:ea typeface="+mn-ea"/>
                <a:cs typeface="+mn-cs"/>
              </a:rPr>
              <a:t>If we want to include the emissions into our model, they need to be mapped onto the ICON triangular grid in a mass conserving manner.</a:t>
            </a:r>
            <a:endParaRPr lang="de-DE" sz="900" kern="1200" dirty="0">
              <a:solidFill>
                <a:schemeClr val="tx1"/>
              </a:solidFill>
              <a:effectLst/>
              <a:latin typeface="+mn-lt"/>
              <a:ea typeface="+mn-ea"/>
              <a:cs typeface="+mn-cs"/>
            </a:endParaRPr>
          </a:p>
          <a:p>
            <a:endParaRPr lang="en-US" sz="900" kern="1200" dirty="0">
              <a:solidFill>
                <a:schemeClr val="tx1"/>
              </a:solidFill>
              <a:effectLst/>
              <a:latin typeface="+mn-lt"/>
              <a:ea typeface="+mn-ea"/>
              <a:cs typeface="+mn-cs"/>
            </a:endParaRPr>
          </a:p>
          <a:p>
            <a:r>
              <a:rPr lang="en-US" sz="900" kern="1200" dirty="0">
                <a:solidFill>
                  <a:schemeClr val="tx1"/>
                </a:solidFill>
                <a:effectLst/>
                <a:latin typeface="+mn-lt"/>
                <a:ea typeface="+mn-ea"/>
                <a:cs typeface="+mn-cs"/>
              </a:rPr>
              <a:t>Here you see triangular grid cells with an area of about 170 square km. </a:t>
            </a:r>
            <a:r>
              <a:rPr lang="en-US" sz="900" kern="1200">
                <a:solidFill>
                  <a:schemeClr val="tx1"/>
                </a:solidFill>
                <a:effectLst/>
                <a:latin typeface="+mn-lt"/>
                <a:ea typeface="+mn-ea"/>
                <a:cs typeface="+mn-cs"/>
              </a:rPr>
              <a:t>Our </a:t>
            </a:r>
            <a:r>
              <a:rPr lang="en-US" sz="900" kern="1200" dirty="0">
                <a:solidFill>
                  <a:schemeClr val="tx1"/>
                </a:solidFill>
                <a:effectLst/>
                <a:latin typeface="+mn-lt"/>
                <a:ea typeface="+mn-ea"/>
                <a:cs typeface="+mn-cs"/>
              </a:rPr>
              <a:t>input grid from Copernicus/TNO data has a resolution of 49 square km. </a:t>
            </a:r>
          </a:p>
          <a:p>
            <a:endParaRPr lang="en-US" sz="900" kern="1200" dirty="0">
              <a:solidFill>
                <a:schemeClr val="tx1"/>
              </a:solidFill>
              <a:effectLst/>
              <a:latin typeface="+mn-lt"/>
              <a:ea typeface="+mn-ea"/>
              <a:cs typeface="+mn-cs"/>
            </a:endParaRPr>
          </a:p>
          <a:p>
            <a:r>
              <a:rPr lang="en-US" dirty="0"/>
              <a:t>The original data point actually represents an area, which can fall in one or more ICON triangular cells. </a:t>
            </a:r>
            <a:r>
              <a:rPr lang="en-US" sz="900" kern="1200" dirty="0">
                <a:solidFill>
                  <a:schemeClr val="tx1"/>
                </a:solidFill>
                <a:effectLst/>
                <a:latin typeface="+mn-lt"/>
                <a:ea typeface="+mn-ea"/>
                <a:cs typeface="+mn-cs"/>
              </a:rPr>
              <a:t>Without refining, summing up the emission points in a single ICON cell is not precise.</a:t>
            </a:r>
            <a:endParaRPr lang="de-DE" dirty="0"/>
          </a:p>
        </p:txBody>
      </p:sp>
      <p:sp>
        <p:nvSpPr>
          <p:cNvPr id="4" name="Foliennummernplatzhalter 3"/>
          <p:cNvSpPr>
            <a:spLocks noGrp="1"/>
          </p:cNvSpPr>
          <p:nvPr>
            <p:ph type="sldNum" sz="quarter" idx="5"/>
          </p:nvPr>
        </p:nvSpPr>
        <p:spPr/>
        <p:txBody>
          <a:bodyPr/>
          <a:lstStyle/>
          <a:p>
            <a:fld id="{F9485611-F4DE-43EB-A1C1-C04B2C9906BB}" type="slidenum">
              <a:rPr lang="de-DE" smtClean="0"/>
              <a:t>5</a:t>
            </a:fld>
            <a:endParaRPr lang="de-DE"/>
          </a:p>
        </p:txBody>
      </p:sp>
    </p:spTree>
    <p:extLst>
      <p:ext uri="{BB962C8B-B14F-4D97-AF65-F5344CB8AC3E}">
        <p14:creationId xmlns:p14="http://schemas.microsoft.com/office/powerpoint/2010/main" val="1413761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We spread the emission strength of the original data point over several synthetic points, covering the area representing the original data point. </a:t>
            </a:r>
            <a:r>
              <a:rPr lang="en-US" sz="900" kern="1200" dirty="0">
                <a:solidFill>
                  <a:schemeClr val="tx1"/>
                </a:solidFill>
                <a:effectLst/>
                <a:latin typeface="+mn-lt"/>
                <a:ea typeface="+mn-ea"/>
                <a:cs typeface="+mn-cs"/>
              </a:rPr>
              <a:t>In this example, we choose a refinement of 10 multiplied by 10. </a:t>
            </a:r>
            <a:endParaRPr lang="en-US" dirty="0"/>
          </a:p>
          <a:p>
            <a:endParaRPr lang="en-US" dirty="0"/>
          </a:p>
          <a:p>
            <a:r>
              <a:rPr lang="en-US" dirty="0"/>
              <a:t>Therefore, the pre-processor allows much more accurate mapping to a single ICON cell. </a:t>
            </a:r>
            <a:endParaRPr lang="de-DE" dirty="0"/>
          </a:p>
        </p:txBody>
      </p:sp>
      <p:sp>
        <p:nvSpPr>
          <p:cNvPr id="4" name="Foliennummernplatzhalter 3"/>
          <p:cNvSpPr>
            <a:spLocks noGrp="1"/>
          </p:cNvSpPr>
          <p:nvPr>
            <p:ph type="sldNum" sz="quarter" idx="5"/>
          </p:nvPr>
        </p:nvSpPr>
        <p:spPr/>
        <p:txBody>
          <a:bodyPr/>
          <a:lstStyle/>
          <a:p>
            <a:fld id="{F9485611-F4DE-43EB-A1C1-C04B2C9906BB}" type="slidenum">
              <a:rPr lang="de-DE" smtClean="0"/>
              <a:t>6</a:t>
            </a:fld>
            <a:endParaRPr lang="de-DE"/>
          </a:p>
        </p:txBody>
      </p:sp>
    </p:spTree>
    <p:extLst>
      <p:ext uri="{BB962C8B-B14F-4D97-AF65-F5344CB8AC3E}">
        <p14:creationId xmlns:p14="http://schemas.microsoft.com/office/powerpoint/2010/main" val="529579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900" kern="1200" dirty="0">
                <a:solidFill>
                  <a:schemeClr val="tx1"/>
                </a:solidFill>
                <a:effectLst/>
                <a:latin typeface="+mn-lt"/>
                <a:ea typeface="+mn-ea"/>
                <a:cs typeface="+mn-cs"/>
              </a:rPr>
              <a:t>The preprocessed emission data has the latitude and longitude of the ICON cell midpoint assigned and the respective emission sum over each grid cell.</a:t>
            </a:r>
            <a:endParaRPr lang="de-DE" dirty="0"/>
          </a:p>
        </p:txBody>
      </p:sp>
      <p:sp>
        <p:nvSpPr>
          <p:cNvPr id="4" name="Foliennummernplatzhalter 3"/>
          <p:cNvSpPr>
            <a:spLocks noGrp="1"/>
          </p:cNvSpPr>
          <p:nvPr>
            <p:ph type="sldNum" sz="quarter" idx="5"/>
          </p:nvPr>
        </p:nvSpPr>
        <p:spPr/>
        <p:txBody>
          <a:bodyPr/>
          <a:lstStyle/>
          <a:p>
            <a:fld id="{F9485611-F4DE-43EB-A1C1-C04B2C9906BB}" type="slidenum">
              <a:rPr lang="de-DE" smtClean="0"/>
              <a:t>7</a:t>
            </a:fld>
            <a:endParaRPr lang="de-DE"/>
          </a:p>
        </p:txBody>
      </p:sp>
    </p:spTree>
    <p:extLst>
      <p:ext uri="{BB962C8B-B14F-4D97-AF65-F5344CB8AC3E}">
        <p14:creationId xmlns:p14="http://schemas.microsoft.com/office/powerpoint/2010/main" val="2671880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solidFill>
                <a:effectLst/>
                <a:latin typeface="+mn-lt"/>
                <a:ea typeface="+mn-ea"/>
                <a:cs typeface="+mn-cs"/>
              </a:rPr>
              <a:t>On the left-hand side are the original point emissions over Germany and on the right-hand side are the preprocessed ones. In the middle you can see a magnified cut-out </a:t>
            </a:r>
            <a:r>
              <a:rPr lang="en-US" sz="900" kern="1200">
                <a:solidFill>
                  <a:schemeClr val="tx1"/>
                </a:solidFill>
                <a:effectLst/>
                <a:latin typeface="+mn-lt"/>
                <a:ea typeface="+mn-ea"/>
                <a:cs typeface="+mn-cs"/>
              </a:rPr>
              <a:t>over Germany. </a:t>
            </a:r>
            <a:r>
              <a:rPr lang="en-US" sz="900" kern="1200" dirty="0">
                <a:solidFill>
                  <a:schemeClr val="tx1"/>
                </a:solidFill>
                <a:effectLst/>
                <a:latin typeface="+mn-lt"/>
                <a:ea typeface="+mn-ea"/>
                <a:cs typeface="+mn-cs"/>
              </a:rPr>
              <a:t>The preprocessed emissions can be used directly for concentration modelling in ICON.</a:t>
            </a:r>
            <a:endParaRPr lang="de-DE" sz="9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5"/>
          </p:nvPr>
        </p:nvSpPr>
        <p:spPr/>
        <p:txBody>
          <a:bodyPr/>
          <a:lstStyle/>
          <a:p>
            <a:fld id="{F9485611-F4DE-43EB-A1C1-C04B2C9906BB}" type="slidenum">
              <a:rPr lang="de-DE" smtClean="0"/>
              <a:t>8</a:t>
            </a:fld>
            <a:endParaRPr lang="de-DE"/>
          </a:p>
        </p:txBody>
      </p:sp>
    </p:spTree>
    <p:extLst>
      <p:ext uri="{BB962C8B-B14F-4D97-AF65-F5344CB8AC3E}">
        <p14:creationId xmlns:p14="http://schemas.microsoft.com/office/powerpoint/2010/main" val="3025635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We showed here that, in unfortunate circumstances, the geo-localization error without a pre-processor could be up to nearly 100%. We chose a pre-processor refinement to get a geo-localization error below 2%. In summary, it is important to choose a mass-conserving pre-processor with appropriate resolution for greenhouse gas concentration modelling. </a:t>
            </a:r>
          </a:p>
          <a:p>
            <a:endParaRPr lang="en-US"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dirty="0"/>
              <a:t>We acknowledge discussions with Martijn Schaap (TNO/FUB) for the idea for our pre-processor. We also acknowledge the collaboration with Sabine Banzhaf (FUB) in the </a:t>
            </a:r>
            <a:r>
              <a:rPr lang="en-US" sz="900" dirty="0" err="1"/>
              <a:t>HoTC</a:t>
            </a:r>
            <a:r>
              <a:rPr lang="en-US" sz="900" dirty="0"/>
              <a:t> project, funded by the German Federal Ministry for Digital and Transport.</a:t>
            </a:r>
            <a:endParaRPr lang="en-US" dirty="0"/>
          </a:p>
          <a:p>
            <a:endParaRPr lang="en-US" dirty="0"/>
          </a:p>
          <a:p>
            <a:r>
              <a:rPr lang="de-DE" dirty="0" err="1"/>
              <a:t>Thank</a:t>
            </a:r>
            <a:r>
              <a:rPr lang="de-DE" dirty="0"/>
              <a:t> </a:t>
            </a:r>
            <a:r>
              <a:rPr lang="de-DE" dirty="0" err="1"/>
              <a:t>you</a:t>
            </a:r>
            <a:r>
              <a:rPr lang="de-DE" dirty="0"/>
              <a:t> </a:t>
            </a:r>
            <a:r>
              <a:rPr lang="de-DE" dirty="0" err="1"/>
              <a:t>for</a:t>
            </a:r>
            <a:r>
              <a:rPr lang="de-DE" dirty="0"/>
              <a:t> </a:t>
            </a:r>
            <a:r>
              <a:rPr lang="de-DE" dirty="0" err="1"/>
              <a:t>your</a:t>
            </a:r>
            <a:r>
              <a:rPr lang="de-DE" dirty="0"/>
              <a:t> </a:t>
            </a:r>
            <a:r>
              <a:rPr lang="de-DE" dirty="0" err="1"/>
              <a:t>attention</a:t>
            </a:r>
            <a:r>
              <a:rPr lang="de-DE" dirty="0"/>
              <a:t>.</a:t>
            </a:r>
          </a:p>
        </p:txBody>
      </p:sp>
      <p:sp>
        <p:nvSpPr>
          <p:cNvPr id="4" name="Foliennummernplatzhalter 3"/>
          <p:cNvSpPr>
            <a:spLocks noGrp="1"/>
          </p:cNvSpPr>
          <p:nvPr>
            <p:ph type="sldNum" sz="quarter" idx="5"/>
          </p:nvPr>
        </p:nvSpPr>
        <p:spPr/>
        <p:txBody>
          <a:bodyPr/>
          <a:lstStyle/>
          <a:p>
            <a:fld id="{F9485611-F4DE-43EB-A1C1-C04B2C9906BB}" type="slidenum">
              <a:rPr lang="de-DE" smtClean="0"/>
              <a:t>9</a:t>
            </a:fld>
            <a:endParaRPr lang="de-DE"/>
          </a:p>
        </p:txBody>
      </p:sp>
    </p:spTree>
    <p:extLst>
      <p:ext uri="{BB962C8B-B14F-4D97-AF65-F5344CB8AC3E}">
        <p14:creationId xmlns:p14="http://schemas.microsoft.com/office/powerpoint/2010/main" val="3921753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mit Bild">
    <p:spTree>
      <p:nvGrpSpPr>
        <p:cNvPr id="1" name=""/>
        <p:cNvGrpSpPr/>
        <p:nvPr/>
      </p:nvGrpSpPr>
      <p:grpSpPr>
        <a:xfrm>
          <a:off x="0" y="0"/>
          <a:ext cx="0" cy="0"/>
          <a:chOff x="0" y="0"/>
          <a:chExt cx="0" cy="0"/>
        </a:xfrm>
      </p:grpSpPr>
      <p:sp>
        <p:nvSpPr>
          <p:cNvPr id="7" name="Bildplatzhalter 6" descr="Schmuckbild ohne inhaltlichen Bezug zum Vortrag." title="Schmuckbild"/>
          <p:cNvSpPr>
            <a:spLocks noGrp="1"/>
          </p:cNvSpPr>
          <p:nvPr>
            <p:ph type="pic" sz="quarter" idx="13" hasCustomPrompt="1"/>
          </p:nvPr>
        </p:nvSpPr>
        <p:spPr>
          <a:xfrm>
            <a:off x="468313" y="915988"/>
            <a:ext cx="8207375" cy="3600450"/>
          </a:xfrm>
          <a:solidFill>
            <a:schemeClr val="bg2"/>
          </a:solidFill>
        </p:spPr>
        <p:txBody>
          <a:bodyPr anchor="t" anchorCtr="1"/>
          <a:lstStyle>
            <a:lvl1pPr marL="0" indent="0" algn="ctr">
              <a:buFontTx/>
              <a:buNone/>
              <a:defRPr sz="3600" baseline="0">
                <a:solidFill>
                  <a:schemeClr val="tx2"/>
                </a:solidFill>
              </a:defRPr>
            </a:lvl1pPr>
          </a:lstStyle>
          <a:p>
            <a:r>
              <a:rPr lang="de-DE" dirty="0"/>
              <a:t>Platzhalter für (Titel-) Bild, durch Klicken auf Symbol hinzufügen</a:t>
            </a:r>
          </a:p>
        </p:txBody>
      </p:sp>
      <p:sp>
        <p:nvSpPr>
          <p:cNvPr id="2" name="Title 1"/>
          <p:cNvSpPr>
            <a:spLocks noGrp="1"/>
          </p:cNvSpPr>
          <p:nvPr>
            <p:ph type="ctrTitle" hasCustomPrompt="1"/>
          </p:nvPr>
        </p:nvSpPr>
        <p:spPr>
          <a:xfrm>
            <a:off x="395287" y="3984374"/>
            <a:ext cx="8353425" cy="651784"/>
          </a:xfrm>
          <a:solidFill>
            <a:schemeClr val="bg1"/>
          </a:solidFill>
        </p:spPr>
        <p:txBody>
          <a:bodyPr tIns="144000" bIns="90000" anchor="b"/>
          <a:lstStyle>
            <a:lvl1pPr algn="ctr">
              <a:defRPr sz="3000"/>
            </a:lvl1pPr>
          </a:lstStyle>
          <a:p>
            <a:r>
              <a:rPr lang="de-DE" dirty="0"/>
              <a:t>Titel durch Klicken bearbeiten</a:t>
            </a:r>
            <a:endParaRPr lang="en-US" dirty="0"/>
          </a:p>
        </p:txBody>
      </p:sp>
      <p:sp>
        <p:nvSpPr>
          <p:cNvPr id="3" name="Datumsplatzhalter 2"/>
          <p:cNvSpPr>
            <a:spLocks noGrp="1"/>
          </p:cNvSpPr>
          <p:nvPr>
            <p:ph type="dt" sz="half" idx="14"/>
          </p:nvPr>
        </p:nvSpPr>
        <p:spPr>
          <a:xfrm>
            <a:off x="542166" y="4739302"/>
            <a:ext cx="2143884" cy="274637"/>
          </a:xfrm>
        </p:spPr>
        <p:txBody>
          <a:bodyPr/>
          <a:lstStyle/>
          <a:p>
            <a:r>
              <a:rPr lang="de-DE"/>
              <a:t>27.05.2022</a:t>
            </a:r>
            <a:endParaRPr lang="de-DE" dirty="0"/>
          </a:p>
        </p:txBody>
      </p:sp>
      <p:sp>
        <p:nvSpPr>
          <p:cNvPr id="5" name="Fußzeilenplatzhalter 4"/>
          <p:cNvSpPr>
            <a:spLocks noGrp="1"/>
          </p:cNvSpPr>
          <p:nvPr>
            <p:ph type="ftr" sz="quarter" idx="15"/>
          </p:nvPr>
        </p:nvSpPr>
        <p:spPr>
          <a:xfrm>
            <a:off x="3262312" y="4739302"/>
            <a:ext cx="5413375" cy="274637"/>
          </a:xfrm>
        </p:spPr>
        <p:txBody>
          <a:bodyPr/>
          <a:lstStyle/>
          <a:p>
            <a:r>
              <a:rPr lang="en-US"/>
              <a:t>EGU22-9679                 Session  AS3.11                 Franziska Roth</a:t>
            </a:r>
            <a:endParaRPr lang="de-DE" dirty="0"/>
          </a:p>
        </p:txBody>
      </p:sp>
    </p:spTree>
    <p:extLst>
      <p:ext uri="{BB962C8B-B14F-4D97-AF65-F5344CB8AC3E}">
        <p14:creationId xmlns:p14="http://schemas.microsoft.com/office/powerpoint/2010/main" val="1468610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halt mit Überschrift und Infozeile">
    <p:spTree>
      <p:nvGrpSpPr>
        <p:cNvPr id="1" name=""/>
        <p:cNvGrpSpPr/>
        <p:nvPr/>
      </p:nvGrpSpPr>
      <p:grpSpPr>
        <a:xfrm>
          <a:off x="0" y="0"/>
          <a:ext cx="0" cy="0"/>
          <a:chOff x="0" y="0"/>
          <a:chExt cx="0" cy="0"/>
        </a:xfrm>
      </p:grpSpPr>
      <p:sp>
        <p:nvSpPr>
          <p:cNvPr id="14" name="Titel 4"/>
          <p:cNvSpPr>
            <a:spLocks noGrp="1"/>
          </p:cNvSpPr>
          <p:nvPr>
            <p:ph type="title" hasCustomPrompt="1"/>
          </p:nvPr>
        </p:nvSpPr>
        <p:spPr>
          <a:xfrm>
            <a:off x="395287" y="864000"/>
            <a:ext cx="8353425" cy="387798"/>
          </a:xfrm>
        </p:spPr>
        <p:txBody>
          <a:bodyPr/>
          <a:lstStyle/>
          <a:p>
            <a:r>
              <a:rPr lang="de-DE" dirty="0"/>
              <a:t>Folientitel durch Klicken bearbeiten</a:t>
            </a:r>
          </a:p>
        </p:txBody>
      </p:sp>
      <p:sp>
        <p:nvSpPr>
          <p:cNvPr id="12" name="Content Placeholder 2"/>
          <p:cNvSpPr>
            <a:spLocks noGrp="1"/>
          </p:cNvSpPr>
          <p:nvPr>
            <p:ph idx="1" hasCustomPrompt="1"/>
          </p:nvPr>
        </p:nvSpPr>
        <p:spPr>
          <a:xfrm>
            <a:off x="395288" y="1369219"/>
            <a:ext cx="8353424" cy="3147219"/>
          </a:xfrm>
          <a:prstGeom prst="rect">
            <a:avLst/>
          </a:prstGeom>
          <a:solidFill>
            <a:schemeClr val="bg2"/>
          </a:solidFill>
        </p:spPr>
        <p:txBody>
          <a:bodyPr/>
          <a:lstStyle>
            <a:lvl1pPr marL="0" indent="0" algn="ctr">
              <a:buNone/>
              <a:defRPr baseline="0">
                <a:solidFill>
                  <a:schemeClr val="tx2"/>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e-DE" dirty="0"/>
              <a:t>Platzhalter durch Klick auf ein Icon füllen</a:t>
            </a:r>
            <a:endParaRPr lang="en-US" dirty="0"/>
          </a:p>
        </p:txBody>
      </p:sp>
      <p:sp>
        <p:nvSpPr>
          <p:cNvPr id="4" name="Textplatzhalter 3"/>
          <p:cNvSpPr>
            <a:spLocks noGrp="1"/>
          </p:cNvSpPr>
          <p:nvPr>
            <p:ph type="body" sz="quarter" idx="18" hasCustomPrompt="1"/>
          </p:nvPr>
        </p:nvSpPr>
        <p:spPr>
          <a:xfrm>
            <a:off x="395288" y="4259069"/>
            <a:ext cx="8353424" cy="257369"/>
          </a:xfrm>
          <a:solidFill>
            <a:schemeClr val="bg1">
              <a:alpha val="50000"/>
            </a:schemeClr>
          </a:solidFill>
        </p:spPr>
        <p:txBody>
          <a:bodyPr wrap="square" anchor="b" anchorCtr="0">
            <a:spAutoFit/>
          </a:bodyPr>
          <a:lstStyle>
            <a:lvl1pPr marL="0" indent="0" algn="r">
              <a:buNone/>
              <a:defRPr sz="1200">
                <a:solidFill>
                  <a:srgbClr val="000000"/>
                </a:solidFill>
              </a:defRPr>
            </a:lvl1pPr>
          </a:lstStyle>
          <a:p>
            <a:pPr lvl="0"/>
            <a:r>
              <a:rPr lang="de-DE" dirty="0"/>
              <a:t>In diesem Textfeld können Sie die Abbildung/Chart kurz erläutern.</a:t>
            </a:r>
          </a:p>
        </p:txBody>
      </p:sp>
      <p:sp>
        <p:nvSpPr>
          <p:cNvPr id="3" name="Datumsplatzhalter 2"/>
          <p:cNvSpPr>
            <a:spLocks noGrp="1"/>
          </p:cNvSpPr>
          <p:nvPr>
            <p:ph type="dt" sz="half" idx="14"/>
          </p:nvPr>
        </p:nvSpPr>
        <p:spPr/>
        <p:txBody>
          <a:bodyPr/>
          <a:lstStyle/>
          <a:p>
            <a:r>
              <a:rPr lang="de-DE"/>
              <a:t>27.05.2022</a:t>
            </a:r>
          </a:p>
        </p:txBody>
      </p:sp>
      <p:sp>
        <p:nvSpPr>
          <p:cNvPr id="6" name="Fußzeilenplatzhalter 5"/>
          <p:cNvSpPr>
            <a:spLocks noGrp="1"/>
          </p:cNvSpPr>
          <p:nvPr>
            <p:ph type="ftr" sz="quarter" idx="15"/>
          </p:nvPr>
        </p:nvSpPr>
        <p:spPr/>
        <p:txBody>
          <a:bodyPr/>
          <a:lstStyle/>
          <a:p>
            <a:r>
              <a:rPr lang="en-US"/>
              <a:t>EGU22-9679                 Session  AS3.11                 Franziska Roth</a:t>
            </a:r>
            <a:endParaRPr lang="de-DE" dirty="0"/>
          </a:p>
        </p:txBody>
      </p:sp>
      <p:sp>
        <p:nvSpPr>
          <p:cNvPr id="9" name="Foliennummernplatzhalter 8"/>
          <p:cNvSpPr>
            <a:spLocks noGrp="1"/>
          </p:cNvSpPr>
          <p:nvPr>
            <p:ph type="sldNum" sz="quarter" idx="16"/>
          </p:nvPr>
        </p:nvSpPr>
        <p:spPr/>
        <p:txBody>
          <a:bodyPr/>
          <a:lstStyle/>
          <a:p>
            <a:fld id="{6558FC84-22FA-4F5E-86B7-A7761BE44B02}" type="slidenum">
              <a:rPr lang="de-DE" smtClean="0"/>
              <a:t>‹Nr.›</a:t>
            </a:fld>
            <a:endParaRPr lang="de-DE" dirty="0"/>
          </a:p>
        </p:txBody>
      </p:sp>
    </p:spTree>
    <p:extLst>
      <p:ext uri="{BB962C8B-B14F-4D97-AF65-F5344CB8AC3E}">
        <p14:creationId xmlns:p14="http://schemas.microsoft.com/office/powerpoint/2010/main" val="4040043717"/>
      </p:ext>
    </p:extLst>
  </p:cSld>
  <p:clrMapOvr>
    <a:masterClrMapping/>
  </p:clrMapOvr>
  <p:extLst mod="1">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halt mit Faktenbox klein">
    <p:spTree>
      <p:nvGrpSpPr>
        <p:cNvPr id="1" name=""/>
        <p:cNvGrpSpPr/>
        <p:nvPr/>
      </p:nvGrpSpPr>
      <p:grpSpPr>
        <a:xfrm>
          <a:off x="0" y="0"/>
          <a:ext cx="0" cy="0"/>
          <a:chOff x="0" y="0"/>
          <a:chExt cx="0" cy="0"/>
        </a:xfrm>
      </p:grpSpPr>
      <p:sp>
        <p:nvSpPr>
          <p:cNvPr id="5" name="Titel 4"/>
          <p:cNvSpPr>
            <a:spLocks noGrp="1"/>
          </p:cNvSpPr>
          <p:nvPr>
            <p:ph type="title" hasCustomPrompt="1"/>
          </p:nvPr>
        </p:nvSpPr>
        <p:spPr/>
        <p:txBody>
          <a:bodyPr/>
          <a:lstStyle/>
          <a:p>
            <a:r>
              <a:rPr lang="de-DE" dirty="0"/>
              <a:t>Folientitel durch Klicken bearbeiten</a:t>
            </a:r>
          </a:p>
        </p:txBody>
      </p:sp>
      <p:sp>
        <p:nvSpPr>
          <p:cNvPr id="3" name="Content Placeholder 2"/>
          <p:cNvSpPr>
            <a:spLocks noGrp="1"/>
          </p:cNvSpPr>
          <p:nvPr>
            <p:ph idx="1" hasCustomPrompt="1"/>
          </p:nvPr>
        </p:nvSpPr>
        <p:spPr>
          <a:xfrm>
            <a:off x="395287" y="1369219"/>
            <a:ext cx="4176713" cy="3147219"/>
          </a:xfrm>
          <a:prstGeom prst="rect">
            <a:avLst/>
          </a:prstGeom>
        </p:spPr>
        <p:txBody>
          <a:bodyPr>
            <a:normAutofit/>
          </a:bodyPr>
          <a:lstStyle>
            <a:lvl1pPr>
              <a:defRPr sz="18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e-DE" dirty="0"/>
              <a:t>Inhalt durch klicken auf ein Symbol einfügen oder Text eingeben. </a:t>
            </a:r>
          </a:p>
        </p:txBody>
      </p:sp>
      <p:sp>
        <p:nvSpPr>
          <p:cNvPr id="2" name="Faktenbox Überschrift"/>
          <p:cNvSpPr txBox="1"/>
          <p:nvPr userDrawn="1"/>
        </p:nvSpPr>
        <p:spPr>
          <a:xfrm>
            <a:off x="6782584" y="3317714"/>
            <a:ext cx="1985177" cy="276999"/>
          </a:xfrm>
          <a:prstGeom prst="rect">
            <a:avLst/>
          </a:prstGeom>
          <a:noFill/>
        </p:spPr>
        <p:txBody>
          <a:bodyPr wrap="square" tIns="0" bIns="0" rtlCol="0">
            <a:spAutoFit/>
          </a:bodyPr>
          <a:lstStyle/>
          <a:p>
            <a:pPr algn="r"/>
            <a:r>
              <a:rPr lang="de-DE" b="1" dirty="0">
                <a:solidFill>
                  <a:srgbClr val="D1051B"/>
                </a:solidFill>
              </a:rPr>
              <a:t>FAKTEN</a:t>
            </a:r>
            <a:endParaRPr lang="de-DE" dirty="0"/>
          </a:p>
        </p:txBody>
      </p:sp>
      <p:sp>
        <p:nvSpPr>
          <p:cNvPr id="4" name="Faktenbox Inhalt"/>
          <p:cNvSpPr>
            <a:spLocks noGrp="1"/>
          </p:cNvSpPr>
          <p:nvPr>
            <p:ph type="body" sz="quarter" idx="13" hasCustomPrompt="1"/>
          </p:nvPr>
        </p:nvSpPr>
        <p:spPr>
          <a:xfrm>
            <a:off x="4686685" y="3618523"/>
            <a:ext cx="4062027" cy="897914"/>
          </a:xfrm>
        </p:spPr>
        <p:txBody>
          <a:bodyPr/>
          <a:lstStyle>
            <a:lvl1pPr marL="0" indent="0" algn="r">
              <a:buNone/>
              <a:defRPr baseline="0"/>
            </a:lvl1pPr>
          </a:lstStyle>
          <a:p>
            <a:pPr lvl="0"/>
            <a:r>
              <a:rPr lang="de-DE" dirty="0"/>
              <a:t>Fakten-/Zitat durch klicken eingeben</a:t>
            </a:r>
          </a:p>
        </p:txBody>
      </p:sp>
      <p:pic>
        <p:nvPicPr>
          <p:cNvPr id="10" name="Faktenbox Schmuckbalken"/>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63396" y="3363913"/>
            <a:ext cx="1365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umsplatzhalter 6"/>
          <p:cNvSpPr>
            <a:spLocks noGrp="1"/>
          </p:cNvSpPr>
          <p:nvPr>
            <p:ph type="dt" sz="half" idx="10"/>
          </p:nvPr>
        </p:nvSpPr>
        <p:spPr/>
        <p:txBody>
          <a:bodyPr/>
          <a:lstStyle/>
          <a:p>
            <a:r>
              <a:rPr lang="de-DE"/>
              <a:t>27.05.2022</a:t>
            </a:r>
          </a:p>
        </p:txBody>
      </p:sp>
      <p:sp>
        <p:nvSpPr>
          <p:cNvPr id="8" name="Fußzeilenplatzhalter 7"/>
          <p:cNvSpPr>
            <a:spLocks noGrp="1"/>
          </p:cNvSpPr>
          <p:nvPr>
            <p:ph type="ftr" sz="quarter" idx="11"/>
          </p:nvPr>
        </p:nvSpPr>
        <p:spPr/>
        <p:txBody>
          <a:bodyPr/>
          <a:lstStyle/>
          <a:p>
            <a:r>
              <a:rPr lang="en-US"/>
              <a:t>EGU22-9679                 Session  AS3.11                 Franziska Roth</a:t>
            </a:r>
            <a:endParaRPr lang="de-DE" dirty="0"/>
          </a:p>
        </p:txBody>
      </p:sp>
      <p:sp>
        <p:nvSpPr>
          <p:cNvPr id="9" name="Foliennummernplatzhalter 8"/>
          <p:cNvSpPr>
            <a:spLocks noGrp="1"/>
          </p:cNvSpPr>
          <p:nvPr>
            <p:ph type="sldNum" sz="quarter" idx="12"/>
          </p:nvPr>
        </p:nvSpPr>
        <p:spPr/>
        <p:txBody>
          <a:bodyPr/>
          <a:lstStyle/>
          <a:p>
            <a:fld id="{6558FC84-22FA-4F5E-86B7-A7761BE44B02}" type="slidenum">
              <a:rPr lang="de-DE" smtClean="0"/>
              <a:t>‹Nr.›</a:t>
            </a:fld>
            <a:endParaRPr lang="de-DE" dirty="0"/>
          </a:p>
        </p:txBody>
      </p:sp>
    </p:spTree>
    <p:extLst>
      <p:ext uri="{BB962C8B-B14F-4D97-AF65-F5344CB8AC3E}">
        <p14:creationId xmlns:p14="http://schemas.microsoft.com/office/powerpoint/2010/main" val="13195658"/>
      </p:ext>
    </p:extLst>
  </p:cSld>
  <p:clrMapOvr>
    <a:masterClrMapping/>
  </p:clrMapOvr>
  <p:extLst mod="1">
    <p:ext uri="{DCECCB84-F9BA-43D5-87BE-67443E8EF086}">
      <p15:sldGuideLst xmlns:p15="http://schemas.microsoft.com/office/powerpoint/2012/main">
        <p15:guide id="1" orient="horz" pos="2119"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halt mit Faktenbox groß">
    <p:spTree>
      <p:nvGrpSpPr>
        <p:cNvPr id="1" name=""/>
        <p:cNvGrpSpPr/>
        <p:nvPr/>
      </p:nvGrpSpPr>
      <p:grpSpPr>
        <a:xfrm>
          <a:off x="0" y="0"/>
          <a:ext cx="0" cy="0"/>
          <a:chOff x="0" y="0"/>
          <a:chExt cx="0" cy="0"/>
        </a:xfrm>
      </p:grpSpPr>
      <p:sp>
        <p:nvSpPr>
          <p:cNvPr id="5" name="Titel 4"/>
          <p:cNvSpPr>
            <a:spLocks noGrp="1"/>
          </p:cNvSpPr>
          <p:nvPr>
            <p:ph type="title" hasCustomPrompt="1"/>
          </p:nvPr>
        </p:nvSpPr>
        <p:spPr/>
        <p:txBody>
          <a:bodyPr/>
          <a:lstStyle/>
          <a:p>
            <a:r>
              <a:rPr lang="de-DE" dirty="0"/>
              <a:t>Folientitel durch Klicken bearbeiten</a:t>
            </a:r>
          </a:p>
        </p:txBody>
      </p:sp>
      <p:sp>
        <p:nvSpPr>
          <p:cNvPr id="3" name="Content Placeholder 2"/>
          <p:cNvSpPr>
            <a:spLocks noGrp="1"/>
          </p:cNvSpPr>
          <p:nvPr>
            <p:ph idx="1" hasCustomPrompt="1"/>
          </p:nvPr>
        </p:nvSpPr>
        <p:spPr>
          <a:xfrm>
            <a:off x="395288" y="1369219"/>
            <a:ext cx="3027326" cy="3147219"/>
          </a:xfrm>
          <a:prstGeom prst="rect">
            <a:avLst/>
          </a:prstGeom>
        </p:spPr>
        <p:txBody>
          <a:bodyPr>
            <a:normAutofit/>
          </a:bodyPr>
          <a:lstStyle>
            <a:lvl1pPr>
              <a:defRPr sz="18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e-DE" dirty="0"/>
              <a:t>Inhalt durch klicken auf ein Symbol einfügen oder Text eingeben. </a:t>
            </a:r>
          </a:p>
        </p:txBody>
      </p:sp>
      <p:pic>
        <p:nvPicPr>
          <p:cNvPr id="13" name="Schmuckbild Infokasten Hintergrund"/>
          <p:cNvPicPr>
            <a:picLocks noChangeAspect="1"/>
          </p:cNvPicPr>
          <p:nvPr/>
        </p:nvPicPr>
        <p:blipFill rotWithShape="1">
          <a:blip r:embed="rId2">
            <a:extLst>
              <a:ext uri="{28A0092B-C50C-407E-A947-70E740481C1C}">
                <a14:useLocalDpi xmlns:a14="http://schemas.microsoft.com/office/drawing/2010/main" val="0"/>
              </a:ext>
            </a:extLst>
          </a:blip>
          <a:srcRect l="6753" t="4981" r="5607" b="18337"/>
          <a:stretch/>
        </p:blipFill>
        <p:spPr bwMode="auto">
          <a:xfrm>
            <a:off x="3422613" y="1251799"/>
            <a:ext cx="5344206" cy="33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Info Überschrift"/>
          <p:cNvSpPr txBox="1"/>
          <p:nvPr userDrawn="1"/>
        </p:nvSpPr>
        <p:spPr>
          <a:xfrm>
            <a:off x="3549391" y="1445740"/>
            <a:ext cx="1022610" cy="400110"/>
          </a:xfrm>
          <a:prstGeom prst="rect">
            <a:avLst/>
          </a:prstGeom>
          <a:noFill/>
        </p:spPr>
        <p:txBody>
          <a:bodyPr wrap="square" tIns="0" bIns="0" rtlCol="0">
            <a:spAutoFit/>
          </a:bodyPr>
          <a:lstStyle/>
          <a:p>
            <a:pPr algn="l"/>
            <a:r>
              <a:rPr lang="de-DE" sz="2600" b="0" dirty="0">
                <a:solidFill>
                  <a:schemeClr val="bg1"/>
                </a:solidFill>
                <a:latin typeface="+mj-lt"/>
              </a:rPr>
              <a:t>INFO</a:t>
            </a:r>
          </a:p>
        </p:txBody>
      </p:sp>
      <p:sp>
        <p:nvSpPr>
          <p:cNvPr id="17" name="Info Inhalt"/>
          <p:cNvSpPr>
            <a:spLocks noGrp="1"/>
          </p:cNvSpPr>
          <p:nvPr>
            <p:ph type="body" sz="quarter" idx="14" hasCustomPrompt="1"/>
          </p:nvPr>
        </p:nvSpPr>
        <p:spPr>
          <a:xfrm>
            <a:off x="3568847" y="1965324"/>
            <a:ext cx="5106841" cy="2551113"/>
          </a:xfrm>
        </p:spPr>
        <p:txBody>
          <a:bodyPr>
            <a:normAutofit/>
          </a:bodyPr>
          <a:lstStyle>
            <a:lvl1pPr>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dirty="0"/>
              <a:t>Fakten als Text eingeben</a:t>
            </a:r>
          </a:p>
        </p:txBody>
      </p:sp>
      <p:sp>
        <p:nvSpPr>
          <p:cNvPr id="7" name="Datumsplatzhalter 6"/>
          <p:cNvSpPr>
            <a:spLocks noGrp="1"/>
          </p:cNvSpPr>
          <p:nvPr>
            <p:ph type="dt" sz="half" idx="10"/>
          </p:nvPr>
        </p:nvSpPr>
        <p:spPr/>
        <p:txBody>
          <a:bodyPr/>
          <a:lstStyle/>
          <a:p>
            <a:r>
              <a:rPr lang="de-DE"/>
              <a:t>27.05.2022</a:t>
            </a:r>
          </a:p>
        </p:txBody>
      </p:sp>
      <p:sp>
        <p:nvSpPr>
          <p:cNvPr id="8" name="Fußzeilenplatzhalter 7"/>
          <p:cNvSpPr>
            <a:spLocks noGrp="1"/>
          </p:cNvSpPr>
          <p:nvPr>
            <p:ph type="ftr" sz="quarter" idx="11"/>
          </p:nvPr>
        </p:nvSpPr>
        <p:spPr/>
        <p:txBody>
          <a:bodyPr/>
          <a:lstStyle/>
          <a:p>
            <a:r>
              <a:rPr lang="en-US"/>
              <a:t>EGU22-9679                 Session  AS3.11                 Franziska Roth</a:t>
            </a:r>
            <a:endParaRPr lang="de-DE" dirty="0"/>
          </a:p>
        </p:txBody>
      </p:sp>
      <p:sp>
        <p:nvSpPr>
          <p:cNvPr id="9" name="Foliennummernplatzhalter 8"/>
          <p:cNvSpPr>
            <a:spLocks noGrp="1"/>
          </p:cNvSpPr>
          <p:nvPr>
            <p:ph type="sldNum" sz="quarter" idx="12"/>
          </p:nvPr>
        </p:nvSpPr>
        <p:spPr/>
        <p:txBody>
          <a:bodyPr/>
          <a:lstStyle/>
          <a:p>
            <a:fld id="{6558FC84-22FA-4F5E-86B7-A7761BE44B02}" type="slidenum">
              <a:rPr lang="de-DE" smtClean="0"/>
              <a:t>‹Nr.›</a:t>
            </a:fld>
            <a:endParaRPr lang="de-DE" dirty="0"/>
          </a:p>
        </p:txBody>
      </p:sp>
    </p:spTree>
    <p:extLst>
      <p:ext uri="{BB962C8B-B14F-4D97-AF65-F5344CB8AC3E}">
        <p14:creationId xmlns:p14="http://schemas.microsoft.com/office/powerpoint/2010/main" val="11506778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ontaktdaten">
    <p:spTree>
      <p:nvGrpSpPr>
        <p:cNvPr id="1" name=""/>
        <p:cNvGrpSpPr/>
        <p:nvPr/>
      </p:nvGrpSpPr>
      <p:grpSpPr>
        <a:xfrm>
          <a:off x="0" y="0"/>
          <a:ext cx="0" cy="0"/>
          <a:chOff x="0" y="0"/>
          <a:chExt cx="0" cy="0"/>
        </a:xfrm>
      </p:grpSpPr>
      <p:sp>
        <p:nvSpPr>
          <p:cNvPr id="6" name="Titel 5"/>
          <p:cNvSpPr>
            <a:spLocks noGrp="1"/>
          </p:cNvSpPr>
          <p:nvPr>
            <p:ph type="title" hasCustomPrompt="1"/>
          </p:nvPr>
        </p:nvSpPr>
        <p:spPr>
          <a:xfrm>
            <a:off x="395286" y="864000"/>
            <a:ext cx="5040000" cy="360099"/>
          </a:xfrm>
        </p:spPr>
        <p:txBody>
          <a:bodyPr/>
          <a:lstStyle/>
          <a:p>
            <a:r>
              <a:rPr lang="de-DE" sz="2600" dirty="0">
                <a:latin typeface="+mj-lt"/>
              </a:rPr>
              <a:t>Ihr Ansprechpartner</a:t>
            </a:r>
          </a:p>
        </p:txBody>
      </p:sp>
      <p:sp>
        <p:nvSpPr>
          <p:cNvPr id="9" name="Textplatzhalter 8"/>
          <p:cNvSpPr>
            <a:spLocks noGrp="1"/>
          </p:cNvSpPr>
          <p:nvPr>
            <p:ph type="body" sz="quarter" idx="13" hasCustomPrompt="1"/>
          </p:nvPr>
        </p:nvSpPr>
        <p:spPr>
          <a:xfrm>
            <a:off x="395288" y="1543050"/>
            <a:ext cx="5040000" cy="2973388"/>
          </a:xfrm>
        </p:spPr>
        <p:txBody>
          <a:bodyPr>
            <a:normAutofit/>
          </a:bodyPr>
          <a:lstStyle>
            <a:lvl1pPr marL="0" indent="0">
              <a:buNone/>
              <a:defRPr sz="1800"/>
            </a:lvl1pPr>
            <a:lvl2pPr marL="431800" indent="0">
              <a:buNone/>
              <a:defRPr/>
            </a:lvl2pPr>
            <a:lvl3pPr marL="914400" indent="0">
              <a:buNone/>
              <a:defRPr/>
            </a:lvl3pPr>
            <a:lvl4pPr marL="1371600" indent="0">
              <a:buNone/>
              <a:defRPr/>
            </a:lvl4pPr>
            <a:lvl5pPr marL="1828800" indent="0">
              <a:buNone/>
              <a:defRPr/>
            </a:lvl5pPr>
          </a:lstStyle>
          <a:p>
            <a:pPr lvl="0"/>
            <a:r>
              <a:rPr lang="de-DE" dirty="0"/>
              <a:t>Hans Mustermann</a:t>
            </a:r>
          </a:p>
          <a:p>
            <a:pPr lvl="0"/>
            <a:r>
              <a:rPr lang="de-DE" dirty="0"/>
              <a:t>Referat XX </a:t>
            </a:r>
            <a:r>
              <a:rPr lang="de-DE" dirty="0" err="1"/>
              <a:t>XX</a:t>
            </a:r>
            <a:endParaRPr lang="de-DE" dirty="0"/>
          </a:p>
          <a:p>
            <a:pPr lvl="0"/>
            <a:r>
              <a:rPr lang="de-DE" dirty="0"/>
              <a:t>Blindtextstraße 135</a:t>
            </a:r>
          </a:p>
          <a:p>
            <a:pPr lvl="0"/>
            <a:r>
              <a:rPr lang="de-DE" dirty="0"/>
              <a:t>12345 Musterstadt</a:t>
            </a:r>
          </a:p>
          <a:p>
            <a:pPr lvl="0"/>
            <a:endParaRPr lang="de-DE" dirty="0"/>
          </a:p>
          <a:p>
            <a:pPr lvl="0"/>
            <a:r>
              <a:rPr lang="de-DE" dirty="0"/>
              <a:t>hans.mustermann@dwd.de</a:t>
            </a:r>
          </a:p>
          <a:p>
            <a:pPr lvl="0"/>
            <a:r>
              <a:rPr lang="de-DE" dirty="0"/>
              <a:t>Tel.: +49 (0) 6789 / 10 11 -12</a:t>
            </a:r>
          </a:p>
        </p:txBody>
      </p:sp>
      <p:pic>
        <p:nvPicPr>
          <p:cNvPr id="10" name="Schmuckbild" descr="Das Bild soll zur Kontaktaufnahme anregen und zeigt Tippende Finger auf einem Laptop, Eine Hand an einem Telefonhörer und eine Dame beim Telefonieren." title="Schmuckbild zur Kontaktaufnahm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98977" y="915988"/>
            <a:ext cx="2776711"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umsplatzhalter 2"/>
          <p:cNvSpPr>
            <a:spLocks noGrp="1"/>
          </p:cNvSpPr>
          <p:nvPr>
            <p:ph type="dt" sz="half" idx="10"/>
          </p:nvPr>
        </p:nvSpPr>
        <p:spPr/>
        <p:txBody>
          <a:bodyPr/>
          <a:lstStyle/>
          <a:p>
            <a:r>
              <a:rPr lang="de-DE"/>
              <a:t>27.05.2022</a:t>
            </a:r>
          </a:p>
        </p:txBody>
      </p:sp>
      <p:sp>
        <p:nvSpPr>
          <p:cNvPr id="4" name="Fußzeilenplatzhalter 3"/>
          <p:cNvSpPr>
            <a:spLocks noGrp="1"/>
          </p:cNvSpPr>
          <p:nvPr>
            <p:ph type="ftr" sz="quarter" idx="11"/>
          </p:nvPr>
        </p:nvSpPr>
        <p:spPr/>
        <p:txBody>
          <a:bodyPr/>
          <a:lstStyle/>
          <a:p>
            <a:r>
              <a:rPr lang="en-US"/>
              <a:t>EGU22-9679                 Session  AS3.11                 Franziska Roth</a:t>
            </a:r>
            <a:endParaRPr lang="de-DE" dirty="0"/>
          </a:p>
        </p:txBody>
      </p:sp>
      <p:sp>
        <p:nvSpPr>
          <p:cNvPr id="5" name="Foliennummernplatzhalter 4"/>
          <p:cNvSpPr>
            <a:spLocks noGrp="1"/>
          </p:cNvSpPr>
          <p:nvPr>
            <p:ph type="sldNum" sz="quarter" idx="12"/>
          </p:nvPr>
        </p:nvSpPr>
        <p:spPr/>
        <p:txBody>
          <a:bodyPr/>
          <a:lstStyle/>
          <a:p>
            <a:fld id="{6558FC84-22FA-4F5E-86B7-A7761BE44B02}" type="slidenum">
              <a:rPr lang="de-DE" smtClean="0"/>
              <a:t>‹Nr.›</a:t>
            </a:fld>
            <a:endParaRPr lang="de-DE" dirty="0"/>
          </a:p>
        </p:txBody>
      </p:sp>
    </p:spTree>
    <p:extLst>
      <p:ext uri="{BB962C8B-B14F-4D97-AF65-F5344CB8AC3E}">
        <p14:creationId xmlns:p14="http://schemas.microsoft.com/office/powerpoint/2010/main" val="2273809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folie ohne Bild mit Untertitel">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95287" y="2216974"/>
            <a:ext cx="8353425" cy="415498"/>
          </a:xfrm>
        </p:spPr>
        <p:txBody>
          <a:bodyPr anchor="b"/>
          <a:lstStyle>
            <a:lvl1pPr algn="ctr">
              <a:defRPr sz="3000"/>
            </a:lvl1pPr>
          </a:lstStyle>
          <a:p>
            <a:r>
              <a:rPr lang="de-DE" dirty="0"/>
              <a:t>Titel durch Klicken bearbeiten</a:t>
            </a:r>
            <a:endParaRPr lang="en-US" dirty="0"/>
          </a:p>
        </p:txBody>
      </p:sp>
      <p:sp>
        <p:nvSpPr>
          <p:cNvPr id="3" name="Subtitle 2"/>
          <p:cNvSpPr>
            <a:spLocks noGrp="1"/>
          </p:cNvSpPr>
          <p:nvPr>
            <p:ph type="subTitle" idx="1" hasCustomPrompt="1"/>
          </p:nvPr>
        </p:nvSpPr>
        <p:spPr>
          <a:xfrm>
            <a:off x="1143000" y="2701528"/>
            <a:ext cx="6858000" cy="1814910"/>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dirty="0"/>
              <a:t>Untertitelmasters durch Klicken bearbeiten</a:t>
            </a:r>
            <a:endParaRPr lang="en-US" dirty="0"/>
          </a:p>
        </p:txBody>
      </p:sp>
      <p:sp>
        <p:nvSpPr>
          <p:cNvPr id="9" name="Datumsplatzhalter 8"/>
          <p:cNvSpPr>
            <a:spLocks noGrp="1"/>
          </p:cNvSpPr>
          <p:nvPr>
            <p:ph type="dt" sz="half" idx="10"/>
          </p:nvPr>
        </p:nvSpPr>
        <p:spPr>
          <a:xfrm>
            <a:off x="542166" y="4739302"/>
            <a:ext cx="2143884" cy="274637"/>
          </a:xfrm>
        </p:spPr>
        <p:txBody>
          <a:bodyPr/>
          <a:lstStyle/>
          <a:p>
            <a:r>
              <a:rPr lang="de-DE"/>
              <a:t>27.05.2022</a:t>
            </a:r>
          </a:p>
        </p:txBody>
      </p:sp>
      <p:sp>
        <p:nvSpPr>
          <p:cNvPr id="10" name="Fußzeilenplatzhalter 9"/>
          <p:cNvSpPr>
            <a:spLocks noGrp="1"/>
          </p:cNvSpPr>
          <p:nvPr>
            <p:ph type="ftr" sz="quarter" idx="11"/>
          </p:nvPr>
        </p:nvSpPr>
        <p:spPr>
          <a:xfrm>
            <a:off x="3262312" y="4739302"/>
            <a:ext cx="5413375" cy="274637"/>
          </a:xfrm>
        </p:spPr>
        <p:txBody>
          <a:bodyPr/>
          <a:lstStyle/>
          <a:p>
            <a:r>
              <a:rPr lang="en-US"/>
              <a:t>EGU22-9679                 Session  AS3.11                 Franziska Roth</a:t>
            </a:r>
            <a:endParaRPr lang="de-DE" dirty="0"/>
          </a:p>
        </p:txBody>
      </p:sp>
    </p:spTree>
    <p:extLst>
      <p:ext uri="{BB962C8B-B14F-4D97-AF65-F5344CB8AC3E}">
        <p14:creationId xmlns:p14="http://schemas.microsoft.com/office/powerpoint/2010/main" val="3370329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5" name="Titel 4"/>
          <p:cNvSpPr>
            <a:spLocks noGrp="1"/>
          </p:cNvSpPr>
          <p:nvPr>
            <p:ph type="title" hasCustomPrompt="1"/>
          </p:nvPr>
        </p:nvSpPr>
        <p:spPr>
          <a:xfrm>
            <a:off x="395287" y="864000"/>
            <a:ext cx="8353425" cy="360099"/>
          </a:xfrm>
        </p:spPr>
        <p:txBody>
          <a:bodyPr/>
          <a:lstStyle>
            <a:lvl1pPr>
              <a:defRPr sz="2600"/>
            </a:lvl1pPr>
          </a:lstStyle>
          <a:p>
            <a:r>
              <a:rPr lang="de-DE" dirty="0"/>
              <a:t>Folientitel durch Klicken bearbeiten</a:t>
            </a:r>
          </a:p>
        </p:txBody>
      </p:sp>
      <p:sp>
        <p:nvSpPr>
          <p:cNvPr id="3" name="Content Placeholder 2"/>
          <p:cNvSpPr>
            <a:spLocks noGrp="1"/>
          </p:cNvSpPr>
          <p:nvPr>
            <p:ph idx="1" hasCustomPrompt="1"/>
          </p:nvPr>
        </p:nvSpPr>
        <p:spPr>
          <a:xfrm>
            <a:off x="395287" y="1369219"/>
            <a:ext cx="8353426" cy="3147219"/>
          </a:xfrm>
          <a:prstGeom prst="rect">
            <a:avLst/>
          </a:prstGeom>
        </p:spPr>
        <p:txBody>
          <a:bodyPr>
            <a:normAutofit/>
          </a:bodyPr>
          <a:lstStyle>
            <a:lvl1pPr>
              <a:defRPr sz="18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e-DE" dirty="0"/>
              <a:t>Inhalt durch klicken auf ein Symbol einfügen oder Text eingeben. </a:t>
            </a:r>
          </a:p>
        </p:txBody>
      </p:sp>
      <p:sp>
        <p:nvSpPr>
          <p:cNvPr id="7" name="Datumsplatzhalter 6"/>
          <p:cNvSpPr>
            <a:spLocks noGrp="1"/>
          </p:cNvSpPr>
          <p:nvPr>
            <p:ph type="dt" sz="half" idx="10"/>
          </p:nvPr>
        </p:nvSpPr>
        <p:spPr/>
        <p:txBody>
          <a:bodyPr/>
          <a:lstStyle/>
          <a:p>
            <a:r>
              <a:rPr lang="de-DE"/>
              <a:t>27.05.2022</a:t>
            </a:r>
          </a:p>
        </p:txBody>
      </p:sp>
      <p:sp>
        <p:nvSpPr>
          <p:cNvPr id="8" name="Fußzeilenplatzhalter 7"/>
          <p:cNvSpPr>
            <a:spLocks noGrp="1"/>
          </p:cNvSpPr>
          <p:nvPr>
            <p:ph type="ftr" sz="quarter" idx="11"/>
          </p:nvPr>
        </p:nvSpPr>
        <p:spPr/>
        <p:txBody>
          <a:bodyPr/>
          <a:lstStyle/>
          <a:p>
            <a:r>
              <a:rPr lang="en-US"/>
              <a:t>EGU22-9679                 Session  AS3.11                 Franziska Roth</a:t>
            </a:r>
            <a:endParaRPr lang="de-DE" dirty="0"/>
          </a:p>
        </p:txBody>
      </p:sp>
      <p:sp>
        <p:nvSpPr>
          <p:cNvPr id="9" name="Foliennummernplatzhalter 8"/>
          <p:cNvSpPr>
            <a:spLocks noGrp="1"/>
          </p:cNvSpPr>
          <p:nvPr>
            <p:ph type="sldNum" sz="quarter" idx="12"/>
          </p:nvPr>
        </p:nvSpPr>
        <p:spPr/>
        <p:txBody>
          <a:bodyPr/>
          <a:lstStyle/>
          <a:p>
            <a:fld id="{6558FC84-22FA-4F5E-86B7-A7761BE44B02}" type="slidenum">
              <a:rPr lang="de-DE" smtClean="0"/>
              <a:t>‹Nr.›</a:t>
            </a:fld>
            <a:endParaRPr lang="de-DE" dirty="0"/>
          </a:p>
        </p:txBody>
      </p:sp>
    </p:spTree>
    <p:extLst>
      <p:ext uri="{BB962C8B-B14F-4D97-AF65-F5344CB8AC3E}">
        <p14:creationId xmlns:p14="http://schemas.microsoft.com/office/powerpoint/2010/main" val="3815656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d Inhalt 2-Spaltig">
    <p:spTree>
      <p:nvGrpSpPr>
        <p:cNvPr id="1" name=""/>
        <p:cNvGrpSpPr/>
        <p:nvPr/>
      </p:nvGrpSpPr>
      <p:grpSpPr>
        <a:xfrm>
          <a:off x="0" y="0"/>
          <a:ext cx="0" cy="0"/>
          <a:chOff x="0" y="0"/>
          <a:chExt cx="0" cy="0"/>
        </a:xfrm>
      </p:grpSpPr>
      <p:sp>
        <p:nvSpPr>
          <p:cNvPr id="5" name="Titel 4"/>
          <p:cNvSpPr>
            <a:spLocks noGrp="1"/>
          </p:cNvSpPr>
          <p:nvPr>
            <p:ph type="title" hasCustomPrompt="1"/>
          </p:nvPr>
        </p:nvSpPr>
        <p:spPr/>
        <p:txBody>
          <a:bodyPr/>
          <a:lstStyle/>
          <a:p>
            <a:r>
              <a:rPr lang="de-DE" dirty="0"/>
              <a:t>Folientitel durch Klicken bearbeiten</a:t>
            </a:r>
          </a:p>
        </p:txBody>
      </p:sp>
      <p:sp>
        <p:nvSpPr>
          <p:cNvPr id="3" name="Content Placeholder 2"/>
          <p:cNvSpPr>
            <a:spLocks noGrp="1"/>
          </p:cNvSpPr>
          <p:nvPr>
            <p:ph idx="1" hasCustomPrompt="1"/>
          </p:nvPr>
        </p:nvSpPr>
        <p:spPr>
          <a:xfrm>
            <a:off x="395287" y="1369219"/>
            <a:ext cx="8353426" cy="3147219"/>
          </a:xfrm>
          <a:prstGeom prst="rect">
            <a:avLst/>
          </a:prstGeom>
        </p:spPr>
        <p:txBody>
          <a:bodyPr numCol="2">
            <a:normAutofit/>
          </a:bodyPr>
          <a:lstStyle>
            <a:lvl1pPr>
              <a:defRPr sz="1800" baseline="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e-DE" dirty="0"/>
              <a:t>Inhalt durch klicken auf ein Symbol einfügen oder Text zweispaltig eingeben. </a:t>
            </a:r>
          </a:p>
        </p:txBody>
      </p:sp>
      <p:sp>
        <p:nvSpPr>
          <p:cNvPr id="7" name="Datumsplatzhalter 6"/>
          <p:cNvSpPr>
            <a:spLocks noGrp="1"/>
          </p:cNvSpPr>
          <p:nvPr>
            <p:ph type="dt" sz="half" idx="10"/>
          </p:nvPr>
        </p:nvSpPr>
        <p:spPr/>
        <p:txBody>
          <a:bodyPr/>
          <a:lstStyle/>
          <a:p>
            <a:r>
              <a:rPr lang="de-DE"/>
              <a:t>27.05.2022</a:t>
            </a:r>
          </a:p>
        </p:txBody>
      </p:sp>
      <p:sp>
        <p:nvSpPr>
          <p:cNvPr id="8" name="Fußzeilenplatzhalter 7"/>
          <p:cNvSpPr>
            <a:spLocks noGrp="1"/>
          </p:cNvSpPr>
          <p:nvPr>
            <p:ph type="ftr" sz="quarter" idx="11"/>
          </p:nvPr>
        </p:nvSpPr>
        <p:spPr/>
        <p:txBody>
          <a:bodyPr/>
          <a:lstStyle/>
          <a:p>
            <a:r>
              <a:rPr lang="en-US"/>
              <a:t>EGU22-9679                 Session  AS3.11                 Franziska Roth</a:t>
            </a:r>
            <a:endParaRPr lang="de-DE" dirty="0"/>
          </a:p>
        </p:txBody>
      </p:sp>
      <p:sp>
        <p:nvSpPr>
          <p:cNvPr id="9" name="Foliennummernplatzhalter 8"/>
          <p:cNvSpPr>
            <a:spLocks noGrp="1"/>
          </p:cNvSpPr>
          <p:nvPr>
            <p:ph type="sldNum" sz="quarter" idx="12"/>
          </p:nvPr>
        </p:nvSpPr>
        <p:spPr/>
        <p:txBody>
          <a:bodyPr/>
          <a:lstStyle/>
          <a:p>
            <a:fld id="{6558FC84-22FA-4F5E-86B7-A7761BE44B02}" type="slidenum">
              <a:rPr lang="de-DE" smtClean="0"/>
              <a:t>‹Nr.›</a:t>
            </a:fld>
            <a:endParaRPr lang="de-DE" dirty="0"/>
          </a:p>
        </p:txBody>
      </p:sp>
    </p:spTree>
    <p:extLst>
      <p:ext uri="{BB962C8B-B14F-4D97-AF65-F5344CB8AC3E}">
        <p14:creationId xmlns:p14="http://schemas.microsoft.com/office/powerpoint/2010/main" val="2182308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und Inhalt m. Rasterbalken">
    <p:spTree>
      <p:nvGrpSpPr>
        <p:cNvPr id="1" name=""/>
        <p:cNvGrpSpPr/>
        <p:nvPr/>
      </p:nvGrpSpPr>
      <p:grpSpPr>
        <a:xfrm>
          <a:off x="0" y="0"/>
          <a:ext cx="0" cy="0"/>
          <a:chOff x="0" y="0"/>
          <a:chExt cx="0" cy="0"/>
        </a:xfrm>
      </p:grpSpPr>
      <p:sp>
        <p:nvSpPr>
          <p:cNvPr id="5" name="Titel 4"/>
          <p:cNvSpPr>
            <a:spLocks noGrp="1"/>
          </p:cNvSpPr>
          <p:nvPr>
            <p:ph type="title" hasCustomPrompt="1"/>
          </p:nvPr>
        </p:nvSpPr>
        <p:spPr>
          <a:xfrm>
            <a:off x="395287" y="864000"/>
            <a:ext cx="7560713" cy="360099"/>
          </a:xfrm>
        </p:spPr>
        <p:txBody>
          <a:bodyPr/>
          <a:lstStyle>
            <a:lvl1pPr>
              <a:defRPr sz="2600"/>
            </a:lvl1pPr>
          </a:lstStyle>
          <a:p>
            <a:r>
              <a:rPr lang="de-DE" dirty="0"/>
              <a:t>Folientitel durch Klicken bearbeiten</a:t>
            </a:r>
          </a:p>
        </p:txBody>
      </p:sp>
      <p:sp>
        <p:nvSpPr>
          <p:cNvPr id="3" name="Content Placeholder 2"/>
          <p:cNvSpPr>
            <a:spLocks noGrp="1"/>
          </p:cNvSpPr>
          <p:nvPr>
            <p:ph idx="1" hasCustomPrompt="1"/>
          </p:nvPr>
        </p:nvSpPr>
        <p:spPr>
          <a:xfrm>
            <a:off x="395287" y="1369219"/>
            <a:ext cx="7560713" cy="3147219"/>
          </a:xfrm>
          <a:prstGeom prst="rect">
            <a:avLst/>
          </a:prstGeom>
        </p:spPr>
        <p:txBody>
          <a:bodyPr>
            <a:normAutofit/>
          </a:bodyPr>
          <a:lstStyle>
            <a:lvl1pPr>
              <a:defRPr sz="18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e-DE" dirty="0"/>
              <a:t>Inhalt durch klicken auf ein Symbol einfügen oder Text eingeben. </a:t>
            </a:r>
          </a:p>
        </p:txBody>
      </p:sp>
      <p:sp>
        <p:nvSpPr>
          <p:cNvPr id="7" name="Datumsplatzhalter 6"/>
          <p:cNvSpPr>
            <a:spLocks noGrp="1"/>
          </p:cNvSpPr>
          <p:nvPr>
            <p:ph type="dt" sz="half" idx="10"/>
          </p:nvPr>
        </p:nvSpPr>
        <p:spPr/>
        <p:txBody>
          <a:bodyPr/>
          <a:lstStyle/>
          <a:p>
            <a:r>
              <a:rPr lang="de-DE"/>
              <a:t>27.05.2022</a:t>
            </a:r>
          </a:p>
        </p:txBody>
      </p:sp>
      <p:sp>
        <p:nvSpPr>
          <p:cNvPr id="8" name="Fußzeilenplatzhalter 7"/>
          <p:cNvSpPr>
            <a:spLocks noGrp="1"/>
          </p:cNvSpPr>
          <p:nvPr>
            <p:ph type="ftr" sz="quarter" idx="11"/>
          </p:nvPr>
        </p:nvSpPr>
        <p:spPr/>
        <p:txBody>
          <a:bodyPr/>
          <a:lstStyle/>
          <a:p>
            <a:r>
              <a:rPr lang="en-US"/>
              <a:t>EGU22-9679                 Session  AS3.11                 Franziska Roth</a:t>
            </a:r>
            <a:endParaRPr lang="de-DE" dirty="0"/>
          </a:p>
        </p:txBody>
      </p:sp>
      <p:sp>
        <p:nvSpPr>
          <p:cNvPr id="9" name="Foliennummernplatzhalter 8"/>
          <p:cNvSpPr>
            <a:spLocks noGrp="1"/>
          </p:cNvSpPr>
          <p:nvPr>
            <p:ph type="sldNum" sz="quarter" idx="12"/>
          </p:nvPr>
        </p:nvSpPr>
        <p:spPr/>
        <p:txBody>
          <a:bodyPr/>
          <a:lstStyle/>
          <a:p>
            <a:fld id="{6558FC84-22FA-4F5E-86B7-A7761BE44B02}" type="slidenum">
              <a:rPr lang="de-DE" smtClean="0"/>
              <a:t>‹Nr.›</a:t>
            </a:fld>
            <a:endParaRPr lang="de-DE" dirty="0"/>
          </a:p>
        </p:txBody>
      </p:sp>
      <p:pic>
        <p:nvPicPr>
          <p:cNvPr id="10" name="Schmuckbild" descr="Ein breiter Balken am rechten Rand der Präsentation, der von oben nach unten aus Linien aufgebaut ist. Oben sind die Linien hellblau und verlaufen dann nach unten hin nach Weiß. " title="Schmuckbild Rasterbalken"/>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56000" y="864000"/>
            <a:ext cx="1047872" cy="36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6960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Inhalt mit Kernaussage">
    <p:spTree>
      <p:nvGrpSpPr>
        <p:cNvPr id="1" name=""/>
        <p:cNvGrpSpPr/>
        <p:nvPr/>
      </p:nvGrpSpPr>
      <p:grpSpPr>
        <a:xfrm>
          <a:off x="0" y="0"/>
          <a:ext cx="0" cy="0"/>
          <a:chOff x="0" y="0"/>
          <a:chExt cx="0" cy="0"/>
        </a:xfrm>
      </p:grpSpPr>
      <p:sp>
        <p:nvSpPr>
          <p:cNvPr id="5" name="Titel 4"/>
          <p:cNvSpPr>
            <a:spLocks noGrp="1"/>
          </p:cNvSpPr>
          <p:nvPr>
            <p:ph type="title" hasCustomPrompt="1"/>
          </p:nvPr>
        </p:nvSpPr>
        <p:spPr/>
        <p:txBody>
          <a:bodyPr/>
          <a:lstStyle/>
          <a:p>
            <a:r>
              <a:rPr lang="de-DE" dirty="0"/>
              <a:t>Folientitel durch Klicken bearbeiten</a:t>
            </a:r>
          </a:p>
        </p:txBody>
      </p:sp>
      <p:sp>
        <p:nvSpPr>
          <p:cNvPr id="3" name="Content Placeholder 2"/>
          <p:cNvSpPr>
            <a:spLocks noGrp="1"/>
          </p:cNvSpPr>
          <p:nvPr>
            <p:ph idx="1" hasCustomPrompt="1"/>
          </p:nvPr>
        </p:nvSpPr>
        <p:spPr>
          <a:xfrm>
            <a:off x="395287" y="1369219"/>
            <a:ext cx="8353426" cy="2440781"/>
          </a:xfrm>
          <a:prstGeom prst="rect">
            <a:avLst/>
          </a:prstGeom>
        </p:spPr>
        <p:txBody>
          <a:bodyPr>
            <a:normAutofit/>
          </a:bodyPr>
          <a:lstStyle>
            <a:lvl1pPr>
              <a:defRPr sz="1800">
                <a:solidFill>
                  <a:srgbClr val="000000"/>
                </a:solidFill>
              </a:defRPr>
            </a:lvl1pPr>
            <a:lvl2pPr>
              <a:defRPr sz="1800">
                <a:solidFill>
                  <a:srgbClr val="000000"/>
                </a:solidFill>
              </a:defRPr>
            </a:lvl2pPr>
            <a:lvl3pPr>
              <a:defRPr sz="1800">
                <a:solidFill>
                  <a:srgbClr val="000000"/>
                </a:solidFill>
              </a:defRPr>
            </a:lvl3pPr>
            <a:lvl4pPr>
              <a:defRPr sz="1800">
                <a:solidFill>
                  <a:srgbClr val="000000"/>
                </a:solidFill>
              </a:defRPr>
            </a:lvl4pPr>
            <a:lvl5pPr>
              <a:defRPr sz="1800">
                <a:solidFill>
                  <a:srgbClr val="000000"/>
                </a:solidFill>
              </a:defRPr>
            </a:lvl5pPr>
          </a:lstStyle>
          <a:p>
            <a:pPr lvl="0"/>
            <a:r>
              <a:rPr lang="de-DE" dirty="0"/>
              <a:t>Inhalt durch klicken auf ein Symbol einfügen oder Text eingeben. </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Textplatzhalter 3"/>
          <p:cNvSpPr>
            <a:spLocks noGrp="1"/>
          </p:cNvSpPr>
          <p:nvPr>
            <p:ph type="body" sz="quarter" idx="13" hasCustomPrompt="1"/>
          </p:nvPr>
        </p:nvSpPr>
        <p:spPr>
          <a:xfrm>
            <a:off x="395287" y="3810000"/>
            <a:ext cx="8353425" cy="720000"/>
          </a:xfrm>
          <a:solidFill>
            <a:schemeClr val="tx1"/>
          </a:solidFill>
        </p:spPr>
        <p:txBody>
          <a:bodyPr anchor="ctr" anchorCtr="0">
            <a:normAutofit/>
          </a:bodyPr>
          <a:lstStyle>
            <a:lvl1pPr marL="0" indent="0" algn="ctr">
              <a:buFontTx/>
              <a:buNone/>
              <a:defRPr sz="1800">
                <a:solidFill>
                  <a:schemeClr val="bg1"/>
                </a:solidFill>
              </a:defRPr>
            </a:lvl1pPr>
          </a:lstStyle>
          <a:p>
            <a:pPr lvl="0"/>
            <a:r>
              <a:rPr lang="de-DE" dirty="0"/>
              <a:t>Setzen Sie hier ein Fazit oder die Kernaussage der Folie ein.</a:t>
            </a:r>
          </a:p>
        </p:txBody>
      </p:sp>
      <p:sp>
        <p:nvSpPr>
          <p:cNvPr id="7" name="Datumsplatzhalter 6"/>
          <p:cNvSpPr>
            <a:spLocks noGrp="1"/>
          </p:cNvSpPr>
          <p:nvPr>
            <p:ph type="dt" sz="half" idx="10"/>
          </p:nvPr>
        </p:nvSpPr>
        <p:spPr/>
        <p:txBody>
          <a:bodyPr/>
          <a:lstStyle/>
          <a:p>
            <a:r>
              <a:rPr lang="de-DE"/>
              <a:t>27.05.2022</a:t>
            </a:r>
          </a:p>
        </p:txBody>
      </p:sp>
      <p:sp>
        <p:nvSpPr>
          <p:cNvPr id="8" name="Fußzeilenplatzhalter 7"/>
          <p:cNvSpPr>
            <a:spLocks noGrp="1"/>
          </p:cNvSpPr>
          <p:nvPr>
            <p:ph type="ftr" sz="quarter" idx="11"/>
          </p:nvPr>
        </p:nvSpPr>
        <p:spPr/>
        <p:txBody>
          <a:bodyPr/>
          <a:lstStyle/>
          <a:p>
            <a:r>
              <a:rPr lang="en-US"/>
              <a:t>EGU22-9679                 Session  AS3.11                 Franziska Roth</a:t>
            </a:r>
            <a:endParaRPr lang="de-DE" dirty="0"/>
          </a:p>
        </p:txBody>
      </p:sp>
      <p:sp>
        <p:nvSpPr>
          <p:cNvPr id="9" name="Foliennummernplatzhalter 8"/>
          <p:cNvSpPr>
            <a:spLocks noGrp="1"/>
          </p:cNvSpPr>
          <p:nvPr>
            <p:ph type="sldNum" sz="quarter" idx="12"/>
          </p:nvPr>
        </p:nvSpPr>
        <p:spPr/>
        <p:txBody>
          <a:bodyPr/>
          <a:lstStyle/>
          <a:p>
            <a:fld id="{6558FC84-22FA-4F5E-86B7-A7761BE44B02}" type="slidenum">
              <a:rPr lang="de-DE" smtClean="0"/>
              <a:t>‹Nr.›</a:t>
            </a:fld>
            <a:endParaRPr lang="de-DE" dirty="0"/>
          </a:p>
        </p:txBody>
      </p:sp>
    </p:spTree>
    <p:extLst>
      <p:ext uri="{BB962C8B-B14F-4D97-AF65-F5344CB8AC3E}">
        <p14:creationId xmlns:p14="http://schemas.microsoft.com/office/powerpoint/2010/main" val="3377333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5" name="Titel 4"/>
          <p:cNvSpPr>
            <a:spLocks noGrp="1"/>
          </p:cNvSpPr>
          <p:nvPr>
            <p:ph type="title" hasCustomPrompt="1"/>
          </p:nvPr>
        </p:nvSpPr>
        <p:spPr/>
        <p:txBody>
          <a:bodyPr/>
          <a:lstStyle/>
          <a:p>
            <a:r>
              <a:rPr lang="de-DE" dirty="0"/>
              <a:t>Folientitel durch Klicken bearbeiten</a:t>
            </a:r>
          </a:p>
        </p:txBody>
      </p:sp>
      <p:sp>
        <p:nvSpPr>
          <p:cNvPr id="3" name="Content Placeholder 2"/>
          <p:cNvSpPr>
            <a:spLocks noGrp="1"/>
          </p:cNvSpPr>
          <p:nvPr>
            <p:ph sz="half" idx="1" hasCustomPrompt="1"/>
          </p:nvPr>
        </p:nvSpPr>
        <p:spPr>
          <a:xfrm>
            <a:off x="395289" y="1369219"/>
            <a:ext cx="4119562" cy="3147219"/>
          </a:xfrm>
          <a:prstGeom prst="rect">
            <a:avLst/>
          </a:prstGeom>
        </p:spPr>
        <p:txBody>
          <a:bodyPr>
            <a:normAutofit/>
          </a:bodyPr>
          <a:lstStyle>
            <a:lvl1pPr>
              <a:defRPr sz="18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e-DE" dirty="0"/>
              <a:t>Inhalt durch klicken auf ein Symbol einfügen oder Text eingeben. </a:t>
            </a:r>
          </a:p>
        </p:txBody>
      </p:sp>
      <p:sp>
        <p:nvSpPr>
          <p:cNvPr id="4" name="Content Placeholder 3"/>
          <p:cNvSpPr>
            <a:spLocks noGrp="1"/>
          </p:cNvSpPr>
          <p:nvPr>
            <p:ph sz="half" idx="2" hasCustomPrompt="1"/>
          </p:nvPr>
        </p:nvSpPr>
        <p:spPr>
          <a:xfrm>
            <a:off x="4629149" y="1369219"/>
            <a:ext cx="4119563" cy="3147219"/>
          </a:xfrm>
          <a:prstGeom prst="rect">
            <a:avLst/>
          </a:prstGeom>
        </p:spPr>
        <p:txBody>
          <a:bodyPr>
            <a:normAutofit/>
          </a:bodyPr>
          <a:lstStyle>
            <a:lvl1pPr>
              <a:defRPr sz="18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e-DE" dirty="0"/>
              <a:t>Inhalt durch klicken auf ein Symbol einfügen oder Text eingeben. </a:t>
            </a:r>
          </a:p>
        </p:txBody>
      </p:sp>
      <p:sp>
        <p:nvSpPr>
          <p:cNvPr id="6" name="Datumsplatzhalter 5"/>
          <p:cNvSpPr>
            <a:spLocks noGrp="1"/>
          </p:cNvSpPr>
          <p:nvPr>
            <p:ph type="dt" sz="half" idx="10"/>
          </p:nvPr>
        </p:nvSpPr>
        <p:spPr/>
        <p:txBody>
          <a:bodyPr/>
          <a:lstStyle/>
          <a:p>
            <a:r>
              <a:rPr lang="de-DE"/>
              <a:t>27.05.2022</a:t>
            </a:r>
          </a:p>
        </p:txBody>
      </p:sp>
      <p:sp>
        <p:nvSpPr>
          <p:cNvPr id="8" name="Fußzeilenplatzhalter 7"/>
          <p:cNvSpPr>
            <a:spLocks noGrp="1"/>
          </p:cNvSpPr>
          <p:nvPr>
            <p:ph type="ftr" sz="quarter" idx="11"/>
          </p:nvPr>
        </p:nvSpPr>
        <p:spPr/>
        <p:txBody>
          <a:bodyPr/>
          <a:lstStyle/>
          <a:p>
            <a:r>
              <a:rPr lang="en-US"/>
              <a:t>EGU22-9679                 Session  AS3.11                 Franziska Roth</a:t>
            </a:r>
            <a:endParaRPr lang="de-DE" dirty="0"/>
          </a:p>
        </p:txBody>
      </p:sp>
      <p:sp>
        <p:nvSpPr>
          <p:cNvPr id="9" name="Foliennummernplatzhalter 8"/>
          <p:cNvSpPr>
            <a:spLocks noGrp="1"/>
          </p:cNvSpPr>
          <p:nvPr>
            <p:ph type="sldNum" sz="quarter" idx="12"/>
          </p:nvPr>
        </p:nvSpPr>
        <p:spPr/>
        <p:txBody>
          <a:bodyPr/>
          <a:lstStyle/>
          <a:p>
            <a:fld id="{6558FC84-22FA-4F5E-86B7-A7761BE44B02}" type="slidenum">
              <a:rPr lang="de-DE" smtClean="0"/>
              <a:t>‹Nr.›</a:t>
            </a:fld>
            <a:endParaRPr lang="de-DE" dirty="0"/>
          </a:p>
        </p:txBody>
      </p:sp>
    </p:spTree>
    <p:extLst>
      <p:ext uri="{BB962C8B-B14F-4D97-AF65-F5344CB8AC3E}">
        <p14:creationId xmlns:p14="http://schemas.microsoft.com/office/powerpoint/2010/main" val="2193852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rgleich zwei Inhalte">
    <p:spTree>
      <p:nvGrpSpPr>
        <p:cNvPr id="1" name=""/>
        <p:cNvGrpSpPr/>
        <p:nvPr/>
      </p:nvGrpSpPr>
      <p:grpSpPr>
        <a:xfrm>
          <a:off x="0" y="0"/>
          <a:ext cx="0" cy="0"/>
          <a:chOff x="0" y="0"/>
          <a:chExt cx="0" cy="0"/>
        </a:xfrm>
      </p:grpSpPr>
      <p:sp>
        <p:nvSpPr>
          <p:cNvPr id="5" name="Vergleich 1"/>
          <p:cNvSpPr>
            <a:spLocks noGrp="1"/>
          </p:cNvSpPr>
          <p:nvPr>
            <p:ph type="title" hasCustomPrompt="1"/>
          </p:nvPr>
        </p:nvSpPr>
        <p:spPr>
          <a:xfrm>
            <a:off x="395287" y="864000"/>
            <a:ext cx="4176713" cy="360099"/>
          </a:xfrm>
        </p:spPr>
        <p:txBody>
          <a:bodyPr/>
          <a:lstStyle>
            <a:lvl1pPr>
              <a:defRPr/>
            </a:lvl1pPr>
          </a:lstStyle>
          <a:p>
            <a:r>
              <a:rPr lang="de-DE" dirty="0"/>
              <a:t>Vergleich 1</a:t>
            </a:r>
          </a:p>
        </p:txBody>
      </p:sp>
      <p:sp>
        <p:nvSpPr>
          <p:cNvPr id="3" name="Inhalt 1"/>
          <p:cNvSpPr>
            <a:spLocks noGrp="1"/>
          </p:cNvSpPr>
          <p:nvPr>
            <p:ph sz="half" idx="1" hasCustomPrompt="1"/>
          </p:nvPr>
        </p:nvSpPr>
        <p:spPr>
          <a:xfrm>
            <a:off x="395289" y="1369219"/>
            <a:ext cx="4119562" cy="3147219"/>
          </a:xfrm>
          <a:prstGeom prst="rect">
            <a:avLst/>
          </a:prstGeom>
        </p:spPr>
        <p:txBody>
          <a:bodyPr>
            <a:normAutofit/>
          </a:bodyPr>
          <a:lstStyle>
            <a:lvl1pPr>
              <a:defRPr sz="18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e-DE" dirty="0"/>
              <a:t>Inhalt durch klicken auf ein Symbol einfügen oder Text eingeben. </a:t>
            </a:r>
          </a:p>
        </p:txBody>
      </p:sp>
      <p:sp>
        <p:nvSpPr>
          <p:cNvPr id="10" name="Vergleich 2"/>
          <p:cNvSpPr>
            <a:spLocks noGrp="1"/>
          </p:cNvSpPr>
          <p:nvPr>
            <p:ph type="body" sz="quarter" idx="3" hasCustomPrompt="1"/>
          </p:nvPr>
        </p:nvSpPr>
        <p:spPr>
          <a:xfrm>
            <a:off x="4629150" y="864000"/>
            <a:ext cx="4118400" cy="360000"/>
          </a:xfrm>
          <a:prstGeom prst="rect">
            <a:avLst/>
          </a:prstGeom>
        </p:spPr>
        <p:txBody>
          <a:bodyPr tIns="0" bIns="0" anchor="t" anchorCtr="0">
            <a:noAutofit/>
          </a:bodyPr>
          <a:lstStyle>
            <a:lvl1pPr marL="0" indent="0" algn="l" defTabSz="685800" rtl="0" eaLnBrk="1" latinLnBrk="0" hangingPunct="1">
              <a:lnSpc>
                <a:spcPct val="90000"/>
              </a:lnSpc>
              <a:spcBef>
                <a:spcPct val="0"/>
              </a:spcBef>
              <a:buNone/>
              <a:defRPr lang="de-DE" sz="2600" kern="1200" dirty="0" smtClean="0">
                <a:solidFill>
                  <a:schemeClr val="tx1"/>
                </a:solidFill>
                <a:latin typeface="+mj-lt"/>
                <a:ea typeface="+mj-ea"/>
                <a:cs typeface="+mj-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dirty="0"/>
              <a:t>Vergleich 2</a:t>
            </a:r>
          </a:p>
        </p:txBody>
      </p:sp>
      <p:sp>
        <p:nvSpPr>
          <p:cNvPr id="4" name="Inhalt 2"/>
          <p:cNvSpPr>
            <a:spLocks noGrp="1"/>
          </p:cNvSpPr>
          <p:nvPr>
            <p:ph sz="half" idx="2" hasCustomPrompt="1"/>
          </p:nvPr>
        </p:nvSpPr>
        <p:spPr>
          <a:xfrm>
            <a:off x="4629149" y="1369219"/>
            <a:ext cx="4119563" cy="3147219"/>
          </a:xfrm>
          <a:prstGeom prst="rect">
            <a:avLst/>
          </a:prstGeom>
        </p:spPr>
        <p:txBody>
          <a:bodyPr>
            <a:normAutofit/>
          </a:bodyPr>
          <a:lstStyle>
            <a:lvl1pPr>
              <a:defRPr sz="18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e-DE" dirty="0"/>
              <a:t>Inhalt durch klicken auf ein Symbol einfügen oder Text eingeben. </a:t>
            </a:r>
          </a:p>
        </p:txBody>
      </p:sp>
      <p:sp>
        <p:nvSpPr>
          <p:cNvPr id="6" name="Datumsplatzhalter 5"/>
          <p:cNvSpPr>
            <a:spLocks noGrp="1"/>
          </p:cNvSpPr>
          <p:nvPr>
            <p:ph type="dt" sz="half" idx="10"/>
          </p:nvPr>
        </p:nvSpPr>
        <p:spPr/>
        <p:txBody>
          <a:bodyPr/>
          <a:lstStyle/>
          <a:p>
            <a:r>
              <a:rPr lang="de-DE"/>
              <a:t>27.05.2022</a:t>
            </a:r>
          </a:p>
        </p:txBody>
      </p:sp>
      <p:sp>
        <p:nvSpPr>
          <p:cNvPr id="8" name="Fußzeilenplatzhalter 7"/>
          <p:cNvSpPr>
            <a:spLocks noGrp="1"/>
          </p:cNvSpPr>
          <p:nvPr>
            <p:ph type="ftr" sz="quarter" idx="11"/>
          </p:nvPr>
        </p:nvSpPr>
        <p:spPr/>
        <p:txBody>
          <a:bodyPr/>
          <a:lstStyle/>
          <a:p>
            <a:r>
              <a:rPr lang="en-US"/>
              <a:t>EGU22-9679                 Session  AS3.11                 Franziska Roth</a:t>
            </a:r>
            <a:endParaRPr lang="de-DE" dirty="0"/>
          </a:p>
        </p:txBody>
      </p:sp>
      <p:sp>
        <p:nvSpPr>
          <p:cNvPr id="9" name="Foliennummernplatzhalter 8"/>
          <p:cNvSpPr>
            <a:spLocks noGrp="1"/>
          </p:cNvSpPr>
          <p:nvPr>
            <p:ph type="sldNum" sz="quarter" idx="12"/>
          </p:nvPr>
        </p:nvSpPr>
        <p:spPr/>
        <p:txBody>
          <a:bodyPr/>
          <a:lstStyle/>
          <a:p>
            <a:fld id="{6558FC84-22FA-4F5E-86B7-A7761BE44B02}" type="slidenum">
              <a:rPr lang="de-DE" smtClean="0"/>
              <a:t>‹Nr.›</a:t>
            </a:fld>
            <a:endParaRPr lang="de-DE" dirty="0"/>
          </a:p>
        </p:txBody>
      </p:sp>
    </p:spTree>
    <p:extLst>
      <p:ext uri="{BB962C8B-B14F-4D97-AF65-F5344CB8AC3E}">
        <p14:creationId xmlns:p14="http://schemas.microsoft.com/office/powerpoint/2010/main" val="1291550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 mit Inhalt u. Überschrift">
    <p:spTree>
      <p:nvGrpSpPr>
        <p:cNvPr id="1" name=""/>
        <p:cNvGrpSpPr/>
        <p:nvPr/>
      </p:nvGrpSpPr>
      <p:grpSpPr>
        <a:xfrm>
          <a:off x="0" y="0"/>
          <a:ext cx="0" cy="0"/>
          <a:chOff x="0" y="0"/>
          <a:chExt cx="0" cy="0"/>
        </a:xfrm>
      </p:grpSpPr>
      <p:sp>
        <p:nvSpPr>
          <p:cNvPr id="7" name="Titel 6"/>
          <p:cNvSpPr>
            <a:spLocks noGrp="1"/>
          </p:cNvSpPr>
          <p:nvPr>
            <p:ph type="title" hasCustomPrompt="1"/>
          </p:nvPr>
        </p:nvSpPr>
        <p:spPr>
          <a:xfrm>
            <a:off x="395288" y="864000"/>
            <a:ext cx="3183732" cy="387798"/>
          </a:xfrm>
        </p:spPr>
        <p:txBody>
          <a:bodyPr/>
          <a:lstStyle/>
          <a:p>
            <a:r>
              <a:rPr lang="de-DE" dirty="0"/>
              <a:t>Folientitel</a:t>
            </a:r>
          </a:p>
        </p:txBody>
      </p:sp>
      <p:sp>
        <p:nvSpPr>
          <p:cNvPr id="11" name="Content Placeholder 2"/>
          <p:cNvSpPr>
            <a:spLocks noGrp="1"/>
          </p:cNvSpPr>
          <p:nvPr>
            <p:ph sz="half" idx="1" hasCustomPrompt="1"/>
          </p:nvPr>
        </p:nvSpPr>
        <p:spPr>
          <a:xfrm>
            <a:off x="395288" y="1543049"/>
            <a:ext cx="3183731" cy="2973389"/>
          </a:xfrm>
          <a:prstGeom prst="rect">
            <a:avLst/>
          </a:prstGeom>
        </p:spPr>
        <p:txBody>
          <a:bodyPr>
            <a:normAutofit/>
          </a:bodyPr>
          <a:lstStyle>
            <a:lvl1pPr>
              <a:defRPr sz="18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e-DE" dirty="0"/>
              <a:t>Inhalt durch klicken auf ein Symbol einfügen oder Text eingeben. </a:t>
            </a:r>
          </a:p>
        </p:txBody>
      </p:sp>
      <p:sp>
        <p:nvSpPr>
          <p:cNvPr id="8" name="Bildplatzhalter 6" descr="Schmuckbild ohne inhaltlichen Bezug zum Vortrag." title="Schmuckbild"/>
          <p:cNvSpPr>
            <a:spLocks noGrp="1"/>
          </p:cNvSpPr>
          <p:nvPr>
            <p:ph type="pic" sz="quarter" idx="13"/>
          </p:nvPr>
        </p:nvSpPr>
        <p:spPr>
          <a:xfrm>
            <a:off x="3887390" y="864000"/>
            <a:ext cx="4861323" cy="3652438"/>
          </a:xfrm>
          <a:solidFill>
            <a:schemeClr val="bg2"/>
          </a:solidFill>
        </p:spPr>
        <p:txBody>
          <a:bodyPr anchor="t" anchorCtr="1">
            <a:normAutofit/>
          </a:bodyPr>
          <a:lstStyle>
            <a:lvl1pPr marL="0" indent="0" algn="ctr">
              <a:buFontTx/>
              <a:buNone/>
              <a:defRPr sz="2800" baseline="0">
                <a:solidFill>
                  <a:schemeClr val="tx2"/>
                </a:solidFill>
              </a:defRPr>
            </a:lvl1pPr>
          </a:lstStyle>
          <a:p>
            <a:r>
              <a:rPr lang="de-DE" dirty="0"/>
              <a:t>Bild durch Klicken auf Symbol hinzufügen</a:t>
            </a:r>
          </a:p>
        </p:txBody>
      </p:sp>
      <p:sp>
        <p:nvSpPr>
          <p:cNvPr id="12" name="Textplatzhalter 3"/>
          <p:cNvSpPr>
            <a:spLocks noGrp="1"/>
          </p:cNvSpPr>
          <p:nvPr>
            <p:ph type="body" sz="quarter" idx="18" hasCustomPrompt="1"/>
          </p:nvPr>
        </p:nvSpPr>
        <p:spPr>
          <a:xfrm>
            <a:off x="3887388" y="4259069"/>
            <a:ext cx="4861323" cy="257369"/>
          </a:xfrm>
          <a:solidFill>
            <a:schemeClr val="bg1">
              <a:alpha val="50000"/>
            </a:schemeClr>
          </a:solidFill>
        </p:spPr>
        <p:txBody>
          <a:bodyPr wrap="square" anchor="b" anchorCtr="0">
            <a:spAutoFit/>
          </a:bodyPr>
          <a:lstStyle>
            <a:lvl1pPr marL="0" indent="0" algn="r">
              <a:buNone/>
              <a:defRPr sz="1200">
                <a:solidFill>
                  <a:srgbClr val="000000"/>
                </a:solidFill>
              </a:defRPr>
            </a:lvl1pPr>
          </a:lstStyle>
          <a:p>
            <a:pPr lvl="0"/>
            <a:r>
              <a:rPr lang="de-DE" dirty="0"/>
              <a:t>In diesem Textfeld können Sie die Abbildung kurz erläutern.</a:t>
            </a:r>
          </a:p>
        </p:txBody>
      </p:sp>
      <p:sp>
        <p:nvSpPr>
          <p:cNvPr id="3" name="Datumsplatzhalter 2"/>
          <p:cNvSpPr>
            <a:spLocks noGrp="1"/>
          </p:cNvSpPr>
          <p:nvPr>
            <p:ph type="dt" sz="half" idx="14"/>
          </p:nvPr>
        </p:nvSpPr>
        <p:spPr/>
        <p:txBody>
          <a:bodyPr/>
          <a:lstStyle/>
          <a:p>
            <a:r>
              <a:rPr lang="de-DE"/>
              <a:t>27.05.2022</a:t>
            </a:r>
          </a:p>
        </p:txBody>
      </p:sp>
      <p:sp>
        <p:nvSpPr>
          <p:cNvPr id="6" name="Fußzeilenplatzhalter 5"/>
          <p:cNvSpPr>
            <a:spLocks noGrp="1"/>
          </p:cNvSpPr>
          <p:nvPr>
            <p:ph type="ftr" sz="quarter" idx="15"/>
          </p:nvPr>
        </p:nvSpPr>
        <p:spPr/>
        <p:txBody>
          <a:bodyPr/>
          <a:lstStyle/>
          <a:p>
            <a:r>
              <a:rPr lang="en-US"/>
              <a:t>EGU22-9679                 Session  AS3.11                 Franziska Roth</a:t>
            </a:r>
            <a:endParaRPr lang="de-DE" dirty="0"/>
          </a:p>
        </p:txBody>
      </p:sp>
      <p:sp>
        <p:nvSpPr>
          <p:cNvPr id="9" name="Foliennummernplatzhalter 8"/>
          <p:cNvSpPr>
            <a:spLocks noGrp="1"/>
          </p:cNvSpPr>
          <p:nvPr>
            <p:ph type="sldNum" sz="quarter" idx="16"/>
          </p:nvPr>
        </p:nvSpPr>
        <p:spPr/>
        <p:txBody>
          <a:bodyPr/>
          <a:lstStyle/>
          <a:p>
            <a:fld id="{6558FC84-22FA-4F5E-86B7-A7761BE44B02}" type="slidenum">
              <a:rPr lang="de-DE" smtClean="0"/>
              <a:t>‹Nr.›</a:t>
            </a:fld>
            <a:endParaRPr lang="de-DE" dirty="0"/>
          </a:p>
        </p:txBody>
      </p:sp>
    </p:spTree>
    <p:extLst>
      <p:ext uri="{BB962C8B-B14F-4D97-AF65-F5344CB8AC3E}">
        <p14:creationId xmlns:p14="http://schemas.microsoft.com/office/powerpoint/2010/main" val="121135283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DWD-Logo" descr="Wort-Bild-Marke des Deutschen Wetterdienst. Wetter und Klima aus einer Hand." title="DWD-Logo"/>
          <p:cNvPicPr>
            <a:picLocks noChangeAspect="1"/>
          </p:cNvPicPr>
          <p:nvPr userDrawn="1"/>
        </p:nvPicPr>
        <p:blipFill>
          <a:blip r:embed="rId15"/>
          <a:stretch>
            <a:fillRect/>
          </a:stretch>
        </p:blipFill>
        <p:spPr>
          <a:xfrm>
            <a:off x="7387610" y="144000"/>
            <a:ext cx="1612390" cy="432000"/>
          </a:xfrm>
          <a:prstGeom prst="rect">
            <a:avLst/>
          </a:prstGeom>
        </p:spPr>
      </p:pic>
      <p:cxnSp>
        <p:nvCxnSpPr>
          <p:cNvPr id="10" name="Inhalt beginnt" descr="Ab hier sollte der Inhalt der Folie beginnen." title="Horizontale Linie"/>
          <p:cNvCxnSpPr/>
          <p:nvPr userDrawn="1"/>
        </p:nvCxnSpPr>
        <p:spPr>
          <a:xfrm>
            <a:off x="144000" y="720000"/>
            <a:ext cx="8856000" cy="0"/>
          </a:xfrm>
          <a:prstGeom prst="line">
            <a:avLst/>
          </a:prstGeom>
          <a:ln w="12700">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2" name="Titleplatzhalter"/>
          <p:cNvSpPr>
            <a:spLocks noGrp="1"/>
          </p:cNvSpPr>
          <p:nvPr>
            <p:ph type="title"/>
          </p:nvPr>
        </p:nvSpPr>
        <p:spPr>
          <a:xfrm>
            <a:off x="395287" y="864000"/>
            <a:ext cx="8353425" cy="360099"/>
          </a:xfrm>
          <a:prstGeom prst="rect">
            <a:avLst/>
          </a:prstGeom>
        </p:spPr>
        <p:txBody>
          <a:bodyPr vert="horz" wrap="square" lIns="72000" tIns="0" rIns="72000" bIns="0" rtlCol="0" anchor="t" anchorCtr="0">
            <a:spAutoFit/>
          </a:bodyPr>
          <a:lstStyle/>
          <a:p>
            <a:r>
              <a:rPr lang="de-DE" dirty="0"/>
              <a:t>Folientitel durch Klicken bearbeiten</a:t>
            </a:r>
            <a:endParaRPr lang="en-US" dirty="0"/>
          </a:p>
        </p:txBody>
      </p:sp>
      <p:sp>
        <p:nvSpPr>
          <p:cNvPr id="13" name="Textplatzhalter"/>
          <p:cNvSpPr>
            <a:spLocks noGrp="1"/>
          </p:cNvSpPr>
          <p:nvPr>
            <p:ph type="body" idx="1"/>
          </p:nvPr>
        </p:nvSpPr>
        <p:spPr>
          <a:xfrm>
            <a:off x="395287" y="1370014"/>
            <a:ext cx="8353425" cy="3150724"/>
          </a:xfrm>
          <a:prstGeom prst="rect">
            <a:avLst/>
          </a:prstGeom>
        </p:spPr>
        <p:txBody>
          <a:bodyPr vert="horz" lIns="72000" tIns="36000" rIns="72000" bIns="36000" rtlCol="0">
            <a:normAutofit/>
          </a:bodyPr>
          <a:lstStyle/>
          <a:p>
            <a:pPr marL="352425" marR="0" lvl="0" indent="-352425" algn="l" defTabSz="914400" rtl="0" eaLnBrk="0" fontAlgn="base" latinLnBrk="0" hangingPunct="0">
              <a:lnSpc>
                <a:spcPct val="100000"/>
              </a:lnSpc>
              <a:spcBef>
                <a:spcPct val="40000"/>
              </a:spcBef>
              <a:spcAft>
                <a:spcPct val="0"/>
              </a:spcAft>
              <a:buClr>
                <a:srgbClr val="2D4B9B"/>
              </a:buClr>
              <a:buSzPct val="95000"/>
              <a:buFont typeface="Wingdings" panose="05000000000000000000" pitchFamily="2" charset="2"/>
              <a:buChar char="è"/>
              <a:tabLst/>
              <a:defRPr/>
            </a:pPr>
            <a:r>
              <a:rPr kumimoji="0" lang="de-DE" altLang="de-DE" sz="1800" b="0" i="0" u="none" strike="noStrike" kern="0" cap="none" spc="0" normalizeH="0" baseline="0" noProof="0" dirty="0">
                <a:ln>
                  <a:noFill/>
                </a:ln>
                <a:solidFill>
                  <a:srgbClr val="000000"/>
                </a:solidFill>
                <a:effectLst/>
                <a:uLnTx/>
                <a:uFillTx/>
                <a:latin typeface="+mn-lt"/>
                <a:ea typeface="+mn-ea"/>
                <a:cs typeface="+mn-cs"/>
              </a:rPr>
              <a:t>Text durch Klicken hinzufügen</a:t>
            </a:r>
          </a:p>
          <a:p>
            <a:pPr marL="692150" marR="0" lvl="1" indent="-260350" algn="l" defTabSz="914400" rtl="0" eaLnBrk="0" fontAlgn="base" latinLnBrk="0" hangingPunct="0">
              <a:lnSpc>
                <a:spcPct val="100000"/>
              </a:lnSpc>
              <a:spcBef>
                <a:spcPct val="40000"/>
              </a:spcBef>
              <a:spcAft>
                <a:spcPct val="0"/>
              </a:spcAft>
              <a:buClr>
                <a:srgbClr val="2D4B9B"/>
              </a:buClr>
              <a:buSzPct val="95000"/>
              <a:buFont typeface="Wingdings" panose="05000000000000000000" pitchFamily="2" charset="2"/>
              <a:buChar char="è"/>
              <a:tabLst/>
              <a:defRPr/>
            </a:pPr>
            <a:r>
              <a:rPr kumimoji="0" lang="de-DE" altLang="de-DE" sz="1800" b="0" i="0" u="none" strike="noStrike" kern="0" cap="none" spc="0" normalizeH="0" baseline="0" noProof="0" dirty="0">
                <a:ln>
                  <a:noFill/>
                </a:ln>
                <a:solidFill>
                  <a:srgbClr val="000000"/>
                </a:solidFill>
                <a:effectLst/>
                <a:uLnTx/>
                <a:uFillTx/>
                <a:latin typeface="+mn-lt"/>
              </a:rPr>
              <a:t>Zweite Ebene</a:t>
            </a:r>
          </a:p>
          <a:p>
            <a:pPr marL="1143000" marR="0" lvl="2" indent="-228600" algn="l" defTabSz="914400" rtl="0" eaLnBrk="0" fontAlgn="base" latinLnBrk="0" hangingPunct="0">
              <a:lnSpc>
                <a:spcPct val="100000"/>
              </a:lnSpc>
              <a:spcBef>
                <a:spcPct val="40000"/>
              </a:spcBef>
              <a:spcAft>
                <a:spcPct val="0"/>
              </a:spcAft>
              <a:buClr>
                <a:srgbClr val="2D4B9B"/>
              </a:buClr>
              <a:buSzPct val="95000"/>
              <a:buFont typeface="Wingdings" panose="05000000000000000000" pitchFamily="2" charset="2"/>
              <a:buChar char="è"/>
              <a:tabLst/>
              <a:defRPr/>
            </a:pPr>
            <a:r>
              <a:rPr kumimoji="0" lang="de-DE" altLang="de-DE" sz="1800" b="0" i="0" u="none" strike="noStrike" kern="0" cap="none" spc="0" normalizeH="0" baseline="0" noProof="0" dirty="0">
                <a:ln>
                  <a:noFill/>
                </a:ln>
                <a:solidFill>
                  <a:srgbClr val="000000"/>
                </a:solidFill>
                <a:effectLst/>
                <a:uLnTx/>
                <a:uFillTx/>
                <a:latin typeface="+mn-lt"/>
              </a:rPr>
              <a:t>Dritte Ebene</a:t>
            </a:r>
          </a:p>
          <a:p>
            <a:pPr marL="1600200" marR="0" lvl="3" indent="-228600" algn="l" defTabSz="914400" rtl="0" eaLnBrk="0" fontAlgn="base" latinLnBrk="0" hangingPunct="0">
              <a:lnSpc>
                <a:spcPct val="100000"/>
              </a:lnSpc>
              <a:spcBef>
                <a:spcPct val="40000"/>
              </a:spcBef>
              <a:spcAft>
                <a:spcPct val="0"/>
              </a:spcAft>
              <a:buClr>
                <a:srgbClr val="2D4B9B"/>
              </a:buClr>
              <a:buSzPct val="95000"/>
              <a:buFont typeface="Wingdings" panose="05000000000000000000" pitchFamily="2" charset="2"/>
              <a:buChar char="è"/>
              <a:tabLst/>
              <a:defRPr/>
            </a:pPr>
            <a:r>
              <a:rPr kumimoji="0" lang="de-DE" altLang="de-DE" sz="1800" b="0" i="0" u="none" strike="noStrike" kern="0" cap="none" spc="0" normalizeH="0" baseline="0" noProof="0" dirty="0">
                <a:ln>
                  <a:noFill/>
                </a:ln>
                <a:solidFill>
                  <a:srgbClr val="000000"/>
                </a:solidFill>
                <a:effectLst/>
                <a:uLnTx/>
                <a:uFillTx/>
                <a:latin typeface="+mn-lt"/>
              </a:rPr>
              <a:t>Vierte Ebene</a:t>
            </a:r>
          </a:p>
          <a:p>
            <a:pPr marL="2057400" marR="0" lvl="4" indent="-228600" algn="l" defTabSz="914400" rtl="0" eaLnBrk="0" fontAlgn="base" latinLnBrk="0" hangingPunct="0">
              <a:lnSpc>
                <a:spcPct val="100000"/>
              </a:lnSpc>
              <a:spcBef>
                <a:spcPct val="40000"/>
              </a:spcBef>
              <a:spcAft>
                <a:spcPct val="0"/>
              </a:spcAft>
              <a:buClr>
                <a:srgbClr val="2D4B9B"/>
              </a:buClr>
              <a:buSzPct val="95000"/>
              <a:buFont typeface="Wingdings" panose="05000000000000000000" pitchFamily="2" charset="2"/>
              <a:buChar char="è"/>
              <a:tabLst/>
              <a:defRPr/>
            </a:pPr>
            <a:r>
              <a:rPr kumimoji="0" lang="de-DE" altLang="de-DE" sz="1800" b="0" i="0" u="none" strike="noStrike" kern="0" cap="none" spc="0" normalizeH="0" baseline="0" noProof="0" dirty="0">
                <a:ln>
                  <a:noFill/>
                </a:ln>
                <a:solidFill>
                  <a:srgbClr val="000000"/>
                </a:solidFill>
                <a:effectLst/>
                <a:uLnTx/>
                <a:uFillTx/>
                <a:latin typeface="+mn-lt"/>
              </a:rPr>
              <a:t>Fünfte Ebene</a:t>
            </a:r>
          </a:p>
        </p:txBody>
      </p:sp>
      <p:cxnSp>
        <p:nvCxnSpPr>
          <p:cNvPr id="12" name="Inhalt endet" descr="Ab hier sollte der Inhalt der Folie beginnen." title="Horizontale Linie"/>
          <p:cNvCxnSpPr/>
          <p:nvPr userDrawn="1"/>
        </p:nvCxnSpPr>
        <p:spPr>
          <a:xfrm>
            <a:off x="144000" y="4658928"/>
            <a:ext cx="8856000" cy="0"/>
          </a:xfrm>
          <a:prstGeom prst="line">
            <a:avLst/>
          </a:prstGeom>
          <a:ln w="12700">
            <a:solidFill>
              <a:schemeClr val="tx1"/>
            </a:solidFill>
            <a:round/>
          </a:ln>
        </p:spPr>
        <p:style>
          <a:lnRef idx="1">
            <a:schemeClr val="accent1"/>
          </a:lnRef>
          <a:fillRef idx="0">
            <a:schemeClr val="accent1"/>
          </a:fillRef>
          <a:effectRef idx="0">
            <a:schemeClr val="accent1"/>
          </a:effectRef>
          <a:fontRef idx="minor">
            <a:schemeClr val="tx1"/>
          </a:fontRef>
        </p:style>
      </p:cxnSp>
      <p:pic>
        <p:nvPicPr>
          <p:cNvPr id="11" name="Bundesadler" descr="Bundesadler_kleiner"/>
          <p:cNvPicPr>
            <a:picLocks noChangeAspect="1" noChangeArrowheads="1"/>
          </p:cNvPicPr>
          <p:nvPr userDrawn="1"/>
        </p:nvPicPr>
        <p:blipFill>
          <a:blip r:embed="rId16">
            <a:extLst>
              <a:ext uri="{28A0092B-C50C-407E-A947-70E740481C1C}">
                <a14:useLocalDpi xmlns:a14="http://schemas.microsoft.com/office/drawing/2010/main" val="0"/>
              </a:ext>
            </a:extLst>
          </a:blip>
          <a:stretch>
            <a:fillRect/>
          </a:stretch>
        </p:blipFill>
        <p:spPr bwMode="auto">
          <a:xfrm>
            <a:off x="144001" y="4732620"/>
            <a:ext cx="309177"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umsplatzhalter"/>
          <p:cNvSpPr>
            <a:spLocks noGrp="1"/>
          </p:cNvSpPr>
          <p:nvPr>
            <p:ph type="dt" sz="half" idx="2"/>
          </p:nvPr>
        </p:nvSpPr>
        <p:spPr>
          <a:xfrm>
            <a:off x="542166" y="4739302"/>
            <a:ext cx="2143884" cy="274637"/>
          </a:xfrm>
          <a:prstGeom prst="rect">
            <a:avLst/>
          </a:prstGeom>
        </p:spPr>
        <p:txBody>
          <a:bodyPr vert="horz" lIns="91440" tIns="14400" rIns="91440" bIns="0" rtlCol="0" anchor="ctr"/>
          <a:lstStyle>
            <a:lvl1pPr algn="l">
              <a:defRPr sz="1000">
                <a:solidFill>
                  <a:schemeClr val="tx1">
                    <a:tint val="75000"/>
                  </a:schemeClr>
                </a:solidFill>
              </a:defRPr>
            </a:lvl1pPr>
          </a:lstStyle>
          <a:p>
            <a:r>
              <a:rPr lang="de-DE"/>
              <a:t>27.05.2022</a:t>
            </a:r>
            <a:endParaRPr lang="de-DE" dirty="0"/>
          </a:p>
        </p:txBody>
      </p:sp>
      <p:sp>
        <p:nvSpPr>
          <p:cNvPr id="8" name="Fußzeilenplatzhalter"/>
          <p:cNvSpPr>
            <a:spLocks noGrp="1"/>
          </p:cNvSpPr>
          <p:nvPr>
            <p:ph type="ftr" sz="quarter" idx="3"/>
          </p:nvPr>
        </p:nvSpPr>
        <p:spPr>
          <a:xfrm>
            <a:off x="2686050" y="4739302"/>
            <a:ext cx="5539313" cy="274637"/>
          </a:xfrm>
          <a:prstGeom prst="rect">
            <a:avLst/>
          </a:prstGeom>
        </p:spPr>
        <p:txBody>
          <a:bodyPr vert="horz" lIns="91440" tIns="14400" rIns="91440" bIns="0" rtlCol="0" anchor="ctr"/>
          <a:lstStyle>
            <a:lvl1pPr algn="r">
              <a:defRPr sz="1000">
                <a:solidFill>
                  <a:schemeClr val="tx1">
                    <a:tint val="75000"/>
                  </a:schemeClr>
                </a:solidFill>
              </a:defRPr>
            </a:lvl1pPr>
          </a:lstStyle>
          <a:p>
            <a:r>
              <a:rPr lang="en-US"/>
              <a:t>EGU22-9679                 Session  AS3.11                 Franziska Roth</a:t>
            </a:r>
            <a:endParaRPr lang="de-DE" dirty="0"/>
          </a:p>
        </p:txBody>
      </p:sp>
      <p:sp>
        <p:nvSpPr>
          <p:cNvPr id="9" name="Foliennummernplatzhalter"/>
          <p:cNvSpPr>
            <a:spLocks noGrp="1"/>
          </p:cNvSpPr>
          <p:nvPr>
            <p:ph type="sldNum" sz="quarter" idx="4"/>
          </p:nvPr>
        </p:nvSpPr>
        <p:spPr>
          <a:xfrm>
            <a:off x="8225363" y="4739302"/>
            <a:ext cx="523350" cy="274637"/>
          </a:xfrm>
          <a:prstGeom prst="rect">
            <a:avLst/>
          </a:prstGeom>
        </p:spPr>
        <p:txBody>
          <a:bodyPr vert="horz" lIns="91440" tIns="14400" rIns="91440" bIns="0" rtlCol="0" anchor="ctr"/>
          <a:lstStyle>
            <a:lvl1pPr algn="r">
              <a:defRPr sz="1000">
                <a:solidFill>
                  <a:schemeClr val="tx1">
                    <a:tint val="75000"/>
                  </a:schemeClr>
                </a:solidFill>
              </a:defRPr>
            </a:lvl1pPr>
          </a:lstStyle>
          <a:p>
            <a:fld id="{6558FC84-22FA-4F5E-86B7-A7761BE44B02}" type="slidenum">
              <a:rPr lang="de-DE" smtClean="0"/>
              <a:pPr/>
              <a:t>‹Nr.›</a:t>
            </a:fld>
            <a:endParaRPr lang="de-DE" dirty="0"/>
          </a:p>
        </p:txBody>
      </p:sp>
    </p:spTree>
    <p:extLst>
      <p:ext uri="{BB962C8B-B14F-4D97-AF65-F5344CB8AC3E}">
        <p14:creationId xmlns:p14="http://schemas.microsoft.com/office/powerpoint/2010/main" val="1834866029"/>
      </p:ext>
    </p:extLst>
  </p:cSld>
  <p:clrMap bg1="lt1" tx1="dk1" bg2="lt2" tx2="dk2" accent1="accent1" accent2="accent2" accent3="accent3" accent4="accent4" accent5="accent5" accent6="accent6" hlink="hlink" folHlink="folHlink"/>
  <p:sldLayoutIdLst>
    <p:sldLayoutId id="2147483670" r:id="rId1"/>
    <p:sldLayoutId id="2147483661" r:id="rId2"/>
    <p:sldLayoutId id="2147483662" r:id="rId3"/>
    <p:sldLayoutId id="2147483671" r:id="rId4"/>
    <p:sldLayoutId id="2147483678" r:id="rId5"/>
    <p:sldLayoutId id="2147483675" r:id="rId6"/>
    <p:sldLayoutId id="2147483664" r:id="rId7"/>
    <p:sldLayoutId id="2147483677" r:id="rId8"/>
    <p:sldLayoutId id="2147483669" r:id="rId9"/>
    <p:sldLayoutId id="2147483673" r:id="rId10"/>
    <p:sldLayoutId id="2147483672" r:id="rId11"/>
    <p:sldLayoutId id="2147483676" r:id="rId12"/>
    <p:sldLayoutId id="2147483674" r:id="rId13"/>
  </p:sldLayoutIdLst>
  <p:hf sldNum="0" hdr="0"/>
  <p:txStyles>
    <p:titleStyle>
      <a:lvl1pPr algn="l" defTabSz="685800" rtl="0" eaLnBrk="1" latinLnBrk="0" hangingPunct="1">
        <a:lnSpc>
          <a:spcPct val="90000"/>
        </a:lnSpc>
        <a:spcBef>
          <a:spcPct val="0"/>
        </a:spcBef>
        <a:buNone/>
        <a:defRPr sz="2600" kern="1200">
          <a:solidFill>
            <a:schemeClr val="tx1"/>
          </a:solidFill>
          <a:latin typeface="+mj-lt"/>
          <a:ea typeface="+mj-ea"/>
          <a:cs typeface="+mj-cs"/>
        </a:defRPr>
      </a:lvl1pPr>
    </p:titleStyle>
    <p:bodyStyle>
      <a:lvl1pPr marL="352425" marR="0" indent="-352425" algn="l" defTabSz="914400" rtl="0" eaLnBrk="0" fontAlgn="base" latinLnBrk="0" hangingPunct="0">
        <a:lnSpc>
          <a:spcPct val="100000"/>
        </a:lnSpc>
        <a:spcBef>
          <a:spcPct val="40000"/>
        </a:spcBef>
        <a:spcAft>
          <a:spcPct val="0"/>
        </a:spcAft>
        <a:buClr>
          <a:schemeClr val="tx1"/>
        </a:buClr>
        <a:buSzPct val="95000"/>
        <a:buFont typeface="Wingdings" panose="05000000000000000000" pitchFamily="2" charset="2"/>
        <a:buChar char=""/>
        <a:tabLst/>
        <a:defRPr sz="1600" kern="1200" baseline="0">
          <a:solidFill>
            <a:schemeClr val="tx1"/>
          </a:solidFill>
          <a:latin typeface="+mn-lt"/>
          <a:ea typeface="+mn-ea"/>
          <a:cs typeface="+mn-cs"/>
        </a:defRPr>
      </a:lvl1pPr>
      <a:lvl2pPr marL="692150" marR="0" indent="-260350" algn="l" defTabSz="914400" rtl="0" eaLnBrk="0" fontAlgn="base" latinLnBrk="0" hangingPunct="0">
        <a:lnSpc>
          <a:spcPct val="100000"/>
        </a:lnSpc>
        <a:spcBef>
          <a:spcPct val="40000"/>
        </a:spcBef>
        <a:spcAft>
          <a:spcPct val="0"/>
        </a:spcAft>
        <a:buClr>
          <a:srgbClr val="2D4B9B"/>
        </a:buClr>
        <a:buSzPct val="95000"/>
        <a:buFont typeface="Wingdings" panose="05000000000000000000" pitchFamily="2" charset="2"/>
        <a:buChar char="è"/>
        <a:tabLst/>
        <a:defRPr sz="1600" kern="1200">
          <a:solidFill>
            <a:schemeClr val="tx1"/>
          </a:solidFill>
          <a:latin typeface="+mn-lt"/>
          <a:ea typeface="+mn-ea"/>
          <a:cs typeface="+mn-cs"/>
        </a:defRPr>
      </a:lvl2pPr>
      <a:lvl3pPr marL="1143000" marR="0" indent="-228600" algn="l" defTabSz="914400" rtl="0" eaLnBrk="0" fontAlgn="base" latinLnBrk="0" hangingPunct="0">
        <a:lnSpc>
          <a:spcPct val="100000"/>
        </a:lnSpc>
        <a:spcBef>
          <a:spcPct val="40000"/>
        </a:spcBef>
        <a:spcAft>
          <a:spcPct val="0"/>
        </a:spcAft>
        <a:buClr>
          <a:srgbClr val="2D4B9B"/>
        </a:buClr>
        <a:buSzPct val="95000"/>
        <a:buFont typeface="Wingdings" panose="05000000000000000000" pitchFamily="2" charset="2"/>
        <a:buChar char="è"/>
        <a:tabLst/>
        <a:defRPr sz="1600" kern="1200">
          <a:solidFill>
            <a:schemeClr val="tx1"/>
          </a:solidFill>
          <a:latin typeface="+mn-lt"/>
          <a:ea typeface="+mn-ea"/>
          <a:cs typeface="+mn-cs"/>
        </a:defRPr>
      </a:lvl3pPr>
      <a:lvl4pPr marL="1600200" marR="0" indent="-228600" algn="l" defTabSz="914400" rtl="0" eaLnBrk="0" fontAlgn="base" latinLnBrk="0" hangingPunct="0">
        <a:lnSpc>
          <a:spcPct val="100000"/>
        </a:lnSpc>
        <a:spcBef>
          <a:spcPct val="40000"/>
        </a:spcBef>
        <a:spcAft>
          <a:spcPct val="0"/>
        </a:spcAft>
        <a:buClr>
          <a:srgbClr val="2D4B9B"/>
        </a:buClr>
        <a:buSzPct val="95000"/>
        <a:buFont typeface="Wingdings" panose="05000000000000000000" pitchFamily="2" charset="2"/>
        <a:buChar char="è"/>
        <a:tabLst/>
        <a:defRPr sz="1600" kern="1200">
          <a:solidFill>
            <a:schemeClr val="tx1"/>
          </a:solidFill>
          <a:latin typeface="+mn-lt"/>
          <a:ea typeface="+mn-ea"/>
          <a:cs typeface="+mn-cs"/>
        </a:defRPr>
      </a:lvl4pPr>
      <a:lvl5pPr marL="2057400" marR="0" indent="-228600" algn="l" defTabSz="914400" rtl="0" eaLnBrk="0" fontAlgn="base" latinLnBrk="0" hangingPunct="0">
        <a:lnSpc>
          <a:spcPct val="100000"/>
        </a:lnSpc>
        <a:spcBef>
          <a:spcPct val="40000"/>
        </a:spcBef>
        <a:spcAft>
          <a:spcPct val="0"/>
        </a:spcAft>
        <a:buClr>
          <a:srgbClr val="2D4B9B"/>
        </a:buClr>
        <a:buSzPct val="95000"/>
        <a:buFont typeface="Wingdings" panose="05000000000000000000" pitchFamily="2" charset="2"/>
        <a:buChar char="è"/>
        <a:tabLst/>
        <a:defRPr sz="1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0" userDrawn="1">
          <p15:clr>
            <a:srgbClr val="F26B43"/>
          </p15:clr>
        </p15:guide>
        <p15:guide id="2" orient="horz" pos="577" userDrawn="1">
          <p15:clr>
            <a:srgbClr val="F26B43"/>
          </p15:clr>
        </p15:guide>
        <p15:guide id="3" orient="horz" pos="2867" userDrawn="1">
          <p15:clr>
            <a:srgbClr val="F26B43"/>
          </p15:clr>
        </p15:guide>
        <p15:guide id="4" pos="5511" userDrawn="1">
          <p15:clr>
            <a:srgbClr val="F26B43"/>
          </p15:clr>
        </p15:guide>
        <p15:guide id="5" pos="249" userDrawn="1">
          <p15:clr>
            <a:srgbClr val="F26B43"/>
          </p15:clr>
        </p15:guide>
        <p15:guide id="6" pos="5465" userDrawn="1">
          <p15:clr>
            <a:srgbClr val="F26B43"/>
          </p15:clr>
        </p15:guide>
        <p15:guide id="7" pos="295"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304FD23-F764-4CD3-80F7-23185F054709}"/>
              </a:ext>
            </a:extLst>
          </p:cNvPr>
          <p:cNvSpPr>
            <a:spLocks noGrp="1"/>
          </p:cNvSpPr>
          <p:nvPr>
            <p:ph type="ctrTitle"/>
          </p:nvPr>
        </p:nvSpPr>
        <p:spPr>
          <a:xfrm>
            <a:off x="395287" y="1133412"/>
            <a:ext cx="8353425" cy="1565880"/>
          </a:xfrm>
        </p:spPr>
        <p:txBody>
          <a:bodyPr/>
          <a:lstStyle/>
          <a:p>
            <a:r>
              <a:rPr lang="en-US" sz="3200" b="1" dirty="0"/>
              <a:t>CH</a:t>
            </a:r>
            <a:r>
              <a:rPr lang="en-US" sz="3200" b="1" baseline="-25000" dirty="0"/>
              <a:t>4</a:t>
            </a:r>
            <a:r>
              <a:rPr lang="en-US" sz="3200" b="1" dirty="0"/>
              <a:t> emission preprocessing for high resolution modelling of</a:t>
            </a:r>
            <a:br>
              <a:rPr lang="en-US" sz="3200" b="1" dirty="0"/>
            </a:br>
            <a:r>
              <a:rPr lang="en-US" sz="3200" b="1" dirty="0"/>
              <a:t>concentrations with the ICON-ART model</a:t>
            </a:r>
            <a:endParaRPr lang="de-DE" dirty="0"/>
          </a:p>
        </p:txBody>
      </p:sp>
      <p:sp>
        <p:nvSpPr>
          <p:cNvPr id="4" name="Datumsplatzhalter 3">
            <a:extLst>
              <a:ext uri="{FF2B5EF4-FFF2-40B4-BE49-F238E27FC236}">
                <a16:creationId xmlns:a16="http://schemas.microsoft.com/office/drawing/2014/main" id="{A4258111-05B4-47E5-BED2-F28DE5BF613C}"/>
              </a:ext>
            </a:extLst>
          </p:cNvPr>
          <p:cNvSpPr>
            <a:spLocks noGrp="1"/>
          </p:cNvSpPr>
          <p:nvPr>
            <p:ph type="dt" sz="half" idx="14"/>
          </p:nvPr>
        </p:nvSpPr>
        <p:spPr/>
        <p:txBody>
          <a:bodyPr/>
          <a:lstStyle/>
          <a:p>
            <a:r>
              <a:rPr lang="de-DE" dirty="0"/>
              <a:t>27.05.2022</a:t>
            </a:r>
          </a:p>
        </p:txBody>
      </p:sp>
      <p:sp>
        <p:nvSpPr>
          <p:cNvPr id="5" name="Fußzeilenplatzhalter 4">
            <a:extLst>
              <a:ext uri="{FF2B5EF4-FFF2-40B4-BE49-F238E27FC236}">
                <a16:creationId xmlns:a16="http://schemas.microsoft.com/office/drawing/2014/main" id="{C7A88B3B-8F98-48BB-8A15-A8460ED24865}"/>
              </a:ext>
            </a:extLst>
          </p:cNvPr>
          <p:cNvSpPr>
            <a:spLocks noGrp="1"/>
          </p:cNvSpPr>
          <p:nvPr>
            <p:ph type="ftr" sz="quarter" idx="15"/>
          </p:nvPr>
        </p:nvSpPr>
        <p:spPr>
          <a:xfrm>
            <a:off x="2686050" y="4739301"/>
            <a:ext cx="5413375" cy="274637"/>
          </a:xfrm>
        </p:spPr>
        <p:txBody>
          <a:bodyPr/>
          <a:lstStyle/>
          <a:p>
            <a:pPr algn="l"/>
            <a:r>
              <a:rPr lang="en-US" dirty="0"/>
              <a:t>EGU22-9679                 Session  AS3.11                 Franziska Roth</a:t>
            </a:r>
            <a:endParaRPr lang="de-DE" dirty="0"/>
          </a:p>
        </p:txBody>
      </p:sp>
      <p:sp>
        <p:nvSpPr>
          <p:cNvPr id="8" name="Textfeld 7">
            <a:extLst>
              <a:ext uri="{FF2B5EF4-FFF2-40B4-BE49-F238E27FC236}">
                <a16:creationId xmlns:a16="http://schemas.microsoft.com/office/drawing/2014/main" id="{E63F6CC5-5FD4-408A-A727-981CB4C1332B}"/>
              </a:ext>
            </a:extLst>
          </p:cNvPr>
          <p:cNvSpPr txBox="1"/>
          <p:nvPr/>
        </p:nvSpPr>
        <p:spPr>
          <a:xfrm>
            <a:off x="542165" y="3000738"/>
            <a:ext cx="8206547" cy="646331"/>
          </a:xfrm>
          <a:prstGeom prst="rect">
            <a:avLst/>
          </a:prstGeom>
          <a:noFill/>
        </p:spPr>
        <p:txBody>
          <a:bodyPr wrap="square" rtlCol="0">
            <a:spAutoFit/>
          </a:bodyPr>
          <a:lstStyle/>
          <a:p>
            <a:pPr algn="ctr"/>
            <a:r>
              <a:rPr lang="en-US" b="1" dirty="0">
                <a:solidFill>
                  <a:srgbClr val="000000"/>
                </a:solidFill>
              </a:rPr>
              <a:t>Franziska Roth, Buhalqem Mamtimin, Anusha Sunkisala and Andrea Kaiser-Weiss</a:t>
            </a:r>
            <a:endParaRPr lang="de-DE" dirty="0"/>
          </a:p>
        </p:txBody>
      </p:sp>
    </p:spTree>
    <p:extLst>
      <p:ext uri="{BB962C8B-B14F-4D97-AF65-F5344CB8AC3E}">
        <p14:creationId xmlns:p14="http://schemas.microsoft.com/office/powerpoint/2010/main" val="3672238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DF1A57-807D-4B54-BB15-090976FB4037}"/>
              </a:ext>
            </a:extLst>
          </p:cNvPr>
          <p:cNvSpPr>
            <a:spLocks noGrp="1"/>
          </p:cNvSpPr>
          <p:nvPr>
            <p:ph type="title"/>
          </p:nvPr>
        </p:nvSpPr>
        <p:spPr>
          <a:xfrm>
            <a:off x="395289" y="266963"/>
            <a:ext cx="6919912" cy="443198"/>
          </a:xfrm>
        </p:spPr>
        <p:txBody>
          <a:bodyPr/>
          <a:lstStyle/>
          <a:p>
            <a:r>
              <a:rPr lang="en-US" sz="1600" b="1" dirty="0">
                <a:solidFill>
                  <a:srgbClr val="2D4B9B"/>
                </a:solidFill>
              </a:rPr>
              <a:t>CH</a:t>
            </a:r>
            <a:r>
              <a:rPr lang="en-US" sz="1600" b="1" baseline="-25000" dirty="0">
                <a:solidFill>
                  <a:srgbClr val="2D4B9B"/>
                </a:solidFill>
              </a:rPr>
              <a:t>4</a:t>
            </a:r>
            <a:r>
              <a:rPr lang="en-US" sz="1600" b="1" dirty="0">
                <a:solidFill>
                  <a:srgbClr val="2D4B9B"/>
                </a:solidFill>
              </a:rPr>
              <a:t> emission preprocessing for high resolution modelling of</a:t>
            </a:r>
            <a:br>
              <a:rPr lang="en-US" sz="1600" b="1" dirty="0">
                <a:solidFill>
                  <a:srgbClr val="2D4B9B"/>
                </a:solidFill>
              </a:rPr>
            </a:br>
            <a:r>
              <a:rPr lang="en-US" sz="1600" b="1" dirty="0">
                <a:solidFill>
                  <a:srgbClr val="2D4B9B"/>
                </a:solidFill>
              </a:rPr>
              <a:t>concentrations with the ICON-ART model</a:t>
            </a:r>
            <a:endParaRPr lang="de-DE" dirty="0"/>
          </a:p>
        </p:txBody>
      </p:sp>
      <p:sp>
        <p:nvSpPr>
          <p:cNvPr id="3" name="Inhaltsplatzhalter 2">
            <a:extLst>
              <a:ext uri="{FF2B5EF4-FFF2-40B4-BE49-F238E27FC236}">
                <a16:creationId xmlns:a16="http://schemas.microsoft.com/office/drawing/2014/main" id="{A8BFDCB0-02CB-4876-9186-304781CF661A}"/>
              </a:ext>
            </a:extLst>
          </p:cNvPr>
          <p:cNvSpPr>
            <a:spLocks noGrp="1"/>
          </p:cNvSpPr>
          <p:nvPr>
            <p:ph idx="1"/>
          </p:nvPr>
        </p:nvSpPr>
        <p:spPr>
          <a:xfrm>
            <a:off x="395287" y="889463"/>
            <a:ext cx="8353426" cy="3626976"/>
          </a:xfrm>
        </p:spPr>
        <p:txBody>
          <a:bodyPr>
            <a:normAutofit/>
          </a:bodyPr>
          <a:lstStyle/>
          <a:p>
            <a:r>
              <a:rPr lang="en-GB" sz="2000" dirty="0"/>
              <a:t>Observation-based emission verification</a:t>
            </a:r>
          </a:p>
          <a:p>
            <a:r>
              <a:rPr lang="en-GB" sz="2000" dirty="0"/>
              <a:t>Comparing </a:t>
            </a:r>
            <a:r>
              <a:rPr lang="en-US" sz="2000" dirty="0"/>
              <a:t>modelled atmospheric concentrations to observed ones</a:t>
            </a:r>
            <a:endParaRPr lang="en-GB" sz="2000" dirty="0"/>
          </a:p>
          <a:p>
            <a:r>
              <a:rPr lang="en-GB" sz="2000" dirty="0"/>
              <a:t>Modelling with numerical weather prediction model ICON</a:t>
            </a:r>
          </a:p>
          <a:p>
            <a:r>
              <a:rPr lang="en-US" sz="2000" dirty="0"/>
              <a:t>Anthropogenic greenhouse gas emissions provided by Copernicus/TNO</a:t>
            </a:r>
          </a:p>
        </p:txBody>
      </p:sp>
      <p:sp>
        <p:nvSpPr>
          <p:cNvPr id="4" name="Datumsplatzhalter 3">
            <a:extLst>
              <a:ext uri="{FF2B5EF4-FFF2-40B4-BE49-F238E27FC236}">
                <a16:creationId xmlns:a16="http://schemas.microsoft.com/office/drawing/2014/main" id="{2D602F4E-DB11-4178-B0EF-DF01E2AC236F}"/>
              </a:ext>
            </a:extLst>
          </p:cNvPr>
          <p:cNvSpPr>
            <a:spLocks noGrp="1"/>
          </p:cNvSpPr>
          <p:nvPr>
            <p:ph type="dt" sz="half" idx="10"/>
          </p:nvPr>
        </p:nvSpPr>
        <p:spPr/>
        <p:txBody>
          <a:bodyPr/>
          <a:lstStyle/>
          <a:p>
            <a:r>
              <a:rPr lang="de-DE"/>
              <a:t>27.05.2022</a:t>
            </a:r>
            <a:endParaRPr lang="de-DE" dirty="0"/>
          </a:p>
        </p:txBody>
      </p:sp>
      <p:sp>
        <p:nvSpPr>
          <p:cNvPr id="5" name="Fußzeilenplatzhalter 4">
            <a:extLst>
              <a:ext uri="{FF2B5EF4-FFF2-40B4-BE49-F238E27FC236}">
                <a16:creationId xmlns:a16="http://schemas.microsoft.com/office/drawing/2014/main" id="{554880AF-D8E5-402E-9816-4FF7721E6B59}"/>
              </a:ext>
            </a:extLst>
          </p:cNvPr>
          <p:cNvSpPr>
            <a:spLocks noGrp="1"/>
          </p:cNvSpPr>
          <p:nvPr>
            <p:ph type="ftr" sz="quarter" idx="11"/>
          </p:nvPr>
        </p:nvSpPr>
        <p:spPr/>
        <p:txBody>
          <a:bodyPr/>
          <a:lstStyle/>
          <a:p>
            <a:pPr algn="l"/>
            <a:r>
              <a:rPr lang="en-US" dirty="0"/>
              <a:t>EGU22-9679                 Session  AS3.11                 Franziska Roth</a:t>
            </a:r>
            <a:endParaRPr lang="de-DE" dirty="0"/>
          </a:p>
        </p:txBody>
      </p:sp>
    </p:spTree>
    <p:extLst>
      <p:ext uri="{BB962C8B-B14F-4D97-AF65-F5344CB8AC3E}">
        <p14:creationId xmlns:p14="http://schemas.microsoft.com/office/powerpoint/2010/main" val="2856450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DF1A57-807D-4B54-BB15-090976FB4037}"/>
              </a:ext>
            </a:extLst>
          </p:cNvPr>
          <p:cNvSpPr>
            <a:spLocks noGrp="1"/>
          </p:cNvSpPr>
          <p:nvPr>
            <p:ph type="title"/>
          </p:nvPr>
        </p:nvSpPr>
        <p:spPr>
          <a:xfrm>
            <a:off x="395289" y="266963"/>
            <a:ext cx="6919912" cy="443198"/>
          </a:xfrm>
        </p:spPr>
        <p:txBody>
          <a:bodyPr/>
          <a:lstStyle/>
          <a:p>
            <a:r>
              <a:rPr lang="en-US" sz="1600" b="1" dirty="0">
                <a:solidFill>
                  <a:srgbClr val="2D4B9B"/>
                </a:solidFill>
              </a:rPr>
              <a:t>CH</a:t>
            </a:r>
            <a:r>
              <a:rPr lang="en-US" sz="1600" b="1" baseline="-25000" dirty="0">
                <a:solidFill>
                  <a:srgbClr val="2D4B9B"/>
                </a:solidFill>
              </a:rPr>
              <a:t>4</a:t>
            </a:r>
            <a:r>
              <a:rPr lang="en-US" sz="1600" b="1" dirty="0">
                <a:solidFill>
                  <a:srgbClr val="2D4B9B"/>
                </a:solidFill>
              </a:rPr>
              <a:t> emission preprocessing for high resolution modelling of</a:t>
            </a:r>
            <a:br>
              <a:rPr lang="en-US" sz="1600" b="1" dirty="0">
                <a:solidFill>
                  <a:srgbClr val="2D4B9B"/>
                </a:solidFill>
              </a:rPr>
            </a:br>
            <a:r>
              <a:rPr lang="en-US" sz="1600" b="1" dirty="0">
                <a:solidFill>
                  <a:srgbClr val="2D4B9B"/>
                </a:solidFill>
              </a:rPr>
              <a:t>concentrations with the ICON-ART model</a:t>
            </a:r>
            <a:endParaRPr lang="de-DE" dirty="0"/>
          </a:p>
        </p:txBody>
      </p:sp>
      <p:sp>
        <p:nvSpPr>
          <p:cNvPr id="3" name="Inhaltsplatzhalter 2">
            <a:extLst>
              <a:ext uri="{FF2B5EF4-FFF2-40B4-BE49-F238E27FC236}">
                <a16:creationId xmlns:a16="http://schemas.microsoft.com/office/drawing/2014/main" id="{A8BFDCB0-02CB-4876-9186-304781CF661A}"/>
              </a:ext>
            </a:extLst>
          </p:cNvPr>
          <p:cNvSpPr>
            <a:spLocks noGrp="1"/>
          </p:cNvSpPr>
          <p:nvPr>
            <p:ph idx="1"/>
          </p:nvPr>
        </p:nvSpPr>
        <p:spPr>
          <a:xfrm>
            <a:off x="395287" y="889463"/>
            <a:ext cx="8353426" cy="3626976"/>
          </a:xfrm>
        </p:spPr>
        <p:txBody>
          <a:bodyPr>
            <a:normAutofit/>
          </a:bodyPr>
          <a:lstStyle/>
          <a:p>
            <a:r>
              <a:rPr lang="en-US" sz="2000" dirty="0"/>
              <a:t>Common interpolation methods are not suitable</a:t>
            </a:r>
          </a:p>
          <a:p>
            <a:pPr lvl="1">
              <a:buFont typeface="Arial" panose="020B0604020202020204" pitchFamily="34" charset="0"/>
              <a:buChar char="•"/>
            </a:pPr>
            <a:r>
              <a:rPr lang="en-US" sz="1800" dirty="0"/>
              <a:t>Cause errors</a:t>
            </a:r>
          </a:p>
          <a:p>
            <a:pPr lvl="1">
              <a:buFont typeface="Arial" panose="020B0604020202020204" pitchFamily="34" charset="0"/>
              <a:buChar char="•"/>
            </a:pPr>
            <a:r>
              <a:rPr lang="en-US" sz="1800" dirty="0"/>
              <a:t>Smooth gradients</a:t>
            </a:r>
          </a:p>
          <a:p>
            <a:pPr lvl="1">
              <a:buFont typeface="Arial" panose="020B0604020202020204" pitchFamily="34" charset="0"/>
              <a:buChar char="•"/>
            </a:pPr>
            <a:r>
              <a:rPr lang="en-US" sz="1800" dirty="0"/>
              <a:t>Not mass preserving</a:t>
            </a:r>
            <a:endParaRPr lang="de-DE" sz="1800" dirty="0"/>
          </a:p>
          <a:p>
            <a:endParaRPr lang="en-US" sz="2000" dirty="0"/>
          </a:p>
          <a:p>
            <a:r>
              <a:rPr lang="en-US" sz="2000" dirty="0"/>
              <a:t>Each data point is split into synthetic high-resolution points</a:t>
            </a:r>
          </a:p>
          <a:p>
            <a:r>
              <a:rPr lang="en-US" sz="2000" dirty="0"/>
              <a:t>Original emissions are refined, before mapping to target grid</a:t>
            </a:r>
          </a:p>
          <a:p>
            <a:r>
              <a:rPr lang="en-US" sz="2000" dirty="0"/>
              <a:t>Method is referred here as “preprocessing emissions”</a:t>
            </a:r>
          </a:p>
          <a:p>
            <a:endParaRPr lang="de-DE" sz="1800" dirty="0"/>
          </a:p>
        </p:txBody>
      </p:sp>
      <p:sp>
        <p:nvSpPr>
          <p:cNvPr id="4" name="Datumsplatzhalter 3">
            <a:extLst>
              <a:ext uri="{FF2B5EF4-FFF2-40B4-BE49-F238E27FC236}">
                <a16:creationId xmlns:a16="http://schemas.microsoft.com/office/drawing/2014/main" id="{2D602F4E-DB11-4178-B0EF-DF01E2AC236F}"/>
              </a:ext>
            </a:extLst>
          </p:cNvPr>
          <p:cNvSpPr>
            <a:spLocks noGrp="1"/>
          </p:cNvSpPr>
          <p:nvPr>
            <p:ph type="dt" sz="half" idx="10"/>
          </p:nvPr>
        </p:nvSpPr>
        <p:spPr/>
        <p:txBody>
          <a:bodyPr/>
          <a:lstStyle/>
          <a:p>
            <a:r>
              <a:rPr lang="de-DE"/>
              <a:t>27.05.2022</a:t>
            </a:r>
            <a:endParaRPr lang="de-DE" dirty="0"/>
          </a:p>
        </p:txBody>
      </p:sp>
      <p:sp>
        <p:nvSpPr>
          <p:cNvPr id="5" name="Fußzeilenplatzhalter 4">
            <a:extLst>
              <a:ext uri="{FF2B5EF4-FFF2-40B4-BE49-F238E27FC236}">
                <a16:creationId xmlns:a16="http://schemas.microsoft.com/office/drawing/2014/main" id="{554880AF-D8E5-402E-9816-4FF7721E6B59}"/>
              </a:ext>
            </a:extLst>
          </p:cNvPr>
          <p:cNvSpPr>
            <a:spLocks noGrp="1"/>
          </p:cNvSpPr>
          <p:nvPr>
            <p:ph type="ftr" sz="quarter" idx="11"/>
          </p:nvPr>
        </p:nvSpPr>
        <p:spPr/>
        <p:txBody>
          <a:bodyPr/>
          <a:lstStyle/>
          <a:p>
            <a:pPr algn="l"/>
            <a:r>
              <a:rPr lang="en-US" dirty="0"/>
              <a:t>EGU22-9679                 Session  AS3.11                 Franziska Roth</a:t>
            </a:r>
            <a:endParaRPr lang="de-DE" dirty="0"/>
          </a:p>
        </p:txBody>
      </p:sp>
    </p:spTree>
    <p:extLst>
      <p:ext uri="{BB962C8B-B14F-4D97-AF65-F5344CB8AC3E}">
        <p14:creationId xmlns:p14="http://schemas.microsoft.com/office/powerpoint/2010/main" val="764132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DF1A57-807D-4B54-BB15-090976FB4037}"/>
              </a:ext>
            </a:extLst>
          </p:cNvPr>
          <p:cNvSpPr>
            <a:spLocks noGrp="1"/>
          </p:cNvSpPr>
          <p:nvPr>
            <p:ph type="title"/>
          </p:nvPr>
        </p:nvSpPr>
        <p:spPr>
          <a:xfrm>
            <a:off x="395289" y="266963"/>
            <a:ext cx="6919912" cy="443198"/>
          </a:xfrm>
        </p:spPr>
        <p:txBody>
          <a:bodyPr/>
          <a:lstStyle/>
          <a:p>
            <a:r>
              <a:rPr lang="en-US" sz="1600" b="1" dirty="0">
                <a:solidFill>
                  <a:srgbClr val="2D4B9B"/>
                </a:solidFill>
              </a:rPr>
              <a:t>CH</a:t>
            </a:r>
            <a:r>
              <a:rPr lang="en-US" sz="1600" b="1" baseline="-25000" dirty="0">
                <a:solidFill>
                  <a:srgbClr val="2D4B9B"/>
                </a:solidFill>
              </a:rPr>
              <a:t>4</a:t>
            </a:r>
            <a:r>
              <a:rPr lang="en-US" sz="1600" b="1" dirty="0">
                <a:solidFill>
                  <a:srgbClr val="2D4B9B"/>
                </a:solidFill>
              </a:rPr>
              <a:t> emission preprocessing for high resolution modelling of</a:t>
            </a:r>
            <a:br>
              <a:rPr lang="en-US" sz="1600" b="1" dirty="0">
                <a:solidFill>
                  <a:srgbClr val="2D4B9B"/>
                </a:solidFill>
              </a:rPr>
            </a:br>
            <a:r>
              <a:rPr lang="en-US" sz="1600" b="1" dirty="0">
                <a:solidFill>
                  <a:srgbClr val="2D4B9B"/>
                </a:solidFill>
              </a:rPr>
              <a:t>concentrations with the ICON-ART model</a:t>
            </a:r>
            <a:endParaRPr lang="de-DE" dirty="0"/>
          </a:p>
        </p:txBody>
      </p:sp>
      <p:pic>
        <p:nvPicPr>
          <p:cNvPr id="6" name="Inhaltsplatzhalt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499813" y="862875"/>
            <a:ext cx="3022865" cy="3627438"/>
          </a:xfrm>
        </p:spPr>
      </p:pic>
      <p:sp>
        <p:nvSpPr>
          <p:cNvPr id="4" name="Datumsplatzhalter 3">
            <a:extLst>
              <a:ext uri="{FF2B5EF4-FFF2-40B4-BE49-F238E27FC236}">
                <a16:creationId xmlns:a16="http://schemas.microsoft.com/office/drawing/2014/main" id="{2D602F4E-DB11-4178-B0EF-DF01E2AC236F}"/>
              </a:ext>
            </a:extLst>
          </p:cNvPr>
          <p:cNvSpPr>
            <a:spLocks noGrp="1"/>
          </p:cNvSpPr>
          <p:nvPr>
            <p:ph type="dt" sz="half" idx="10"/>
          </p:nvPr>
        </p:nvSpPr>
        <p:spPr/>
        <p:txBody>
          <a:bodyPr/>
          <a:lstStyle/>
          <a:p>
            <a:r>
              <a:rPr lang="de-DE"/>
              <a:t>27.05.2022</a:t>
            </a:r>
            <a:endParaRPr lang="de-DE" dirty="0"/>
          </a:p>
        </p:txBody>
      </p:sp>
      <p:sp>
        <p:nvSpPr>
          <p:cNvPr id="5" name="Fußzeilenplatzhalter 4">
            <a:extLst>
              <a:ext uri="{FF2B5EF4-FFF2-40B4-BE49-F238E27FC236}">
                <a16:creationId xmlns:a16="http://schemas.microsoft.com/office/drawing/2014/main" id="{554880AF-D8E5-402E-9816-4FF7721E6B59}"/>
              </a:ext>
            </a:extLst>
          </p:cNvPr>
          <p:cNvSpPr>
            <a:spLocks noGrp="1"/>
          </p:cNvSpPr>
          <p:nvPr>
            <p:ph type="ftr" sz="quarter" idx="11"/>
          </p:nvPr>
        </p:nvSpPr>
        <p:spPr/>
        <p:txBody>
          <a:bodyPr/>
          <a:lstStyle/>
          <a:p>
            <a:pPr algn="l"/>
            <a:r>
              <a:rPr lang="en-US" dirty="0"/>
              <a:t>EGU22-9679                 Session  AS3.11                 Franziska Roth</a:t>
            </a:r>
            <a:endParaRPr lang="de-DE" dirty="0"/>
          </a:p>
        </p:txBody>
      </p:sp>
      <p:pic>
        <p:nvPicPr>
          <p:cNvPr id="7" name="Grafi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5846" y="862875"/>
            <a:ext cx="3022865" cy="3627438"/>
          </a:xfrm>
          <a:prstGeom prst="rect">
            <a:avLst/>
          </a:prstGeom>
        </p:spPr>
      </p:pic>
      <p:sp>
        <p:nvSpPr>
          <p:cNvPr id="8" name="Rechteck 7">
            <a:extLst>
              <a:ext uri="{FF2B5EF4-FFF2-40B4-BE49-F238E27FC236}">
                <a16:creationId xmlns:a16="http://schemas.microsoft.com/office/drawing/2014/main" id="{3EE0B9BD-B35D-4391-8669-60361650E291}"/>
              </a:ext>
            </a:extLst>
          </p:cNvPr>
          <p:cNvSpPr/>
          <p:nvPr/>
        </p:nvSpPr>
        <p:spPr>
          <a:xfrm>
            <a:off x="395289" y="862875"/>
            <a:ext cx="1901356" cy="4179606"/>
          </a:xfrm>
          <a:prstGeom prst="rect">
            <a:avLst/>
          </a:prstGeom>
        </p:spPr>
        <p:txBody>
          <a:bodyPr wrap="square">
            <a:spAutoFit/>
          </a:bodyPr>
          <a:lstStyle/>
          <a:p>
            <a:pPr marL="352425" indent="-352425" defTabSz="914400" eaLnBrk="0" fontAlgn="base" hangingPunct="0">
              <a:spcBef>
                <a:spcPct val="40000"/>
              </a:spcBef>
              <a:spcAft>
                <a:spcPct val="0"/>
              </a:spcAft>
              <a:buClr>
                <a:srgbClr val="2D4B9B"/>
              </a:buClr>
              <a:buSzPct val="95000"/>
              <a:buFont typeface="Wingdings" panose="05000000000000000000" pitchFamily="2" charset="2"/>
              <a:buChar char=""/>
            </a:pPr>
            <a:r>
              <a:rPr lang="de-DE" dirty="0" err="1">
                <a:solidFill>
                  <a:srgbClr val="000000"/>
                </a:solidFill>
              </a:rPr>
              <a:t>Sector</a:t>
            </a:r>
            <a:r>
              <a:rPr lang="de-DE" dirty="0">
                <a:solidFill>
                  <a:srgbClr val="000000"/>
                </a:solidFill>
              </a:rPr>
              <a:t>: </a:t>
            </a:r>
            <a:r>
              <a:rPr lang="de-DE" dirty="0" err="1">
                <a:solidFill>
                  <a:srgbClr val="000000"/>
                </a:solidFill>
              </a:rPr>
              <a:t>Waste</a:t>
            </a:r>
            <a:endParaRPr lang="de-DE" dirty="0">
              <a:solidFill>
                <a:srgbClr val="000000"/>
              </a:solidFill>
            </a:endParaRPr>
          </a:p>
          <a:p>
            <a:pPr marL="352425" indent="-352425" defTabSz="914400" eaLnBrk="0" fontAlgn="base" hangingPunct="0">
              <a:spcBef>
                <a:spcPct val="40000"/>
              </a:spcBef>
              <a:spcAft>
                <a:spcPct val="0"/>
              </a:spcAft>
              <a:buClr>
                <a:srgbClr val="2D4B9B"/>
              </a:buClr>
              <a:buSzPct val="95000"/>
              <a:buFont typeface="Wingdings" panose="05000000000000000000" pitchFamily="2" charset="2"/>
              <a:buChar char=""/>
            </a:pPr>
            <a:r>
              <a:rPr lang="de-DE" dirty="0" err="1">
                <a:solidFill>
                  <a:srgbClr val="000000"/>
                </a:solidFill>
              </a:rPr>
              <a:t>Refined</a:t>
            </a:r>
            <a:r>
              <a:rPr lang="de-DE" dirty="0">
                <a:solidFill>
                  <a:srgbClr val="000000"/>
                </a:solidFill>
              </a:rPr>
              <a:t> </a:t>
            </a:r>
            <a:r>
              <a:rPr lang="de-DE" dirty="0" err="1">
                <a:solidFill>
                  <a:srgbClr val="000000"/>
                </a:solidFill>
              </a:rPr>
              <a:t>with</a:t>
            </a:r>
            <a:r>
              <a:rPr lang="de-DE" dirty="0">
                <a:solidFill>
                  <a:srgbClr val="000000"/>
                </a:solidFill>
              </a:rPr>
              <a:t> 49 </a:t>
            </a:r>
            <a:r>
              <a:rPr lang="de-DE" dirty="0" err="1">
                <a:solidFill>
                  <a:srgbClr val="000000"/>
                </a:solidFill>
              </a:rPr>
              <a:t>points</a:t>
            </a:r>
            <a:endParaRPr lang="de-DE" dirty="0">
              <a:solidFill>
                <a:srgbClr val="000000"/>
              </a:solidFill>
            </a:endParaRPr>
          </a:p>
          <a:p>
            <a:pPr marL="352425" indent="-352425" defTabSz="914400" eaLnBrk="0" fontAlgn="base" hangingPunct="0">
              <a:spcBef>
                <a:spcPct val="40000"/>
              </a:spcBef>
              <a:spcAft>
                <a:spcPct val="0"/>
              </a:spcAft>
              <a:buClr>
                <a:srgbClr val="2D4B9B"/>
              </a:buClr>
              <a:buSzPct val="95000"/>
              <a:buFont typeface="Wingdings" panose="05000000000000000000" pitchFamily="2" charset="2"/>
              <a:buChar char=""/>
            </a:pPr>
            <a:r>
              <a:rPr lang="en-US" dirty="0">
                <a:solidFill>
                  <a:srgbClr val="000000"/>
                </a:solidFill>
              </a:rPr>
              <a:t>Effect could reach up to 100%</a:t>
            </a:r>
          </a:p>
          <a:p>
            <a:pPr marL="352425" indent="-352425" defTabSz="914400" eaLnBrk="0" fontAlgn="base" hangingPunct="0">
              <a:spcBef>
                <a:spcPct val="40000"/>
              </a:spcBef>
              <a:spcAft>
                <a:spcPct val="0"/>
              </a:spcAft>
              <a:buClr>
                <a:srgbClr val="2D4B9B"/>
              </a:buClr>
              <a:buSzPct val="95000"/>
              <a:buFont typeface="Wingdings" panose="05000000000000000000" pitchFamily="2" charset="2"/>
              <a:buChar char=""/>
            </a:pPr>
            <a:r>
              <a:rPr lang="en-US" dirty="0">
                <a:solidFill>
                  <a:srgbClr val="000000"/>
                </a:solidFill>
              </a:rPr>
              <a:t>Our example: absolute deviation of 10% </a:t>
            </a:r>
            <a:endParaRPr lang="de-DE" dirty="0">
              <a:solidFill>
                <a:srgbClr val="000000"/>
              </a:solidFill>
            </a:endParaRPr>
          </a:p>
          <a:p>
            <a:pPr marL="352425" indent="-352425" defTabSz="914400" eaLnBrk="0" fontAlgn="base" hangingPunct="0">
              <a:spcBef>
                <a:spcPct val="40000"/>
              </a:spcBef>
              <a:spcAft>
                <a:spcPct val="0"/>
              </a:spcAft>
              <a:buClr>
                <a:srgbClr val="2D4B9B"/>
              </a:buClr>
              <a:buSzPct val="95000"/>
              <a:buFont typeface="Wingdings" panose="05000000000000000000" pitchFamily="2" charset="2"/>
              <a:buChar char=""/>
            </a:pPr>
            <a:endParaRPr lang="de-DE" sz="2000" dirty="0">
              <a:solidFill>
                <a:srgbClr val="000000"/>
              </a:solidFill>
            </a:endParaRPr>
          </a:p>
        </p:txBody>
      </p:sp>
    </p:spTree>
    <p:extLst>
      <p:ext uri="{BB962C8B-B14F-4D97-AF65-F5344CB8AC3E}">
        <p14:creationId xmlns:p14="http://schemas.microsoft.com/office/powerpoint/2010/main" val="2451859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DF1A57-807D-4B54-BB15-090976FB4037}"/>
              </a:ext>
            </a:extLst>
          </p:cNvPr>
          <p:cNvSpPr>
            <a:spLocks noGrp="1"/>
          </p:cNvSpPr>
          <p:nvPr>
            <p:ph type="title"/>
          </p:nvPr>
        </p:nvSpPr>
        <p:spPr>
          <a:xfrm>
            <a:off x="395289" y="266963"/>
            <a:ext cx="6919912" cy="443198"/>
          </a:xfrm>
        </p:spPr>
        <p:txBody>
          <a:bodyPr/>
          <a:lstStyle/>
          <a:p>
            <a:r>
              <a:rPr lang="en-US" sz="1600" b="1" dirty="0">
                <a:solidFill>
                  <a:srgbClr val="2D4B9B"/>
                </a:solidFill>
              </a:rPr>
              <a:t>CH</a:t>
            </a:r>
            <a:r>
              <a:rPr lang="en-US" sz="1600" b="1" baseline="-25000" dirty="0">
                <a:solidFill>
                  <a:srgbClr val="2D4B9B"/>
                </a:solidFill>
              </a:rPr>
              <a:t>4</a:t>
            </a:r>
            <a:r>
              <a:rPr lang="en-US" sz="1600" b="1" dirty="0">
                <a:solidFill>
                  <a:srgbClr val="2D4B9B"/>
                </a:solidFill>
              </a:rPr>
              <a:t> emission preprocessing for high resolution modelling of</a:t>
            </a:r>
            <a:br>
              <a:rPr lang="en-US" sz="1600" b="1" dirty="0">
                <a:solidFill>
                  <a:srgbClr val="2D4B9B"/>
                </a:solidFill>
              </a:rPr>
            </a:br>
            <a:r>
              <a:rPr lang="en-US" sz="1600" b="1" dirty="0">
                <a:solidFill>
                  <a:srgbClr val="2D4B9B"/>
                </a:solidFill>
              </a:rPr>
              <a:t>concentrations with the ICON-ART model</a:t>
            </a:r>
            <a:endParaRPr lang="de-DE" dirty="0"/>
          </a:p>
        </p:txBody>
      </p:sp>
      <p:pic>
        <p:nvPicPr>
          <p:cNvPr id="6" name="Inhaltsplatzhalter 5">
            <a:extLst>
              <a:ext uri="{FF2B5EF4-FFF2-40B4-BE49-F238E27FC236}">
                <a16:creationId xmlns:a16="http://schemas.microsoft.com/office/drawing/2014/main" id="{96C3CB87-79C5-4786-8F0D-62A928DC1912}"/>
              </a:ext>
            </a:extLst>
          </p:cNvPr>
          <p:cNvPicPr>
            <a:picLocks noGrp="1" noChangeAspect="1"/>
          </p:cNvPicPr>
          <p:nvPr>
            <p:ph idx="1"/>
          </p:nvPr>
        </p:nvPicPr>
        <p:blipFill>
          <a:blip r:embed="rId3"/>
          <a:stretch>
            <a:fillRect/>
          </a:stretch>
        </p:blipFill>
        <p:spPr>
          <a:xfrm>
            <a:off x="5278470" y="875299"/>
            <a:ext cx="3785308" cy="3698865"/>
          </a:xfrm>
          <a:prstGeom prst="rect">
            <a:avLst/>
          </a:prstGeom>
        </p:spPr>
      </p:pic>
      <p:sp>
        <p:nvSpPr>
          <p:cNvPr id="4" name="Datumsplatzhalter 3">
            <a:extLst>
              <a:ext uri="{FF2B5EF4-FFF2-40B4-BE49-F238E27FC236}">
                <a16:creationId xmlns:a16="http://schemas.microsoft.com/office/drawing/2014/main" id="{2D602F4E-DB11-4178-B0EF-DF01E2AC236F}"/>
              </a:ext>
            </a:extLst>
          </p:cNvPr>
          <p:cNvSpPr>
            <a:spLocks noGrp="1"/>
          </p:cNvSpPr>
          <p:nvPr>
            <p:ph type="dt" sz="half" idx="10"/>
          </p:nvPr>
        </p:nvSpPr>
        <p:spPr>
          <a:xfrm>
            <a:off x="542166" y="4739302"/>
            <a:ext cx="2143884" cy="274637"/>
          </a:xfrm>
        </p:spPr>
        <p:txBody>
          <a:bodyPr/>
          <a:lstStyle/>
          <a:p>
            <a:r>
              <a:rPr lang="de-DE"/>
              <a:t>27.05.2022</a:t>
            </a:r>
          </a:p>
        </p:txBody>
      </p:sp>
      <p:sp>
        <p:nvSpPr>
          <p:cNvPr id="5" name="Fußzeilenplatzhalter 4">
            <a:extLst>
              <a:ext uri="{FF2B5EF4-FFF2-40B4-BE49-F238E27FC236}">
                <a16:creationId xmlns:a16="http://schemas.microsoft.com/office/drawing/2014/main" id="{554880AF-D8E5-402E-9816-4FF7721E6B59}"/>
              </a:ext>
            </a:extLst>
          </p:cNvPr>
          <p:cNvSpPr>
            <a:spLocks noGrp="1"/>
          </p:cNvSpPr>
          <p:nvPr>
            <p:ph type="ftr" sz="quarter" idx="11"/>
          </p:nvPr>
        </p:nvSpPr>
        <p:spPr/>
        <p:txBody>
          <a:bodyPr/>
          <a:lstStyle/>
          <a:p>
            <a:pPr algn="l"/>
            <a:r>
              <a:rPr lang="en-US" dirty="0"/>
              <a:t>EGU22-9679                 Session  AS3.11                 Franziska Roth</a:t>
            </a:r>
            <a:endParaRPr lang="de-DE" dirty="0"/>
          </a:p>
        </p:txBody>
      </p:sp>
      <p:pic>
        <p:nvPicPr>
          <p:cNvPr id="7" name="Grafik 6">
            <a:extLst>
              <a:ext uri="{FF2B5EF4-FFF2-40B4-BE49-F238E27FC236}">
                <a16:creationId xmlns:a16="http://schemas.microsoft.com/office/drawing/2014/main" id="{F4489884-152D-4EF6-A021-49088880967B}"/>
              </a:ext>
            </a:extLst>
          </p:cNvPr>
          <p:cNvPicPr>
            <a:picLocks noChangeAspect="1"/>
          </p:cNvPicPr>
          <p:nvPr/>
        </p:nvPicPr>
        <p:blipFill>
          <a:blip r:embed="rId4"/>
          <a:stretch>
            <a:fillRect/>
          </a:stretch>
        </p:blipFill>
        <p:spPr>
          <a:xfrm>
            <a:off x="3064387" y="2936497"/>
            <a:ext cx="2143885" cy="1295991"/>
          </a:xfrm>
          <a:prstGeom prst="rect">
            <a:avLst/>
          </a:prstGeom>
        </p:spPr>
      </p:pic>
      <p:pic>
        <p:nvPicPr>
          <p:cNvPr id="9" name="Grafik 8">
            <a:extLst>
              <a:ext uri="{FF2B5EF4-FFF2-40B4-BE49-F238E27FC236}">
                <a16:creationId xmlns:a16="http://schemas.microsoft.com/office/drawing/2014/main" id="{24C50EF9-3850-49F8-A230-0297426AAD29}"/>
              </a:ext>
            </a:extLst>
          </p:cNvPr>
          <p:cNvPicPr>
            <a:picLocks noChangeAspect="1"/>
          </p:cNvPicPr>
          <p:nvPr/>
        </p:nvPicPr>
        <p:blipFill>
          <a:blip r:embed="rId5"/>
          <a:stretch>
            <a:fillRect/>
          </a:stretch>
        </p:blipFill>
        <p:spPr>
          <a:xfrm>
            <a:off x="3064388" y="1063548"/>
            <a:ext cx="2143884" cy="1366135"/>
          </a:xfrm>
          <a:prstGeom prst="rect">
            <a:avLst/>
          </a:prstGeom>
        </p:spPr>
      </p:pic>
      <p:sp>
        <p:nvSpPr>
          <p:cNvPr id="12" name="Rechteck 11">
            <a:extLst>
              <a:ext uri="{FF2B5EF4-FFF2-40B4-BE49-F238E27FC236}">
                <a16:creationId xmlns:a16="http://schemas.microsoft.com/office/drawing/2014/main" id="{21AB240B-DAC2-4202-A29B-B037F3702602}"/>
              </a:ext>
            </a:extLst>
          </p:cNvPr>
          <p:cNvSpPr/>
          <p:nvPr/>
        </p:nvSpPr>
        <p:spPr>
          <a:xfrm>
            <a:off x="448589" y="1063548"/>
            <a:ext cx="2545600" cy="2369880"/>
          </a:xfrm>
          <a:prstGeom prst="rect">
            <a:avLst/>
          </a:prstGeom>
        </p:spPr>
        <p:txBody>
          <a:bodyPr wrap="square">
            <a:spAutoFit/>
          </a:bodyPr>
          <a:lstStyle/>
          <a:p>
            <a:pPr marL="352425" indent="-352425" defTabSz="914400" eaLnBrk="0" fontAlgn="base" hangingPunct="0">
              <a:spcBef>
                <a:spcPct val="40000"/>
              </a:spcBef>
              <a:spcAft>
                <a:spcPct val="0"/>
              </a:spcAft>
              <a:buClr>
                <a:srgbClr val="2D4B9B"/>
              </a:buClr>
              <a:buSzPct val="95000"/>
              <a:buFont typeface="Wingdings" panose="05000000000000000000" pitchFamily="2" charset="2"/>
              <a:buChar char=""/>
            </a:pPr>
            <a:r>
              <a:rPr lang="en-US" sz="2000" dirty="0">
                <a:solidFill>
                  <a:srgbClr val="000000"/>
                </a:solidFill>
              </a:rPr>
              <a:t>Emission data can fall in one or more ICON triangular cells</a:t>
            </a:r>
          </a:p>
          <a:p>
            <a:pPr marL="352425" indent="-352425" defTabSz="914400" eaLnBrk="0" fontAlgn="base" hangingPunct="0">
              <a:spcBef>
                <a:spcPct val="40000"/>
              </a:spcBef>
              <a:spcAft>
                <a:spcPct val="0"/>
              </a:spcAft>
              <a:buClr>
                <a:srgbClr val="2D4B9B"/>
              </a:buClr>
              <a:buSzPct val="95000"/>
              <a:buFont typeface="Wingdings" panose="05000000000000000000" pitchFamily="2" charset="2"/>
              <a:buChar char=""/>
            </a:pPr>
            <a:r>
              <a:rPr lang="en-US" sz="2000" dirty="0">
                <a:solidFill>
                  <a:srgbClr val="000000"/>
                </a:solidFill>
              </a:rPr>
              <a:t>Summing up in a single ICON cell is not precise</a:t>
            </a:r>
            <a:endParaRPr lang="de-DE" sz="2000" dirty="0">
              <a:solidFill>
                <a:srgbClr val="000000"/>
              </a:solidFill>
            </a:endParaRPr>
          </a:p>
        </p:txBody>
      </p:sp>
    </p:spTree>
    <p:extLst>
      <p:ext uri="{BB962C8B-B14F-4D97-AF65-F5344CB8AC3E}">
        <p14:creationId xmlns:p14="http://schemas.microsoft.com/office/powerpoint/2010/main" val="1153820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DF1A57-807D-4B54-BB15-090976FB4037}"/>
              </a:ext>
            </a:extLst>
          </p:cNvPr>
          <p:cNvSpPr>
            <a:spLocks noGrp="1"/>
          </p:cNvSpPr>
          <p:nvPr>
            <p:ph type="title"/>
          </p:nvPr>
        </p:nvSpPr>
        <p:spPr>
          <a:xfrm>
            <a:off x="395289" y="266963"/>
            <a:ext cx="6919912" cy="443198"/>
          </a:xfrm>
        </p:spPr>
        <p:txBody>
          <a:bodyPr/>
          <a:lstStyle/>
          <a:p>
            <a:r>
              <a:rPr lang="en-US" sz="1600" b="1" dirty="0">
                <a:solidFill>
                  <a:srgbClr val="2D4B9B"/>
                </a:solidFill>
              </a:rPr>
              <a:t>CH</a:t>
            </a:r>
            <a:r>
              <a:rPr lang="en-US" sz="1600" b="1" baseline="-25000" dirty="0">
                <a:solidFill>
                  <a:srgbClr val="2D4B9B"/>
                </a:solidFill>
              </a:rPr>
              <a:t>4</a:t>
            </a:r>
            <a:r>
              <a:rPr lang="en-US" sz="1600" b="1" dirty="0">
                <a:solidFill>
                  <a:srgbClr val="2D4B9B"/>
                </a:solidFill>
              </a:rPr>
              <a:t> emission preprocessing for high resolution modelling of</a:t>
            </a:r>
            <a:br>
              <a:rPr lang="en-US" sz="1600" b="1" dirty="0">
                <a:solidFill>
                  <a:srgbClr val="2D4B9B"/>
                </a:solidFill>
              </a:rPr>
            </a:br>
            <a:r>
              <a:rPr lang="en-US" sz="1600" b="1" dirty="0">
                <a:solidFill>
                  <a:srgbClr val="2D4B9B"/>
                </a:solidFill>
              </a:rPr>
              <a:t>concentrations with the ICON-ART model</a:t>
            </a:r>
            <a:endParaRPr lang="de-DE" dirty="0"/>
          </a:p>
        </p:txBody>
      </p:sp>
      <p:sp>
        <p:nvSpPr>
          <p:cNvPr id="4" name="Datumsplatzhalter 3">
            <a:extLst>
              <a:ext uri="{FF2B5EF4-FFF2-40B4-BE49-F238E27FC236}">
                <a16:creationId xmlns:a16="http://schemas.microsoft.com/office/drawing/2014/main" id="{2D602F4E-DB11-4178-B0EF-DF01E2AC236F}"/>
              </a:ext>
            </a:extLst>
          </p:cNvPr>
          <p:cNvSpPr>
            <a:spLocks noGrp="1"/>
          </p:cNvSpPr>
          <p:nvPr>
            <p:ph type="dt" sz="half" idx="10"/>
          </p:nvPr>
        </p:nvSpPr>
        <p:spPr/>
        <p:txBody>
          <a:bodyPr/>
          <a:lstStyle/>
          <a:p>
            <a:r>
              <a:rPr lang="de-DE"/>
              <a:t>27.05.2022</a:t>
            </a:r>
            <a:endParaRPr lang="de-DE" dirty="0"/>
          </a:p>
        </p:txBody>
      </p:sp>
      <p:sp>
        <p:nvSpPr>
          <p:cNvPr id="5" name="Fußzeilenplatzhalter 4">
            <a:extLst>
              <a:ext uri="{FF2B5EF4-FFF2-40B4-BE49-F238E27FC236}">
                <a16:creationId xmlns:a16="http://schemas.microsoft.com/office/drawing/2014/main" id="{554880AF-D8E5-402E-9816-4FF7721E6B59}"/>
              </a:ext>
            </a:extLst>
          </p:cNvPr>
          <p:cNvSpPr>
            <a:spLocks noGrp="1"/>
          </p:cNvSpPr>
          <p:nvPr>
            <p:ph type="ftr" sz="quarter" idx="11"/>
          </p:nvPr>
        </p:nvSpPr>
        <p:spPr/>
        <p:txBody>
          <a:bodyPr/>
          <a:lstStyle/>
          <a:p>
            <a:pPr algn="l"/>
            <a:r>
              <a:rPr lang="en-US" dirty="0"/>
              <a:t>EGU22-9679                 Session  AS3.11                 Franziska Roth</a:t>
            </a:r>
            <a:endParaRPr lang="de-DE" dirty="0"/>
          </a:p>
        </p:txBody>
      </p:sp>
      <p:pic>
        <p:nvPicPr>
          <p:cNvPr id="3" name="Grafik 2">
            <a:extLst>
              <a:ext uri="{FF2B5EF4-FFF2-40B4-BE49-F238E27FC236}">
                <a16:creationId xmlns:a16="http://schemas.microsoft.com/office/drawing/2014/main" id="{17DDDFCD-BBAB-4049-B53D-66683B2B2FCC}"/>
              </a:ext>
            </a:extLst>
          </p:cNvPr>
          <p:cNvPicPr>
            <a:picLocks noChangeAspect="1"/>
          </p:cNvPicPr>
          <p:nvPr/>
        </p:nvPicPr>
        <p:blipFill>
          <a:blip r:embed="rId3"/>
          <a:stretch>
            <a:fillRect/>
          </a:stretch>
        </p:blipFill>
        <p:spPr>
          <a:xfrm>
            <a:off x="5285186" y="856994"/>
            <a:ext cx="3759027" cy="3735474"/>
          </a:xfrm>
          <a:prstGeom prst="rect">
            <a:avLst/>
          </a:prstGeom>
        </p:spPr>
      </p:pic>
      <p:sp>
        <p:nvSpPr>
          <p:cNvPr id="13" name="Rechteck 12">
            <a:extLst>
              <a:ext uri="{FF2B5EF4-FFF2-40B4-BE49-F238E27FC236}">
                <a16:creationId xmlns:a16="http://schemas.microsoft.com/office/drawing/2014/main" id="{B07C0C2B-BDE5-4D23-98AB-473FF35DDA2F}"/>
              </a:ext>
            </a:extLst>
          </p:cNvPr>
          <p:cNvSpPr/>
          <p:nvPr/>
        </p:nvSpPr>
        <p:spPr>
          <a:xfrm>
            <a:off x="542166" y="901344"/>
            <a:ext cx="4453783" cy="2185214"/>
          </a:xfrm>
          <a:prstGeom prst="rect">
            <a:avLst/>
          </a:prstGeom>
        </p:spPr>
        <p:txBody>
          <a:bodyPr wrap="square">
            <a:spAutoFit/>
          </a:bodyPr>
          <a:lstStyle/>
          <a:p>
            <a:pPr marL="352425" indent="-352425" defTabSz="914400" eaLnBrk="0" fontAlgn="base" hangingPunct="0">
              <a:spcBef>
                <a:spcPct val="40000"/>
              </a:spcBef>
              <a:spcAft>
                <a:spcPct val="0"/>
              </a:spcAft>
              <a:buClr>
                <a:srgbClr val="2D4B9B"/>
              </a:buClr>
              <a:buSzPct val="95000"/>
              <a:buFont typeface="Wingdings" panose="05000000000000000000" pitchFamily="2" charset="2"/>
              <a:buChar char=""/>
            </a:pPr>
            <a:r>
              <a:rPr lang="de-DE" sz="2000" dirty="0">
                <a:solidFill>
                  <a:srgbClr val="000000"/>
                </a:solidFill>
              </a:rPr>
              <a:t>Emission </a:t>
            </a:r>
            <a:r>
              <a:rPr lang="de-DE" sz="2000" dirty="0" err="1">
                <a:solidFill>
                  <a:srgbClr val="000000"/>
                </a:solidFill>
              </a:rPr>
              <a:t>strength</a:t>
            </a:r>
            <a:r>
              <a:rPr lang="de-DE" sz="2000" dirty="0">
                <a:solidFill>
                  <a:srgbClr val="000000"/>
                </a:solidFill>
              </a:rPr>
              <a:t> </a:t>
            </a:r>
            <a:r>
              <a:rPr lang="de-DE" sz="2000" dirty="0" err="1">
                <a:solidFill>
                  <a:srgbClr val="000000"/>
                </a:solidFill>
              </a:rPr>
              <a:t>is</a:t>
            </a:r>
            <a:r>
              <a:rPr lang="de-DE" sz="2000" dirty="0">
                <a:solidFill>
                  <a:srgbClr val="000000"/>
                </a:solidFill>
              </a:rPr>
              <a:t> </a:t>
            </a:r>
            <a:r>
              <a:rPr lang="de-DE" sz="2000" dirty="0" err="1">
                <a:solidFill>
                  <a:srgbClr val="000000"/>
                </a:solidFill>
              </a:rPr>
              <a:t>split</a:t>
            </a:r>
            <a:r>
              <a:rPr lang="de-DE" sz="2000" dirty="0">
                <a:solidFill>
                  <a:srgbClr val="000000"/>
                </a:solidFill>
              </a:rPr>
              <a:t> </a:t>
            </a:r>
            <a:r>
              <a:rPr lang="de-DE" sz="2000" dirty="0" err="1">
                <a:solidFill>
                  <a:srgbClr val="000000"/>
                </a:solidFill>
              </a:rPr>
              <a:t>into</a:t>
            </a:r>
            <a:r>
              <a:rPr lang="de-DE" sz="2000" dirty="0">
                <a:solidFill>
                  <a:srgbClr val="000000"/>
                </a:solidFill>
              </a:rPr>
              <a:t> 100 </a:t>
            </a:r>
            <a:r>
              <a:rPr lang="de-DE" sz="2000" dirty="0" err="1">
                <a:solidFill>
                  <a:srgbClr val="000000"/>
                </a:solidFill>
              </a:rPr>
              <a:t>synthetic</a:t>
            </a:r>
            <a:r>
              <a:rPr lang="de-DE" sz="2000" dirty="0">
                <a:solidFill>
                  <a:srgbClr val="000000"/>
                </a:solidFill>
              </a:rPr>
              <a:t> </a:t>
            </a:r>
            <a:r>
              <a:rPr lang="de-DE" sz="2000" dirty="0" err="1">
                <a:solidFill>
                  <a:srgbClr val="000000"/>
                </a:solidFill>
              </a:rPr>
              <a:t>points</a:t>
            </a:r>
            <a:endParaRPr lang="de-DE" sz="2000" dirty="0">
              <a:solidFill>
                <a:srgbClr val="000000"/>
              </a:solidFill>
            </a:endParaRPr>
          </a:p>
          <a:p>
            <a:pPr marL="352425" indent="-352425" defTabSz="914400" eaLnBrk="0" fontAlgn="base" hangingPunct="0">
              <a:spcBef>
                <a:spcPct val="40000"/>
              </a:spcBef>
              <a:spcAft>
                <a:spcPct val="0"/>
              </a:spcAft>
              <a:buClr>
                <a:srgbClr val="2D4B9B"/>
              </a:buClr>
              <a:buSzPct val="95000"/>
              <a:buFont typeface="Wingdings" panose="05000000000000000000" pitchFamily="2" charset="2"/>
              <a:buChar char=""/>
            </a:pPr>
            <a:r>
              <a:rPr lang="de-DE" sz="2000" dirty="0">
                <a:solidFill>
                  <a:srgbClr val="000000"/>
                </a:solidFill>
              </a:rPr>
              <a:t>Mapping </a:t>
            </a:r>
            <a:r>
              <a:rPr lang="de-DE" sz="2000" dirty="0" err="1">
                <a:solidFill>
                  <a:srgbClr val="000000"/>
                </a:solidFill>
              </a:rPr>
              <a:t>of</a:t>
            </a:r>
            <a:r>
              <a:rPr lang="de-DE" sz="2000" dirty="0">
                <a:solidFill>
                  <a:srgbClr val="000000"/>
                </a:solidFill>
              </a:rPr>
              <a:t> </a:t>
            </a:r>
            <a:r>
              <a:rPr lang="de-DE" sz="2000" dirty="0" err="1">
                <a:solidFill>
                  <a:srgbClr val="000000"/>
                </a:solidFill>
              </a:rPr>
              <a:t>the</a:t>
            </a:r>
            <a:r>
              <a:rPr lang="de-DE" sz="2000" dirty="0">
                <a:solidFill>
                  <a:srgbClr val="000000"/>
                </a:solidFill>
              </a:rPr>
              <a:t> </a:t>
            </a:r>
            <a:r>
              <a:rPr lang="de-DE" sz="2000" dirty="0" err="1">
                <a:solidFill>
                  <a:srgbClr val="000000"/>
                </a:solidFill>
              </a:rPr>
              <a:t>emissions</a:t>
            </a:r>
            <a:r>
              <a:rPr lang="de-DE" sz="2000" dirty="0">
                <a:solidFill>
                  <a:srgbClr val="000000"/>
                </a:solidFill>
              </a:rPr>
              <a:t> </a:t>
            </a:r>
            <a:r>
              <a:rPr lang="de-DE" sz="2000" dirty="0" err="1">
                <a:solidFill>
                  <a:srgbClr val="000000"/>
                </a:solidFill>
              </a:rPr>
              <a:t>into</a:t>
            </a:r>
            <a:r>
              <a:rPr lang="de-DE" sz="2000" dirty="0">
                <a:solidFill>
                  <a:srgbClr val="000000"/>
                </a:solidFill>
              </a:rPr>
              <a:t> </a:t>
            </a:r>
            <a:r>
              <a:rPr lang="de-DE" sz="2000" dirty="0" err="1">
                <a:solidFill>
                  <a:srgbClr val="000000"/>
                </a:solidFill>
              </a:rPr>
              <a:t>single</a:t>
            </a:r>
            <a:r>
              <a:rPr lang="de-DE" sz="2000" dirty="0">
                <a:solidFill>
                  <a:srgbClr val="000000"/>
                </a:solidFill>
              </a:rPr>
              <a:t> ICON </a:t>
            </a:r>
            <a:r>
              <a:rPr lang="de-DE" sz="2000" dirty="0" err="1">
                <a:solidFill>
                  <a:srgbClr val="000000"/>
                </a:solidFill>
              </a:rPr>
              <a:t>grid</a:t>
            </a:r>
            <a:r>
              <a:rPr lang="de-DE" sz="2000" dirty="0">
                <a:solidFill>
                  <a:srgbClr val="000000"/>
                </a:solidFill>
              </a:rPr>
              <a:t> </a:t>
            </a:r>
            <a:r>
              <a:rPr lang="de-DE" sz="2000" dirty="0" err="1">
                <a:solidFill>
                  <a:srgbClr val="000000"/>
                </a:solidFill>
              </a:rPr>
              <a:t>cells</a:t>
            </a:r>
            <a:r>
              <a:rPr lang="de-DE" sz="2000" dirty="0">
                <a:solidFill>
                  <a:srgbClr val="000000"/>
                </a:solidFill>
              </a:rPr>
              <a:t> </a:t>
            </a:r>
            <a:r>
              <a:rPr lang="de-DE" sz="2000" dirty="0" err="1">
                <a:solidFill>
                  <a:srgbClr val="000000"/>
                </a:solidFill>
              </a:rPr>
              <a:t>becomes</a:t>
            </a:r>
            <a:r>
              <a:rPr lang="de-DE" sz="2000" dirty="0">
                <a:solidFill>
                  <a:srgbClr val="000000"/>
                </a:solidFill>
              </a:rPr>
              <a:t> </a:t>
            </a:r>
            <a:r>
              <a:rPr lang="de-DE" sz="2000" dirty="0" err="1">
                <a:solidFill>
                  <a:srgbClr val="000000"/>
                </a:solidFill>
              </a:rPr>
              <a:t>much</a:t>
            </a:r>
            <a:r>
              <a:rPr lang="de-DE" sz="2000" dirty="0">
                <a:solidFill>
                  <a:srgbClr val="000000"/>
                </a:solidFill>
              </a:rPr>
              <a:t> </a:t>
            </a:r>
            <a:r>
              <a:rPr lang="de-DE" sz="2000" dirty="0" err="1">
                <a:solidFill>
                  <a:srgbClr val="000000"/>
                </a:solidFill>
              </a:rPr>
              <a:t>more</a:t>
            </a:r>
            <a:r>
              <a:rPr lang="de-DE" sz="2000" dirty="0">
                <a:solidFill>
                  <a:srgbClr val="000000"/>
                </a:solidFill>
              </a:rPr>
              <a:t> </a:t>
            </a:r>
            <a:r>
              <a:rPr lang="de-DE" sz="2000" dirty="0" err="1">
                <a:solidFill>
                  <a:srgbClr val="000000"/>
                </a:solidFill>
              </a:rPr>
              <a:t>accurate</a:t>
            </a:r>
            <a:endParaRPr lang="de-DE" sz="2000" dirty="0">
              <a:solidFill>
                <a:srgbClr val="000000"/>
              </a:solidFill>
            </a:endParaRPr>
          </a:p>
          <a:p>
            <a:pPr marL="352425" lvl="0" indent="-352425" defTabSz="914400" eaLnBrk="0" fontAlgn="base" hangingPunct="0">
              <a:spcBef>
                <a:spcPct val="40000"/>
              </a:spcBef>
              <a:spcAft>
                <a:spcPct val="0"/>
              </a:spcAft>
              <a:buClr>
                <a:srgbClr val="2D4B9B"/>
              </a:buClr>
              <a:buSzPct val="95000"/>
              <a:buFont typeface="Wingdings" panose="05000000000000000000" pitchFamily="2" charset="2"/>
              <a:buChar char=""/>
            </a:pPr>
            <a:endParaRPr lang="de-DE" sz="2000" dirty="0">
              <a:solidFill>
                <a:srgbClr val="000000"/>
              </a:solidFill>
            </a:endParaRPr>
          </a:p>
        </p:txBody>
      </p:sp>
      <p:pic>
        <p:nvPicPr>
          <p:cNvPr id="6" name="Grafik 5">
            <a:extLst>
              <a:ext uri="{FF2B5EF4-FFF2-40B4-BE49-F238E27FC236}">
                <a16:creationId xmlns:a16="http://schemas.microsoft.com/office/drawing/2014/main" id="{60BD13F2-AC99-4A29-85A5-9D6C76E192EC}"/>
              </a:ext>
            </a:extLst>
          </p:cNvPr>
          <p:cNvPicPr>
            <a:picLocks noChangeAspect="1"/>
          </p:cNvPicPr>
          <p:nvPr/>
        </p:nvPicPr>
        <p:blipFill>
          <a:blip r:embed="rId4"/>
          <a:stretch>
            <a:fillRect/>
          </a:stretch>
        </p:blipFill>
        <p:spPr>
          <a:xfrm>
            <a:off x="2832060" y="2554123"/>
            <a:ext cx="2046370" cy="2038345"/>
          </a:xfrm>
          <a:prstGeom prst="rect">
            <a:avLst/>
          </a:prstGeom>
        </p:spPr>
      </p:pic>
    </p:spTree>
    <p:extLst>
      <p:ext uri="{BB962C8B-B14F-4D97-AF65-F5344CB8AC3E}">
        <p14:creationId xmlns:p14="http://schemas.microsoft.com/office/powerpoint/2010/main" val="1208362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DF1A57-807D-4B54-BB15-090976FB4037}"/>
              </a:ext>
            </a:extLst>
          </p:cNvPr>
          <p:cNvSpPr>
            <a:spLocks noGrp="1"/>
          </p:cNvSpPr>
          <p:nvPr>
            <p:ph type="title"/>
          </p:nvPr>
        </p:nvSpPr>
        <p:spPr>
          <a:xfrm>
            <a:off x="395289" y="266963"/>
            <a:ext cx="6919912" cy="443198"/>
          </a:xfrm>
        </p:spPr>
        <p:txBody>
          <a:bodyPr/>
          <a:lstStyle/>
          <a:p>
            <a:r>
              <a:rPr lang="en-US" sz="1600" b="1" dirty="0">
                <a:solidFill>
                  <a:srgbClr val="2D4B9B"/>
                </a:solidFill>
              </a:rPr>
              <a:t>CH</a:t>
            </a:r>
            <a:r>
              <a:rPr lang="en-US" sz="1600" b="1" baseline="-25000" dirty="0">
                <a:solidFill>
                  <a:srgbClr val="2D4B9B"/>
                </a:solidFill>
              </a:rPr>
              <a:t>4</a:t>
            </a:r>
            <a:r>
              <a:rPr lang="en-US" sz="1600" b="1" dirty="0">
                <a:solidFill>
                  <a:srgbClr val="2D4B9B"/>
                </a:solidFill>
              </a:rPr>
              <a:t> emission preprocessing for high resolution modelling of</a:t>
            </a:r>
            <a:br>
              <a:rPr lang="en-US" sz="1600" b="1" dirty="0">
                <a:solidFill>
                  <a:srgbClr val="2D4B9B"/>
                </a:solidFill>
              </a:rPr>
            </a:br>
            <a:r>
              <a:rPr lang="en-US" sz="1600" b="1" dirty="0">
                <a:solidFill>
                  <a:srgbClr val="2D4B9B"/>
                </a:solidFill>
              </a:rPr>
              <a:t>concentrations with the ICON-ART model</a:t>
            </a:r>
            <a:endParaRPr lang="de-DE" dirty="0"/>
          </a:p>
        </p:txBody>
      </p:sp>
      <p:sp>
        <p:nvSpPr>
          <p:cNvPr id="4" name="Datumsplatzhalter 3">
            <a:extLst>
              <a:ext uri="{FF2B5EF4-FFF2-40B4-BE49-F238E27FC236}">
                <a16:creationId xmlns:a16="http://schemas.microsoft.com/office/drawing/2014/main" id="{2D602F4E-DB11-4178-B0EF-DF01E2AC236F}"/>
              </a:ext>
            </a:extLst>
          </p:cNvPr>
          <p:cNvSpPr>
            <a:spLocks noGrp="1"/>
          </p:cNvSpPr>
          <p:nvPr>
            <p:ph type="dt" sz="half" idx="10"/>
          </p:nvPr>
        </p:nvSpPr>
        <p:spPr/>
        <p:txBody>
          <a:bodyPr/>
          <a:lstStyle/>
          <a:p>
            <a:r>
              <a:rPr lang="de-DE"/>
              <a:t>27.05.2022</a:t>
            </a:r>
          </a:p>
        </p:txBody>
      </p:sp>
      <p:sp>
        <p:nvSpPr>
          <p:cNvPr id="5" name="Fußzeilenplatzhalter 4">
            <a:extLst>
              <a:ext uri="{FF2B5EF4-FFF2-40B4-BE49-F238E27FC236}">
                <a16:creationId xmlns:a16="http://schemas.microsoft.com/office/drawing/2014/main" id="{554880AF-D8E5-402E-9816-4FF7721E6B59}"/>
              </a:ext>
            </a:extLst>
          </p:cNvPr>
          <p:cNvSpPr>
            <a:spLocks noGrp="1"/>
          </p:cNvSpPr>
          <p:nvPr>
            <p:ph type="ftr" sz="quarter" idx="11"/>
          </p:nvPr>
        </p:nvSpPr>
        <p:spPr/>
        <p:txBody>
          <a:bodyPr/>
          <a:lstStyle/>
          <a:p>
            <a:pPr algn="l"/>
            <a:r>
              <a:rPr lang="en-US" dirty="0"/>
              <a:t>EGU22-9679                 Session  AS3.11                 Franziska Roth</a:t>
            </a:r>
            <a:endParaRPr lang="de-DE" dirty="0"/>
          </a:p>
        </p:txBody>
      </p:sp>
      <p:sp>
        <p:nvSpPr>
          <p:cNvPr id="13" name="Rechteck 12">
            <a:extLst>
              <a:ext uri="{FF2B5EF4-FFF2-40B4-BE49-F238E27FC236}">
                <a16:creationId xmlns:a16="http://schemas.microsoft.com/office/drawing/2014/main" id="{B07C0C2B-BDE5-4D23-98AB-473FF35DDA2F}"/>
              </a:ext>
            </a:extLst>
          </p:cNvPr>
          <p:cNvSpPr/>
          <p:nvPr/>
        </p:nvSpPr>
        <p:spPr>
          <a:xfrm>
            <a:off x="542166" y="901344"/>
            <a:ext cx="4453783" cy="830997"/>
          </a:xfrm>
          <a:prstGeom prst="rect">
            <a:avLst/>
          </a:prstGeom>
        </p:spPr>
        <p:txBody>
          <a:bodyPr wrap="square">
            <a:spAutoFit/>
          </a:bodyPr>
          <a:lstStyle/>
          <a:p>
            <a:pPr marL="352425" indent="-352425" defTabSz="914400" eaLnBrk="0" fontAlgn="base" hangingPunct="0">
              <a:spcBef>
                <a:spcPct val="40000"/>
              </a:spcBef>
              <a:spcAft>
                <a:spcPct val="0"/>
              </a:spcAft>
              <a:buClr>
                <a:srgbClr val="2D4B9B"/>
              </a:buClr>
              <a:buSzPct val="95000"/>
              <a:buFont typeface="Wingdings" panose="05000000000000000000" pitchFamily="2" charset="2"/>
              <a:buChar char=""/>
            </a:pPr>
            <a:r>
              <a:rPr lang="en-US" sz="2000" dirty="0">
                <a:solidFill>
                  <a:srgbClr val="000000"/>
                </a:solidFill>
              </a:rPr>
              <a:t>ICON cell midpoint: </a:t>
            </a:r>
          </a:p>
          <a:p>
            <a:pPr lvl="1" defTabSz="914400" eaLnBrk="0" fontAlgn="base" hangingPunct="0">
              <a:spcBef>
                <a:spcPct val="40000"/>
              </a:spcBef>
              <a:spcAft>
                <a:spcPct val="0"/>
              </a:spcAft>
              <a:buClr>
                <a:srgbClr val="2D4B9B"/>
              </a:buClr>
              <a:buSzPct val="95000"/>
            </a:pPr>
            <a:r>
              <a:rPr lang="en-US" sz="2000" dirty="0">
                <a:solidFill>
                  <a:srgbClr val="000000"/>
                </a:solidFill>
              </a:rPr>
              <a:t>emission sum over each grid cell</a:t>
            </a:r>
          </a:p>
        </p:txBody>
      </p:sp>
      <p:pic>
        <p:nvPicPr>
          <p:cNvPr id="6" name="Grafik 5">
            <a:extLst>
              <a:ext uri="{FF2B5EF4-FFF2-40B4-BE49-F238E27FC236}">
                <a16:creationId xmlns:a16="http://schemas.microsoft.com/office/drawing/2014/main" id="{0092145D-50D3-4BFC-BD36-BF170CE57E78}"/>
              </a:ext>
            </a:extLst>
          </p:cNvPr>
          <p:cNvPicPr>
            <a:picLocks noChangeAspect="1"/>
          </p:cNvPicPr>
          <p:nvPr/>
        </p:nvPicPr>
        <p:blipFill>
          <a:blip r:embed="rId3"/>
          <a:stretch>
            <a:fillRect/>
          </a:stretch>
        </p:blipFill>
        <p:spPr>
          <a:xfrm>
            <a:off x="5305165" y="841971"/>
            <a:ext cx="3747395" cy="3765520"/>
          </a:xfrm>
          <a:prstGeom prst="rect">
            <a:avLst/>
          </a:prstGeom>
        </p:spPr>
      </p:pic>
      <p:pic>
        <p:nvPicPr>
          <p:cNvPr id="7" name="Grafik 6">
            <a:extLst>
              <a:ext uri="{FF2B5EF4-FFF2-40B4-BE49-F238E27FC236}">
                <a16:creationId xmlns:a16="http://schemas.microsoft.com/office/drawing/2014/main" id="{86953167-542A-4B17-85D0-D0676835DEF7}"/>
              </a:ext>
            </a:extLst>
          </p:cNvPr>
          <p:cNvPicPr>
            <a:picLocks noChangeAspect="1"/>
          </p:cNvPicPr>
          <p:nvPr/>
        </p:nvPicPr>
        <p:blipFill>
          <a:blip r:embed="rId4"/>
          <a:stretch>
            <a:fillRect/>
          </a:stretch>
        </p:blipFill>
        <p:spPr>
          <a:xfrm>
            <a:off x="1387400" y="2108190"/>
            <a:ext cx="3184600" cy="2077120"/>
          </a:xfrm>
          <a:prstGeom prst="rect">
            <a:avLst/>
          </a:prstGeom>
        </p:spPr>
      </p:pic>
    </p:spTree>
    <p:extLst>
      <p:ext uri="{BB962C8B-B14F-4D97-AF65-F5344CB8AC3E}">
        <p14:creationId xmlns:p14="http://schemas.microsoft.com/office/powerpoint/2010/main" val="1506075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DF1A57-807D-4B54-BB15-090976FB4037}"/>
              </a:ext>
            </a:extLst>
          </p:cNvPr>
          <p:cNvSpPr>
            <a:spLocks noGrp="1"/>
          </p:cNvSpPr>
          <p:nvPr>
            <p:ph type="title"/>
          </p:nvPr>
        </p:nvSpPr>
        <p:spPr>
          <a:xfrm>
            <a:off x="395289" y="266963"/>
            <a:ext cx="6919912" cy="443198"/>
          </a:xfrm>
        </p:spPr>
        <p:txBody>
          <a:bodyPr/>
          <a:lstStyle/>
          <a:p>
            <a:r>
              <a:rPr lang="en-US" sz="1600" b="1" dirty="0">
                <a:solidFill>
                  <a:srgbClr val="2D4B9B"/>
                </a:solidFill>
              </a:rPr>
              <a:t>CH</a:t>
            </a:r>
            <a:r>
              <a:rPr lang="en-US" sz="1600" b="1" baseline="-25000" dirty="0">
                <a:solidFill>
                  <a:srgbClr val="2D4B9B"/>
                </a:solidFill>
              </a:rPr>
              <a:t>4</a:t>
            </a:r>
            <a:r>
              <a:rPr lang="en-US" sz="1600" b="1" dirty="0">
                <a:solidFill>
                  <a:srgbClr val="2D4B9B"/>
                </a:solidFill>
              </a:rPr>
              <a:t> emission preprocessing for high resolution modelling of</a:t>
            </a:r>
            <a:br>
              <a:rPr lang="en-US" sz="1600" b="1" dirty="0">
                <a:solidFill>
                  <a:srgbClr val="2D4B9B"/>
                </a:solidFill>
              </a:rPr>
            </a:br>
            <a:r>
              <a:rPr lang="en-US" sz="1600" b="1" dirty="0">
                <a:solidFill>
                  <a:srgbClr val="2D4B9B"/>
                </a:solidFill>
              </a:rPr>
              <a:t>concentrations with the ICON-ART model</a:t>
            </a:r>
            <a:endParaRPr lang="de-DE" dirty="0"/>
          </a:p>
        </p:txBody>
      </p:sp>
      <p:sp>
        <p:nvSpPr>
          <p:cNvPr id="4" name="Datumsplatzhalter 3">
            <a:extLst>
              <a:ext uri="{FF2B5EF4-FFF2-40B4-BE49-F238E27FC236}">
                <a16:creationId xmlns:a16="http://schemas.microsoft.com/office/drawing/2014/main" id="{2D602F4E-DB11-4178-B0EF-DF01E2AC236F}"/>
              </a:ext>
            </a:extLst>
          </p:cNvPr>
          <p:cNvSpPr>
            <a:spLocks noGrp="1"/>
          </p:cNvSpPr>
          <p:nvPr>
            <p:ph type="dt" sz="half" idx="10"/>
          </p:nvPr>
        </p:nvSpPr>
        <p:spPr/>
        <p:txBody>
          <a:bodyPr/>
          <a:lstStyle/>
          <a:p>
            <a:r>
              <a:rPr lang="de-DE"/>
              <a:t>27.05.2022</a:t>
            </a:r>
          </a:p>
        </p:txBody>
      </p:sp>
      <p:sp>
        <p:nvSpPr>
          <p:cNvPr id="5" name="Fußzeilenplatzhalter 4">
            <a:extLst>
              <a:ext uri="{FF2B5EF4-FFF2-40B4-BE49-F238E27FC236}">
                <a16:creationId xmlns:a16="http://schemas.microsoft.com/office/drawing/2014/main" id="{554880AF-D8E5-402E-9816-4FF7721E6B59}"/>
              </a:ext>
            </a:extLst>
          </p:cNvPr>
          <p:cNvSpPr>
            <a:spLocks noGrp="1"/>
          </p:cNvSpPr>
          <p:nvPr>
            <p:ph type="ftr" sz="quarter" idx="11"/>
          </p:nvPr>
        </p:nvSpPr>
        <p:spPr/>
        <p:txBody>
          <a:bodyPr/>
          <a:lstStyle/>
          <a:p>
            <a:pPr algn="l"/>
            <a:r>
              <a:rPr lang="en-US" dirty="0"/>
              <a:t>EGU22-9679                 Session  AS3.11                 Franziska Roth</a:t>
            </a:r>
            <a:endParaRPr lang="de-DE" dirty="0"/>
          </a:p>
        </p:txBody>
      </p:sp>
      <p:pic>
        <p:nvPicPr>
          <p:cNvPr id="3" name="Grafik 2">
            <a:extLst>
              <a:ext uri="{FF2B5EF4-FFF2-40B4-BE49-F238E27FC236}">
                <a16:creationId xmlns:a16="http://schemas.microsoft.com/office/drawing/2014/main" id="{BCFA15E0-68DA-48EF-8AE8-2541D550E23A}"/>
              </a:ext>
            </a:extLst>
          </p:cNvPr>
          <p:cNvPicPr>
            <a:picLocks noChangeAspect="1"/>
          </p:cNvPicPr>
          <p:nvPr/>
        </p:nvPicPr>
        <p:blipFill>
          <a:blip r:embed="rId3"/>
          <a:stretch>
            <a:fillRect/>
          </a:stretch>
        </p:blipFill>
        <p:spPr>
          <a:xfrm>
            <a:off x="395289" y="926051"/>
            <a:ext cx="2950812" cy="3546197"/>
          </a:xfrm>
          <a:prstGeom prst="rect">
            <a:avLst/>
          </a:prstGeom>
        </p:spPr>
      </p:pic>
      <p:pic>
        <p:nvPicPr>
          <p:cNvPr id="8" name="Grafik 7">
            <a:extLst>
              <a:ext uri="{FF2B5EF4-FFF2-40B4-BE49-F238E27FC236}">
                <a16:creationId xmlns:a16="http://schemas.microsoft.com/office/drawing/2014/main" id="{7B487D6A-C489-4B60-BFFC-E3E2DDB16E20}"/>
              </a:ext>
            </a:extLst>
          </p:cNvPr>
          <p:cNvPicPr>
            <a:picLocks noChangeAspect="1"/>
          </p:cNvPicPr>
          <p:nvPr/>
        </p:nvPicPr>
        <p:blipFill>
          <a:blip r:embed="rId4"/>
          <a:stretch>
            <a:fillRect/>
          </a:stretch>
        </p:blipFill>
        <p:spPr>
          <a:xfrm>
            <a:off x="5797899" y="926050"/>
            <a:ext cx="2950812" cy="3546197"/>
          </a:xfrm>
          <a:prstGeom prst="rect">
            <a:avLst/>
          </a:prstGeom>
        </p:spPr>
      </p:pic>
      <p:pic>
        <p:nvPicPr>
          <p:cNvPr id="6" name="Grafik 5">
            <a:extLst>
              <a:ext uri="{FF2B5EF4-FFF2-40B4-BE49-F238E27FC236}">
                <a16:creationId xmlns:a16="http://schemas.microsoft.com/office/drawing/2014/main" id="{3F531CE9-3C71-4F52-B6E5-D5E66F61CDC4}"/>
              </a:ext>
            </a:extLst>
          </p:cNvPr>
          <p:cNvPicPr>
            <a:picLocks noChangeAspect="1"/>
          </p:cNvPicPr>
          <p:nvPr/>
        </p:nvPicPr>
        <p:blipFill>
          <a:blip r:embed="rId5"/>
          <a:stretch>
            <a:fillRect/>
          </a:stretch>
        </p:blipFill>
        <p:spPr>
          <a:xfrm>
            <a:off x="3599352" y="1184893"/>
            <a:ext cx="1945293" cy="1238793"/>
          </a:xfrm>
          <a:prstGeom prst="rect">
            <a:avLst/>
          </a:prstGeom>
        </p:spPr>
      </p:pic>
      <p:pic>
        <p:nvPicPr>
          <p:cNvPr id="7" name="Grafik 6">
            <a:extLst>
              <a:ext uri="{FF2B5EF4-FFF2-40B4-BE49-F238E27FC236}">
                <a16:creationId xmlns:a16="http://schemas.microsoft.com/office/drawing/2014/main" id="{F089888D-053E-462B-A44F-017E37B7A658}"/>
              </a:ext>
            </a:extLst>
          </p:cNvPr>
          <p:cNvPicPr>
            <a:picLocks noChangeAspect="1"/>
          </p:cNvPicPr>
          <p:nvPr/>
        </p:nvPicPr>
        <p:blipFill>
          <a:blip r:embed="rId6"/>
          <a:stretch>
            <a:fillRect/>
          </a:stretch>
        </p:blipFill>
        <p:spPr>
          <a:xfrm>
            <a:off x="3599353" y="2996740"/>
            <a:ext cx="1945294" cy="1267829"/>
          </a:xfrm>
          <a:prstGeom prst="rect">
            <a:avLst/>
          </a:prstGeom>
        </p:spPr>
      </p:pic>
      <p:pic>
        <p:nvPicPr>
          <p:cNvPr id="10" name="Grafik 9">
            <a:extLst>
              <a:ext uri="{FF2B5EF4-FFF2-40B4-BE49-F238E27FC236}">
                <a16:creationId xmlns:a16="http://schemas.microsoft.com/office/drawing/2014/main" id="{C253551E-43A1-4786-B393-7C9A4E0B9B1A}"/>
              </a:ext>
            </a:extLst>
          </p:cNvPr>
          <p:cNvPicPr>
            <a:picLocks noChangeAspect="1"/>
          </p:cNvPicPr>
          <p:nvPr/>
        </p:nvPicPr>
        <p:blipFill>
          <a:blip r:embed="rId7"/>
          <a:stretch>
            <a:fillRect/>
          </a:stretch>
        </p:blipFill>
        <p:spPr>
          <a:xfrm>
            <a:off x="3209600" y="1652471"/>
            <a:ext cx="283791" cy="274637"/>
          </a:xfrm>
          <a:prstGeom prst="rect">
            <a:avLst/>
          </a:prstGeom>
        </p:spPr>
      </p:pic>
      <p:sp>
        <p:nvSpPr>
          <p:cNvPr id="12" name="Textfeld 11">
            <a:extLst>
              <a:ext uri="{FF2B5EF4-FFF2-40B4-BE49-F238E27FC236}">
                <a16:creationId xmlns:a16="http://schemas.microsoft.com/office/drawing/2014/main" id="{B6D86103-B1EE-4B7B-BB88-CBE18590A512}"/>
              </a:ext>
            </a:extLst>
          </p:cNvPr>
          <p:cNvSpPr txBox="1"/>
          <p:nvPr/>
        </p:nvSpPr>
        <p:spPr>
          <a:xfrm>
            <a:off x="3599352" y="821999"/>
            <a:ext cx="1945293" cy="400110"/>
          </a:xfrm>
          <a:prstGeom prst="rect">
            <a:avLst/>
          </a:prstGeom>
          <a:noFill/>
        </p:spPr>
        <p:txBody>
          <a:bodyPr wrap="square" rtlCol="0">
            <a:spAutoFit/>
          </a:bodyPr>
          <a:lstStyle/>
          <a:p>
            <a:r>
              <a:rPr lang="de-DE" sz="1000" dirty="0">
                <a:solidFill>
                  <a:srgbClr val="000000"/>
                </a:solidFill>
              </a:rPr>
              <a:t>Original </a:t>
            </a:r>
            <a:r>
              <a:rPr lang="de-DE" sz="1000" dirty="0" err="1">
                <a:solidFill>
                  <a:srgbClr val="000000"/>
                </a:solidFill>
              </a:rPr>
              <a:t>point</a:t>
            </a:r>
            <a:r>
              <a:rPr lang="de-DE" sz="1000" dirty="0">
                <a:solidFill>
                  <a:srgbClr val="000000"/>
                </a:solidFill>
              </a:rPr>
              <a:t> </a:t>
            </a:r>
            <a:r>
              <a:rPr lang="de-DE" sz="1000" dirty="0" err="1">
                <a:solidFill>
                  <a:srgbClr val="000000"/>
                </a:solidFill>
              </a:rPr>
              <a:t>emissions</a:t>
            </a:r>
            <a:r>
              <a:rPr lang="de-DE" sz="1000" dirty="0">
                <a:solidFill>
                  <a:srgbClr val="000000"/>
                </a:solidFill>
              </a:rPr>
              <a:t> </a:t>
            </a:r>
            <a:r>
              <a:rPr lang="de-DE" sz="1000" dirty="0" err="1">
                <a:solidFill>
                  <a:srgbClr val="000000"/>
                </a:solidFill>
              </a:rPr>
              <a:t>over</a:t>
            </a:r>
            <a:r>
              <a:rPr lang="de-DE" sz="1000" dirty="0">
                <a:solidFill>
                  <a:srgbClr val="000000"/>
                </a:solidFill>
              </a:rPr>
              <a:t> Germany</a:t>
            </a:r>
          </a:p>
        </p:txBody>
      </p:sp>
      <p:sp>
        <p:nvSpPr>
          <p:cNvPr id="13" name="Textfeld 12">
            <a:extLst>
              <a:ext uri="{FF2B5EF4-FFF2-40B4-BE49-F238E27FC236}">
                <a16:creationId xmlns:a16="http://schemas.microsoft.com/office/drawing/2014/main" id="{937165DB-A725-4000-BB1E-E285767BA6EC}"/>
              </a:ext>
            </a:extLst>
          </p:cNvPr>
          <p:cNvSpPr txBox="1"/>
          <p:nvPr/>
        </p:nvSpPr>
        <p:spPr>
          <a:xfrm>
            <a:off x="3599351" y="2468831"/>
            <a:ext cx="1945294" cy="400110"/>
          </a:xfrm>
          <a:prstGeom prst="rect">
            <a:avLst/>
          </a:prstGeom>
          <a:noFill/>
        </p:spPr>
        <p:txBody>
          <a:bodyPr wrap="square" rtlCol="0">
            <a:spAutoFit/>
          </a:bodyPr>
          <a:lstStyle/>
          <a:p>
            <a:r>
              <a:rPr lang="de-DE" sz="1000" dirty="0" err="1">
                <a:solidFill>
                  <a:srgbClr val="000000"/>
                </a:solidFill>
              </a:rPr>
              <a:t>Preprocessed</a:t>
            </a:r>
            <a:r>
              <a:rPr lang="de-DE" sz="1000" dirty="0">
                <a:solidFill>
                  <a:srgbClr val="000000"/>
                </a:solidFill>
              </a:rPr>
              <a:t> </a:t>
            </a:r>
            <a:r>
              <a:rPr lang="de-DE" sz="1000" dirty="0" err="1">
                <a:solidFill>
                  <a:srgbClr val="000000"/>
                </a:solidFill>
              </a:rPr>
              <a:t>emissions</a:t>
            </a:r>
            <a:r>
              <a:rPr lang="de-DE" sz="1000" dirty="0">
                <a:solidFill>
                  <a:srgbClr val="000000"/>
                </a:solidFill>
              </a:rPr>
              <a:t> </a:t>
            </a:r>
            <a:r>
              <a:rPr lang="de-DE" sz="1000" dirty="0" err="1">
                <a:solidFill>
                  <a:srgbClr val="000000"/>
                </a:solidFill>
              </a:rPr>
              <a:t>over</a:t>
            </a:r>
            <a:r>
              <a:rPr lang="de-DE" sz="1000" dirty="0">
                <a:solidFill>
                  <a:srgbClr val="000000"/>
                </a:solidFill>
              </a:rPr>
              <a:t> Germany</a:t>
            </a:r>
          </a:p>
        </p:txBody>
      </p:sp>
      <p:sp>
        <p:nvSpPr>
          <p:cNvPr id="15" name="Textfeld 14">
            <a:extLst>
              <a:ext uri="{FF2B5EF4-FFF2-40B4-BE49-F238E27FC236}">
                <a16:creationId xmlns:a16="http://schemas.microsoft.com/office/drawing/2014/main" id="{79C6FFB4-F0EC-4B93-B3AF-744AEAE5DD40}"/>
              </a:ext>
            </a:extLst>
          </p:cNvPr>
          <p:cNvSpPr txBox="1"/>
          <p:nvPr/>
        </p:nvSpPr>
        <p:spPr>
          <a:xfrm>
            <a:off x="3599350" y="4226804"/>
            <a:ext cx="2198549" cy="400110"/>
          </a:xfrm>
          <a:prstGeom prst="rect">
            <a:avLst/>
          </a:prstGeom>
          <a:noFill/>
        </p:spPr>
        <p:txBody>
          <a:bodyPr wrap="square" rtlCol="0">
            <a:spAutoFit/>
          </a:bodyPr>
          <a:lstStyle/>
          <a:p>
            <a:r>
              <a:rPr lang="de-DE" sz="1000" dirty="0" err="1">
                <a:solidFill>
                  <a:srgbClr val="000000"/>
                </a:solidFill>
              </a:rPr>
              <a:t>Result</a:t>
            </a:r>
            <a:r>
              <a:rPr lang="de-DE" sz="1000" dirty="0">
                <a:solidFill>
                  <a:srgbClr val="000000"/>
                </a:solidFill>
              </a:rPr>
              <a:t> </a:t>
            </a:r>
            <a:r>
              <a:rPr lang="de-DE" sz="1000" dirty="0" err="1">
                <a:solidFill>
                  <a:srgbClr val="000000"/>
                </a:solidFill>
              </a:rPr>
              <a:t>can</a:t>
            </a:r>
            <a:r>
              <a:rPr lang="de-DE" sz="1000" dirty="0">
                <a:solidFill>
                  <a:srgbClr val="000000"/>
                </a:solidFill>
              </a:rPr>
              <a:t> </a:t>
            </a:r>
            <a:r>
              <a:rPr lang="de-DE" sz="1000" dirty="0" err="1">
                <a:solidFill>
                  <a:srgbClr val="000000"/>
                </a:solidFill>
              </a:rPr>
              <a:t>be</a:t>
            </a:r>
            <a:r>
              <a:rPr lang="de-DE" sz="1000" dirty="0">
                <a:solidFill>
                  <a:srgbClr val="000000"/>
                </a:solidFill>
              </a:rPr>
              <a:t> </a:t>
            </a:r>
            <a:r>
              <a:rPr lang="de-DE" sz="1000" dirty="0" err="1">
                <a:solidFill>
                  <a:srgbClr val="000000"/>
                </a:solidFill>
              </a:rPr>
              <a:t>used</a:t>
            </a:r>
            <a:r>
              <a:rPr lang="de-DE" sz="1000" dirty="0">
                <a:solidFill>
                  <a:srgbClr val="000000"/>
                </a:solidFill>
              </a:rPr>
              <a:t> </a:t>
            </a:r>
            <a:r>
              <a:rPr lang="de-DE" sz="1000" dirty="0" err="1">
                <a:solidFill>
                  <a:srgbClr val="000000"/>
                </a:solidFill>
              </a:rPr>
              <a:t>as</a:t>
            </a:r>
            <a:r>
              <a:rPr lang="de-DE" sz="1000" dirty="0">
                <a:solidFill>
                  <a:srgbClr val="000000"/>
                </a:solidFill>
              </a:rPr>
              <a:t> </a:t>
            </a:r>
            <a:r>
              <a:rPr lang="de-DE" sz="1000" dirty="0" err="1">
                <a:solidFill>
                  <a:srgbClr val="000000"/>
                </a:solidFill>
              </a:rPr>
              <a:t>input</a:t>
            </a:r>
            <a:r>
              <a:rPr lang="de-DE" sz="1000" dirty="0">
                <a:solidFill>
                  <a:srgbClr val="000000"/>
                </a:solidFill>
              </a:rPr>
              <a:t> </a:t>
            </a:r>
            <a:r>
              <a:rPr lang="de-DE" sz="1000" dirty="0" err="1">
                <a:solidFill>
                  <a:srgbClr val="000000"/>
                </a:solidFill>
              </a:rPr>
              <a:t>for</a:t>
            </a:r>
            <a:r>
              <a:rPr lang="de-DE" sz="1000" dirty="0">
                <a:solidFill>
                  <a:srgbClr val="000000"/>
                </a:solidFill>
              </a:rPr>
              <a:t> </a:t>
            </a:r>
            <a:r>
              <a:rPr lang="de-DE" sz="1000" dirty="0" err="1">
                <a:solidFill>
                  <a:srgbClr val="000000"/>
                </a:solidFill>
              </a:rPr>
              <a:t>the</a:t>
            </a:r>
            <a:r>
              <a:rPr lang="de-DE" sz="1000" dirty="0">
                <a:solidFill>
                  <a:srgbClr val="000000"/>
                </a:solidFill>
              </a:rPr>
              <a:t> ICON </a:t>
            </a:r>
            <a:r>
              <a:rPr lang="de-DE" sz="1000" dirty="0" err="1">
                <a:solidFill>
                  <a:srgbClr val="000000"/>
                </a:solidFill>
              </a:rPr>
              <a:t>concentration</a:t>
            </a:r>
            <a:r>
              <a:rPr lang="de-DE" sz="1000" dirty="0">
                <a:solidFill>
                  <a:srgbClr val="000000"/>
                </a:solidFill>
              </a:rPr>
              <a:t> </a:t>
            </a:r>
            <a:r>
              <a:rPr lang="de-DE" sz="1000" dirty="0" err="1">
                <a:solidFill>
                  <a:srgbClr val="000000"/>
                </a:solidFill>
              </a:rPr>
              <a:t>modelling</a:t>
            </a:r>
            <a:endParaRPr lang="de-DE" sz="1000" dirty="0">
              <a:solidFill>
                <a:srgbClr val="000000"/>
              </a:solidFill>
            </a:endParaRPr>
          </a:p>
        </p:txBody>
      </p:sp>
      <p:pic>
        <p:nvPicPr>
          <p:cNvPr id="16" name="Grafik 15">
            <a:extLst>
              <a:ext uri="{FF2B5EF4-FFF2-40B4-BE49-F238E27FC236}">
                <a16:creationId xmlns:a16="http://schemas.microsoft.com/office/drawing/2014/main" id="{9A01284B-A2BF-4A10-AE23-78FEF4F598DE}"/>
              </a:ext>
            </a:extLst>
          </p:cNvPr>
          <p:cNvPicPr>
            <a:picLocks noChangeAspect="1"/>
          </p:cNvPicPr>
          <p:nvPr/>
        </p:nvPicPr>
        <p:blipFill>
          <a:blip r:embed="rId8"/>
          <a:stretch>
            <a:fillRect/>
          </a:stretch>
        </p:blipFill>
        <p:spPr>
          <a:xfrm rot="10800000">
            <a:off x="5610990" y="3493482"/>
            <a:ext cx="280440" cy="274344"/>
          </a:xfrm>
          <a:prstGeom prst="rect">
            <a:avLst/>
          </a:prstGeom>
        </p:spPr>
      </p:pic>
    </p:spTree>
    <p:extLst>
      <p:ext uri="{BB962C8B-B14F-4D97-AF65-F5344CB8AC3E}">
        <p14:creationId xmlns:p14="http://schemas.microsoft.com/office/powerpoint/2010/main" val="4078529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DF1A57-807D-4B54-BB15-090976FB4037}"/>
              </a:ext>
            </a:extLst>
          </p:cNvPr>
          <p:cNvSpPr>
            <a:spLocks noGrp="1"/>
          </p:cNvSpPr>
          <p:nvPr>
            <p:ph type="title"/>
          </p:nvPr>
        </p:nvSpPr>
        <p:spPr>
          <a:xfrm>
            <a:off x="395289" y="266963"/>
            <a:ext cx="6919912" cy="443198"/>
          </a:xfrm>
        </p:spPr>
        <p:txBody>
          <a:bodyPr/>
          <a:lstStyle/>
          <a:p>
            <a:r>
              <a:rPr lang="en-US" sz="1600" b="1" dirty="0">
                <a:solidFill>
                  <a:srgbClr val="2D4B9B"/>
                </a:solidFill>
              </a:rPr>
              <a:t>CH</a:t>
            </a:r>
            <a:r>
              <a:rPr lang="en-US" sz="1600" b="1" baseline="-25000" dirty="0">
                <a:solidFill>
                  <a:srgbClr val="2D4B9B"/>
                </a:solidFill>
              </a:rPr>
              <a:t>4</a:t>
            </a:r>
            <a:r>
              <a:rPr lang="en-US" sz="1600" b="1" dirty="0">
                <a:solidFill>
                  <a:srgbClr val="2D4B9B"/>
                </a:solidFill>
              </a:rPr>
              <a:t> emission preprocessing for high resolution modelling of</a:t>
            </a:r>
            <a:br>
              <a:rPr lang="en-US" sz="1600" b="1" dirty="0">
                <a:solidFill>
                  <a:srgbClr val="2D4B9B"/>
                </a:solidFill>
              </a:rPr>
            </a:br>
            <a:r>
              <a:rPr lang="en-US" sz="1600" b="1" dirty="0">
                <a:solidFill>
                  <a:srgbClr val="2D4B9B"/>
                </a:solidFill>
              </a:rPr>
              <a:t>concentrations with the ICON-ART model</a:t>
            </a:r>
            <a:endParaRPr lang="de-DE" dirty="0"/>
          </a:p>
        </p:txBody>
      </p:sp>
      <p:sp>
        <p:nvSpPr>
          <p:cNvPr id="3" name="Inhaltsplatzhalter 2">
            <a:extLst>
              <a:ext uri="{FF2B5EF4-FFF2-40B4-BE49-F238E27FC236}">
                <a16:creationId xmlns:a16="http://schemas.microsoft.com/office/drawing/2014/main" id="{A8BFDCB0-02CB-4876-9186-304781CF661A}"/>
              </a:ext>
            </a:extLst>
          </p:cNvPr>
          <p:cNvSpPr>
            <a:spLocks noGrp="1"/>
          </p:cNvSpPr>
          <p:nvPr>
            <p:ph idx="1"/>
          </p:nvPr>
        </p:nvSpPr>
        <p:spPr>
          <a:xfrm>
            <a:off x="395287" y="889463"/>
            <a:ext cx="8353426" cy="3626976"/>
          </a:xfrm>
        </p:spPr>
        <p:txBody>
          <a:bodyPr>
            <a:normAutofit/>
          </a:bodyPr>
          <a:lstStyle/>
          <a:p>
            <a:pPr marL="0" indent="0">
              <a:buNone/>
            </a:pPr>
            <a:r>
              <a:rPr lang="en-GB" sz="2000" b="1" dirty="0">
                <a:solidFill>
                  <a:schemeClr val="tx1"/>
                </a:solidFill>
              </a:rPr>
              <a:t>Summary</a:t>
            </a:r>
          </a:p>
          <a:p>
            <a:r>
              <a:rPr lang="en-GB" sz="2000" dirty="0"/>
              <a:t>Geo-localization error without a pre-processor could be up to nearly 100%</a:t>
            </a:r>
          </a:p>
          <a:p>
            <a:r>
              <a:rPr lang="en-US" sz="2000" dirty="0"/>
              <a:t>Pre-processor refinement was chosen to get a geo-localization error below 2%</a:t>
            </a:r>
          </a:p>
          <a:p>
            <a:r>
              <a:rPr lang="en-US" sz="2000" dirty="0"/>
              <a:t>A mass-conserving pre-processor with appropriate resolution is important for greenhouse gas concentration modelling</a:t>
            </a:r>
          </a:p>
          <a:p>
            <a:pPr marL="0" indent="0" algn="ctr">
              <a:buNone/>
            </a:pPr>
            <a:r>
              <a:rPr lang="en-US" sz="1200" dirty="0"/>
              <a:t>We acknowledge discussions with Martijn Schaap (TNO/FUB) for the idea for our pre-processor. We also acknowledge the collaboration with Sabine Banzhaf (FUB) in the </a:t>
            </a:r>
            <a:r>
              <a:rPr lang="en-US" sz="1200" dirty="0" err="1"/>
              <a:t>HoTC</a:t>
            </a:r>
            <a:r>
              <a:rPr lang="en-US" sz="1200" dirty="0"/>
              <a:t> project, funded by the German Federal Ministry for Digital and Transport.</a:t>
            </a:r>
          </a:p>
        </p:txBody>
      </p:sp>
      <p:sp>
        <p:nvSpPr>
          <p:cNvPr id="4" name="Datumsplatzhalter 3">
            <a:extLst>
              <a:ext uri="{FF2B5EF4-FFF2-40B4-BE49-F238E27FC236}">
                <a16:creationId xmlns:a16="http://schemas.microsoft.com/office/drawing/2014/main" id="{2D602F4E-DB11-4178-B0EF-DF01E2AC236F}"/>
              </a:ext>
            </a:extLst>
          </p:cNvPr>
          <p:cNvSpPr>
            <a:spLocks noGrp="1"/>
          </p:cNvSpPr>
          <p:nvPr>
            <p:ph type="dt" sz="half" idx="10"/>
          </p:nvPr>
        </p:nvSpPr>
        <p:spPr/>
        <p:txBody>
          <a:bodyPr/>
          <a:lstStyle/>
          <a:p>
            <a:r>
              <a:rPr lang="de-DE"/>
              <a:t>27.05.2022</a:t>
            </a:r>
          </a:p>
        </p:txBody>
      </p:sp>
      <p:sp>
        <p:nvSpPr>
          <p:cNvPr id="5" name="Fußzeilenplatzhalter 4">
            <a:extLst>
              <a:ext uri="{FF2B5EF4-FFF2-40B4-BE49-F238E27FC236}">
                <a16:creationId xmlns:a16="http://schemas.microsoft.com/office/drawing/2014/main" id="{554880AF-D8E5-402E-9816-4FF7721E6B59}"/>
              </a:ext>
            </a:extLst>
          </p:cNvPr>
          <p:cNvSpPr>
            <a:spLocks noGrp="1"/>
          </p:cNvSpPr>
          <p:nvPr>
            <p:ph type="ftr" sz="quarter" idx="11"/>
          </p:nvPr>
        </p:nvSpPr>
        <p:spPr/>
        <p:txBody>
          <a:bodyPr/>
          <a:lstStyle/>
          <a:p>
            <a:pPr algn="l"/>
            <a:r>
              <a:rPr lang="en-US" dirty="0"/>
              <a:t>EGU22-9679                 Session  AS3.11                 Franziska Roth</a:t>
            </a:r>
            <a:endParaRPr lang="de-DE" dirty="0"/>
          </a:p>
        </p:txBody>
      </p:sp>
    </p:spTree>
    <p:extLst>
      <p:ext uri="{BB962C8B-B14F-4D97-AF65-F5344CB8AC3E}">
        <p14:creationId xmlns:p14="http://schemas.microsoft.com/office/powerpoint/2010/main" val="2708001799"/>
      </p:ext>
    </p:extLst>
  </p:cSld>
  <p:clrMapOvr>
    <a:masterClrMapping/>
  </p:clrMapOvr>
</p:sld>
</file>

<file path=ppt/theme/theme1.xml><?xml version="1.0" encoding="utf-8"?>
<a:theme xmlns:a="http://schemas.openxmlformats.org/drawingml/2006/main" name="DWD-PowerPoint">
  <a:themeElements>
    <a:clrScheme name="DWD-Farben PowerPoint">
      <a:dk1>
        <a:srgbClr val="2D4B9B"/>
      </a:dk1>
      <a:lt1>
        <a:sysClr val="window" lastClr="FFFFFF"/>
      </a:lt1>
      <a:dk2>
        <a:srgbClr val="96B9DC"/>
      </a:dk2>
      <a:lt2>
        <a:srgbClr val="D2E1F5"/>
      </a:lt2>
      <a:accent1>
        <a:srgbClr val="2D4B9B"/>
      </a:accent1>
      <a:accent2>
        <a:srgbClr val="9E3D00"/>
      </a:accent2>
      <a:accent3>
        <a:srgbClr val="945100"/>
      </a:accent3>
      <a:accent4>
        <a:srgbClr val="DE8004"/>
      </a:accent4>
      <a:accent5>
        <a:srgbClr val="608E00"/>
      </a:accent5>
      <a:accent6>
        <a:srgbClr val="2F6100"/>
      </a:accent6>
      <a:hlink>
        <a:srgbClr val="2D4B9B"/>
      </a:hlink>
      <a:folHlink>
        <a:srgbClr val="2D4B9B"/>
      </a:folHlink>
    </a:clrScheme>
    <a:fontScheme name="DWD-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1101</Words>
  <Application>Microsoft Office PowerPoint</Application>
  <PresentationFormat>Bildschirmpräsentation (16:9)</PresentationFormat>
  <Paragraphs>97</Paragraphs>
  <Slides>9</Slides>
  <Notes>9</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9</vt:i4>
      </vt:variant>
    </vt:vector>
  </HeadingPairs>
  <TitlesOfParts>
    <vt:vector size="13" baseType="lpstr">
      <vt:lpstr>Arial</vt:lpstr>
      <vt:lpstr>Calibri</vt:lpstr>
      <vt:lpstr>Wingdings</vt:lpstr>
      <vt:lpstr>DWD-PowerPoint</vt:lpstr>
      <vt:lpstr>CH4 emission preprocessing for high resolution modelling of concentrations with the ICON-ART model</vt:lpstr>
      <vt:lpstr>CH4 emission preprocessing for high resolution modelling of concentrations with the ICON-ART model</vt:lpstr>
      <vt:lpstr>CH4 emission preprocessing for high resolution modelling of concentrations with the ICON-ART model</vt:lpstr>
      <vt:lpstr>CH4 emission preprocessing for high resolution modelling of concentrations with the ICON-ART model</vt:lpstr>
      <vt:lpstr>CH4 emission preprocessing for high resolution modelling of concentrations with the ICON-ART model</vt:lpstr>
      <vt:lpstr>CH4 emission preprocessing for high resolution modelling of concentrations with the ICON-ART model</vt:lpstr>
      <vt:lpstr>CH4 emission preprocessing for high resolution modelling of concentrations with the ICON-ART model</vt:lpstr>
      <vt:lpstr>CH4 emission preprocessing for high resolution modelling of concentrations with the ICON-ART model</vt:lpstr>
      <vt:lpstr>CH4 emission preprocessing for high resolution modelling of concentrations with the ICON-ART model</vt:lpstr>
    </vt:vector>
  </TitlesOfParts>
  <Company>Deutscher Wetterdienst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DWD</dc:creator>
  <cp:lastModifiedBy>Roth Franziska</cp:lastModifiedBy>
  <cp:revision>197</cp:revision>
  <dcterms:created xsi:type="dcterms:W3CDTF">2020-05-28T07:34:32Z</dcterms:created>
  <dcterms:modified xsi:type="dcterms:W3CDTF">2022-05-17T08:56:20Z</dcterms:modified>
</cp:coreProperties>
</file>