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257" r:id="rId2"/>
    <p:sldId id="293" r:id="rId3"/>
    <p:sldId id="327" r:id="rId4"/>
    <p:sldId id="328" r:id="rId5"/>
    <p:sldId id="329" r:id="rId6"/>
    <p:sldId id="330" r:id="rId7"/>
    <p:sldId id="331" r:id="rId8"/>
    <p:sldId id="296" r:id="rId9"/>
    <p:sldId id="326" r:id="rId10"/>
    <p:sldId id="291" r:id="rId11"/>
    <p:sldId id="321" r:id="rId12"/>
    <p:sldId id="319" r:id="rId13"/>
    <p:sldId id="320" r:id="rId14"/>
    <p:sldId id="317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B2460A4-48F4-4C66-9498-32373A286BDE}">
          <p14:sldIdLst>
            <p14:sldId id="257"/>
            <p14:sldId id="293"/>
            <p14:sldId id="327"/>
            <p14:sldId id="328"/>
            <p14:sldId id="329"/>
            <p14:sldId id="330"/>
            <p14:sldId id="331"/>
            <p14:sldId id="296"/>
            <p14:sldId id="326"/>
            <p14:sldId id="291"/>
            <p14:sldId id="321"/>
            <p14:sldId id="319"/>
            <p14:sldId id="320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00"/>
    <a:srgbClr val="026079"/>
    <a:srgbClr val="C10F1A"/>
    <a:srgbClr val="B13534"/>
    <a:srgbClr val="D3AF37"/>
    <a:srgbClr val="1D6F71"/>
    <a:srgbClr val="FF9900"/>
    <a:srgbClr val="3A8445"/>
    <a:srgbClr val="7D5101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9826" autoAdjust="0"/>
  </p:normalViewPr>
  <p:slideViewPr>
    <p:cSldViewPr>
      <p:cViewPr varScale="1">
        <p:scale>
          <a:sx n="75" d="100"/>
          <a:sy n="75" d="100"/>
        </p:scale>
        <p:origin x="15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560C3F-4E57-4127-BF26-29F5E14D8E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32AADE-AD25-454F-8C7D-7B7CF7F69F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EC76685-4156-46A5-92F8-2AEC5C2AFF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1FFFF8E-A23F-4741-89C9-7759342EE9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Klicken Sie, um die Formate des Vorlagentextes zu bearbeiten</a:t>
            </a:r>
          </a:p>
          <a:p>
            <a:pPr lvl="1"/>
            <a:r>
              <a:rPr lang="en-GB" altLang="en-US" noProof="0"/>
              <a:t>Zweite Ebene</a:t>
            </a:r>
          </a:p>
          <a:p>
            <a:pPr lvl="2"/>
            <a:r>
              <a:rPr lang="en-GB" altLang="en-US" noProof="0"/>
              <a:t>Dritte Ebene</a:t>
            </a:r>
          </a:p>
          <a:p>
            <a:pPr lvl="3"/>
            <a:r>
              <a:rPr lang="en-GB" altLang="en-US" noProof="0"/>
              <a:t>Vierte Ebene</a:t>
            </a:r>
          </a:p>
          <a:p>
            <a:pPr lvl="4"/>
            <a:r>
              <a:rPr lang="en-GB" altLang="en-US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88E2F5E-4768-426B-99B7-07F8A185BE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9EB8F8F-D03E-4020-ADE3-D5B477187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4FD7E1-A7D4-4001-B066-0712B0C28F94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Focus on </a:t>
            </a:r>
            <a:r>
              <a:rPr lang="de-AT" dirty="0" err="1"/>
              <a:t>regions</a:t>
            </a:r>
            <a:r>
              <a:rPr lang="de-AT" dirty="0"/>
              <a:t> outside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europe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0335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Resolution, </a:t>
            </a:r>
            <a:r>
              <a:rPr lang="de-AT" dirty="0" err="1"/>
              <a:t>model</a:t>
            </a:r>
            <a:endParaRPr lang="de-AT" dirty="0"/>
          </a:p>
          <a:p>
            <a:r>
              <a:rPr lang="de-AT" dirty="0"/>
              <a:t>Countries!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012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ERA5 vs. MERRA-2: era5 </a:t>
            </a:r>
            <a:r>
              <a:rPr lang="de-AT" dirty="0" err="1"/>
              <a:t>slightly</a:t>
            </a:r>
            <a:r>
              <a:rPr lang="de-AT" dirty="0"/>
              <a:t> </a:t>
            </a:r>
            <a:r>
              <a:rPr lang="de-AT" dirty="0" err="1"/>
              <a:t>better</a:t>
            </a:r>
            <a:r>
              <a:rPr lang="de-AT" dirty="0"/>
              <a:t>, but </a:t>
            </a:r>
            <a:r>
              <a:rPr lang="de-AT" dirty="0" err="1"/>
              <a:t>small</a:t>
            </a:r>
            <a:r>
              <a:rPr lang="de-AT" dirty="0"/>
              <a:t> </a:t>
            </a:r>
            <a:r>
              <a:rPr lang="de-AT" dirty="0" err="1"/>
              <a:t>difference</a:t>
            </a:r>
            <a:endParaRPr lang="de-AT" dirty="0"/>
          </a:p>
          <a:p>
            <a:r>
              <a:rPr lang="de-AT" dirty="0"/>
              <a:t>RMSE </a:t>
            </a:r>
            <a:r>
              <a:rPr lang="de-AT" dirty="0" err="1"/>
              <a:t>decreases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hourly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monthly</a:t>
            </a:r>
            <a:r>
              <a:rPr lang="de-AT" dirty="0"/>
              <a:t>, </a:t>
            </a:r>
          </a:p>
          <a:p>
            <a:r>
              <a:rPr lang="de-AT" dirty="0"/>
              <a:t>Daily </a:t>
            </a:r>
            <a:r>
              <a:rPr lang="de-AT" dirty="0" err="1"/>
              <a:t>correlations</a:t>
            </a:r>
            <a:r>
              <a:rPr lang="de-AT" dirty="0"/>
              <a:t> </a:t>
            </a:r>
            <a:r>
              <a:rPr lang="de-AT" dirty="0" err="1"/>
              <a:t>worse</a:t>
            </a:r>
            <a:r>
              <a:rPr lang="de-AT" dirty="0"/>
              <a:t> </a:t>
            </a:r>
            <a:r>
              <a:rPr lang="de-AT" dirty="0" err="1"/>
              <a:t>because</a:t>
            </a:r>
            <a:r>
              <a:rPr lang="de-AT" dirty="0"/>
              <a:t> </a:t>
            </a:r>
            <a:r>
              <a:rPr lang="de-AT" dirty="0" err="1"/>
              <a:t>diurnal</a:t>
            </a:r>
            <a:r>
              <a:rPr lang="de-AT" dirty="0"/>
              <a:t> </a:t>
            </a:r>
            <a:r>
              <a:rPr lang="de-AT" dirty="0" err="1"/>
              <a:t>pattern</a:t>
            </a:r>
            <a:r>
              <a:rPr lang="de-AT" dirty="0"/>
              <a:t> </a:t>
            </a:r>
            <a:r>
              <a:rPr lang="de-AT" dirty="0" err="1"/>
              <a:t>well</a:t>
            </a:r>
            <a:r>
              <a:rPr lang="de-AT" dirty="0"/>
              <a:t> </a:t>
            </a:r>
            <a:r>
              <a:rPr lang="de-AT" dirty="0" err="1"/>
              <a:t>represented</a:t>
            </a:r>
            <a:r>
              <a:rPr lang="de-AT" dirty="0"/>
              <a:t>, but not </a:t>
            </a:r>
            <a:r>
              <a:rPr lang="de-AT" dirty="0" err="1"/>
              <a:t>variations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</a:t>
            </a:r>
            <a:r>
              <a:rPr lang="de-AT" dirty="0" err="1"/>
              <a:t>days</a:t>
            </a:r>
            <a:r>
              <a:rPr lang="de-AT" dirty="0"/>
              <a:t>,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timeseries</a:t>
            </a:r>
            <a:endParaRPr lang="de-AT" dirty="0"/>
          </a:p>
          <a:p>
            <a:r>
              <a:rPr lang="de-AT" dirty="0" err="1"/>
              <a:t>Spatial</a:t>
            </a:r>
            <a:r>
              <a:rPr lang="de-AT" dirty="0"/>
              <a:t> </a:t>
            </a:r>
            <a:r>
              <a:rPr lang="de-AT" dirty="0" err="1"/>
              <a:t>aggregation</a:t>
            </a:r>
            <a:r>
              <a:rPr lang="de-AT" dirty="0"/>
              <a:t>: </a:t>
            </a:r>
            <a:r>
              <a:rPr lang="de-AT" dirty="0" err="1"/>
              <a:t>correlations</a:t>
            </a:r>
            <a:r>
              <a:rPr lang="de-AT" dirty="0"/>
              <a:t> </a:t>
            </a:r>
            <a:r>
              <a:rPr lang="de-AT" dirty="0" err="1"/>
              <a:t>increased</a:t>
            </a:r>
            <a:r>
              <a:rPr lang="de-AT" dirty="0"/>
              <a:t>, RMSE </a:t>
            </a:r>
            <a:r>
              <a:rPr lang="de-AT" dirty="0" err="1"/>
              <a:t>reduced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270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ERA5 vs. MERRA2: era5 </a:t>
            </a:r>
            <a:r>
              <a:rPr lang="de-AT" dirty="0" err="1"/>
              <a:t>better</a:t>
            </a:r>
            <a:r>
              <a:rPr lang="de-AT" dirty="0"/>
              <a:t> </a:t>
            </a:r>
            <a:r>
              <a:rPr lang="de-AT" dirty="0" err="1"/>
              <a:t>hourly</a:t>
            </a:r>
            <a:r>
              <a:rPr lang="de-AT" dirty="0"/>
              <a:t> and </a:t>
            </a:r>
            <a:r>
              <a:rPr lang="de-AT" dirty="0" err="1"/>
              <a:t>daily</a:t>
            </a:r>
            <a:r>
              <a:rPr lang="de-AT" dirty="0"/>
              <a:t>, </a:t>
            </a:r>
            <a:r>
              <a:rPr lang="de-AT" dirty="0" err="1"/>
              <a:t>monthly</a:t>
            </a:r>
            <a:r>
              <a:rPr lang="de-AT" dirty="0"/>
              <a:t> </a:t>
            </a:r>
            <a:r>
              <a:rPr lang="de-AT" dirty="0" err="1"/>
              <a:t>no</a:t>
            </a:r>
            <a:r>
              <a:rPr lang="de-AT" dirty="0"/>
              <a:t> large </a:t>
            </a:r>
            <a:r>
              <a:rPr lang="de-AT" dirty="0" err="1"/>
              <a:t>difference</a:t>
            </a:r>
            <a:endParaRPr lang="de-AT" dirty="0"/>
          </a:p>
          <a:p>
            <a:r>
              <a:rPr lang="de-AT" dirty="0"/>
              <a:t>Corr. </a:t>
            </a:r>
            <a:r>
              <a:rPr lang="de-AT" dirty="0" err="1"/>
              <a:t>Increases</a:t>
            </a:r>
            <a:r>
              <a:rPr lang="de-AT" dirty="0"/>
              <a:t>, RMSE </a:t>
            </a:r>
            <a:r>
              <a:rPr lang="de-AT" dirty="0" err="1"/>
              <a:t>decreases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hourly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monthly</a:t>
            </a:r>
            <a:endParaRPr lang="de-AT" dirty="0"/>
          </a:p>
          <a:p>
            <a:r>
              <a:rPr lang="de-AT" dirty="0" err="1"/>
              <a:t>Spatial</a:t>
            </a:r>
            <a:r>
              <a:rPr lang="de-AT" dirty="0"/>
              <a:t> </a:t>
            </a:r>
            <a:r>
              <a:rPr lang="de-AT" dirty="0" err="1"/>
              <a:t>aggregation</a:t>
            </a:r>
            <a:r>
              <a:rPr lang="de-AT" dirty="0"/>
              <a:t>: non </a:t>
            </a:r>
            <a:r>
              <a:rPr lang="de-AT" dirty="0" err="1"/>
              <a:t>significant</a:t>
            </a:r>
            <a:r>
              <a:rPr lang="de-AT" dirty="0"/>
              <a:t> </a:t>
            </a:r>
            <a:r>
              <a:rPr lang="de-AT" dirty="0" err="1"/>
              <a:t>tendency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increased</a:t>
            </a:r>
            <a:r>
              <a:rPr lang="de-AT" dirty="0"/>
              <a:t> </a:t>
            </a:r>
            <a:r>
              <a:rPr lang="de-AT" dirty="0" err="1"/>
              <a:t>correlations</a:t>
            </a:r>
            <a:r>
              <a:rPr lang="de-AT" dirty="0"/>
              <a:t> and </a:t>
            </a:r>
            <a:r>
              <a:rPr lang="de-AT" dirty="0" err="1"/>
              <a:t>reduced</a:t>
            </a:r>
            <a:r>
              <a:rPr lang="de-AT" dirty="0"/>
              <a:t> RMSEs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4579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Tendency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higher</a:t>
            </a:r>
            <a:r>
              <a:rPr lang="de-AT" dirty="0"/>
              <a:t> </a:t>
            </a:r>
            <a:r>
              <a:rPr lang="de-AT" dirty="0" err="1"/>
              <a:t>correlations</a:t>
            </a:r>
            <a:r>
              <a:rPr lang="de-AT" dirty="0"/>
              <a:t> and </a:t>
            </a:r>
            <a:r>
              <a:rPr lang="de-AT" dirty="0" err="1"/>
              <a:t>lower</a:t>
            </a:r>
            <a:r>
              <a:rPr lang="de-AT" dirty="0"/>
              <a:t> RMSEs </a:t>
            </a:r>
            <a:r>
              <a:rPr lang="de-AT" dirty="0" err="1"/>
              <a:t>with</a:t>
            </a:r>
            <a:r>
              <a:rPr lang="de-AT" dirty="0"/>
              <a:t> MERRA-2 </a:t>
            </a:r>
            <a:r>
              <a:rPr lang="de-AT" dirty="0" err="1"/>
              <a:t>than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ERA5, but </a:t>
            </a:r>
            <a:r>
              <a:rPr lang="de-AT" dirty="0" err="1"/>
              <a:t>correlations</a:t>
            </a:r>
            <a:r>
              <a:rPr lang="de-AT" dirty="0"/>
              <a:t> on </a:t>
            </a:r>
            <a:r>
              <a:rPr lang="de-AT" dirty="0" err="1"/>
              <a:t>similar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r>
              <a:rPr lang="de-AT" dirty="0" err="1"/>
              <a:t>Correlation</a:t>
            </a:r>
            <a:r>
              <a:rPr lang="de-AT" dirty="0"/>
              <a:t> </a:t>
            </a:r>
            <a:r>
              <a:rPr lang="de-AT" dirty="0" err="1"/>
              <a:t>increases</a:t>
            </a:r>
            <a:r>
              <a:rPr lang="de-AT" dirty="0"/>
              <a:t>, RMSE </a:t>
            </a:r>
            <a:r>
              <a:rPr lang="de-AT" dirty="0" err="1"/>
              <a:t>decreases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hourly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monthly</a:t>
            </a:r>
            <a:endParaRPr lang="de-AT" dirty="0"/>
          </a:p>
          <a:p>
            <a:r>
              <a:rPr lang="de-AT" dirty="0" err="1"/>
              <a:t>Spatial</a:t>
            </a:r>
            <a:r>
              <a:rPr lang="de-AT" dirty="0"/>
              <a:t> </a:t>
            </a:r>
            <a:r>
              <a:rPr lang="de-AT" dirty="0" err="1"/>
              <a:t>correlation</a:t>
            </a:r>
            <a:r>
              <a:rPr lang="de-AT" dirty="0"/>
              <a:t>: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clear</a:t>
            </a:r>
            <a:r>
              <a:rPr lang="de-AT" dirty="0"/>
              <a:t> </a:t>
            </a:r>
            <a:r>
              <a:rPr lang="de-AT" dirty="0" err="1"/>
              <a:t>tendency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7136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0377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Data </a:t>
            </a:r>
            <a:r>
              <a:rPr lang="de-AT" dirty="0" err="1"/>
              <a:t>cleaning</a:t>
            </a:r>
            <a:r>
              <a:rPr lang="de-AT" dirty="0"/>
              <a:t> PV:</a:t>
            </a:r>
          </a:p>
          <a:p>
            <a:r>
              <a:rPr lang="de-AT" dirty="0"/>
              <a:t>- Over 70h </a:t>
            </a:r>
            <a:r>
              <a:rPr lang="de-AT" dirty="0" err="1"/>
              <a:t>below</a:t>
            </a:r>
            <a:r>
              <a:rPr lang="de-AT" dirty="0"/>
              <a:t> 50% </a:t>
            </a:r>
            <a:r>
              <a:rPr lang="de-AT" dirty="0" err="1"/>
              <a:t>average</a:t>
            </a:r>
            <a:r>
              <a:rPr lang="de-AT" dirty="0"/>
              <a:t> annual and </a:t>
            </a:r>
            <a:r>
              <a:rPr lang="de-AT" dirty="0" err="1"/>
              <a:t>below</a:t>
            </a:r>
            <a:r>
              <a:rPr lang="de-AT" dirty="0"/>
              <a:t> 70% </a:t>
            </a:r>
            <a:r>
              <a:rPr lang="de-AT" dirty="0" err="1"/>
              <a:t>average</a:t>
            </a:r>
            <a:r>
              <a:rPr lang="de-AT" dirty="0"/>
              <a:t> </a:t>
            </a:r>
            <a:r>
              <a:rPr lang="de-AT" dirty="0" err="1"/>
              <a:t>monthly</a:t>
            </a: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Visual </a:t>
            </a:r>
            <a:r>
              <a:rPr lang="de-AT" dirty="0" err="1"/>
              <a:t>inspection</a:t>
            </a: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 err="1"/>
              <a:t>Of</a:t>
            </a:r>
            <a:r>
              <a:rPr lang="de-AT" dirty="0"/>
              <a:t> 57 </a:t>
            </a:r>
            <a:r>
              <a:rPr lang="de-AT" dirty="0" err="1"/>
              <a:t>stations</a:t>
            </a:r>
            <a:r>
              <a:rPr lang="de-AT" dirty="0"/>
              <a:t> 23 </a:t>
            </a:r>
            <a:r>
              <a:rPr lang="de-AT" dirty="0" err="1"/>
              <a:t>remained</a:t>
            </a:r>
            <a:r>
              <a:rPr lang="de-AT" dirty="0"/>
              <a:t> after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cleaning</a:t>
            </a:r>
            <a:endParaRPr lang="de-AT" dirty="0"/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Classification:</a:t>
            </a:r>
          </a:p>
          <a:p>
            <a:pPr marL="171450" indent="-171450">
              <a:buFontTx/>
              <a:buChar char="-"/>
            </a:pPr>
            <a:r>
              <a:rPr lang="de-AT" dirty="0"/>
              <a:t>9 </a:t>
            </a:r>
            <a:r>
              <a:rPr lang="de-AT" dirty="0" err="1"/>
              <a:t>fixed</a:t>
            </a: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14 </a:t>
            </a:r>
            <a:r>
              <a:rPr lang="de-AT" dirty="0" err="1"/>
              <a:t>tracking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FD7E1-A7D4-4001-B066-0712B0C28F94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2871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3FE224-4DA5-47B5-A3DD-BEC7A3F5E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EGU 2022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536B4A-4E67-4121-9D23-F9F84EBF7E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D0939-B5C1-4DF5-852D-4A3BB693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09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8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871CCE-F163-487C-A21E-909EAB5D11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EGU 2022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BD494B-EB58-4785-946B-C7E6E612C76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25DEF9-9965-48C8-A77F-E46D4C68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38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4811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787BC7-5215-466D-8C4B-6ACCB61B6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EGU 2022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7C769FD-F388-400D-A2E8-2D48EBC652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A49117-0B0B-418A-8188-43ED69F8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08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77DC8F6-A1CB-487B-A135-DBCCA26A4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EGU 2022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7F5DDA-93A5-44FC-A8DA-E010776B15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D472DA-80AC-4CBE-A7DA-227A7AED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7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711B6B-3D73-4D5C-8541-163688255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EGU 2022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1E1BBA-B3CE-498E-B396-0D618F46BF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C6DC56-E9ED-4DDF-8C9C-DDBAD41C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1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65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27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062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028">
            <a:extLst>
              <a:ext uri="{FF2B5EF4-FFF2-40B4-BE49-F238E27FC236}">
                <a16:creationId xmlns:a16="http://schemas.microsoft.com/office/drawing/2014/main" id="{FC40912B-75D4-4B02-9BAC-BD041B3A2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94350"/>
            <a:ext cx="668178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027" name="Line 1029">
            <a:extLst>
              <a:ext uri="{FF2B5EF4-FFF2-40B4-BE49-F238E27FC236}">
                <a16:creationId xmlns:a16="http://schemas.microsoft.com/office/drawing/2014/main" id="{3CD90EA0-BE41-4237-B51D-B39F702FB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594350"/>
            <a:ext cx="66119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3078" name="Rectangle 1030">
            <a:extLst>
              <a:ext uri="{FF2B5EF4-FFF2-40B4-BE49-F238E27FC236}">
                <a16:creationId xmlns:a16="http://schemas.microsoft.com/office/drawing/2014/main" id="{2DF4367E-AA05-49FD-81CB-3F2AF1E7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6245225"/>
            <a:ext cx="61896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de-DE" altLang="en-US" sz="900" b="0">
              <a:latin typeface="Arial" panose="020B0604020202020204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81523F9-057F-45E1-BF01-902CC69DC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EGU 2022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BF5E9-8CDA-47D2-934D-81CCD092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2022/05/25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E770B1-AE58-4535-BBA4-30D91631D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B8DA-A3A0-4D4F-A0AB-29A41E362D97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7E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ergy.2019.06.0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105/joss.0088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ergy.2021.121520" TargetMode="External"/><Relationship Id="rId2" Type="http://schemas.openxmlformats.org/officeDocument/2006/relationships/hyperlink" Target="https://doi.org/10.1016/j.seta.2020.10082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zialwissenschaft">
            <a:extLst>
              <a:ext uri="{FF2B5EF4-FFF2-40B4-BE49-F238E27FC236}">
                <a16:creationId xmlns:a16="http://schemas.microsoft.com/office/drawing/2014/main" id="{BB41D4DE-6AC9-4D20-AED9-7EF80837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A74560D0-C066-4C69-A552-3D7D28DA5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2880" y="1818600"/>
            <a:ext cx="80772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dirty="0"/>
              <a:t>PV and wind power simulation with ERA5 and ERA5-land – a multi-country analysis</a:t>
            </a:r>
            <a:endParaRPr lang="de-DE" altLang="en-US" sz="11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6839A579-20A0-4713-803B-43DBAC97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4816475"/>
            <a:ext cx="17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de-DE" altLang="en-US" b="0"/>
          </a:p>
        </p:txBody>
      </p:sp>
      <p:pic>
        <p:nvPicPr>
          <p:cNvPr id="3077" name="Picture 6" descr="Dep_Sozialwissenschaften_A4">
            <a:extLst>
              <a:ext uri="{FF2B5EF4-FFF2-40B4-BE49-F238E27FC236}">
                <a16:creationId xmlns:a16="http://schemas.microsoft.com/office/drawing/2014/main" id="{DF9B6787-1373-4A88-8175-DE93BBC3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513"/>
            <a:ext cx="6837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C5CF6B70-C9AD-47E4-A829-9424A1362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858176"/>
            <a:ext cx="33361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</a:rPr>
              <a:t>Katharina Gruber</a:t>
            </a:r>
          </a:p>
          <a:p>
            <a:pPr eaLnBrk="1" hangingPunct="1"/>
            <a:r>
              <a:rPr lang="de-DE" altLang="en-US" b="0" dirty="0">
                <a:latin typeface="Arial" panose="020B0604020202020204" pitchFamily="34" charset="0"/>
              </a:rPr>
              <a:t>Luis Ramirez Camargo</a:t>
            </a:r>
          </a:p>
          <a:p>
            <a:pPr eaLnBrk="1" hangingPunct="1"/>
            <a:r>
              <a:rPr lang="de-DE" altLang="en-US" b="0" dirty="0">
                <a:latin typeface="Arial" panose="020B0604020202020204" pitchFamily="34" charset="0"/>
              </a:rPr>
              <a:t>Johannes Schmidt</a:t>
            </a:r>
          </a:p>
        </p:txBody>
      </p:sp>
      <p:sp>
        <p:nvSpPr>
          <p:cNvPr id="3080" name="Text Box 9">
            <a:extLst>
              <a:ext uri="{FF2B5EF4-FFF2-40B4-BE49-F238E27FC236}">
                <a16:creationId xmlns:a16="http://schemas.microsoft.com/office/drawing/2014/main" id="{BD74123D-BC9C-4AA8-9A85-67C43A6C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908" y="5838375"/>
            <a:ext cx="48320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r" eaLnBrk="1" hangingPunct="1"/>
            <a:r>
              <a:rPr lang="de-DE" altLang="en-US" sz="1600" dirty="0"/>
              <a:t>Institute </a:t>
            </a:r>
            <a:r>
              <a:rPr lang="de-DE" altLang="en-US" sz="1600" dirty="0" err="1"/>
              <a:t>for</a:t>
            </a:r>
            <a:r>
              <a:rPr lang="de-DE" altLang="en-US" sz="1600" dirty="0"/>
              <a:t> </a:t>
            </a:r>
            <a:r>
              <a:rPr lang="de-DE" altLang="en-US" sz="1600" dirty="0" err="1"/>
              <a:t>Sustainable</a:t>
            </a:r>
            <a:r>
              <a:rPr lang="de-DE" altLang="en-US" sz="1600" dirty="0"/>
              <a:t> </a:t>
            </a:r>
            <a:r>
              <a:rPr lang="de-DE" altLang="en-US" sz="1600" dirty="0" err="1"/>
              <a:t>Economic</a:t>
            </a:r>
            <a:r>
              <a:rPr lang="de-DE" altLang="en-US" sz="1600" dirty="0"/>
              <a:t> Development – INWE</a:t>
            </a:r>
          </a:p>
          <a:p>
            <a:pPr algn="r" eaLnBrk="1" hangingPunct="1"/>
            <a:r>
              <a:rPr lang="de-DE" altLang="en-US" sz="1600" dirty="0"/>
              <a:t>Department </a:t>
            </a:r>
            <a:r>
              <a:rPr lang="de-DE" altLang="en-US" sz="1600" dirty="0" err="1"/>
              <a:t>for</a:t>
            </a:r>
            <a:r>
              <a:rPr lang="de-DE" altLang="en-US" sz="1600" dirty="0"/>
              <a:t> Economics and </a:t>
            </a:r>
            <a:r>
              <a:rPr lang="de-DE" altLang="en-US" sz="1600" dirty="0" err="1"/>
              <a:t>Social</a:t>
            </a:r>
            <a:r>
              <a:rPr lang="de-DE" altLang="en-US" sz="1600" dirty="0"/>
              <a:t> Sciences – </a:t>
            </a:r>
            <a:r>
              <a:rPr lang="de-DE" altLang="en-US" sz="1600" dirty="0" err="1"/>
              <a:t>WiSo</a:t>
            </a:r>
            <a:endParaRPr lang="de-DE" altLang="en-US" sz="1600" dirty="0"/>
          </a:p>
          <a:p>
            <a:pPr algn="r" eaLnBrk="1" hangingPunct="1"/>
            <a:r>
              <a:rPr lang="de-DE" altLang="en-US" sz="1600" dirty="0"/>
              <a:t>University </a:t>
            </a:r>
            <a:r>
              <a:rPr lang="de-DE" altLang="en-US" sz="1600" dirty="0" err="1"/>
              <a:t>of</a:t>
            </a:r>
            <a:r>
              <a:rPr lang="de-DE" altLang="en-US" sz="1600" dirty="0"/>
              <a:t> Natural Resources and Life Sciences, Vienna</a:t>
            </a:r>
            <a:endParaRPr lang="en-GB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C744CC-6431-4DD0-903F-E391B895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9" y="599203"/>
            <a:ext cx="2723098" cy="1898946"/>
          </a:xfrm>
          <a:prstGeom prst="rect">
            <a:avLst/>
          </a:prstGeom>
        </p:spPr>
      </p:pic>
      <p:pic>
        <p:nvPicPr>
          <p:cNvPr id="10" name="Picture 2" descr="Sozialwissenschaft">
            <a:extLst>
              <a:ext uri="{FF2B5EF4-FFF2-40B4-BE49-F238E27FC236}">
                <a16:creationId xmlns:a16="http://schemas.microsoft.com/office/drawing/2014/main" id="{A3BC4ADB-7838-495F-92EE-34084193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2262"/>
            <a:ext cx="914400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473FE-31B1-47E2-B36D-1F88F407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1" y="1336896"/>
            <a:ext cx="7886700" cy="2320262"/>
          </a:xfrm>
        </p:spPr>
        <p:txBody>
          <a:bodyPr/>
          <a:lstStyle/>
          <a:p>
            <a:r>
              <a:rPr lang="en-GB" sz="4400" dirty="0"/>
              <a:t>Thank</a:t>
            </a:r>
            <a:r>
              <a:rPr lang="de-AT" sz="4400" dirty="0"/>
              <a:t> </a:t>
            </a:r>
            <a:r>
              <a:rPr lang="en-GB" sz="4400" dirty="0"/>
              <a:t>you</a:t>
            </a:r>
            <a:r>
              <a:rPr lang="de-AT" sz="4400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3BBC0-0C16-4F57-8578-09A2B2C2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91" y="3645797"/>
            <a:ext cx="7886700" cy="3212203"/>
          </a:xfrm>
        </p:spPr>
        <p:txBody>
          <a:bodyPr/>
          <a:lstStyle/>
          <a:p>
            <a:r>
              <a:rPr lang="de-AT" sz="2000" b="1" dirty="0"/>
              <a:t>Katharina Gruber</a:t>
            </a:r>
          </a:p>
          <a:p>
            <a:r>
              <a:rPr lang="de-AT" sz="2000" dirty="0"/>
              <a:t>katharina.gruber@boku.ac.at</a:t>
            </a:r>
          </a:p>
          <a:p>
            <a:pPr>
              <a:lnSpc>
                <a:spcPct val="150000"/>
              </a:lnSpc>
            </a:pPr>
            <a:r>
              <a:rPr lang="de-AT" sz="2000" dirty="0"/>
              <a:t>               </a:t>
            </a:r>
            <a:r>
              <a:rPr lang="de-AT" sz="3200" dirty="0"/>
              <a:t>https://refuel.world/</a:t>
            </a:r>
            <a:endParaRPr lang="de-AT" sz="2000" dirty="0"/>
          </a:p>
          <a:p>
            <a:endParaRPr lang="en-US" sz="2000" dirty="0"/>
          </a:p>
          <a:p>
            <a:r>
              <a:rPr lang="en-US" sz="2000" dirty="0"/>
              <a:t>We gratefully acknowledge support from the European Research Council – “</a:t>
            </a:r>
            <a:r>
              <a:rPr lang="en-US" sz="2000" dirty="0" err="1"/>
              <a:t>reFUEL</a:t>
            </a:r>
            <a:r>
              <a:rPr lang="en-US" sz="2000" dirty="0"/>
              <a:t>” ERC-2017-STG 758149</a:t>
            </a:r>
            <a:endParaRPr lang="de-AT" sz="2000" dirty="0"/>
          </a:p>
        </p:txBody>
      </p:sp>
      <p:pic>
        <p:nvPicPr>
          <p:cNvPr id="8" name="Grafik 7" descr="E-Mail">
            <a:extLst>
              <a:ext uri="{FF2B5EF4-FFF2-40B4-BE49-F238E27FC236}">
                <a16:creationId xmlns:a16="http://schemas.microsoft.com/office/drawing/2014/main" id="{2127DFED-3960-4924-9BA3-EF5CFAFD71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9" y="4419231"/>
            <a:ext cx="845106" cy="820130"/>
          </a:xfrm>
          <a:prstGeom prst="rect">
            <a:avLst/>
          </a:prstGeom>
        </p:spPr>
      </p:pic>
      <p:pic>
        <p:nvPicPr>
          <p:cNvPr id="11" name="Grafik 10" descr="Ein Bild, das Text, Satellit, Stern, Outdoorobjekt enthält.&#10;&#10;Automatisch generierte Beschreibung">
            <a:extLst>
              <a:ext uri="{FF2B5EF4-FFF2-40B4-BE49-F238E27FC236}">
                <a16:creationId xmlns:a16="http://schemas.microsoft.com/office/drawing/2014/main" id="{B6AD848F-E7C4-938F-3B3B-618CF78395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242430"/>
              </a:clrFrom>
              <a:clrTo>
                <a:srgbClr val="2424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25991" r="38975" b="25990"/>
          <a:stretch/>
        </p:blipFill>
        <p:spPr>
          <a:xfrm>
            <a:off x="6228184" y="476672"/>
            <a:ext cx="3093217" cy="36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3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FA369-7D3B-4F3B-9529-12E978BB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Method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E61830-F24D-49BC-9DEF-7E7E52446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F0C2D3-8EF8-4A50-8197-A82B2E7511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AA524-D107-4B2D-ACCB-AE26ACA8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11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C1D2768-5794-48E9-B41A-F202ACDE3FD1}"/>
              </a:ext>
            </a:extLst>
          </p:cNvPr>
          <p:cNvSpPr/>
          <p:nvPr/>
        </p:nvSpPr>
        <p:spPr bwMode="auto">
          <a:xfrm>
            <a:off x="1187624" y="227687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9C7FFB-D288-43D1-9C43-7FB660CEBD6E}"/>
              </a:ext>
            </a:extLst>
          </p:cNvPr>
          <p:cNvSpPr/>
          <p:nvPr/>
        </p:nvSpPr>
        <p:spPr bwMode="auto">
          <a:xfrm>
            <a:off x="2255463" y="1036334"/>
            <a:ext cx="3823483" cy="461665"/>
          </a:xfrm>
          <a:prstGeom prst="rect">
            <a:avLst/>
          </a:prstGeom>
          <a:solidFill>
            <a:srgbClr val="B13534"/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Interpolation </a:t>
            </a:r>
            <a:r>
              <a:rPr kumimoji="0" lang="de-AT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climate</a:t>
            </a: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variables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1E433D-8578-4EF1-A7EC-C2374F487F53}"/>
              </a:ext>
            </a:extLst>
          </p:cNvPr>
          <p:cNvSpPr/>
          <p:nvPr/>
        </p:nvSpPr>
        <p:spPr bwMode="auto">
          <a:xfrm>
            <a:off x="3821629" y="2006049"/>
            <a:ext cx="2732864" cy="461665"/>
          </a:xfrm>
          <a:prstGeom prst="rect">
            <a:avLst/>
          </a:prstGeom>
          <a:solidFill>
            <a:srgbClr val="1D6F71"/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GWA </a:t>
            </a:r>
            <a:r>
              <a:rPr kumimoji="0" lang="de-AT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bias</a:t>
            </a: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AT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correction</a:t>
            </a:r>
            <a:endParaRPr kumimoji="0" lang="de-AT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91739D8-B09A-4EDE-AF6A-01D2756EFFEF}"/>
              </a:ext>
            </a:extLst>
          </p:cNvPr>
          <p:cNvSpPr/>
          <p:nvPr/>
        </p:nvSpPr>
        <p:spPr bwMode="auto">
          <a:xfrm>
            <a:off x="2745200" y="2956198"/>
            <a:ext cx="2947045" cy="461665"/>
          </a:xfrm>
          <a:prstGeom prst="rect">
            <a:avLst/>
          </a:prstGeom>
          <a:solidFill>
            <a:srgbClr val="B13534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>
                <a:solidFill>
                  <a:schemeClr val="bg1"/>
                </a:solidFill>
              </a:rPr>
              <a:t>Extrapolation </a:t>
            </a:r>
            <a:r>
              <a:rPr lang="de-AT" dirty="0" err="1">
                <a:solidFill>
                  <a:schemeClr val="bg1"/>
                </a:solidFill>
              </a:rPr>
              <a:t>to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height</a:t>
            </a:r>
            <a:endParaRPr kumimoji="0" lang="de-AT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D343D09-D9D8-499C-914F-4972DAA66235}"/>
              </a:ext>
            </a:extLst>
          </p:cNvPr>
          <p:cNvSpPr/>
          <p:nvPr/>
        </p:nvSpPr>
        <p:spPr bwMode="auto">
          <a:xfrm>
            <a:off x="2561058" y="3919066"/>
            <a:ext cx="3315331" cy="461665"/>
          </a:xfrm>
          <a:prstGeom prst="rect">
            <a:avLst/>
          </a:prstGeom>
          <a:solidFill>
            <a:srgbClr val="B13534"/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PV/wind power </a:t>
            </a:r>
            <a:r>
              <a:rPr kumimoji="0" lang="de-AT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simulation</a:t>
            </a:r>
            <a:endParaRPr kumimoji="0" lang="de-AT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119554C-7992-4B61-B9D8-8AC3C548AEBD}"/>
              </a:ext>
            </a:extLst>
          </p:cNvPr>
          <p:cNvSpPr/>
          <p:nvPr/>
        </p:nvSpPr>
        <p:spPr bwMode="auto">
          <a:xfrm>
            <a:off x="3529784" y="4862165"/>
            <a:ext cx="1377878" cy="461665"/>
          </a:xfrm>
          <a:prstGeom prst="rect">
            <a:avLst/>
          </a:prstGeom>
          <a:solidFill>
            <a:srgbClr val="B13534"/>
          </a:solidFill>
          <a:ln w="28575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Validation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366F75F-22C3-4222-BB30-A9B81368E19E}"/>
              </a:ext>
            </a:extLst>
          </p:cNvPr>
          <p:cNvSpPr/>
          <p:nvPr/>
        </p:nvSpPr>
        <p:spPr bwMode="auto">
          <a:xfrm>
            <a:off x="6570147" y="820807"/>
            <a:ext cx="1614066" cy="908864"/>
          </a:xfrm>
          <a:prstGeom prst="ellipse">
            <a:avLst/>
          </a:prstGeom>
          <a:solidFill>
            <a:srgbClr val="B13534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Nearest</a:t>
            </a: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Neighbour</a:t>
            </a:r>
            <a:endParaRPr kumimoji="0" lang="de-AT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AB05959-2BB2-443F-A9B7-15971BA1AE0B}"/>
              </a:ext>
            </a:extLst>
          </p:cNvPr>
          <p:cNvSpPr/>
          <p:nvPr/>
        </p:nvSpPr>
        <p:spPr bwMode="auto">
          <a:xfrm>
            <a:off x="6929545" y="1775096"/>
            <a:ext cx="2160240" cy="908864"/>
          </a:xfrm>
          <a:prstGeom prst="ellipse">
            <a:avLst/>
          </a:prstGeom>
          <a:solidFill>
            <a:srgbClr val="1D6F71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Mean </a:t>
            </a: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approximation</a:t>
            </a:r>
            <a:endParaRPr kumimoji="0" lang="de-AT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897A9BC-F0BB-44D7-8D3E-A305C70724A1}"/>
              </a:ext>
            </a:extLst>
          </p:cNvPr>
          <p:cNvSpPr/>
          <p:nvPr/>
        </p:nvSpPr>
        <p:spPr bwMode="auto">
          <a:xfrm>
            <a:off x="6451833" y="2927355"/>
            <a:ext cx="1613471" cy="519351"/>
          </a:xfrm>
          <a:prstGeom prst="ellipse">
            <a:avLst/>
          </a:prstGeom>
          <a:solidFill>
            <a:srgbClr val="1D6F71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Power </a:t>
            </a: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law</a:t>
            </a:r>
            <a:endParaRPr kumimoji="0" lang="de-AT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69C0006-4AD5-43CB-A010-1C63571A7E3C}"/>
              </a:ext>
            </a:extLst>
          </p:cNvPr>
          <p:cNvSpPr/>
          <p:nvPr/>
        </p:nvSpPr>
        <p:spPr bwMode="auto">
          <a:xfrm>
            <a:off x="6429347" y="3700347"/>
            <a:ext cx="2251592" cy="908864"/>
          </a:xfrm>
          <a:prstGeom prst="ellipse">
            <a:avLst/>
          </a:prstGeom>
          <a:solidFill>
            <a:srgbClr val="1D6F71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Ryberg</a:t>
            </a: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power </a:t>
            </a: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curve</a:t>
            </a: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model</a:t>
            </a:r>
            <a:r>
              <a:rPr lang="de-AT" sz="1800" baseline="30000" dirty="0">
                <a:solidFill>
                  <a:schemeClr val="bg1"/>
                </a:solidFill>
              </a:rPr>
              <a:t>4</a:t>
            </a:r>
            <a:endParaRPr kumimoji="0" lang="de-AT" sz="1800" b="1" i="0" u="none" strike="noStrike" cap="none" normalizeH="0" baseline="3000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1A2EAC1-E58E-4386-A033-FDDE08610199}"/>
              </a:ext>
            </a:extLst>
          </p:cNvPr>
          <p:cNvSpPr/>
          <p:nvPr/>
        </p:nvSpPr>
        <p:spPr bwMode="auto">
          <a:xfrm>
            <a:off x="328727" y="3890223"/>
            <a:ext cx="1614066" cy="519351"/>
          </a:xfrm>
          <a:prstGeom prst="ellipse">
            <a:avLst/>
          </a:prstGeom>
          <a:solidFill>
            <a:srgbClr val="D3AF37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PV_LIB</a:t>
            </a:r>
            <a:r>
              <a:rPr kumimoji="0" lang="de-AT" sz="1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2,3</a:t>
            </a:r>
          </a:p>
        </p:txBody>
      </p:sp>
      <p:cxnSp>
        <p:nvCxnSpPr>
          <p:cNvPr id="23" name="Straight Arrow Connector 6">
            <a:extLst>
              <a:ext uri="{FF2B5EF4-FFF2-40B4-BE49-F238E27FC236}">
                <a16:creationId xmlns:a16="http://schemas.microsoft.com/office/drawing/2014/main" id="{C945D643-B7FA-4924-AB2B-4E5A4578DDC0}"/>
              </a:ext>
            </a:extLst>
          </p:cNvPr>
          <p:cNvCxnSpPr>
            <a:stCxn id="16" idx="2"/>
            <a:endCxn id="8" idx="3"/>
          </p:cNvCxnSpPr>
          <p:nvPr/>
        </p:nvCxnSpPr>
        <p:spPr bwMode="auto">
          <a:xfrm flipH="1" flipV="1">
            <a:off x="6078946" y="1267167"/>
            <a:ext cx="491201" cy="807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A90C26FD-C832-4C52-B0D7-E064EAB90CFF}"/>
              </a:ext>
            </a:extLst>
          </p:cNvPr>
          <p:cNvCxnSpPr>
            <a:cxnSpLocks/>
            <a:stCxn id="17" idx="2"/>
            <a:endCxn id="10" idx="3"/>
          </p:cNvCxnSpPr>
          <p:nvPr/>
        </p:nvCxnSpPr>
        <p:spPr bwMode="auto">
          <a:xfrm flipH="1">
            <a:off x="6554493" y="2229528"/>
            <a:ext cx="375052" cy="735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6">
            <a:extLst>
              <a:ext uri="{FF2B5EF4-FFF2-40B4-BE49-F238E27FC236}">
                <a16:creationId xmlns:a16="http://schemas.microsoft.com/office/drawing/2014/main" id="{379CFAF4-F2D4-4ED0-B2EF-882AC9B3565F}"/>
              </a:ext>
            </a:extLst>
          </p:cNvPr>
          <p:cNvCxnSpPr>
            <a:cxnSpLocks/>
            <a:stCxn id="18" idx="2"/>
            <a:endCxn id="11" idx="3"/>
          </p:cNvCxnSpPr>
          <p:nvPr/>
        </p:nvCxnSpPr>
        <p:spPr bwMode="auto">
          <a:xfrm flipH="1">
            <a:off x="5692245" y="3187031"/>
            <a:ext cx="759588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6">
            <a:extLst>
              <a:ext uri="{FF2B5EF4-FFF2-40B4-BE49-F238E27FC236}">
                <a16:creationId xmlns:a16="http://schemas.microsoft.com/office/drawing/2014/main" id="{C8E774AC-85FB-4713-AC6E-CFDC75F1747C}"/>
              </a:ext>
            </a:extLst>
          </p:cNvPr>
          <p:cNvCxnSpPr>
            <a:stCxn id="19" idx="2"/>
            <a:endCxn id="13" idx="3"/>
          </p:cNvCxnSpPr>
          <p:nvPr/>
        </p:nvCxnSpPr>
        <p:spPr bwMode="auto">
          <a:xfrm flipH="1" flipV="1">
            <a:off x="5876389" y="4149899"/>
            <a:ext cx="552958" cy="488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6">
            <a:extLst>
              <a:ext uri="{FF2B5EF4-FFF2-40B4-BE49-F238E27FC236}">
                <a16:creationId xmlns:a16="http://schemas.microsoft.com/office/drawing/2014/main" id="{E7E3A594-6691-42F2-83BE-C96519189104}"/>
              </a:ext>
            </a:extLst>
          </p:cNvPr>
          <p:cNvCxnSpPr>
            <a:stCxn id="22" idx="6"/>
            <a:endCxn id="13" idx="1"/>
          </p:cNvCxnSpPr>
          <p:nvPr/>
        </p:nvCxnSpPr>
        <p:spPr bwMode="auto">
          <a:xfrm>
            <a:off x="1942793" y="4149899"/>
            <a:ext cx="618265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6">
            <a:extLst>
              <a:ext uri="{FF2B5EF4-FFF2-40B4-BE49-F238E27FC236}">
                <a16:creationId xmlns:a16="http://schemas.microsoft.com/office/drawing/2014/main" id="{54B7B895-805B-443F-A338-107E0765743F}"/>
              </a:ext>
            </a:extLst>
          </p:cNvPr>
          <p:cNvCxnSpPr/>
          <p:nvPr/>
        </p:nvCxnSpPr>
        <p:spPr bwMode="auto">
          <a:xfrm>
            <a:off x="3203848" y="1517565"/>
            <a:ext cx="0" cy="143863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27C66FD6-180B-4518-8F8A-FD2035282D6E}"/>
              </a:ext>
            </a:extLst>
          </p:cNvPr>
          <p:cNvCxnSpPr/>
          <p:nvPr/>
        </p:nvCxnSpPr>
        <p:spPr bwMode="auto">
          <a:xfrm>
            <a:off x="5004048" y="1517565"/>
            <a:ext cx="0" cy="48848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F4F4B202-F4BD-47D6-B625-30D69311F051}"/>
              </a:ext>
            </a:extLst>
          </p:cNvPr>
          <p:cNvSpPr txBox="1"/>
          <p:nvPr/>
        </p:nvSpPr>
        <p:spPr>
          <a:xfrm>
            <a:off x="690844" y="5692651"/>
            <a:ext cx="742863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25m/s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roughness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scattered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900" b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9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Ryberg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et al. (2019): 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The future of European onshore wind energy potential: Detailed distribution and simulation of advanced turbine designs</a:t>
            </a:r>
          </a:p>
          <a:p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DOI: 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  <a:hlinkClick r:id="rId3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10.1016/j.energy.2019.06.052</a:t>
            </a:r>
            <a:endParaRPr lang="de-A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9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: Silevo_Triex_U300_Black,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: ABB__MICRO_0_3_I_OUTD_US_240_240V</a:t>
            </a:r>
          </a:p>
          <a:p>
            <a:r>
              <a:rPr lang="de-AT" sz="9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Holmgren et al. (2018):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pvlib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solar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</a:rPr>
              <a:t> DOI: </a:t>
            </a:r>
            <a:r>
              <a:rPr lang="de-AT" sz="900" b="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10.21105/joss.00884</a:t>
            </a:r>
            <a:endParaRPr lang="de-A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6">
            <a:extLst>
              <a:ext uri="{FF2B5EF4-FFF2-40B4-BE49-F238E27FC236}">
                <a16:creationId xmlns:a16="http://schemas.microsoft.com/office/drawing/2014/main" id="{9E495A27-E297-4C2D-BFD8-6ABA8C02C16A}"/>
              </a:ext>
            </a:extLst>
          </p:cNvPr>
          <p:cNvCxnSpPr/>
          <p:nvPr/>
        </p:nvCxnSpPr>
        <p:spPr bwMode="auto">
          <a:xfrm>
            <a:off x="5004048" y="2467714"/>
            <a:ext cx="0" cy="48848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6">
            <a:extLst>
              <a:ext uri="{FF2B5EF4-FFF2-40B4-BE49-F238E27FC236}">
                <a16:creationId xmlns:a16="http://schemas.microsoft.com/office/drawing/2014/main" id="{40C3CB9C-8C6E-4330-8AB6-C22810B84F24}"/>
              </a:ext>
            </a:extLst>
          </p:cNvPr>
          <p:cNvCxnSpPr/>
          <p:nvPr/>
        </p:nvCxnSpPr>
        <p:spPr bwMode="auto">
          <a:xfrm>
            <a:off x="5004048" y="3417863"/>
            <a:ext cx="0" cy="48848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6">
            <a:extLst>
              <a:ext uri="{FF2B5EF4-FFF2-40B4-BE49-F238E27FC236}">
                <a16:creationId xmlns:a16="http://schemas.microsoft.com/office/drawing/2014/main" id="{DBF8CE6D-C9D5-4781-A72C-62CF1CA2C6E8}"/>
              </a:ext>
            </a:extLst>
          </p:cNvPr>
          <p:cNvCxnSpPr/>
          <p:nvPr/>
        </p:nvCxnSpPr>
        <p:spPr bwMode="auto">
          <a:xfrm>
            <a:off x="4218723" y="4380731"/>
            <a:ext cx="0" cy="48848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0DFCA0C2-8DF0-4C7D-A03A-570B467BE7DC}"/>
              </a:ext>
            </a:extLst>
          </p:cNvPr>
          <p:cNvGrpSpPr/>
          <p:nvPr/>
        </p:nvGrpSpPr>
        <p:grpSpPr>
          <a:xfrm>
            <a:off x="274377" y="1027906"/>
            <a:ext cx="1229309" cy="1600438"/>
            <a:chOff x="628649" y="1385634"/>
            <a:chExt cx="1229309" cy="1600438"/>
          </a:xfrm>
        </p:grpSpPr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59B62AE4-31AB-4870-A1CD-3539543DF8C4}"/>
                </a:ext>
              </a:extLst>
            </p:cNvPr>
            <p:cNvSpPr/>
            <p:nvPr/>
          </p:nvSpPr>
          <p:spPr bwMode="auto">
            <a:xfrm>
              <a:off x="628649" y="1385634"/>
              <a:ext cx="1229309" cy="1600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 err="1"/>
                <a:t>Usage</a:t>
              </a:r>
              <a:endParaRPr kumimoji="0" lang="de-AT" sz="1400" b="1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400" dirty="0"/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400" b="1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400" dirty="0"/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400" b="1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AT" sz="1400" dirty="0"/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400" b="1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2B44895B-CE4A-46FF-9BBF-CEE6785319E8}"/>
                </a:ext>
              </a:extLst>
            </p:cNvPr>
            <p:cNvSpPr/>
            <p:nvPr/>
          </p:nvSpPr>
          <p:spPr bwMode="auto">
            <a:xfrm>
              <a:off x="705942" y="2557308"/>
              <a:ext cx="503664" cy="307777"/>
            </a:xfrm>
            <a:prstGeom prst="rect">
              <a:avLst/>
            </a:prstGeom>
            <a:solidFill>
              <a:srgbClr val="B13534"/>
            </a:solidFill>
            <a:ln w="28575">
              <a:solidFill>
                <a:schemeClr val="tx1"/>
              </a:solidFill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 err="1">
                  <a:solidFill>
                    <a:schemeClr val="bg1"/>
                  </a:solidFill>
                </a:rPr>
                <a:t>both</a:t>
              </a:r>
              <a:endParaRPr kumimoji="0" lang="de-A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E6CF79A1-2406-4CDB-B65F-0CFEE5F542B0}"/>
                </a:ext>
              </a:extLst>
            </p:cNvPr>
            <p:cNvSpPr/>
            <p:nvPr/>
          </p:nvSpPr>
          <p:spPr bwMode="auto">
            <a:xfrm>
              <a:off x="705942" y="2143110"/>
              <a:ext cx="994183" cy="307777"/>
            </a:xfrm>
            <a:prstGeom prst="rect">
              <a:avLst/>
            </a:prstGeom>
            <a:solidFill>
              <a:srgbClr val="1D6F71"/>
            </a:solidFill>
            <a:ln w="28575">
              <a:solidFill>
                <a:schemeClr val="tx1"/>
              </a:solidFill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>
                  <a:solidFill>
                    <a:schemeClr val="bg1"/>
                  </a:solidFill>
                </a:rPr>
                <a:t>w</a:t>
              </a:r>
              <a:r>
                <a:rPr kumimoji="0" lang="de-AT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ind power</a:t>
              </a:r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CD39627E-0067-426E-AAD9-362768C37D65}"/>
                </a:ext>
              </a:extLst>
            </p:cNvPr>
            <p:cNvSpPr/>
            <p:nvPr/>
          </p:nvSpPr>
          <p:spPr bwMode="auto">
            <a:xfrm>
              <a:off x="705942" y="1728912"/>
              <a:ext cx="380232" cy="307777"/>
            </a:xfrm>
            <a:prstGeom prst="rect">
              <a:avLst/>
            </a:prstGeom>
            <a:solidFill>
              <a:srgbClr val="D3AF37"/>
            </a:solidFill>
            <a:ln w="28575">
              <a:solidFill>
                <a:schemeClr val="tx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dirty="0"/>
                <a:t>PV</a:t>
              </a:r>
              <a:endParaRPr kumimoji="0" lang="de-AT" sz="1400" b="1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105" name="Ellipse 104">
            <a:extLst>
              <a:ext uri="{FF2B5EF4-FFF2-40B4-BE49-F238E27FC236}">
                <a16:creationId xmlns:a16="http://schemas.microsoft.com/office/drawing/2014/main" id="{64D9D9A8-0149-4C7B-8E1C-DC8CBD33AF61}"/>
              </a:ext>
            </a:extLst>
          </p:cNvPr>
          <p:cNvSpPr/>
          <p:nvPr/>
        </p:nvSpPr>
        <p:spPr bwMode="auto">
          <a:xfrm>
            <a:off x="6405299" y="4638566"/>
            <a:ext cx="1614066" cy="908864"/>
          </a:xfrm>
          <a:prstGeom prst="ellipse">
            <a:avLst/>
          </a:prstGeom>
          <a:solidFill>
            <a:srgbClr val="B13534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Data </a:t>
            </a:r>
            <a:r>
              <a:rPr kumimoji="0" lang="de-A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cleaning</a:t>
            </a:r>
            <a:endParaRPr kumimoji="0" lang="de-AT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106" name="Straight Arrow Connector 6">
            <a:extLst>
              <a:ext uri="{FF2B5EF4-FFF2-40B4-BE49-F238E27FC236}">
                <a16:creationId xmlns:a16="http://schemas.microsoft.com/office/drawing/2014/main" id="{5AE930F7-312B-4826-87E4-83951E9AE676}"/>
              </a:ext>
            </a:extLst>
          </p:cNvPr>
          <p:cNvCxnSpPr>
            <a:stCxn id="105" idx="2"/>
            <a:endCxn id="14" idx="3"/>
          </p:cNvCxnSpPr>
          <p:nvPr/>
        </p:nvCxnSpPr>
        <p:spPr bwMode="auto">
          <a:xfrm flipH="1">
            <a:off x="4907662" y="5092998"/>
            <a:ext cx="1497637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1F2E0887-B1A8-4752-944D-BAE1F35897C3}"/>
              </a:ext>
            </a:extLst>
          </p:cNvPr>
          <p:cNvSpPr/>
          <p:nvPr/>
        </p:nvSpPr>
        <p:spPr bwMode="auto">
          <a:xfrm>
            <a:off x="328727" y="2734072"/>
            <a:ext cx="1614066" cy="908864"/>
          </a:xfrm>
          <a:prstGeom prst="ellipse">
            <a:avLst/>
          </a:prstGeom>
          <a:solidFill>
            <a:srgbClr val="D3AF37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Log wind profile</a:t>
            </a:r>
            <a:r>
              <a:rPr kumimoji="0" lang="de-AT" sz="1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1</a:t>
            </a:r>
          </a:p>
        </p:txBody>
      </p:sp>
      <p:cxnSp>
        <p:nvCxnSpPr>
          <p:cNvPr id="111" name="Straight Arrow Connector 6">
            <a:extLst>
              <a:ext uri="{FF2B5EF4-FFF2-40B4-BE49-F238E27FC236}">
                <a16:creationId xmlns:a16="http://schemas.microsoft.com/office/drawing/2014/main" id="{97BE8A27-41E3-4870-BC43-FA5B5EE1E5B1}"/>
              </a:ext>
            </a:extLst>
          </p:cNvPr>
          <p:cNvCxnSpPr>
            <a:endCxn id="11" idx="1"/>
          </p:cNvCxnSpPr>
          <p:nvPr/>
        </p:nvCxnSpPr>
        <p:spPr bwMode="auto">
          <a:xfrm>
            <a:off x="1942793" y="3187030"/>
            <a:ext cx="802407" cy="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6">
            <a:extLst>
              <a:ext uri="{FF2B5EF4-FFF2-40B4-BE49-F238E27FC236}">
                <a16:creationId xmlns:a16="http://schemas.microsoft.com/office/drawing/2014/main" id="{B446C3C5-2C31-4678-A34A-5A72858B82AD}"/>
              </a:ext>
            </a:extLst>
          </p:cNvPr>
          <p:cNvCxnSpPr/>
          <p:nvPr/>
        </p:nvCxnSpPr>
        <p:spPr bwMode="auto">
          <a:xfrm>
            <a:off x="3212224" y="3430582"/>
            <a:ext cx="0" cy="48848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5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7D7E417-7CF2-4EBF-9041-3279593A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Erroneous</a:t>
            </a:r>
            <a:r>
              <a:rPr lang="de-AT" dirty="0"/>
              <a:t> time </a:t>
            </a:r>
            <a:r>
              <a:rPr lang="de-AT" dirty="0" err="1"/>
              <a:t>series</a:t>
            </a:r>
            <a:r>
              <a:rPr lang="de-AT" dirty="0"/>
              <a:t> PV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B58C71C-CA6F-46C7-A7FE-C9C603DA2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99616"/>
            <a:ext cx="7719188" cy="4977348"/>
          </a:xfrm>
        </p:spPr>
      </p:pic>
    </p:spTree>
    <p:extLst>
      <p:ext uri="{BB962C8B-B14F-4D97-AF65-F5344CB8AC3E}">
        <p14:creationId xmlns:p14="http://schemas.microsoft.com/office/powerpoint/2010/main" val="279224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CC8C1-9F24-44B4-A072-695C6370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Clustering PV </a:t>
            </a:r>
            <a:r>
              <a:rPr lang="de-AT" dirty="0" err="1"/>
              <a:t>profiles</a:t>
            </a:r>
            <a:endParaRPr lang="de-AT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4AF9D7B-3D63-4412-8CE2-152D7A540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09" y="1690688"/>
            <a:ext cx="8876987" cy="427904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2B1F39-17B0-430D-A430-E6288D21AA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249F79-5DDD-4709-8F6D-E1FB9A0D83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0D14E7-BD28-4C2A-BF5F-65544BA1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193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8CDFA-22F1-469D-8EF3-AB1FA59B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</a:t>
            </a:r>
            <a:r>
              <a:rPr lang="de-AT" dirty="0" err="1"/>
              <a:t>Spatial</a:t>
            </a:r>
            <a:r>
              <a:rPr lang="de-AT" dirty="0"/>
              <a:t> </a:t>
            </a:r>
            <a:r>
              <a:rPr lang="de-AT" dirty="0" err="1"/>
              <a:t>aggregation</a:t>
            </a:r>
            <a:r>
              <a:rPr lang="de-AT" dirty="0"/>
              <a:t> wind </a:t>
            </a:r>
            <a:r>
              <a:rPr lang="de-AT" dirty="0" err="1"/>
              <a:t>powe</a:t>
            </a:r>
            <a:endParaRPr lang="de-AT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BD027E4-B72F-4161-B842-27C9544B7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8" y="2629381"/>
            <a:ext cx="7304164" cy="274382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E3C7EE-7B6E-40C8-8ECD-D55FC3DC34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C74D39-FC61-472D-8426-AACFAC94A6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14C09A-AA54-4736-8CA5-30AF52C2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14</a:t>
            </a:fld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083577-D831-491E-931E-3DFD91EB6B60}"/>
              </a:ext>
            </a:extLst>
          </p:cNvPr>
          <p:cNvSpPr txBox="1"/>
          <p:nvPr/>
        </p:nvSpPr>
        <p:spPr>
          <a:xfrm>
            <a:off x="7740352" y="3861048"/>
            <a:ext cx="10871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</a:p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New Zealand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71003F-1DAD-4445-A485-8EB6030CB96D}"/>
              </a:ext>
            </a:extLst>
          </p:cNvPr>
          <p:cNvSpPr txBox="1"/>
          <p:nvPr/>
        </p:nvSpPr>
        <p:spPr>
          <a:xfrm>
            <a:off x="7486650" y="3623909"/>
            <a:ext cx="6880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de-AT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3E6D6E1-294E-426A-9016-65AC39CFD417}"/>
              </a:ext>
            </a:extLst>
          </p:cNvPr>
          <p:cNvSpPr txBox="1"/>
          <p:nvPr/>
        </p:nvSpPr>
        <p:spPr>
          <a:xfrm>
            <a:off x="4574286" y="5013175"/>
            <a:ext cx="25010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park	  </a:t>
            </a:r>
            <a:r>
              <a:rPr lang="de-A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	Brazil</a:t>
            </a:r>
          </a:p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Systemsize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277DBF6-B965-44D8-8E0E-0B56C5BA00BB}"/>
              </a:ext>
            </a:extLst>
          </p:cNvPr>
          <p:cNvSpPr txBox="1"/>
          <p:nvPr/>
        </p:nvSpPr>
        <p:spPr>
          <a:xfrm>
            <a:off x="1619672" y="5013175"/>
            <a:ext cx="25010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park	  </a:t>
            </a:r>
            <a:r>
              <a:rPr lang="de-A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	Brazil</a:t>
            </a:r>
          </a:p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Systemsize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CCE7348-BB5E-40A5-A5F5-FE2BF3574B3C}"/>
              </a:ext>
            </a:extLst>
          </p:cNvPr>
          <p:cNvSpPr txBox="1"/>
          <p:nvPr/>
        </p:nvSpPr>
        <p:spPr>
          <a:xfrm>
            <a:off x="2236247" y="2624021"/>
            <a:ext cx="8996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de-AT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7BC783-1954-4B7D-A87F-32D2C053BB11}"/>
              </a:ext>
            </a:extLst>
          </p:cNvPr>
          <p:cNvSpPr txBox="1"/>
          <p:nvPr/>
        </p:nvSpPr>
        <p:spPr>
          <a:xfrm>
            <a:off x="4499992" y="5013176"/>
            <a:ext cx="25010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park	  </a:t>
            </a:r>
            <a:r>
              <a:rPr lang="de-AT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	Brazil</a:t>
            </a:r>
          </a:p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Systemsize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ADDC52-BDD9-4E45-9EFE-6F308342359E}"/>
              </a:ext>
            </a:extLst>
          </p:cNvPr>
          <p:cNvSpPr txBox="1"/>
          <p:nvPr/>
        </p:nvSpPr>
        <p:spPr>
          <a:xfrm>
            <a:off x="5141286" y="2624020"/>
            <a:ext cx="1218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5BD19D-EE73-4D35-86CA-6683A526D61A}"/>
              </a:ext>
            </a:extLst>
          </p:cNvPr>
          <p:cNvSpPr txBox="1"/>
          <p:nvPr/>
        </p:nvSpPr>
        <p:spPr>
          <a:xfrm rot="16200000">
            <a:off x="687148" y="3871476"/>
            <a:ext cx="564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DBF3875-E733-478F-B702-48B67C4174B6}"/>
              </a:ext>
            </a:extLst>
          </p:cNvPr>
          <p:cNvSpPr txBox="1"/>
          <p:nvPr/>
        </p:nvSpPr>
        <p:spPr>
          <a:xfrm>
            <a:off x="1043414" y="2876301"/>
            <a:ext cx="380232" cy="20261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796D06A-44BD-4E86-8291-6146A4AE3D1C}"/>
              </a:ext>
            </a:extLst>
          </p:cNvPr>
          <p:cNvSpPr txBox="1"/>
          <p:nvPr/>
        </p:nvSpPr>
        <p:spPr>
          <a:xfrm>
            <a:off x="4138181" y="3108383"/>
            <a:ext cx="380232" cy="15850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</a:p>
          <a:p>
            <a:pPr>
              <a:spcBef>
                <a:spcPts val="400"/>
              </a:spcBef>
            </a:pPr>
            <a:endParaRPr lang="de-AT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3674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p_Sozialwissenschaften_A4">
            <a:extLst>
              <a:ext uri="{FF2B5EF4-FFF2-40B4-BE49-F238E27FC236}">
                <a16:creationId xmlns:a16="http://schemas.microsoft.com/office/drawing/2014/main" id="{84D66948-1D3A-4C11-A38C-4192134E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513"/>
            <a:ext cx="6837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E799-F246-4EE6-B0C1-18F9C281F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well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b="1" dirty="0"/>
              <a:t>ERA5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suited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simulation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b="1" dirty="0"/>
              <a:t>wind power </a:t>
            </a:r>
            <a:r>
              <a:rPr lang="de-AT" dirty="0" err="1"/>
              <a:t>generation</a:t>
            </a:r>
            <a:r>
              <a:rPr lang="de-AT" dirty="0"/>
              <a:t> and </a:t>
            </a:r>
            <a:r>
              <a:rPr lang="de-AT" dirty="0" err="1"/>
              <a:t>how</a:t>
            </a:r>
            <a:r>
              <a:rPr lang="de-AT" dirty="0"/>
              <a:t> do </a:t>
            </a:r>
            <a:r>
              <a:rPr lang="de-AT" dirty="0" err="1"/>
              <a:t>they</a:t>
            </a:r>
            <a:r>
              <a:rPr lang="de-AT" dirty="0"/>
              <a:t> </a:t>
            </a:r>
            <a:r>
              <a:rPr lang="de-AT" dirty="0" err="1"/>
              <a:t>compare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b="1" dirty="0"/>
              <a:t>MERRA-2</a:t>
            </a:r>
            <a:r>
              <a:rPr lang="de-AT" dirty="0"/>
              <a:t>?</a:t>
            </a:r>
          </a:p>
          <a:p>
            <a:endParaRPr lang="de-AT" dirty="0"/>
          </a:p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well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b="1" dirty="0"/>
              <a:t>ERA5-land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suited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simulation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b="1" dirty="0"/>
              <a:t>PV</a:t>
            </a:r>
            <a:r>
              <a:rPr lang="de-AT" dirty="0"/>
              <a:t> power </a:t>
            </a:r>
            <a:r>
              <a:rPr lang="de-AT" dirty="0" err="1"/>
              <a:t>generation</a:t>
            </a:r>
            <a:r>
              <a:rPr lang="de-AT" dirty="0"/>
              <a:t> and </a:t>
            </a:r>
            <a:r>
              <a:rPr lang="de-AT" dirty="0" err="1"/>
              <a:t>how</a:t>
            </a:r>
            <a:r>
              <a:rPr lang="de-AT" dirty="0"/>
              <a:t> do </a:t>
            </a:r>
            <a:r>
              <a:rPr lang="de-AT" dirty="0" err="1"/>
              <a:t>they</a:t>
            </a:r>
            <a:r>
              <a:rPr lang="de-AT" dirty="0"/>
              <a:t> </a:t>
            </a:r>
            <a:r>
              <a:rPr lang="de-AT" dirty="0" err="1"/>
              <a:t>compare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b="1" dirty="0"/>
              <a:t>MERRA-2</a:t>
            </a:r>
            <a:r>
              <a:rPr lang="de-AT" dirty="0"/>
              <a:t>?</a:t>
            </a:r>
          </a:p>
          <a:p>
            <a:endParaRPr lang="de-AT" dirty="0"/>
          </a:p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impact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b="1" dirty="0" err="1"/>
              <a:t>spatial</a:t>
            </a:r>
            <a:r>
              <a:rPr lang="de-AT" b="1" dirty="0"/>
              <a:t> and temporal </a:t>
            </a:r>
            <a:r>
              <a:rPr lang="de-AT" b="1" dirty="0" err="1"/>
              <a:t>aggregation</a:t>
            </a:r>
            <a:r>
              <a:rPr lang="de-AT" dirty="0"/>
              <a:t>?</a:t>
            </a:r>
          </a:p>
          <a:p>
            <a:endParaRPr lang="de-AT" dirty="0"/>
          </a:p>
          <a:p>
            <a:r>
              <a:rPr lang="de-AT" dirty="0"/>
              <a:t>Can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/>
              <a:t>Global Wind Atlas </a:t>
            </a:r>
            <a:r>
              <a:rPr lang="de-AT" dirty="0" err="1"/>
              <a:t>reduce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error</a:t>
            </a:r>
            <a:r>
              <a:rPr lang="de-AT" dirty="0"/>
              <a:t> in wind power </a:t>
            </a:r>
            <a:r>
              <a:rPr lang="de-AT" dirty="0" err="1"/>
              <a:t>simulation</a:t>
            </a:r>
            <a:r>
              <a:rPr lang="de-AT" dirty="0"/>
              <a:t>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40581-7A77-4246-9375-C691090EE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EGU 2022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0AAD820-FD6F-455F-A1F0-E57E2AEFBB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F99838-FD7A-4355-8E5E-EBC1D89F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2</a:t>
            </a:fld>
            <a:endParaRPr lang="de-AT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129861C-8077-4360-AE7A-2C731408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56" y="672554"/>
            <a:ext cx="822960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en-US" dirty="0"/>
              <a:t>Research </a:t>
            </a:r>
            <a:r>
              <a:rPr lang="de-DE" altLang="en-US" dirty="0" err="1"/>
              <a:t>aim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82029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8D3DC4E8-D6F5-E8F1-4E6A-A4BDA9AF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Climate </a:t>
            </a:r>
            <a:r>
              <a:rPr lang="de-AT" dirty="0" err="1"/>
              <a:t>data</a:t>
            </a:r>
            <a:endParaRPr lang="de-AT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56D8B58C-ECDB-86BE-DD4F-9BE3153D5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416687"/>
              </p:ext>
            </p:extLst>
          </p:nvPr>
        </p:nvGraphicFramePr>
        <p:xfrm>
          <a:off x="467544" y="1772816"/>
          <a:ext cx="78867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911263046"/>
                    </a:ext>
                  </a:extLst>
                </a:gridCol>
                <a:gridCol w="1230972">
                  <a:extLst>
                    <a:ext uri="{9D8B030D-6E8A-4147-A177-3AD203B41FA5}">
                      <a16:colId xmlns:a16="http://schemas.microsoft.com/office/drawing/2014/main" val="109616889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206368303"/>
                    </a:ext>
                  </a:extLst>
                </a:gridCol>
                <a:gridCol w="1628840">
                  <a:extLst>
                    <a:ext uri="{9D8B030D-6E8A-4147-A177-3AD203B41FA5}">
                      <a16:colId xmlns:a16="http://schemas.microsoft.com/office/drawing/2014/main" val="182304680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899432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Reanalysis</a:t>
                      </a:r>
                      <a:endParaRPr lang="de-AT" dirty="0"/>
                    </a:p>
                  </a:txBody>
                  <a:tcPr>
                    <a:solidFill>
                      <a:srgbClr val="007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Availability</a:t>
                      </a:r>
                      <a:endParaRPr lang="de-AT" dirty="0"/>
                    </a:p>
                  </a:txBody>
                  <a:tcPr>
                    <a:solidFill>
                      <a:srgbClr val="007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Resolution</a:t>
                      </a:r>
                    </a:p>
                  </a:txBody>
                  <a:tcPr>
                    <a:solidFill>
                      <a:srgbClr val="007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Simulated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country</a:t>
                      </a:r>
                      <a:endParaRPr lang="de-AT" dirty="0"/>
                    </a:p>
                  </a:txBody>
                  <a:tcPr>
                    <a:solidFill>
                      <a:srgbClr val="007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60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Wind power </a:t>
                      </a:r>
                      <a:r>
                        <a:rPr lang="de-AT" b="1" dirty="0" err="1"/>
                        <a:t>simulation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ERA5</a:t>
                      </a:r>
                    </a:p>
                    <a:p>
                      <a:endParaRPr lang="de-AT" dirty="0"/>
                    </a:p>
                    <a:p>
                      <a:r>
                        <a:rPr lang="de-AT" dirty="0"/>
                        <a:t>GWA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Global, </a:t>
                      </a:r>
                      <a:r>
                        <a:rPr lang="de-AT" dirty="0" err="1"/>
                        <a:t>since</a:t>
                      </a:r>
                      <a:r>
                        <a:rPr lang="de-AT" dirty="0"/>
                        <a:t> 1950</a:t>
                      </a:r>
                    </a:p>
                    <a:p>
                      <a:endParaRPr lang="de-AT" dirty="0"/>
                    </a:p>
                    <a:p>
                      <a:r>
                        <a:rPr lang="de-AT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Hourly</a:t>
                      </a:r>
                      <a:r>
                        <a:rPr lang="de-AT" dirty="0"/>
                        <a:t>, </a:t>
                      </a:r>
                      <a:br>
                        <a:rPr lang="de-AT" dirty="0"/>
                      </a:br>
                      <a:r>
                        <a:rPr lang="de-AT" dirty="0">
                          <a:highlight>
                            <a:srgbClr val="FFFF00"/>
                          </a:highlight>
                        </a:rPr>
                        <a:t>0.25° x 0.25°</a:t>
                      </a:r>
                    </a:p>
                    <a:p>
                      <a:endParaRPr lang="de-AT" dirty="0"/>
                    </a:p>
                    <a:p>
                      <a:r>
                        <a:rPr lang="de-AT" dirty="0">
                          <a:highlight>
                            <a:srgbClr val="FFFF00"/>
                          </a:highlight>
                        </a:rPr>
                        <a:t>250m x 250m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Brazil, New Zealand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71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PV </a:t>
                      </a:r>
                      <a:r>
                        <a:rPr lang="de-AT" b="1" dirty="0" err="1"/>
                        <a:t>simulation</a:t>
                      </a:r>
                      <a:endParaRPr lang="de-A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ERA5-land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Global, </a:t>
                      </a:r>
                      <a:r>
                        <a:rPr lang="de-AT" dirty="0" err="1"/>
                        <a:t>since</a:t>
                      </a:r>
                      <a:r>
                        <a:rPr lang="de-AT" dirty="0"/>
                        <a:t> 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Hourly</a:t>
                      </a:r>
                      <a:r>
                        <a:rPr lang="de-AT" dirty="0"/>
                        <a:t>, </a:t>
                      </a:r>
                      <a:br>
                        <a:rPr lang="de-AT" dirty="0"/>
                      </a:br>
                      <a:r>
                        <a:rPr lang="de-AT" dirty="0">
                          <a:highlight>
                            <a:srgbClr val="FFFF00"/>
                          </a:highlight>
                        </a:rPr>
                        <a:t>0.1° x 0.1°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Chile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2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MERRA-2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Global, </a:t>
                      </a:r>
                      <a:r>
                        <a:rPr lang="de-AT" dirty="0" err="1"/>
                        <a:t>since</a:t>
                      </a:r>
                      <a:r>
                        <a:rPr lang="de-AT" dirty="0"/>
                        <a:t>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/>
                        <a:t>Hourly</a:t>
                      </a:r>
                      <a:r>
                        <a:rPr lang="de-AT" dirty="0"/>
                        <a:t>, </a:t>
                      </a:r>
                      <a:br>
                        <a:rPr lang="de-AT" dirty="0"/>
                      </a:br>
                      <a:r>
                        <a:rPr lang="de-AT" dirty="0">
                          <a:highlight>
                            <a:srgbClr val="FFFF00"/>
                          </a:highlight>
                        </a:rPr>
                        <a:t>0.5° x 0.625°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Brazil &amp; New Zealand / Chile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03532"/>
                  </a:ext>
                </a:extLst>
              </a:tr>
            </a:tbl>
          </a:graphicData>
        </a:graphic>
      </p:graphicFrame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BD8EF8A-ACE5-8F96-E6BB-3CD0B6F8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06CC3F1-8B51-12FD-495D-D74450837D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814D19-A34D-744B-BD5F-AD49861E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712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7F5DD-F2C1-E729-6911-057D05C7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Chile PV ERA5-land vs. MERRA-2 &amp; temporal </a:t>
            </a:r>
            <a:r>
              <a:rPr lang="de-AT" dirty="0" err="1"/>
              <a:t>aggregation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188BE1-BEDC-846D-0B7B-ABA1E64B34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FD4C8C-0BBF-B39C-9E6A-B766C2FF89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27EC91-6CB6-DAE2-AF1A-1E4F4F5B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4</a:t>
            </a:fld>
            <a:endParaRPr lang="de-AT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AD7E8875-96DF-2169-ED96-CD71A7DA0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8543"/>
          <a:stretch/>
        </p:blipFill>
        <p:spPr bwMode="auto">
          <a:xfrm>
            <a:off x="966733" y="1916831"/>
            <a:ext cx="7210533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3CC0AF7-50E4-3FAB-0AA1-C651033906D4}"/>
              </a:ext>
            </a:extLst>
          </p:cNvPr>
          <p:cNvSpPr txBox="1"/>
          <p:nvPr/>
        </p:nvSpPr>
        <p:spPr>
          <a:xfrm>
            <a:off x="7164288" y="3861048"/>
            <a:ext cx="1051891" cy="5745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ERA5-land</a:t>
            </a:r>
          </a:p>
          <a:p>
            <a:pPr>
              <a:spcBef>
                <a:spcPts val="400"/>
              </a:spcBef>
            </a:pP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MERRA-2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B6B23E-5D6A-2FF6-FF5D-398661D00911}"/>
              </a:ext>
            </a:extLst>
          </p:cNvPr>
          <p:cNvSpPr txBox="1"/>
          <p:nvPr/>
        </p:nvSpPr>
        <p:spPr>
          <a:xfrm>
            <a:off x="6882207" y="3527771"/>
            <a:ext cx="8018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237C2A-8F26-137D-4AC7-B8434C3AD08E}"/>
              </a:ext>
            </a:extLst>
          </p:cNvPr>
          <p:cNvSpPr txBox="1"/>
          <p:nvPr/>
        </p:nvSpPr>
        <p:spPr>
          <a:xfrm rot="16200000">
            <a:off x="723446" y="4786099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95E317-D292-0A96-6029-61C1EB7528DD}"/>
              </a:ext>
            </a:extLst>
          </p:cNvPr>
          <p:cNvSpPr txBox="1"/>
          <p:nvPr/>
        </p:nvSpPr>
        <p:spPr>
          <a:xfrm rot="16200000">
            <a:off x="530116" y="2948631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56C6557-DB68-5407-4131-35C078BD756E}"/>
              </a:ext>
            </a:extLst>
          </p:cNvPr>
          <p:cNvSpPr/>
          <p:nvPr/>
        </p:nvSpPr>
        <p:spPr bwMode="auto">
          <a:xfrm>
            <a:off x="870754" y="3677924"/>
            <a:ext cx="460886" cy="683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9F23302-9B6A-F82C-F482-D5157ADECB5C}"/>
              </a:ext>
            </a:extLst>
          </p:cNvPr>
          <p:cNvSpPr/>
          <p:nvPr/>
        </p:nvSpPr>
        <p:spPr bwMode="auto">
          <a:xfrm>
            <a:off x="6298989" y="2241775"/>
            <a:ext cx="460886" cy="3563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DF902A1E-C873-5AFC-2475-D010439B9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3" y="1847748"/>
            <a:ext cx="6375027" cy="4250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27093F-8856-B5B2-0D89-D001816C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Brazil wind power ERA5 vs. MERRA-2 &amp; temporal </a:t>
            </a:r>
            <a:r>
              <a:rPr lang="de-AT" dirty="0" err="1"/>
              <a:t>aggregation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6E03A2-2065-A78F-493D-83D89C80AF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5A700A-F5EF-201D-1B9D-AB7A8BBD679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CF7632-908C-E22E-4A2F-766A4DEA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5</a:t>
            </a:fld>
            <a:endParaRPr lang="de-AT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5D5D76C-4D4C-DD28-30D7-FD39E285A92F}"/>
              </a:ext>
            </a:extLst>
          </p:cNvPr>
          <p:cNvGrpSpPr/>
          <p:nvPr/>
        </p:nvGrpSpPr>
        <p:grpSpPr>
          <a:xfrm>
            <a:off x="7308304" y="3284984"/>
            <a:ext cx="1295059" cy="1053357"/>
            <a:chOff x="6882207" y="3527771"/>
            <a:chExt cx="1295059" cy="1053357"/>
          </a:xfrm>
        </p:grpSpPr>
        <p:pic>
          <p:nvPicPr>
            <p:cNvPr id="14" name="Inhaltsplatzhalter 10">
              <a:extLst>
                <a:ext uri="{FF2B5EF4-FFF2-40B4-BE49-F238E27FC236}">
                  <a16:creationId xmlns:a16="http://schemas.microsoft.com/office/drawing/2014/main" id="{BE79412E-D5A9-A458-67E5-D0C22EFB5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9" t="39118" b="36675"/>
            <a:stretch/>
          </p:blipFill>
          <p:spPr bwMode="auto">
            <a:xfrm>
              <a:off x="6882207" y="3527771"/>
              <a:ext cx="1295059" cy="105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57183BC-F4F7-B744-AF0C-7FC6F73568F1}"/>
                </a:ext>
              </a:extLst>
            </p:cNvPr>
            <p:cNvSpPr txBox="1"/>
            <p:nvPr/>
          </p:nvSpPr>
          <p:spPr>
            <a:xfrm>
              <a:off x="7164288" y="3861048"/>
              <a:ext cx="992579" cy="5745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ERA5</a:t>
              </a:r>
            </a:p>
            <a:p>
              <a:pPr>
                <a:spcBef>
                  <a:spcPts val="400"/>
                </a:spcBef>
              </a:pPr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MERRA-2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8C25D52-0B60-4AA7-49B0-034AF9997541}"/>
                </a:ext>
              </a:extLst>
            </p:cNvPr>
            <p:cNvSpPr txBox="1"/>
            <p:nvPr/>
          </p:nvSpPr>
          <p:spPr>
            <a:xfrm>
              <a:off x="6882207" y="3527771"/>
              <a:ext cx="8018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Dataset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A95E71E7-F27A-794B-4451-0EDDAACAD14D}"/>
              </a:ext>
            </a:extLst>
          </p:cNvPr>
          <p:cNvSpPr txBox="1"/>
          <p:nvPr/>
        </p:nvSpPr>
        <p:spPr>
          <a:xfrm rot="16200000">
            <a:off x="469482" y="4743612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CEEEA3B-6103-1021-9932-BF60443594DB}"/>
              </a:ext>
            </a:extLst>
          </p:cNvPr>
          <p:cNvSpPr txBox="1"/>
          <p:nvPr/>
        </p:nvSpPr>
        <p:spPr>
          <a:xfrm rot="16200000">
            <a:off x="276152" y="2906144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BD00863-601F-96B1-BB9E-15B25718CC07}"/>
              </a:ext>
            </a:extLst>
          </p:cNvPr>
          <p:cNvSpPr/>
          <p:nvPr/>
        </p:nvSpPr>
        <p:spPr bwMode="auto">
          <a:xfrm>
            <a:off x="6711263" y="2550117"/>
            <a:ext cx="154836" cy="29671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33BAF10-CDDD-2AF8-7390-CFDC9E2841B5}"/>
              </a:ext>
            </a:extLst>
          </p:cNvPr>
          <p:cNvSpPr/>
          <p:nvPr/>
        </p:nvSpPr>
        <p:spPr bwMode="auto">
          <a:xfrm>
            <a:off x="1630814" y="5825529"/>
            <a:ext cx="4982294" cy="267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5186831-27AC-C41E-4C60-3309EF5182D9}"/>
              </a:ext>
            </a:extLst>
          </p:cNvPr>
          <p:cNvGrpSpPr/>
          <p:nvPr/>
        </p:nvGrpSpPr>
        <p:grpSpPr>
          <a:xfrm>
            <a:off x="1331639" y="1866420"/>
            <a:ext cx="5523227" cy="307777"/>
            <a:chOff x="1331639" y="1866420"/>
            <a:chExt cx="5523227" cy="30777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3DFE10C-4973-26BD-5B55-2C18CC10F4BC}"/>
                </a:ext>
              </a:extLst>
            </p:cNvPr>
            <p:cNvSpPr txBox="1"/>
            <p:nvPr/>
          </p:nvSpPr>
          <p:spPr>
            <a:xfrm>
              <a:off x="1331639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Hourly</a:t>
              </a:r>
              <a:endParaRPr lang="de-AT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6A4F8FF-66DD-091B-5097-11000D2D3B55}"/>
                </a:ext>
              </a:extLst>
            </p:cNvPr>
            <p:cNvSpPr txBox="1"/>
            <p:nvPr/>
          </p:nvSpPr>
          <p:spPr>
            <a:xfrm>
              <a:off x="3203848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Daily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E75B724-4D9C-5DFD-8155-F89EED1D8695}"/>
                </a:ext>
              </a:extLst>
            </p:cNvPr>
            <p:cNvSpPr txBox="1"/>
            <p:nvPr/>
          </p:nvSpPr>
          <p:spPr>
            <a:xfrm>
              <a:off x="5076057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Monthly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86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26B51-0781-EDDF-ADC9-D13DEA9B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New Zealand wind power ERA5 vs. MERRA-2 &amp; temporal </a:t>
            </a:r>
            <a:r>
              <a:rPr lang="de-AT" dirty="0" err="1"/>
              <a:t>aggregation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3B104C-7EC0-0A3D-7103-FF4F0CAE6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196131-E26E-C5B5-9A82-9BB433D3FEB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3559B6-88C9-0D82-8D9A-522DF6A7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6</a:t>
            </a:fld>
            <a:endParaRPr lang="de-AT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C439355-DBF1-4002-27E4-C3A6EE7C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" y="1846948"/>
            <a:ext cx="6368324" cy="4245549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424EA14-03A2-15E6-5C75-A85DDEDF60E9}"/>
              </a:ext>
            </a:extLst>
          </p:cNvPr>
          <p:cNvGrpSpPr/>
          <p:nvPr/>
        </p:nvGrpSpPr>
        <p:grpSpPr>
          <a:xfrm>
            <a:off x="7308304" y="3284984"/>
            <a:ext cx="1295059" cy="1053357"/>
            <a:chOff x="6882207" y="3527771"/>
            <a:chExt cx="1295059" cy="1053357"/>
          </a:xfrm>
        </p:grpSpPr>
        <p:pic>
          <p:nvPicPr>
            <p:cNvPr id="18" name="Inhaltsplatzhalter 10">
              <a:extLst>
                <a:ext uri="{FF2B5EF4-FFF2-40B4-BE49-F238E27FC236}">
                  <a16:creationId xmlns:a16="http://schemas.microsoft.com/office/drawing/2014/main" id="{9F61A0B1-518D-BAD7-E47D-B396EE72E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9" t="39118" b="36675"/>
            <a:stretch/>
          </p:blipFill>
          <p:spPr bwMode="auto">
            <a:xfrm>
              <a:off x="6882207" y="3527771"/>
              <a:ext cx="1295059" cy="105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2E8070C-4445-2F34-A17D-4AFFB427EF72}"/>
                </a:ext>
              </a:extLst>
            </p:cNvPr>
            <p:cNvSpPr txBox="1"/>
            <p:nvPr/>
          </p:nvSpPr>
          <p:spPr>
            <a:xfrm>
              <a:off x="7164288" y="3861048"/>
              <a:ext cx="992579" cy="5745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ERA5</a:t>
              </a:r>
            </a:p>
            <a:p>
              <a:pPr>
                <a:spcBef>
                  <a:spcPts val="400"/>
                </a:spcBef>
              </a:pPr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MERRA-2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CA5824A-EF3A-55F9-C227-98DFBDD05B86}"/>
                </a:ext>
              </a:extLst>
            </p:cNvPr>
            <p:cNvSpPr txBox="1"/>
            <p:nvPr/>
          </p:nvSpPr>
          <p:spPr>
            <a:xfrm>
              <a:off x="6882207" y="3527771"/>
              <a:ext cx="8018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400"/>
                </a:spcBef>
              </a:pPr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Dataset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87F1D753-816A-F956-2EA0-86F47EF23B0A}"/>
              </a:ext>
            </a:extLst>
          </p:cNvPr>
          <p:cNvSpPr txBox="1"/>
          <p:nvPr/>
        </p:nvSpPr>
        <p:spPr>
          <a:xfrm rot="16200000">
            <a:off x="469482" y="4743612"/>
            <a:ext cx="7040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82D37B5-356B-2B94-CA1E-3D72FF1FF427}"/>
              </a:ext>
            </a:extLst>
          </p:cNvPr>
          <p:cNvSpPr txBox="1"/>
          <p:nvPr/>
        </p:nvSpPr>
        <p:spPr>
          <a:xfrm rot="16200000">
            <a:off x="311585" y="2914500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9B56A7A-A2CC-4B63-4307-69F43BBA5599}"/>
              </a:ext>
            </a:extLst>
          </p:cNvPr>
          <p:cNvSpPr/>
          <p:nvPr/>
        </p:nvSpPr>
        <p:spPr bwMode="auto">
          <a:xfrm>
            <a:off x="6772136" y="2539961"/>
            <a:ext cx="154836" cy="29671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A3031A7-818C-A9DC-58DA-8A925FB9D4F2}"/>
              </a:ext>
            </a:extLst>
          </p:cNvPr>
          <p:cNvSpPr/>
          <p:nvPr/>
        </p:nvSpPr>
        <p:spPr bwMode="auto">
          <a:xfrm>
            <a:off x="1619672" y="5824811"/>
            <a:ext cx="4982294" cy="267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3B3980A-8427-13D4-9959-91BFFBD421B1}"/>
              </a:ext>
            </a:extLst>
          </p:cNvPr>
          <p:cNvGrpSpPr/>
          <p:nvPr/>
        </p:nvGrpSpPr>
        <p:grpSpPr>
          <a:xfrm>
            <a:off x="1398671" y="1864892"/>
            <a:ext cx="5523227" cy="307777"/>
            <a:chOff x="1331639" y="1866420"/>
            <a:chExt cx="5523227" cy="307777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93F7CBA-C5C6-D20B-BCD8-302F371CE975}"/>
                </a:ext>
              </a:extLst>
            </p:cNvPr>
            <p:cNvSpPr txBox="1"/>
            <p:nvPr/>
          </p:nvSpPr>
          <p:spPr>
            <a:xfrm>
              <a:off x="1331639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Hourly</a:t>
              </a:r>
              <a:endParaRPr lang="de-AT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C99600B-79A8-AB11-E2FB-E8036A4E9D98}"/>
                </a:ext>
              </a:extLst>
            </p:cNvPr>
            <p:cNvSpPr txBox="1"/>
            <p:nvPr/>
          </p:nvSpPr>
          <p:spPr>
            <a:xfrm>
              <a:off x="3203848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Daily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FD06BBC-4F62-F978-599B-B46B6C675D2A}"/>
                </a:ext>
              </a:extLst>
            </p:cNvPr>
            <p:cNvSpPr txBox="1"/>
            <p:nvPr/>
          </p:nvSpPr>
          <p:spPr>
            <a:xfrm>
              <a:off x="5076057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Monthly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80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07DF8020-AE51-048F-7E6F-1FA16744A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7523161" cy="37615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AD3A98-49E6-866C-3D56-C610F0C1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Bias </a:t>
            </a:r>
            <a:r>
              <a:rPr lang="de-AT" dirty="0" err="1"/>
              <a:t>correction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GWA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C007F7-AFA1-0563-C501-E5CF8C057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59709F-E8FF-61CD-BDAC-809C8EE7A2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26F8D4-2BA1-3A8D-45F7-7BEC72C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7</a:t>
            </a:fld>
            <a:endParaRPr lang="de-AT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E45E9AA-8C6C-D271-5B89-4DD3A544C495}"/>
              </a:ext>
            </a:extLst>
          </p:cNvPr>
          <p:cNvGrpSpPr/>
          <p:nvPr/>
        </p:nvGrpSpPr>
        <p:grpSpPr>
          <a:xfrm>
            <a:off x="1956566" y="1988840"/>
            <a:ext cx="5855793" cy="307777"/>
            <a:chOff x="1331639" y="1866420"/>
            <a:chExt cx="3651018" cy="307777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822A221-5F6A-BA10-F3A0-76CB780D39EC}"/>
                </a:ext>
              </a:extLst>
            </p:cNvPr>
            <p:cNvSpPr txBox="1"/>
            <p:nvPr/>
          </p:nvSpPr>
          <p:spPr>
            <a:xfrm>
              <a:off x="1331639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Brazil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E1D745D-92CE-F990-8BBB-B27C5F9E4A46}"/>
                </a:ext>
              </a:extLst>
            </p:cNvPr>
            <p:cNvSpPr txBox="1"/>
            <p:nvPr/>
          </p:nvSpPr>
          <p:spPr>
            <a:xfrm>
              <a:off x="3203848" y="1866420"/>
              <a:ext cx="1778809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AT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New Zealand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32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p_Sozialwissenschaften_A4">
            <a:extLst>
              <a:ext uri="{FF2B5EF4-FFF2-40B4-BE49-F238E27FC236}">
                <a16:creationId xmlns:a16="http://schemas.microsoft.com/office/drawing/2014/main" id="{6C2AE003-FE47-4F4A-9257-B559E3CB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513"/>
            <a:ext cx="6837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C5FB7EC9-CE1C-4CFA-AD3D-93CA9D141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en-US" b="1" dirty="0"/>
              <a:t>ERA5 and ERA5-land </a:t>
            </a:r>
            <a:r>
              <a:rPr lang="de-DE" altLang="en-US" b="1" dirty="0" err="1"/>
              <a:t>deliver</a:t>
            </a:r>
            <a:r>
              <a:rPr lang="de-DE" altLang="en-US" b="1" dirty="0"/>
              <a:t> </a:t>
            </a:r>
            <a:r>
              <a:rPr lang="de-DE" altLang="en-US" b="1" dirty="0" err="1"/>
              <a:t>satisfactory</a:t>
            </a:r>
            <a:r>
              <a:rPr lang="de-DE" altLang="en-US" b="1" dirty="0"/>
              <a:t> wind power and PV </a:t>
            </a:r>
            <a:r>
              <a:rPr lang="de-DE" altLang="en-US" b="1" dirty="0" err="1"/>
              <a:t>simulation</a:t>
            </a:r>
            <a:r>
              <a:rPr lang="de-DE" altLang="en-US" b="1" dirty="0"/>
              <a:t> </a:t>
            </a:r>
            <a:r>
              <a:rPr lang="de-DE" altLang="en-US" b="1" dirty="0" err="1"/>
              <a:t>results</a:t>
            </a:r>
            <a:r>
              <a:rPr lang="de-DE" altLang="en-US" b="1" dirty="0"/>
              <a:t> and </a:t>
            </a:r>
            <a:r>
              <a:rPr lang="de-DE" altLang="en-US" b="1" dirty="0" err="1"/>
              <a:t>usually</a:t>
            </a:r>
            <a:r>
              <a:rPr lang="de-DE" altLang="en-US" b="1" dirty="0"/>
              <a:t> </a:t>
            </a:r>
            <a:r>
              <a:rPr lang="de-DE" altLang="en-US" b="1" dirty="0" err="1"/>
              <a:t>outperform</a:t>
            </a:r>
            <a:r>
              <a:rPr lang="de-DE" altLang="en-US" b="1" dirty="0"/>
              <a:t> MERRA-2</a:t>
            </a:r>
          </a:p>
          <a:p>
            <a:pPr eaLnBrk="1" hangingPunct="1">
              <a:lnSpc>
                <a:spcPct val="90000"/>
              </a:lnSpc>
            </a:pPr>
            <a:endParaRPr lang="de-DE" altLang="en-US" b="1" dirty="0"/>
          </a:p>
          <a:p>
            <a:pPr eaLnBrk="1" hangingPunct="1">
              <a:lnSpc>
                <a:spcPct val="90000"/>
              </a:lnSpc>
            </a:pPr>
            <a:r>
              <a:rPr lang="de-DE" altLang="en-US" b="1" dirty="0" err="1"/>
              <a:t>Spatial</a:t>
            </a:r>
            <a:r>
              <a:rPr lang="de-DE" altLang="en-US" b="1" dirty="0"/>
              <a:t> and temporal </a:t>
            </a:r>
            <a:r>
              <a:rPr lang="de-DE" altLang="en-US" b="1" dirty="0" err="1"/>
              <a:t>aggregation</a:t>
            </a:r>
            <a:r>
              <a:rPr lang="de-DE" altLang="en-US" b="1" dirty="0"/>
              <a:t> </a:t>
            </a:r>
            <a:r>
              <a:rPr lang="de-DE" altLang="en-US" b="1" dirty="0" err="1"/>
              <a:t>have</a:t>
            </a:r>
            <a:r>
              <a:rPr lang="de-DE" altLang="en-US" b="1" dirty="0"/>
              <a:t> </a:t>
            </a:r>
            <a:r>
              <a:rPr lang="de-DE" altLang="en-US" b="1" dirty="0" err="1"/>
              <a:t>unclear</a:t>
            </a:r>
            <a:r>
              <a:rPr lang="de-DE" altLang="en-US" b="1" dirty="0"/>
              <a:t> </a:t>
            </a:r>
            <a:r>
              <a:rPr lang="de-DE" altLang="en-US" b="1" dirty="0" err="1"/>
              <a:t>impacts</a:t>
            </a:r>
            <a:endParaRPr lang="de-DE" altLang="en-US" b="1" dirty="0"/>
          </a:p>
          <a:p>
            <a:pPr eaLnBrk="1" hangingPunct="1">
              <a:lnSpc>
                <a:spcPct val="90000"/>
              </a:lnSpc>
            </a:pPr>
            <a:endParaRPr lang="de-DE" altLang="en-US" b="1" dirty="0"/>
          </a:p>
          <a:p>
            <a:pPr eaLnBrk="1" hangingPunct="1">
              <a:lnSpc>
                <a:spcPct val="90000"/>
              </a:lnSpc>
            </a:pPr>
            <a:r>
              <a:rPr lang="de-DE" altLang="en-US" b="1" dirty="0"/>
              <a:t>GWA3 </a:t>
            </a:r>
            <a:r>
              <a:rPr lang="de-DE" altLang="en-US" b="1" dirty="0" err="1"/>
              <a:t>can</a:t>
            </a:r>
            <a:r>
              <a:rPr lang="de-DE" altLang="en-US" b="1" dirty="0"/>
              <a:t> </a:t>
            </a:r>
            <a:r>
              <a:rPr lang="de-DE" altLang="en-US" b="1" dirty="0" err="1"/>
              <a:t>be</a:t>
            </a:r>
            <a:r>
              <a:rPr lang="de-DE" altLang="en-US" b="1" dirty="0"/>
              <a:t> </a:t>
            </a:r>
            <a:r>
              <a:rPr lang="de-DE" altLang="en-US" b="1" dirty="0" err="1"/>
              <a:t>used</a:t>
            </a:r>
            <a:r>
              <a:rPr lang="de-DE" altLang="en-US" b="1" dirty="0"/>
              <a:t> </a:t>
            </a:r>
            <a:r>
              <a:rPr lang="de-DE" altLang="en-US" b="1" dirty="0" err="1"/>
              <a:t>for</a:t>
            </a:r>
            <a:r>
              <a:rPr lang="de-DE" altLang="en-US" b="1" dirty="0"/>
              <a:t> </a:t>
            </a:r>
            <a:r>
              <a:rPr lang="de-DE" altLang="en-US" b="1" dirty="0" err="1"/>
              <a:t>bias</a:t>
            </a:r>
            <a:r>
              <a:rPr lang="de-DE" altLang="en-US" b="1" dirty="0"/>
              <a:t> </a:t>
            </a:r>
            <a:r>
              <a:rPr lang="de-DE" altLang="en-US" b="1" dirty="0" err="1"/>
              <a:t>correction</a:t>
            </a:r>
            <a:endParaRPr lang="de-DE" altLang="en-US" b="1" dirty="0"/>
          </a:p>
          <a:p>
            <a:pPr eaLnBrk="1" hangingPunct="1">
              <a:lnSpc>
                <a:spcPct val="90000"/>
              </a:lnSpc>
            </a:pPr>
            <a:endParaRPr lang="de-DE" altLang="en-US" b="1" dirty="0"/>
          </a:p>
          <a:p>
            <a:pPr eaLnBrk="1" hangingPunct="1">
              <a:lnSpc>
                <a:spcPct val="90000"/>
              </a:lnSpc>
            </a:pPr>
            <a:r>
              <a:rPr lang="de-DE" altLang="en-US" b="1" dirty="0" err="1"/>
              <a:t>Results</a:t>
            </a:r>
            <a:r>
              <a:rPr lang="de-DE" altLang="en-US" b="1" dirty="0"/>
              <a:t> </a:t>
            </a:r>
            <a:r>
              <a:rPr lang="de-DE" altLang="en-US" b="1" dirty="0" err="1"/>
              <a:t>are</a:t>
            </a:r>
            <a:r>
              <a:rPr lang="de-DE" altLang="en-US" b="1" dirty="0"/>
              <a:t> different in </a:t>
            </a:r>
            <a:r>
              <a:rPr lang="de-DE" altLang="en-US" b="1" dirty="0" err="1"/>
              <a:t>three</a:t>
            </a:r>
            <a:r>
              <a:rPr lang="de-DE" altLang="en-US" b="1" dirty="0"/>
              <a:t> countries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b="1" dirty="0"/>
              <a:t>ERA5/ERA5-land vs. MERRA-2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b="1" dirty="0"/>
              <a:t>Aggregation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en-US" b="1" dirty="0" err="1"/>
              <a:t>Effect</a:t>
            </a:r>
            <a:r>
              <a:rPr lang="de-DE" altLang="en-US" b="1" dirty="0"/>
              <a:t> </a:t>
            </a:r>
            <a:r>
              <a:rPr lang="de-DE" altLang="en-US" b="1" dirty="0" err="1"/>
              <a:t>of</a:t>
            </a:r>
            <a:r>
              <a:rPr lang="de-DE" altLang="en-US" b="1" dirty="0"/>
              <a:t> GWA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en-US" b="1" dirty="0"/>
              <a:t>→ Further </a:t>
            </a:r>
            <a:r>
              <a:rPr lang="de-DE" altLang="en-US" b="1" dirty="0" err="1"/>
              <a:t>research</a:t>
            </a:r>
            <a:r>
              <a:rPr lang="de-DE" altLang="en-US" b="1" dirty="0"/>
              <a:t> in </a:t>
            </a:r>
            <a:r>
              <a:rPr lang="de-DE" altLang="en-US" b="1" dirty="0" err="1"/>
              <a:t>other</a:t>
            </a:r>
            <a:r>
              <a:rPr lang="de-DE" altLang="en-US" b="1" dirty="0"/>
              <a:t> </a:t>
            </a:r>
            <a:r>
              <a:rPr lang="de-DE" altLang="en-US" b="1" dirty="0" err="1"/>
              <a:t>case</a:t>
            </a:r>
            <a:r>
              <a:rPr lang="de-DE" altLang="en-US" b="1" dirty="0"/>
              <a:t> </a:t>
            </a:r>
            <a:r>
              <a:rPr lang="de-DE" altLang="en-US" b="1" dirty="0" err="1"/>
              <a:t>study</a:t>
            </a:r>
            <a:r>
              <a:rPr lang="de-DE" altLang="en-US" b="1" dirty="0"/>
              <a:t> </a:t>
            </a:r>
            <a:r>
              <a:rPr lang="de-DE" altLang="en-US" b="1" dirty="0" err="1"/>
              <a:t>areas</a:t>
            </a:r>
            <a:r>
              <a:rPr lang="de-DE" altLang="en-US" b="1" dirty="0"/>
              <a:t> </a:t>
            </a:r>
            <a:r>
              <a:rPr lang="de-DE" altLang="en-US" b="1" dirty="0" err="1"/>
              <a:t>needed</a:t>
            </a:r>
            <a:endParaRPr lang="de-DE" altLang="en-US" b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735A14-E530-4AF1-86AF-FFC48F87B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EGU 2022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E7C906-B193-4521-85B3-15180C1EB6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dirty="0"/>
              <a:t>2022/05/25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7E01B6-64FB-4430-881C-56A73645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8</a:t>
            </a:fld>
            <a:endParaRPr lang="de-A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2400AAA-19B7-4C90-9C1C-BC115D921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56" y="672554"/>
            <a:ext cx="822960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7E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E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en-US" dirty="0" err="1"/>
              <a:t>Conclusion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06723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8A9B4-7AC7-E288-EF92-6EFFF57C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A575C-0FA8-FE31-3580-1D6937D5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harisSIL"/>
              </a:rPr>
              <a:t>Ramirez Camargo et al (2020): Simulation of multi-annual time series of solar photovoltaic power: Is the ERA5-land reanalysis the next big step? DOI: </a:t>
            </a:r>
            <a:r>
              <a:rPr lang="en-US" sz="1800" b="0" i="0" u="none" strike="noStrike" baseline="0" dirty="0">
                <a:latin typeface="CharisSIL"/>
                <a:hlinkClick r:id="rId2"/>
              </a:rPr>
              <a:t>10.1016/j.seta.2020.100829</a:t>
            </a:r>
            <a:endParaRPr lang="en-US" sz="1800" b="0" i="0" u="none" strike="noStrike" baseline="0" dirty="0">
              <a:latin typeface="CharisSIL"/>
            </a:endParaRPr>
          </a:p>
          <a:p>
            <a:pPr algn="l"/>
            <a:endParaRPr lang="en-US" sz="1800" b="0" i="0" u="none" strike="noStrike" baseline="0" dirty="0">
              <a:latin typeface="CharisSIL"/>
            </a:endParaRPr>
          </a:p>
          <a:p>
            <a:pPr algn="l"/>
            <a:r>
              <a:rPr lang="en-US" sz="1800" dirty="0">
                <a:latin typeface="CharisSIL"/>
              </a:rPr>
              <a:t>Gruber et al (2022): Towards global validation of wind power simulations: A multi-country assessment of wind power simulation from MERRA-2 and ERA-5 </a:t>
            </a:r>
            <a:r>
              <a:rPr lang="en-US" sz="1800" dirty="0" err="1">
                <a:latin typeface="CharisSIL"/>
              </a:rPr>
              <a:t>reanalyses</a:t>
            </a:r>
            <a:r>
              <a:rPr lang="en-US" sz="1800" dirty="0">
                <a:latin typeface="CharisSIL"/>
              </a:rPr>
              <a:t> bias-corrected with the Global Wind Atlas, DOI: </a:t>
            </a:r>
            <a:r>
              <a:rPr lang="en-US" sz="1800" dirty="0">
                <a:latin typeface="CharisSIL"/>
                <a:hlinkClick r:id="rId3"/>
              </a:rPr>
              <a:t>10.1016/j.energy.2021.121520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599695-B926-8620-EA98-FAB7248770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EGU 2022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5B3240-3E46-55A9-D0DC-774B1DDD7F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/>
              <a:t>2022/05/25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FA35FB-8ABA-7929-B8F5-73FA0035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B8DA-A3A0-4D4F-A0AB-29A41E362D97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0735157"/>
      </p:ext>
    </p:extLst>
  </p:cSld>
  <p:clrMapOvr>
    <a:masterClrMapping/>
  </p:clrMapOvr>
</p:sld>
</file>

<file path=ppt/theme/theme1.xml><?xml version="1.0" encoding="utf-8"?>
<a:theme xmlns:a="http://schemas.openxmlformats.org/drawingml/2006/main" name="BOKU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BOK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Designs\BOKU.pot</Template>
  <TotalTime>0</TotalTime>
  <Words>818</Words>
  <Application>Microsoft Office PowerPoint</Application>
  <PresentationFormat>Bildschirmpräsentation (4:3)</PresentationFormat>
  <Paragraphs>208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CharisSIL</vt:lpstr>
      <vt:lpstr>Times New Roman</vt:lpstr>
      <vt:lpstr>Wingdings</vt:lpstr>
      <vt:lpstr>BOKU</vt:lpstr>
      <vt:lpstr>PV and wind power simulation with ERA5 and ERA5-land – a multi-country analysis</vt:lpstr>
      <vt:lpstr>PowerPoint-Präsentation</vt:lpstr>
      <vt:lpstr>Climate data</vt:lpstr>
      <vt:lpstr>Results: Chile PV ERA5-land vs. MERRA-2 &amp; temporal aggregation</vt:lpstr>
      <vt:lpstr>Results: Brazil wind power ERA5 vs. MERRA-2 &amp; temporal aggregation</vt:lpstr>
      <vt:lpstr>Results: New Zealand wind power ERA5 vs. MERRA-2 &amp; temporal aggregation</vt:lpstr>
      <vt:lpstr>Results: Bias correction with GWA</vt:lpstr>
      <vt:lpstr>PowerPoint-Präsentation</vt:lpstr>
      <vt:lpstr>References</vt:lpstr>
      <vt:lpstr>Thank you!</vt:lpstr>
      <vt:lpstr>Method</vt:lpstr>
      <vt:lpstr>Erroneous time series PV</vt:lpstr>
      <vt:lpstr>Clustering PV profiles</vt:lpstr>
      <vt:lpstr>Results: Spatial aggregation wind powe</vt:lpstr>
    </vt:vector>
  </TitlesOfParts>
  <Company>BOKU-WPR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Eschmid</dc:creator>
  <cp:lastModifiedBy>Katharina Gruber</cp:lastModifiedBy>
  <cp:revision>393</cp:revision>
  <dcterms:created xsi:type="dcterms:W3CDTF">2005-07-03T16:12:06Z</dcterms:created>
  <dcterms:modified xsi:type="dcterms:W3CDTF">2022-05-18T07:36:16Z</dcterms:modified>
</cp:coreProperties>
</file>