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34" r:id="rId2"/>
    <p:sldId id="264" r:id="rId3"/>
    <p:sldId id="267" r:id="rId4"/>
    <p:sldId id="268" r:id="rId5"/>
    <p:sldId id="269" r:id="rId6"/>
    <p:sldId id="270" r:id="rId7"/>
    <p:sldId id="271" r:id="rId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D73C"/>
    <a:srgbClr val="F01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211"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7B471F-D01D-4488-994E-B7EC4BE65E7D}" type="datetimeFigureOut">
              <a:rPr lang="it-IT" smtClean="0"/>
              <a:t>23/05/2022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859F0F-6132-44E0-904B-23FD63177F3B}" type="slidenum">
              <a:rPr lang="it-IT" smtClean="0"/>
              <a:t>‹N›</a:t>
            </a:fld>
            <a:endParaRPr lang="it-IT"/>
          </a:p>
        </p:txBody>
      </p:sp>
    </p:spTree>
    <p:extLst>
      <p:ext uri="{BB962C8B-B14F-4D97-AF65-F5344CB8AC3E}">
        <p14:creationId xmlns:p14="http://schemas.microsoft.com/office/powerpoint/2010/main" val="648339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lgn="l"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lgn="l"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lgn="l"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lgn="l"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gn="r" eaLnBrk="1" hangingPunct="1">
              <a:spcBef>
                <a:spcPct val="0"/>
              </a:spcBef>
            </a:pPr>
            <a:fld id="{988064CD-58E5-4155-BA23-44B4EFC84BB6}" type="slidenum">
              <a:rPr lang="fr-FR" altLang="en-US" sz="1300" smtClean="0"/>
              <a:pPr algn="r" eaLnBrk="1" hangingPunct="1">
                <a:spcBef>
                  <a:spcPct val="0"/>
                </a:spcBef>
              </a:pPr>
              <a:t>1</a:t>
            </a:fld>
            <a:endParaRPr lang="fr-FR" altLang="en-US" sz="1300"/>
          </a:p>
        </p:txBody>
      </p:sp>
      <p:sp>
        <p:nvSpPr>
          <p:cNvPr id="20483" name="Text Box 2"/>
          <p:cNvSpPr txBox="1">
            <a:spLocks noChangeArrowheads="1"/>
          </p:cNvSpPr>
          <p:nvPr/>
        </p:nvSpPr>
        <p:spPr bwMode="auto">
          <a:xfrm>
            <a:off x="3848100" y="9432925"/>
            <a:ext cx="29416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515" tIns="47931" rIns="95515" bIns="47931" anchor="b"/>
          <a:lstStyle>
            <a:lvl1pPr algn="l" defTabSz="433388" eaLnBrk="0" hangingPunct="0">
              <a:spcBef>
                <a:spcPct val="30000"/>
              </a:spcBef>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4038" algn="l"/>
                <a:tab pos="6067425" algn="l"/>
                <a:tab pos="6500813" algn="l"/>
                <a:tab pos="6934200" algn="l"/>
                <a:tab pos="7367588" algn="l"/>
                <a:tab pos="7800975" algn="l"/>
                <a:tab pos="8234363" algn="l"/>
                <a:tab pos="8667750" algn="l"/>
              </a:tabLst>
              <a:defRPr sz="1200">
                <a:solidFill>
                  <a:srgbClr val="000000"/>
                </a:solidFill>
                <a:latin typeface="Times New Roman" pitchFamily="18" charset="0"/>
              </a:defRPr>
            </a:lvl1pPr>
            <a:lvl2pPr algn="l" defTabSz="433388" eaLnBrk="0" hangingPunct="0">
              <a:spcBef>
                <a:spcPct val="30000"/>
              </a:spcBef>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4038" algn="l"/>
                <a:tab pos="6067425" algn="l"/>
                <a:tab pos="6500813" algn="l"/>
                <a:tab pos="6934200" algn="l"/>
                <a:tab pos="7367588" algn="l"/>
                <a:tab pos="7800975" algn="l"/>
                <a:tab pos="8234363" algn="l"/>
                <a:tab pos="8667750" algn="l"/>
              </a:tabLst>
              <a:defRPr sz="1200">
                <a:solidFill>
                  <a:srgbClr val="000000"/>
                </a:solidFill>
                <a:latin typeface="Times New Roman" pitchFamily="18" charset="0"/>
              </a:defRPr>
            </a:lvl2pPr>
            <a:lvl3pPr algn="l" defTabSz="433388" eaLnBrk="0" hangingPunct="0">
              <a:spcBef>
                <a:spcPct val="30000"/>
              </a:spcBef>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4038" algn="l"/>
                <a:tab pos="6067425" algn="l"/>
                <a:tab pos="6500813" algn="l"/>
                <a:tab pos="6934200" algn="l"/>
                <a:tab pos="7367588" algn="l"/>
                <a:tab pos="7800975" algn="l"/>
                <a:tab pos="8234363" algn="l"/>
                <a:tab pos="8667750" algn="l"/>
              </a:tabLst>
              <a:defRPr sz="1200">
                <a:solidFill>
                  <a:srgbClr val="000000"/>
                </a:solidFill>
                <a:latin typeface="Times New Roman" pitchFamily="18" charset="0"/>
              </a:defRPr>
            </a:lvl3pPr>
            <a:lvl4pPr algn="l" defTabSz="433388" eaLnBrk="0" hangingPunct="0">
              <a:spcBef>
                <a:spcPct val="30000"/>
              </a:spcBef>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4038" algn="l"/>
                <a:tab pos="6067425" algn="l"/>
                <a:tab pos="6500813" algn="l"/>
                <a:tab pos="6934200" algn="l"/>
                <a:tab pos="7367588" algn="l"/>
                <a:tab pos="7800975" algn="l"/>
                <a:tab pos="8234363" algn="l"/>
                <a:tab pos="8667750" algn="l"/>
              </a:tabLst>
              <a:defRPr sz="1200">
                <a:solidFill>
                  <a:srgbClr val="000000"/>
                </a:solidFill>
                <a:latin typeface="Times New Roman" pitchFamily="18" charset="0"/>
              </a:defRPr>
            </a:lvl4pPr>
            <a:lvl5pPr algn="l" defTabSz="433388" eaLnBrk="0" hangingPunct="0">
              <a:spcBef>
                <a:spcPct val="30000"/>
              </a:spcBef>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4038" algn="l"/>
                <a:tab pos="6067425" algn="l"/>
                <a:tab pos="6500813" algn="l"/>
                <a:tab pos="6934200" algn="l"/>
                <a:tab pos="7367588" algn="l"/>
                <a:tab pos="7800975" algn="l"/>
                <a:tab pos="8234363" algn="l"/>
                <a:tab pos="8667750" algn="l"/>
              </a:tabLst>
              <a:defRPr sz="1200">
                <a:solidFill>
                  <a:srgbClr val="000000"/>
                </a:solidFill>
                <a:latin typeface="Times New Roman" pitchFamily="18" charset="0"/>
              </a:defRPr>
            </a:lvl5pPr>
            <a:lvl6pPr marL="2514600" indent="-228600" defTabSz="433388" eaLnBrk="0" fontAlgn="base" hangingPunct="0">
              <a:spcBef>
                <a:spcPct val="30000"/>
              </a:spcBef>
              <a:spcAft>
                <a:spcPct val="0"/>
              </a:spcAft>
              <a:buClr>
                <a:srgbClr val="000000"/>
              </a:buClr>
              <a:buSzPct val="100000"/>
              <a:buFont typeface="Times New Roman" pitchFamily="18" charset="0"/>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4038" algn="l"/>
                <a:tab pos="6067425" algn="l"/>
                <a:tab pos="6500813" algn="l"/>
                <a:tab pos="6934200" algn="l"/>
                <a:tab pos="7367588" algn="l"/>
                <a:tab pos="7800975" algn="l"/>
                <a:tab pos="8234363" algn="l"/>
                <a:tab pos="8667750" algn="l"/>
              </a:tabLst>
              <a:defRPr sz="1200">
                <a:solidFill>
                  <a:srgbClr val="000000"/>
                </a:solidFill>
                <a:latin typeface="Times New Roman" pitchFamily="18" charset="0"/>
              </a:defRPr>
            </a:lvl6pPr>
            <a:lvl7pPr marL="2971800" indent="-228600" defTabSz="433388" eaLnBrk="0" fontAlgn="base" hangingPunct="0">
              <a:spcBef>
                <a:spcPct val="30000"/>
              </a:spcBef>
              <a:spcAft>
                <a:spcPct val="0"/>
              </a:spcAft>
              <a:buClr>
                <a:srgbClr val="000000"/>
              </a:buClr>
              <a:buSzPct val="100000"/>
              <a:buFont typeface="Times New Roman" pitchFamily="18" charset="0"/>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4038" algn="l"/>
                <a:tab pos="6067425" algn="l"/>
                <a:tab pos="6500813" algn="l"/>
                <a:tab pos="6934200" algn="l"/>
                <a:tab pos="7367588" algn="l"/>
                <a:tab pos="7800975" algn="l"/>
                <a:tab pos="8234363" algn="l"/>
                <a:tab pos="8667750" algn="l"/>
              </a:tabLst>
              <a:defRPr sz="1200">
                <a:solidFill>
                  <a:srgbClr val="000000"/>
                </a:solidFill>
                <a:latin typeface="Times New Roman" pitchFamily="18" charset="0"/>
              </a:defRPr>
            </a:lvl7pPr>
            <a:lvl8pPr marL="3429000" indent="-228600" defTabSz="433388" eaLnBrk="0" fontAlgn="base" hangingPunct="0">
              <a:spcBef>
                <a:spcPct val="30000"/>
              </a:spcBef>
              <a:spcAft>
                <a:spcPct val="0"/>
              </a:spcAft>
              <a:buClr>
                <a:srgbClr val="000000"/>
              </a:buClr>
              <a:buSzPct val="100000"/>
              <a:buFont typeface="Times New Roman" pitchFamily="18" charset="0"/>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4038" algn="l"/>
                <a:tab pos="6067425" algn="l"/>
                <a:tab pos="6500813" algn="l"/>
                <a:tab pos="6934200" algn="l"/>
                <a:tab pos="7367588" algn="l"/>
                <a:tab pos="7800975" algn="l"/>
                <a:tab pos="8234363" algn="l"/>
                <a:tab pos="8667750" algn="l"/>
              </a:tabLst>
              <a:defRPr sz="1200">
                <a:solidFill>
                  <a:srgbClr val="000000"/>
                </a:solidFill>
                <a:latin typeface="Times New Roman" pitchFamily="18" charset="0"/>
              </a:defRPr>
            </a:lvl8pPr>
            <a:lvl9pPr marL="3886200" indent="-228600" defTabSz="433388" eaLnBrk="0" fontAlgn="base" hangingPunct="0">
              <a:spcBef>
                <a:spcPct val="30000"/>
              </a:spcBef>
              <a:spcAft>
                <a:spcPct val="0"/>
              </a:spcAft>
              <a:buClr>
                <a:srgbClr val="000000"/>
              </a:buClr>
              <a:buSzPct val="100000"/>
              <a:buFont typeface="Times New Roman" pitchFamily="18" charset="0"/>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4038" algn="l"/>
                <a:tab pos="6067425" algn="l"/>
                <a:tab pos="6500813" algn="l"/>
                <a:tab pos="6934200" algn="l"/>
                <a:tab pos="7367588" algn="l"/>
                <a:tab pos="7800975" algn="l"/>
                <a:tab pos="8234363" algn="l"/>
                <a:tab pos="8667750" algn="l"/>
              </a:tabLst>
              <a:defRPr sz="1200">
                <a:solidFill>
                  <a:srgbClr val="000000"/>
                </a:solidFill>
                <a:latin typeface="Times New Roman" pitchFamily="18" charset="0"/>
              </a:defRPr>
            </a:lvl9pPr>
          </a:lstStyle>
          <a:p>
            <a:pPr algn="r" eaLnBrk="1" fontAlgn="auto" hangingPunct="1">
              <a:spcBef>
                <a:spcPct val="0"/>
              </a:spcBef>
              <a:spcAft>
                <a:spcPts val="0"/>
              </a:spcAft>
              <a:buClrTx/>
              <a:buSzTx/>
              <a:buFontTx/>
              <a:buNone/>
            </a:pPr>
            <a:fld id="{EB4371DB-3193-4333-8697-DB6507E59624}" type="slidenum">
              <a:rPr lang="fr-FR" altLang="en-US" sz="1300" b="1"/>
              <a:pPr algn="r" eaLnBrk="1" fontAlgn="auto" hangingPunct="1">
                <a:spcBef>
                  <a:spcPct val="0"/>
                </a:spcBef>
                <a:spcAft>
                  <a:spcPts val="0"/>
                </a:spcAft>
                <a:buClrTx/>
                <a:buSzTx/>
                <a:buFontTx/>
                <a:buNone/>
              </a:pPr>
              <a:t>1</a:t>
            </a:fld>
            <a:endParaRPr lang="fr-FR" altLang="en-US" sz="1300" b="1"/>
          </a:p>
        </p:txBody>
      </p:sp>
      <p:sp>
        <p:nvSpPr>
          <p:cNvPr id="20484" name="Text Box 3"/>
          <p:cNvSpPr txBox="1">
            <a:spLocks noChangeArrowheads="1"/>
          </p:cNvSpPr>
          <p:nvPr/>
        </p:nvSpPr>
        <p:spPr bwMode="auto">
          <a:xfrm>
            <a:off x="3848100" y="9432926"/>
            <a:ext cx="29432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515" tIns="47931" rIns="95515" bIns="47931" anchor="b"/>
          <a:lstStyle>
            <a:lvl1pPr algn="l" defTabSz="433388" eaLnBrk="0" hangingPunct="0">
              <a:spcBef>
                <a:spcPct val="30000"/>
              </a:spcBef>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4038" algn="l"/>
                <a:tab pos="6067425" algn="l"/>
                <a:tab pos="6500813" algn="l"/>
                <a:tab pos="6934200" algn="l"/>
                <a:tab pos="7367588" algn="l"/>
                <a:tab pos="7800975" algn="l"/>
                <a:tab pos="8234363" algn="l"/>
                <a:tab pos="8667750" algn="l"/>
              </a:tabLst>
              <a:defRPr sz="1200">
                <a:solidFill>
                  <a:srgbClr val="000000"/>
                </a:solidFill>
                <a:latin typeface="Times New Roman" pitchFamily="18" charset="0"/>
              </a:defRPr>
            </a:lvl1pPr>
            <a:lvl2pPr algn="l" defTabSz="433388" eaLnBrk="0" hangingPunct="0">
              <a:spcBef>
                <a:spcPct val="30000"/>
              </a:spcBef>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4038" algn="l"/>
                <a:tab pos="6067425" algn="l"/>
                <a:tab pos="6500813" algn="l"/>
                <a:tab pos="6934200" algn="l"/>
                <a:tab pos="7367588" algn="l"/>
                <a:tab pos="7800975" algn="l"/>
                <a:tab pos="8234363" algn="l"/>
                <a:tab pos="8667750" algn="l"/>
              </a:tabLst>
              <a:defRPr sz="1200">
                <a:solidFill>
                  <a:srgbClr val="000000"/>
                </a:solidFill>
                <a:latin typeface="Times New Roman" pitchFamily="18" charset="0"/>
              </a:defRPr>
            </a:lvl2pPr>
            <a:lvl3pPr algn="l" defTabSz="433388" eaLnBrk="0" hangingPunct="0">
              <a:spcBef>
                <a:spcPct val="30000"/>
              </a:spcBef>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4038" algn="l"/>
                <a:tab pos="6067425" algn="l"/>
                <a:tab pos="6500813" algn="l"/>
                <a:tab pos="6934200" algn="l"/>
                <a:tab pos="7367588" algn="l"/>
                <a:tab pos="7800975" algn="l"/>
                <a:tab pos="8234363" algn="l"/>
                <a:tab pos="8667750" algn="l"/>
              </a:tabLst>
              <a:defRPr sz="1200">
                <a:solidFill>
                  <a:srgbClr val="000000"/>
                </a:solidFill>
                <a:latin typeface="Times New Roman" pitchFamily="18" charset="0"/>
              </a:defRPr>
            </a:lvl3pPr>
            <a:lvl4pPr algn="l" defTabSz="433388" eaLnBrk="0" hangingPunct="0">
              <a:spcBef>
                <a:spcPct val="30000"/>
              </a:spcBef>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4038" algn="l"/>
                <a:tab pos="6067425" algn="l"/>
                <a:tab pos="6500813" algn="l"/>
                <a:tab pos="6934200" algn="l"/>
                <a:tab pos="7367588" algn="l"/>
                <a:tab pos="7800975" algn="l"/>
                <a:tab pos="8234363" algn="l"/>
                <a:tab pos="8667750" algn="l"/>
              </a:tabLst>
              <a:defRPr sz="1200">
                <a:solidFill>
                  <a:srgbClr val="000000"/>
                </a:solidFill>
                <a:latin typeface="Times New Roman" pitchFamily="18" charset="0"/>
              </a:defRPr>
            </a:lvl4pPr>
            <a:lvl5pPr algn="l" defTabSz="433388" eaLnBrk="0" hangingPunct="0">
              <a:spcBef>
                <a:spcPct val="30000"/>
              </a:spcBef>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4038" algn="l"/>
                <a:tab pos="6067425" algn="l"/>
                <a:tab pos="6500813" algn="l"/>
                <a:tab pos="6934200" algn="l"/>
                <a:tab pos="7367588" algn="l"/>
                <a:tab pos="7800975" algn="l"/>
                <a:tab pos="8234363" algn="l"/>
                <a:tab pos="8667750" algn="l"/>
              </a:tabLst>
              <a:defRPr sz="1200">
                <a:solidFill>
                  <a:srgbClr val="000000"/>
                </a:solidFill>
                <a:latin typeface="Times New Roman" pitchFamily="18" charset="0"/>
              </a:defRPr>
            </a:lvl5pPr>
            <a:lvl6pPr marL="2514600" indent="-228600" defTabSz="433388" eaLnBrk="0" fontAlgn="base" hangingPunct="0">
              <a:spcBef>
                <a:spcPct val="30000"/>
              </a:spcBef>
              <a:spcAft>
                <a:spcPct val="0"/>
              </a:spcAft>
              <a:buClr>
                <a:srgbClr val="000000"/>
              </a:buClr>
              <a:buSzPct val="100000"/>
              <a:buFont typeface="Times New Roman" pitchFamily="18" charset="0"/>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4038" algn="l"/>
                <a:tab pos="6067425" algn="l"/>
                <a:tab pos="6500813" algn="l"/>
                <a:tab pos="6934200" algn="l"/>
                <a:tab pos="7367588" algn="l"/>
                <a:tab pos="7800975" algn="l"/>
                <a:tab pos="8234363" algn="l"/>
                <a:tab pos="8667750" algn="l"/>
              </a:tabLst>
              <a:defRPr sz="1200">
                <a:solidFill>
                  <a:srgbClr val="000000"/>
                </a:solidFill>
                <a:latin typeface="Times New Roman" pitchFamily="18" charset="0"/>
              </a:defRPr>
            </a:lvl6pPr>
            <a:lvl7pPr marL="2971800" indent="-228600" defTabSz="433388" eaLnBrk="0" fontAlgn="base" hangingPunct="0">
              <a:spcBef>
                <a:spcPct val="30000"/>
              </a:spcBef>
              <a:spcAft>
                <a:spcPct val="0"/>
              </a:spcAft>
              <a:buClr>
                <a:srgbClr val="000000"/>
              </a:buClr>
              <a:buSzPct val="100000"/>
              <a:buFont typeface="Times New Roman" pitchFamily="18" charset="0"/>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4038" algn="l"/>
                <a:tab pos="6067425" algn="l"/>
                <a:tab pos="6500813" algn="l"/>
                <a:tab pos="6934200" algn="l"/>
                <a:tab pos="7367588" algn="l"/>
                <a:tab pos="7800975" algn="l"/>
                <a:tab pos="8234363" algn="l"/>
                <a:tab pos="8667750" algn="l"/>
              </a:tabLst>
              <a:defRPr sz="1200">
                <a:solidFill>
                  <a:srgbClr val="000000"/>
                </a:solidFill>
                <a:latin typeface="Times New Roman" pitchFamily="18" charset="0"/>
              </a:defRPr>
            </a:lvl7pPr>
            <a:lvl8pPr marL="3429000" indent="-228600" defTabSz="433388" eaLnBrk="0" fontAlgn="base" hangingPunct="0">
              <a:spcBef>
                <a:spcPct val="30000"/>
              </a:spcBef>
              <a:spcAft>
                <a:spcPct val="0"/>
              </a:spcAft>
              <a:buClr>
                <a:srgbClr val="000000"/>
              </a:buClr>
              <a:buSzPct val="100000"/>
              <a:buFont typeface="Times New Roman" pitchFamily="18" charset="0"/>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4038" algn="l"/>
                <a:tab pos="6067425" algn="l"/>
                <a:tab pos="6500813" algn="l"/>
                <a:tab pos="6934200" algn="l"/>
                <a:tab pos="7367588" algn="l"/>
                <a:tab pos="7800975" algn="l"/>
                <a:tab pos="8234363" algn="l"/>
                <a:tab pos="8667750" algn="l"/>
              </a:tabLst>
              <a:defRPr sz="1200">
                <a:solidFill>
                  <a:srgbClr val="000000"/>
                </a:solidFill>
                <a:latin typeface="Times New Roman" pitchFamily="18" charset="0"/>
              </a:defRPr>
            </a:lvl8pPr>
            <a:lvl9pPr marL="3886200" indent="-228600" defTabSz="433388" eaLnBrk="0" fontAlgn="base" hangingPunct="0">
              <a:spcBef>
                <a:spcPct val="30000"/>
              </a:spcBef>
              <a:spcAft>
                <a:spcPct val="0"/>
              </a:spcAft>
              <a:buClr>
                <a:srgbClr val="000000"/>
              </a:buClr>
              <a:buSzPct val="100000"/>
              <a:buFont typeface="Times New Roman" pitchFamily="18" charset="0"/>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4038" algn="l"/>
                <a:tab pos="6067425" algn="l"/>
                <a:tab pos="6500813" algn="l"/>
                <a:tab pos="6934200" algn="l"/>
                <a:tab pos="7367588" algn="l"/>
                <a:tab pos="7800975" algn="l"/>
                <a:tab pos="8234363" algn="l"/>
                <a:tab pos="8667750" algn="l"/>
              </a:tabLst>
              <a:defRPr sz="1200">
                <a:solidFill>
                  <a:srgbClr val="000000"/>
                </a:solidFill>
                <a:latin typeface="Times New Roman" pitchFamily="18" charset="0"/>
              </a:defRPr>
            </a:lvl9pPr>
          </a:lstStyle>
          <a:p>
            <a:pPr algn="r" eaLnBrk="1" fontAlgn="auto" hangingPunct="1">
              <a:spcBef>
                <a:spcPct val="0"/>
              </a:spcBef>
              <a:spcAft>
                <a:spcPts val="0"/>
              </a:spcAft>
              <a:buClrTx/>
              <a:buSzTx/>
              <a:buFontTx/>
              <a:buNone/>
            </a:pPr>
            <a:fld id="{4A1D7E8B-7F6F-48D4-9065-306240E7AC26}" type="slidenum">
              <a:rPr lang="fr-FR" altLang="en-US" sz="1300" b="1"/>
              <a:pPr algn="r" eaLnBrk="1" fontAlgn="auto" hangingPunct="1">
                <a:spcBef>
                  <a:spcPct val="0"/>
                </a:spcBef>
                <a:spcAft>
                  <a:spcPts val="0"/>
                </a:spcAft>
                <a:buClrTx/>
                <a:buSzTx/>
                <a:buFontTx/>
                <a:buNone/>
              </a:pPr>
              <a:t>1</a:t>
            </a:fld>
            <a:endParaRPr lang="fr-FR" altLang="en-US" sz="1300" b="1"/>
          </a:p>
        </p:txBody>
      </p:sp>
      <p:sp>
        <p:nvSpPr>
          <p:cNvPr id="20485" name="Text Box 4"/>
          <p:cNvSpPr txBox="1">
            <a:spLocks noChangeArrowheads="1"/>
          </p:cNvSpPr>
          <p:nvPr/>
        </p:nvSpPr>
        <p:spPr bwMode="auto">
          <a:xfrm>
            <a:off x="912814" y="746126"/>
            <a:ext cx="4970462" cy="3722688"/>
          </a:xfrm>
          <a:prstGeom prst="rect">
            <a:avLst/>
          </a:prstGeom>
          <a:solidFill>
            <a:srgbClr val="FFFFFF"/>
          </a:solidFill>
          <a:ln w="9360">
            <a:solidFill>
              <a:srgbClr val="000000"/>
            </a:solidFill>
            <a:miter lim="800000"/>
            <a:headEnd/>
            <a:tailEnd/>
          </a:ln>
        </p:spPr>
        <p:txBody>
          <a:bodyPr wrap="none" anchor="ctr"/>
          <a:lstStyle/>
          <a:p>
            <a:pPr algn="l" defTabSz="914400" fontAlgn="auto">
              <a:spcBef>
                <a:spcPts val="0"/>
              </a:spcBef>
              <a:spcAft>
                <a:spcPts val="0"/>
              </a:spcAft>
              <a:buClrTx/>
              <a:buSzTx/>
              <a:buFontTx/>
              <a:buNone/>
            </a:pPr>
            <a:endParaRPr lang="fr-FR" altLang="en-US" sz="1800">
              <a:solidFill>
                <a:prstClr val="black"/>
              </a:solidFill>
              <a:latin typeface="Calibri"/>
            </a:endParaRPr>
          </a:p>
        </p:txBody>
      </p:sp>
      <p:sp>
        <p:nvSpPr>
          <p:cNvPr id="20486" name="Rectangle 5"/>
          <p:cNvSpPr>
            <a:spLocks noGrp="1" noChangeArrowheads="1"/>
          </p:cNvSpPr>
          <p:nvPr>
            <p:ph type="body"/>
          </p:nvPr>
        </p:nvSpPr>
        <p:spPr>
          <a:xfrm>
            <a:off x="679450" y="4716465"/>
            <a:ext cx="5432425" cy="446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6E099D-1440-D509-4DC6-29E19E7A4DB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14E85278-2A72-859D-CDF8-21BEEE31F1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4111F0BE-293A-4D46-1204-FE89505E42E8}"/>
              </a:ext>
            </a:extLst>
          </p:cNvPr>
          <p:cNvSpPr>
            <a:spLocks noGrp="1"/>
          </p:cNvSpPr>
          <p:nvPr>
            <p:ph type="dt" sz="half" idx="10"/>
          </p:nvPr>
        </p:nvSpPr>
        <p:spPr/>
        <p:txBody>
          <a:bodyPr/>
          <a:lstStyle/>
          <a:p>
            <a:fld id="{D127F507-A95A-4FF3-B2F5-047F63BB50E9}" type="datetimeFigureOut">
              <a:rPr lang="it-IT" smtClean="0"/>
              <a:t>23/05/2022</a:t>
            </a:fld>
            <a:endParaRPr lang="it-IT"/>
          </a:p>
        </p:txBody>
      </p:sp>
      <p:sp>
        <p:nvSpPr>
          <p:cNvPr id="5" name="Segnaposto piè di pagina 4">
            <a:extLst>
              <a:ext uri="{FF2B5EF4-FFF2-40B4-BE49-F238E27FC236}">
                <a16:creationId xmlns:a16="http://schemas.microsoft.com/office/drawing/2014/main" id="{86D2BAB7-E185-CD2A-A680-CED4BC17802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A7122FE-232D-0433-F9BE-A172099DA496}"/>
              </a:ext>
            </a:extLst>
          </p:cNvPr>
          <p:cNvSpPr>
            <a:spLocks noGrp="1"/>
          </p:cNvSpPr>
          <p:nvPr>
            <p:ph type="sldNum" sz="quarter" idx="12"/>
          </p:nvPr>
        </p:nvSpPr>
        <p:spPr/>
        <p:txBody>
          <a:bodyPr/>
          <a:lstStyle/>
          <a:p>
            <a:fld id="{D4A50A08-E6BE-4B4D-A7ED-AC2446CF281A}" type="slidenum">
              <a:rPr lang="it-IT" smtClean="0"/>
              <a:t>‹N›</a:t>
            </a:fld>
            <a:endParaRPr lang="it-IT"/>
          </a:p>
        </p:txBody>
      </p:sp>
    </p:spTree>
    <p:extLst>
      <p:ext uri="{BB962C8B-B14F-4D97-AF65-F5344CB8AC3E}">
        <p14:creationId xmlns:p14="http://schemas.microsoft.com/office/powerpoint/2010/main" val="2136084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39AC36-2E7B-3835-F3E6-99EAC4216C0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E639775-4C5C-3960-99BB-88D74C6CE10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0675441-0AC1-484C-DE01-85A5B48EE1AE}"/>
              </a:ext>
            </a:extLst>
          </p:cNvPr>
          <p:cNvSpPr>
            <a:spLocks noGrp="1"/>
          </p:cNvSpPr>
          <p:nvPr>
            <p:ph type="dt" sz="half" idx="10"/>
          </p:nvPr>
        </p:nvSpPr>
        <p:spPr/>
        <p:txBody>
          <a:bodyPr/>
          <a:lstStyle/>
          <a:p>
            <a:fld id="{D127F507-A95A-4FF3-B2F5-047F63BB50E9}" type="datetimeFigureOut">
              <a:rPr lang="it-IT" smtClean="0"/>
              <a:t>23/05/2022</a:t>
            </a:fld>
            <a:endParaRPr lang="it-IT"/>
          </a:p>
        </p:txBody>
      </p:sp>
      <p:sp>
        <p:nvSpPr>
          <p:cNvPr id="5" name="Segnaposto piè di pagina 4">
            <a:extLst>
              <a:ext uri="{FF2B5EF4-FFF2-40B4-BE49-F238E27FC236}">
                <a16:creationId xmlns:a16="http://schemas.microsoft.com/office/drawing/2014/main" id="{F825EEE0-3F5C-AA35-C1EA-FF60134A097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C9FBF85-1F25-52FF-5608-1BE07BF593CE}"/>
              </a:ext>
            </a:extLst>
          </p:cNvPr>
          <p:cNvSpPr>
            <a:spLocks noGrp="1"/>
          </p:cNvSpPr>
          <p:nvPr>
            <p:ph type="sldNum" sz="quarter" idx="12"/>
          </p:nvPr>
        </p:nvSpPr>
        <p:spPr/>
        <p:txBody>
          <a:bodyPr/>
          <a:lstStyle/>
          <a:p>
            <a:fld id="{D4A50A08-E6BE-4B4D-A7ED-AC2446CF281A}" type="slidenum">
              <a:rPr lang="it-IT" smtClean="0"/>
              <a:t>‹N›</a:t>
            </a:fld>
            <a:endParaRPr lang="it-IT"/>
          </a:p>
        </p:txBody>
      </p:sp>
    </p:spTree>
    <p:extLst>
      <p:ext uri="{BB962C8B-B14F-4D97-AF65-F5344CB8AC3E}">
        <p14:creationId xmlns:p14="http://schemas.microsoft.com/office/powerpoint/2010/main" val="605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0373898-9F99-0B9B-DBDB-79796CDD0EE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CE63A1F-2F9B-1ABA-4B3B-05BA7AB5A3D8}"/>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EE6447A-C097-B439-541B-A8CB50686285}"/>
              </a:ext>
            </a:extLst>
          </p:cNvPr>
          <p:cNvSpPr>
            <a:spLocks noGrp="1"/>
          </p:cNvSpPr>
          <p:nvPr>
            <p:ph type="dt" sz="half" idx="10"/>
          </p:nvPr>
        </p:nvSpPr>
        <p:spPr/>
        <p:txBody>
          <a:bodyPr/>
          <a:lstStyle/>
          <a:p>
            <a:fld id="{D127F507-A95A-4FF3-B2F5-047F63BB50E9}" type="datetimeFigureOut">
              <a:rPr lang="it-IT" smtClean="0"/>
              <a:t>23/05/2022</a:t>
            </a:fld>
            <a:endParaRPr lang="it-IT"/>
          </a:p>
        </p:txBody>
      </p:sp>
      <p:sp>
        <p:nvSpPr>
          <p:cNvPr id="5" name="Segnaposto piè di pagina 4">
            <a:extLst>
              <a:ext uri="{FF2B5EF4-FFF2-40B4-BE49-F238E27FC236}">
                <a16:creationId xmlns:a16="http://schemas.microsoft.com/office/drawing/2014/main" id="{37078B96-EEE1-CF57-FF5A-0B88881068C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B02330E-2B9D-FA9B-806D-47533260A6FD}"/>
              </a:ext>
            </a:extLst>
          </p:cNvPr>
          <p:cNvSpPr>
            <a:spLocks noGrp="1"/>
          </p:cNvSpPr>
          <p:nvPr>
            <p:ph type="sldNum" sz="quarter" idx="12"/>
          </p:nvPr>
        </p:nvSpPr>
        <p:spPr/>
        <p:txBody>
          <a:bodyPr/>
          <a:lstStyle/>
          <a:p>
            <a:fld id="{D4A50A08-E6BE-4B4D-A7ED-AC2446CF281A}" type="slidenum">
              <a:rPr lang="it-IT" smtClean="0"/>
              <a:t>‹N›</a:t>
            </a:fld>
            <a:endParaRPr lang="it-IT"/>
          </a:p>
        </p:txBody>
      </p:sp>
    </p:spTree>
    <p:extLst>
      <p:ext uri="{BB962C8B-B14F-4D97-AF65-F5344CB8AC3E}">
        <p14:creationId xmlns:p14="http://schemas.microsoft.com/office/powerpoint/2010/main" val="1253980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914401" y="463551"/>
            <a:ext cx="10361084" cy="1433513"/>
          </a:xfrm>
        </p:spPr>
        <p:txBody>
          <a:bodyPr/>
          <a:lstStyle/>
          <a:p>
            <a:r>
              <a:rPr lang="fr-FR"/>
              <a:t>Modifiez le style du titre</a:t>
            </a:r>
          </a:p>
        </p:txBody>
      </p:sp>
      <p:sp>
        <p:nvSpPr>
          <p:cNvPr id="3" name="Rectangle 5"/>
          <p:cNvSpPr>
            <a:spLocks noGrp="1" noChangeArrowheads="1"/>
          </p:cNvSpPr>
          <p:nvPr>
            <p:ph type="sldNum" idx="10"/>
          </p:nvPr>
        </p:nvSpPr>
        <p:spPr/>
        <p:txBody>
          <a:bodyPr/>
          <a:lstStyle>
            <a:lvl1pPr>
              <a:defRPr/>
            </a:lvl1pPr>
          </a:lstStyle>
          <a:p>
            <a:pPr>
              <a:defRPr/>
            </a:pPr>
            <a:fld id="{4DA0D8D7-A745-4664-BCB0-C8C01581FC2C}"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122238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F6B82F-F78A-EE97-80B7-8AA491C6D6B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3C8CFDD-3D66-024C-D2D4-66379C389C84}"/>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CF4664A-84E1-6C21-7051-3530487E7735}"/>
              </a:ext>
            </a:extLst>
          </p:cNvPr>
          <p:cNvSpPr>
            <a:spLocks noGrp="1"/>
          </p:cNvSpPr>
          <p:nvPr>
            <p:ph type="dt" sz="half" idx="10"/>
          </p:nvPr>
        </p:nvSpPr>
        <p:spPr/>
        <p:txBody>
          <a:bodyPr/>
          <a:lstStyle/>
          <a:p>
            <a:fld id="{D127F507-A95A-4FF3-B2F5-047F63BB50E9}" type="datetimeFigureOut">
              <a:rPr lang="it-IT" smtClean="0"/>
              <a:t>23/05/2022</a:t>
            </a:fld>
            <a:endParaRPr lang="it-IT"/>
          </a:p>
        </p:txBody>
      </p:sp>
      <p:sp>
        <p:nvSpPr>
          <p:cNvPr id="5" name="Segnaposto piè di pagina 4">
            <a:extLst>
              <a:ext uri="{FF2B5EF4-FFF2-40B4-BE49-F238E27FC236}">
                <a16:creationId xmlns:a16="http://schemas.microsoft.com/office/drawing/2014/main" id="{E7A10A66-A0E3-E28E-0184-B1EE47B8FB1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8BA712B-3356-D917-618B-D333BD9243B5}"/>
              </a:ext>
            </a:extLst>
          </p:cNvPr>
          <p:cNvSpPr>
            <a:spLocks noGrp="1"/>
          </p:cNvSpPr>
          <p:nvPr>
            <p:ph type="sldNum" sz="quarter" idx="12"/>
          </p:nvPr>
        </p:nvSpPr>
        <p:spPr/>
        <p:txBody>
          <a:bodyPr/>
          <a:lstStyle/>
          <a:p>
            <a:fld id="{D4A50A08-E6BE-4B4D-A7ED-AC2446CF281A}" type="slidenum">
              <a:rPr lang="it-IT" smtClean="0"/>
              <a:t>‹N›</a:t>
            </a:fld>
            <a:endParaRPr lang="it-IT"/>
          </a:p>
        </p:txBody>
      </p:sp>
    </p:spTree>
    <p:extLst>
      <p:ext uri="{BB962C8B-B14F-4D97-AF65-F5344CB8AC3E}">
        <p14:creationId xmlns:p14="http://schemas.microsoft.com/office/powerpoint/2010/main" val="1982474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050B34-A075-8CD9-9A1C-A679C8FC73AA}"/>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D282E23-68FE-C24C-AA13-5769963E0C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8C6425E-317D-925A-3FA1-277CEE7E28F3}"/>
              </a:ext>
            </a:extLst>
          </p:cNvPr>
          <p:cNvSpPr>
            <a:spLocks noGrp="1"/>
          </p:cNvSpPr>
          <p:nvPr>
            <p:ph type="dt" sz="half" idx="10"/>
          </p:nvPr>
        </p:nvSpPr>
        <p:spPr/>
        <p:txBody>
          <a:bodyPr/>
          <a:lstStyle/>
          <a:p>
            <a:fld id="{D127F507-A95A-4FF3-B2F5-047F63BB50E9}" type="datetimeFigureOut">
              <a:rPr lang="it-IT" smtClean="0"/>
              <a:t>23/05/2022</a:t>
            </a:fld>
            <a:endParaRPr lang="it-IT"/>
          </a:p>
        </p:txBody>
      </p:sp>
      <p:sp>
        <p:nvSpPr>
          <p:cNvPr id="5" name="Segnaposto piè di pagina 4">
            <a:extLst>
              <a:ext uri="{FF2B5EF4-FFF2-40B4-BE49-F238E27FC236}">
                <a16:creationId xmlns:a16="http://schemas.microsoft.com/office/drawing/2014/main" id="{66266FEE-DE5A-95BD-8235-09D11CB6DBA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27D92EC-F488-777E-0299-4D145C340A15}"/>
              </a:ext>
            </a:extLst>
          </p:cNvPr>
          <p:cNvSpPr>
            <a:spLocks noGrp="1"/>
          </p:cNvSpPr>
          <p:nvPr>
            <p:ph type="sldNum" sz="quarter" idx="12"/>
          </p:nvPr>
        </p:nvSpPr>
        <p:spPr/>
        <p:txBody>
          <a:bodyPr/>
          <a:lstStyle/>
          <a:p>
            <a:fld id="{D4A50A08-E6BE-4B4D-A7ED-AC2446CF281A}" type="slidenum">
              <a:rPr lang="it-IT" smtClean="0"/>
              <a:t>‹N›</a:t>
            </a:fld>
            <a:endParaRPr lang="it-IT"/>
          </a:p>
        </p:txBody>
      </p:sp>
    </p:spTree>
    <p:extLst>
      <p:ext uri="{BB962C8B-B14F-4D97-AF65-F5344CB8AC3E}">
        <p14:creationId xmlns:p14="http://schemas.microsoft.com/office/powerpoint/2010/main" val="373935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881AFC-B303-2D37-DEF6-89C0FACB201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5D1C0AF-24B1-216E-8557-77E25559617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2598987-91C9-6FAB-E875-32B27BB4C3E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474C9C6-7A41-FF40-51CD-03AA7C7737E6}"/>
              </a:ext>
            </a:extLst>
          </p:cNvPr>
          <p:cNvSpPr>
            <a:spLocks noGrp="1"/>
          </p:cNvSpPr>
          <p:nvPr>
            <p:ph type="dt" sz="half" idx="10"/>
          </p:nvPr>
        </p:nvSpPr>
        <p:spPr/>
        <p:txBody>
          <a:bodyPr/>
          <a:lstStyle/>
          <a:p>
            <a:fld id="{D127F507-A95A-4FF3-B2F5-047F63BB50E9}" type="datetimeFigureOut">
              <a:rPr lang="it-IT" smtClean="0"/>
              <a:t>23/05/2022</a:t>
            </a:fld>
            <a:endParaRPr lang="it-IT"/>
          </a:p>
        </p:txBody>
      </p:sp>
      <p:sp>
        <p:nvSpPr>
          <p:cNvPr id="6" name="Segnaposto piè di pagina 5">
            <a:extLst>
              <a:ext uri="{FF2B5EF4-FFF2-40B4-BE49-F238E27FC236}">
                <a16:creationId xmlns:a16="http://schemas.microsoft.com/office/drawing/2014/main" id="{DB35AAE8-4C55-0FCF-DF24-09A4B09BD3D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474516A-54E2-47DC-9516-9F4E20D98687}"/>
              </a:ext>
            </a:extLst>
          </p:cNvPr>
          <p:cNvSpPr>
            <a:spLocks noGrp="1"/>
          </p:cNvSpPr>
          <p:nvPr>
            <p:ph type="sldNum" sz="quarter" idx="12"/>
          </p:nvPr>
        </p:nvSpPr>
        <p:spPr/>
        <p:txBody>
          <a:bodyPr/>
          <a:lstStyle/>
          <a:p>
            <a:fld id="{D4A50A08-E6BE-4B4D-A7ED-AC2446CF281A}" type="slidenum">
              <a:rPr lang="it-IT" smtClean="0"/>
              <a:t>‹N›</a:t>
            </a:fld>
            <a:endParaRPr lang="it-IT"/>
          </a:p>
        </p:txBody>
      </p:sp>
    </p:spTree>
    <p:extLst>
      <p:ext uri="{BB962C8B-B14F-4D97-AF65-F5344CB8AC3E}">
        <p14:creationId xmlns:p14="http://schemas.microsoft.com/office/powerpoint/2010/main" val="3342740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E1F4A7-63FD-4CCB-AF6C-601CE6A160B8}"/>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21FBD79-AA56-2F48-5E4D-4171FFE1F1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8A5E9EE-69FB-6EB5-A12D-7903AF0B148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CDAB9D2-527B-BF23-2E6C-7F13F75FBC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93DC8C1-3662-797D-E886-A3CF5890607C}"/>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949B347-639E-24C2-1CDA-B0050FCEA990}"/>
              </a:ext>
            </a:extLst>
          </p:cNvPr>
          <p:cNvSpPr>
            <a:spLocks noGrp="1"/>
          </p:cNvSpPr>
          <p:nvPr>
            <p:ph type="dt" sz="half" idx="10"/>
          </p:nvPr>
        </p:nvSpPr>
        <p:spPr/>
        <p:txBody>
          <a:bodyPr/>
          <a:lstStyle/>
          <a:p>
            <a:fld id="{D127F507-A95A-4FF3-B2F5-047F63BB50E9}" type="datetimeFigureOut">
              <a:rPr lang="it-IT" smtClean="0"/>
              <a:t>23/05/2022</a:t>
            </a:fld>
            <a:endParaRPr lang="it-IT"/>
          </a:p>
        </p:txBody>
      </p:sp>
      <p:sp>
        <p:nvSpPr>
          <p:cNvPr id="8" name="Segnaposto piè di pagina 7">
            <a:extLst>
              <a:ext uri="{FF2B5EF4-FFF2-40B4-BE49-F238E27FC236}">
                <a16:creationId xmlns:a16="http://schemas.microsoft.com/office/drawing/2014/main" id="{7B74E056-AC2D-ED1D-7977-A680DBA82E4F}"/>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ADBEF83-B146-9346-4027-7E43BB11E378}"/>
              </a:ext>
            </a:extLst>
          </p:cNvPr>
          <p:cNvSpPr>
            <a:spLocks noGrp="1"/>
          </p:cNvSpPr>
          <p:nvPr>
            <p:ph type="sldNum" sz="quarter" idx="12"/>
          </p:nvPr>
        </p:nvSpPr>
        <p:spPr/>
        <p:txBody>
          <a:bodyPr/>
          <a:lstStyle/>
          <a:p>
            <a:fld id="{D4A50A08-E6BE-4B4D-A7ED-AC2446CF281A}" type="slidenum">
              <a:rPr lang="it-IT" smtClean="0"/>
              <a:t>‹N›</a:t>
            </a:fld>
            <a:endParaRPr lang="it-IT"/>
          </a:p>
        </p:txBody>
      </p:sp>
    </p:spTree>
    <p:extLst>
      <p:ext uri="{BB962C8B-B14F-4D97-AF65-F5344CB8AC3E}">
        <p14:creationId xmlns:p14="http://schemas.microsoft.com/office/powerpoint/2010/main" val="2075655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356747-CBFA-CAD3-F001-22F79E1C624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DCEEA3C-2A89-9A92-53F1-8A46D8DB5330}"/>
              </a:ext>
            </a:extLst>
          </p:cNvPr>
          <p:cNvSpPr>
            <a:spLocks noGrp="1"/>
          </p:cNvSpPr>
          <p:nvPr>
            <p:ph type="dt" sz="half" idx="10"/>
          </p:nvPr>
        </p:nvSpPr>
        <p:spPr/>
        <p:txBody>
          <a:bodyPr/>
          <a:lstStyle/>
          <a:p>
            <a:fld id="{D127F507-A95A-4FF3-B2F5-047F63BB50E9}" type="datetimeFigureOut">
              <a:rPr lang="it-IT" smtClean="0"/>
              <a:t>23/05/2022</a:t>
            </a:fld>
            <a:endParaRPr lang="it-IT"/>
          </a:p>
        </p:txBody>
      </p:sp>
      <p:sp>
        <p:nvSpPr>
          <p:cNvPr id="4" name="Segnaposto piè di pagina 3">
            <a:extLst>
              <a:ext uri="{FF2B5EF4-FFF2-40B4-BE49-F238E27FC236}">
                <a16:creationId xmlns:a16="http://schemas.microsoft.com/office/drawing/2014/main" id="{110E397A-D8A7-8CE3-3F0E-C33DA6E4352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CAADE48-3777-662B-7C34-97593763FC9F}"/>
              </a:ext>
            </a:extLst>
          </p:cNvPr>
          <p:cNvSpPr>
            <a:spLocks noGrp="1"/>
          </p:cNvSpPr>
          <p:nvPr>
            <p:ph type="sldNum" sz="quarter" idx="12"/>
          </p:nvPr>
        </p:nvSpPr>
        <p:spPr/>
        <p:txBody>
          <a:bodyPr/>
          <a:lstStyle/>
          <a:p>
            <a:fld id="{D4A50A08-E6BE-4B4D-A7ED-AC2446CF281A}" type="slidenum">
              <a:rPr lang="it-IT" smtClean="0"/>
              <a:t>‹N›</a:t>
            </a:fld>
            <a:endParaRPr lang="it-IT"/>
          </a:p>
        </p:txBody>
      </p:sp>
    </p:spTree>
    <p:extLst>
      <p:ext uri="{BB962C8B-B14F-4D97-AF65-F5344CB8AC3E}">
        <p14:creationId xmlns:p14="http://schemas.microsoft.com/office/powerpoint/2010/main" val="1114855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0168659-D6C2-F233-28D1-4248E56F967F}"/>
              </a:ext>
            </a:extLst>
          </p:cNvPr>
          <p:cNvSpPr>
            <a:spLocks noGrp="1"/>
          </p:cNvSpPr>
          <p:nvPr>
            <p:ph type="dt" sz="half" idx="10"/>
          </p:nvPr>
        </p:nvSpPr>
        <p:spPr/>
        <p:txBody>
          <a:bodyPr/>
          <a:lstStyle/>
          <a:p>
            <a:fld id="{D127F507-A95A-4FF3-B2F5-047F63BB50E9}" type="datetimeFigureOut">
              <a:rPr lang="it-IT" smtClean="0"/>
              <a:t>23/05/2022</a:t>
            </a:fld>
            <a:endParaRPr lang="it-IT"/>
          </a:p>
        </p:txBody>
      </p:sp>
      <p:sp>
        <p:nvSpPr>
          <p:cNvPr id="3" name="Segnaposto piè di pagina 2">
            <a:extLst>
              <a:ext uri="{FF2B5EF4-FFF2-40B4-BE49-F238E27FC236}">
                <a16:creationId xmlns:a16="http://schemas.microsoft.com/office/drawing/2014/main" id="{64164562-683B-D153-A533-B2842B0FAE3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95DB78A4-0748-8D6E-B9E3-7CA1D4095750}"/>
              </a:ext>
            </a:extLst>
          </p:cNvPr>
          <p:cNvSpPr>
            <a:spLocks noGrp="1"/>
          </p:cNvSpPr>
          <p:nvPr>
            <p:ph type="sldNum" sz="quarter" idx="12"/>
          </p:nvPr>
        </p:nvSpPr>
        <p:spPr/>
        <p:txBody>
          <a:bodyPr/>
          <a:lstStyle/>
          <a:p>
            <a:fld id="{D4A50A08-E6BE-4B4D-A7ED-AC2446CF281A}" type="slidenum">
              <a:rPr lang="it-IT" smtClean="0"/>
              <a:t>‹N›</a:t>
            </a:fld>
            <a:endParaRPr lang="it-IT"/>
          </a:p>
        </p:txBody>
      </p:sp>
    </p:spTree>
    <p:extLst>
      <p:ext uri="{BB962C8B-B14F-4D97-AF65-F5344CB8AC3E}">
        <p14:creationId xmlns:p14="http://schemas.microsoft.com/office/powerpoint/2010/main" val="4161051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433B11-D88E-FB46-02E3-9503C5ECF78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180F048-9E13-2C42-97FF-C7D15DDB10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5821F15-6053-4CFC-5088-29DA2565D5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7952976-2653-DC60-167D-71010CA948D8}"/>
              </a:ext>
            </a:extLst>
          </p:cNvPr>
          <p:cNvSpPr>
            <a:spLocks noGrp="1"/>
          </p:cNvSpPr>
          <p:nvPr>
            <p:ph type="dt" sz="half" idx="10"/>
          </p:nvPr>
        </p:nvSpPr>
        <p:spPr/>
        <p:txBody>
          <a:bodyPr/>
          <a:lstStyle/>
          <a:p>
            <a:fld id="{D127F507-A95A-4FF3-B2F5-047F63BB50E9}" type="datetimeFigureOut">
              <a:rPr lang="it-IT" smtClean="0"/>
              <a:t>23/05/2022</a:t>
            </a:fld>
            <a:endParaRPr lang="it-IT"/>
          </a:p>
        </p:txBody>
      </p:sp>
      <p:sp>
        <p:nvSpPr>
          <p:cNvPr id="6" name="Segnaposto piè di pagina 5">
            <a:extLst>
              <a:ext uri="{FF2B5EF4-FFF2-40B4-BE49-F238E27FC236}">
                <a16:creationId xmlns:a16="http://schemas.microsoft.com/office/drawing/2014/main" id="{F46E514A-C6D5-C614-0D58-10ACF9A80DA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367BFA2-C96D-19F2-EAB3-E7E2C367E01B}"/>
              </a:ext>
            </a:extLst>
          </p:cNvPr>
          <p:cNvSpPr>
            <a:spLocks noGrp="1"/>
          </p:cNvSpPr>
          <p:nvPr>
            <p:ph type="sldNum" sz="quarter" idx="12"/>
          </p:nvPr>
        </p:nvSpPr>
        <p:spPr/>
        <p:txBody>
          <a:bodyPr/>
          <a:lstStyle/>
          <a:p>
            <a:fld id="{D4A50A08-E6BE-4B4D-A7ED-AC2446CF281A}" type="slidenum">
              <a:rPr lang="it-IT" smtClean="0"/>
              <a:t>‹N›</a:t>
            </a:fld>
            <a:endParaRPr lang="it-IT"/>
          </a:p>
        </p:txBody>
      </p:sp>
    </p:spTree>
    <p:extLst>
      <p:ext uri="{BB962C8B-B14F-4D97-AF65-F5344CB8AC3E}">
        <p14:creationId xmlns:p14="http://schemas.microsoft.com/office/powerpoint/2010/main" val="1248912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271753-87E3-15D0-176C-C957AD13934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756EC18-F4E3-B5E0-B8FC-E14AA5F4B0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E7ABCA4-9C79-5083-60DD-0811CB9E6A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4CBE864-7C00-B1CD-BADE-136B0962D0E7}"/>
              </a:ext>
            </a:extLst>
          </p:cNvPr>
          <p:cNvSpPr>
            <a:spLocks noGrp="1"/>
          </p:cNvSpPr>
          <p:nvPr>
            <p:ph type="dt" sz="half" idx="10"/>
          </p:nvPr>
        </p:nvSpPr>
        <p:spPr/>
        <p:txBody>
          <a:bodyPr/>
          <a:lstStyle/>
          <a:p>
            <a:fld id="{D127F507-A95A-4FF3-B2F5-047F63BB50E9}" type="datetimeFigureOut">
              <a:rPr lang="it-IT" smtClean="0"/>
              <a:t>23/05/2022</a:t>
            </a:fld>
            <a:endParaRPr lang="it-IT"/>
          </a:p>
        </p:txBody>
      </p:sp>
      <p:sp>
        <p:nvSpPr>
          <p:cNvPr id="6" name="Segnaposto piè di pagina 5">
            <a:extLst>
              <a:ext uri="{FF2B5EF4-FFF2-40B4-BE49-F238E27FC236}">
                <a16:creationId xmlns:a16="http://schemas.microsoft.com/office/drawing/2014/main" id="{E5489665-79CD-3731-247C-3A666E2DD94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F7F6C06-17B0-E262-9061-AF035249515A}"/>
              </a:ext>
            </a:extLst>
          </p:cNvPr>
          <p:cNvSpPr>
            <a:spLocks noGrp="1"/>
          </p:cNvSpPr>
          <p:nvPr>
            <p:ph type="sldNum" sz="quarter" idx="12"/>
          </p:nvPr>
        </p:nvSpPr>
        <p:spPr/>
        <p:txBody>
          <a:bodyPr/>
          <a:lstStyle/>
          <a:p>
            <a:fld id="{D4A50A08-E6BE-4B4D-A7ED-AC2446CF281A}" type="slidenum">
              <a:rPr lang="it-IT" smtClean="0"/>
              <a:t>‹N›</a:t>
            </a:fld>
            <a:endParaRPr lang="it-IT"/>
          </a:p>
        </p:txBody>
      </p:sp>
    </p:spTree>
    <p:extLst>
      <p:ext uri="{BB962C8B-B14F-4D97-AF65-F5344CB8AC3E}">
        <p14:creationId xmlns:p14="http://schemas.microsoft.com/office/powerpoint/2010/main" val="999378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5C750D4-11BB-1A48-333E-CF1A58230C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48C5EDD-3B48-8FDF-42FA-AD368D284E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52A858C-22FC-44ED-820C-D83AFFD62F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27F507-A95A-4FF3-B2F5-047F63BB50E9}" type="datetimeFigureOut">
              <a:rPr lang="it-IT" smtClean="0"/>
              <a:t>23/05/2022</a:t>
            </a:fld>
            <a:endParaRPr lang="it-IT"/>
          </a:p>
        </p:txBody>
      </p:sp>
      <p:sp>
        <p:nvSpPr>
          <p:cNvPr id="5" name="Segnaposto piè di pagina 4">
            <a:extLst>
              <a:ext uri="{FF2B5EF4-FFF2-40B4-BE49-F238E27FC236}">
                <a16:creationId xmlns:a16="http://schemas.microsoft.com/office/drawing/2014/main" id="{5BEA5918-08A4-6BA1-C33C-5FD561A8F9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53E1D27B-E5CB-3ABC-6F4E-CDFDCD7F0A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A50A08-E6BE-4B4D-A7ED-AC2446CF281A}" type="slidenum">
              <a:rPr lang="it-IT" smtClean="0"/>
              <a:t>‹N›</a:t>
            </a:fld>
            <a:endParaRPr lang="it-IT"/>
          </a:p>
        </p:txBody>
      </p:sp>
    </p:spTree>
    <p:extLst>
      <p:ext uri="{BB962C8B-B14F-4D97-AF65-F5344CB8AC3E}">
        <p14:creationId xmlns:p14="http://schemas.microsoft.com/office/powerpoint/2010/main" val="737928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5.png"/><Relationship Id="rId4" Type="http://schemas.openxmlformats.org/officeDocument/2006/relationships/image" Target="../media/image14.tif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tif"/><Relationship Id="rId7" Type="http://schemas.openxmlformats.org/officeDocument/2006/relationships/image" Target="../media/image20.ti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9.tif"/><Relationship Id="rId5" Type="http://schemas.openxmlformats.org/officeDocument/2006/relationships/image" Target="../media/image18.tif"/><Relationship Id="rId4" Type="http://schemas.openxmlformats.org/officeDocument/2006/relationships/image" Target="../media/image17.ti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magine 24" descr="Immagine che contiene testo&#10;&#10;Descrizione generata automaticamente">
            <a:extLst>
              <a:ext uri="{FF2B5EF4-FFF2-40B4-BE49-F238E27FC236}">
                <a16:creationId xmlns:a16="http://schemas.microsoft.com/office/drawing/2014/main" id="{410BF3E9-BBA9-DE35-450D-8D3D42B933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6976" y="5957998"/>
            <a:ext cx="1364835" cy="900000"/>
          </a:xfrm>
          <a:prstGeom prst="rect">
            <a:avLst/>
          </a:prstGeom>
        </p:spPr>
      </p:pic>
      <p:sp>
        <p:nvSpPr>
          <p:cNvPr id="3074" name="Text Box 3"/>
          <p:cNvSpPr txBox="1">
            <a:spLocks noChangeArrowheads="1"/>
          </p:cNvSpPr>
          <p:nvPr/>
        </p:nvSpPr>
        <p:spPr bwMode="auto">
          <a:xfrm>
            <a:off x="1524000" y="188753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ltLang="en-US">
              <a:solidFill>
                <a:prstClr val="black"/>
              </a:solidFill>
              <a:latin typeface="Calibri"/>
            </a:endParaRPr>
          </a:p>
        </p:txBody>
      </p:sp>
      <p:sp>
        <p:nvSpPr>
          <p:cNvPr id="3076" name="ZoneTexte 2"/>
          <p:cNvSpPr txBox="1">
            <a:spLocks noChangeArrowheads="1"/>
          </p:cNvSpPr>
          <p:nvPr/>
        </p:nvSpPr>
        <p:spPr bwMode="auto">
          <a:xfrm>
            <a:off x="77821" y="1154888"/>
            <a:ext cx="11965022" cy="5332229"/>
          </a:xfrm>
          <a:prstGeom prst="rect">
            <a:avLst/>
          </a:prstGeom>
          <a:noFill/>
          <a:ln w="9525">
            <a:noFill/>
            <a:miter lim="800000"/>
            <a:headEnd/>
            <a:tailEnd/>
          </a:ln>
        </p:spPr>
        <p:txBody>
          <a:bodyPr wrap="square">
            <a:spAutoFit/>
          </a:bodyPr>
          <a:lstStyle/>
          <a:p>
            <a:pPr algn="ctr">
              <a:defRPr/>
            </a:pPr>
            <a:r>
              <a:rPr lang="en-US" sz="4400" b="1" dirty="0">
                <a:solidFill>
                  <a:srgbClr val="000099"/>
                </a:solidFill>
                <a:effectLst>
                  <a:outerShdw blurRad="38100" dist="38100" dir="2700000" algn="tl">
                    <a:srgbClr val="000000">
                      <a:alpha val="43137"/>
                    </a:srgbClr>
                  </a:outerShdw>
                </a:effectLst>
                <a:latin typeface="Calibri"/>
              </a:rPr>
              <a:t>Using disdrometers data to evaluate GPM-DPR products over Italy</a:t>
            </a:r>
          </a:p>
          <a:p>
            <a:pPr algn="ctr">
              <a:defRPr/>
            </a:pPr>
            <a:endParaRPr lang="it-IT" sz="1400" b="1" dirty="0">
              <a:solidFill>
                <a:srgbClr val="000099"/>
              </a:solidFill>
              <a:effectLst>
                <a:outerShdw blurRad="38100" dist="38100" dir="2700000" algn="tl">
                  <a:srgbClr val="000000">
                    <a:alpha val="43137"/>
                  </a:srgbClr>
                </a:outerShdw>
              </a:effectLst>
              <a:latin typeface="Calibri"/>
            </a:endParaRPr>
          </a:p>
          <a:p>
            <a:pPr>
              <a:defRPr/>
            </a:pPr>
            <a:r>
              <a:rPr lang="it-IT" sz="2000" dirty="0">
                <a:solidFill>
                  <a:prstClr val="black"/>
                </a:solidFill>
                <a:latin typeface="Calibri"/>
              </a:rPr>
              <a:t>Elisa Adirosi</a:t>
            </a:r>
            <a:r>
              <a:rPr lang="it-IT" sz="2000" baseline="30000" dirty="0">
                <a:solidFill>
                  <a:prstClr val="black"/>
                </a:solidFill>
                <a:latin typeface="Calibri"/>
              </a:rPr>
              <a:t>1</a:t>
            </a:r>
            <a:r>
              <a:rPr lang="it-IT" sz="2000" dirty="0">
                <a:solidFill>
                  <a:prstClr val="black"/>
                </a:solidFill>
                <a:latin typeface="Calibri"/>
              </a:rPr>
              <a:t>, Federico Porcù</a:t>
            </a:r>
            <a:r>
              <a:rPr lang="it-IT" sz="2000" baseline="30000" dirty="0">
                <a:solidFill>
                  <a:prstClr val="black"/>
                </a:solidFill>
                <a:latin typeface="Calibri"/>
              </a:rPr>
              <a:t>2</a:t>
            </a:r>
            <a:r>
              <a:rPr lang="it-IT" sz="2000" dirty="0">
                <a:solidFill>
                  <a:prstClr val="black"/>
                </a:solidFill>
                <a:latin typeface="Calibri"/>
              </a:rPr>
              <a:t>, Mario Montopoli</a:t>
            </a:r>
            <a:r>
              <a:rPr lang="it-IT" sz="2000" baseline="30000" dirty="0">
                <a:solidFill>
                  <a:prstClr val="black"/>
                </a:solidFill>
                <a:latin typeface="Calibri"/>
              </a:rPr>
              <a:t>1</a:t>
            </a:r>
            <a:r>
              <a:rPr lang="it-IT" sz="2000" dirty="0">
                <a:solidFill>
                  <a:prstClr val="black"/>
                </a:solidFill>
                <a:latin typeface="Calibri"/>
              </a:rPr>
              <a:t>, Luca Baldini</a:t>
            </a:r>
            <a:r>
              <a:rPr lang="it-IT" sz="2000" baseline="30000" dirty="0">
                <a:solidFill>
                  <a:prstClr val="black"/>
                </a:solidFill>
                <a:latin typeface="Calibri"/>
              </a:rPr>
              <a:t>1</a:t>
            </a:r>
            <a:r>
              <a:rPr lang="it-IT" sz="2000" dirty="0">
                <a:solidFill>
                  <a:prstClr val="black"/>
                </a:solidFill>
                <a:latin typeface="Calibri"/>
              </a:rPr>
              <a:t>, Alessandro Bracci</a:t>
            </a:r>
            <a:r>
              <a:rPr lang="it-IT" sz="2000" baseline="30000" dirty="0">
                <a:solidFill>
                  <a:prstClr val="black"/>
                </a:solidFill>
                <a:latin typeface="Calibri"/>
              </a:rPr>
              <a:t>1,2</a:t>
            </a:r>
            <a:r>
              <a:rPr lang="it-IT" sz="2000" dirty="0">
                <a:solidFill>
                  <a:prstClr val="black"/>
                </a:solidFill>
                <a:latin typeface="Calibri"/>
              </a:rPr>
              <a:t>, Vincenzo Capozzi</a:t>
            </a:r>
            <a:r>
              <a:rPr lang="it-IT" sz="2000" baseline="30000" dirty="0">
                <a:solidFill>
                  <a:prstClr val="black"/>
                </a:solidFill>
                <a:latin typeface="Calibri"/>
              </a:rPr>
              <a:t>3</a:t>
            </a:r>
            <a:r>
              <a:rPr lang="it-IT" sz="2000" dirty="0">
                <a:solidFill>
                  <a:prstClr val="black"/>
                </a:solidFill>
                <a:latin typeface="Calibri"/>
              </a:rPr>
              <a:t>, Clizia Annella</a:t>
            </a:r>
            <a:r>
              <a:rPr lang="it-IT" sz="2000" baseline="30000" dirty="0">
                <a:solidFill>
                  <a:prstClr val="black"/>
                </a:solidFill>
                <a:latin typeface="Calibri"/>
              </a:rPr>
              <a:t>3</a:t>
            </a:r>
            <a:r>
              <a:rPr lang="it-IT" sz="2000" dirty="0">
                <a:solidFill>
                  <a:prstClr val="black"/>
                </a:solidFill>
                <a:latin typeface="Calibri"/>
              </a:rPr>
              <a:t>, Giorgio Budillon</a:t>
            </a:r>
            <a:r>
              <a:rPr lang="it-IT" sz="2000" baseline="30000" dirty="0">
                <a:solidFill>
                  <a:prstClr val="black"/>
                </a:solidFill>
                <a:latin typeface="Calibri"/>
              </a:rPr>
              <a:t>3</a:t>
            </a:r>
            <a:r>
              <a:rPr lang="it-IT" sz="2000" dirty="0">
                <a:solidFill>
                  <a:prstClr val="black"/>
                </a:solidFill>
                <a:latin typeface="Calibri"/>
              </a:rPr>
              <a:t>, Edoardo Bucchignani</a:t>
            </a:r>
            <a:r>
              <a:rPr lang="it-IT" sz="2000" baseline="30000" dirty="0">
                <a:solidFill>
                  <a:prstClr val="black"/>
                </a:solidFill>
                <a:latin typeface="Calibri"/>
              </a:rPr>
              <a:t>4</a:t>
            </a:r>
            <a:r>
              <a:rPr lang="it-IT" sz="2000" dirty="0">
                <a:solidFill>
                  <a:prstClr val="black"/>
                </a:solidFill>
                <a:latin typeface="Calibri"/>
              </a:rPr>
              <a:t>, Alessandra Lucia Zollo</a:t>
            </a:r>
            <a:r>
              <a:rPr lang="it-IT" sz="2000" baseline="30000" dirty="0">
                <a:solidFill>
                  <a:prstClr val="black"/>
                </a:solidFill>
                <a:latin typeface="Calibri"/>
              </a:rPr>
              <a:t>4</a:t>
            </a:r>
            <a:r>
              <a:rPr lang="it-IT" sz="2000" dirty="0">
                <a:solidFill>
                  <a:prstClr val="black"/>
                </a:solidFill>
                <a:latin typeface="Calibri"/>
              </a:rPr>
              <a:t>, Orietta Cazzuli</a:t>
            </a:r>
            <a:r>
              <a:rPr lang="it-IT" sz="2000" baseline="30000" dirty="0">
                <a:solidFill>
                  <a:prstClr val="black"/>
                </a:solidFill>
                <a:latin typeface="Calibri"/>
              </a:rPr>
              <a:t>5</a:t>
            </a:r>
            <a:r>
              <a:rPr lang="it-IT" sz="2000" dirty="0">
                <a:solidFill>
                  <a:prstClr val="black"/>
                </a:solidFill>
                <a:latin typeface="Calibri"/>
              </a:rPr>
              <a:t>, Giulio Camisani</a:t>
            </a:r>
            <a:r>
              <a:rPr lang="it-IT" sz="2000" baseline="30000" dirty="0">
                <a:solidFill>
                  <a:prstClr val="black"/>
                </a:solidFill>
                <a:latin typeface="Calibri"/>
              </a:rPr>
              <a:t>5</a:t>
            </a:r>
            <a:r>
              <a:rPr lang="it-IT" sz="2000" dirty="0">
                <a:solidFill>
                  <a:prstClr val="black"/>
                </a:solidFill>
                <a:latin typeface="Calibri"/>
              </a:rPr>
              <a:t>, Renzo Bechini</a:t>
            </a:r>
            <a:r>
              <a:rPr lang="it-IT" sz="2000" baseline="30000" dirty="0">
                <a:solidFill>
                  <a:prstClr val="black"/>
                </a:solidFill>
                <a:latin typeface="Calibri"/>
              </a:rPr>
              <a:t>6</a:t>
            </a:r>
            <a:r>
              <a:rPr lang="it-IT" sz="2000" dirty="0">
                <a:solidFill>
                  <a:prstClr val="black"/>
                </a:solidFill>
                <a:latin typeface="Calibri"/>
              </a:rPr>
              <a:t>, Roberto Cremonini</a:t>
            </a:r>
            <a:r>
              <a:rPr lang="it-IT" sz="2000" baseline="30000" dirty="0">
                <a:solidFill>
                  <a:prstClr val="black"/>
                </a:solidFill>
                <a:latin typeface="Calibri"/>
              </a:rPr>
              <a:t>6</a:t>
            </a:r>
            <a:r>
              <a:rPr lang="it-IT" sz="2000" dirty="0">
                <a:solidFill>
                  <a:prstClr val="black"/>
                </a:solidFill>
                <a:latin typeface="Calibri"/>
              </a:rPr>
              <a:t>, Andrea Antonini</a:t>
            </a:r>
            <a:r>
              <a:rPr lang="it-IT" sz="2000" baseline="30000" dirty="0">
                <a:solidFill>
                  <a:prstClr val="black"/>
                </a:solidFill>
                <a:latin typeface="Calibri"/>
              </a:rPr>
              <a:t>7</a:t>
            </a:r>
            <a:r>
              <a:rPr lang="it-IT" sz="2000" dirty="0">
                <a:solidFill>
                  <a:prstClr val="black"/>
                </a:solidFill>
                <a:latin typeface="Calibri"/>
              </a:rPr>
              <a:t>, Alberto Ortolani</a:t>
            </a:r>
            <a:r>
              <a:rPr lang="it-IT" sz="2000" baseline="30000" dirty="0">
                <a:solidFill>
                  <a:prstClr val="black"/>
                </a:solidFill>
                <a:latin typeface="Calibri"/>
              </a:rPr>
              <a:t>7,8</a:t>
            </a:r>
            <a:r>
              <a:rPr lang="it-IT" sz="2000" dirty="0">
                <a:solidFill>
                  <a:prstClr val="black"/>
                </a:solidFill>
                <a:latin typeface="Calibri"/>
              </a:rPr>
              <a:t>, Samantha Melani</a:t>
            </a:r>
            <a:r>
              <a:rPr lang="it-IT" sz="2000" baseline="30000" dirty="0">
                <a:solidFill>
                  <a:prstClr val="black"/>
                </a:solidFill>
                <a:latin typeface="Calibri"/>
              </a:rPr>
              <a:t>7,8 </a:t>
            </a:r>
          </a:p>
          <a:p>
            <a:pPr>
              <a:lnSpc>
                <a:spcPct val="150000"/>
              </a:lnSpc>
              <a:defRPr/>
            </a:pPr>
            <a:endParaRPr lang="it-IT" sz="1100" dirty="0">
              <a:solidFill>
                <a:prstClr val="black"/>
              </a:solidFill>
              <a:latin typeface="Calibri"/>
            </a:endParaRPr>
          </a:p>
          <a:p>
            <a:pPr>
              <a:defRPr/>
            </a:pPr>
            <a:r>
              <a:rPr lang="it-IT" sz="1600" baseline="30000" dirty="0">
                <a:solidFill>
                  <a:prstClr val="black"/>
                </a:solidFill>
                <a:latin typeface="Calibri"/>
              </a:rPr>
              <a:t>1</a:t>
            </a:r>
            <a:r>
              <a:rPr lang="it-IT" sz="1600" dirty="0">
                <a:solidFill>
                  <a:prstClr val="black"/>
                </a:solidFill>
                <a:latin typeface="Calibri"/>
              </a:rPr>
              <a:t> National </a:t>
            </a:r>
            <a:r>
              <a:rPr lang="it-IT" sz="1600" dirty="0" err="1">
                <a:solidFill>
                  <a:prstClr val="black"/>
                </a:solidFill>
                <a:latin typeface="Calibri"/>
              </a:rPr>
              <a:t>Research</a:t>
            </a:r>
            <a:r>
              <a:rPr lang="it-IT" sz="1600" dirty="0">
                <a:solidFill>
                  <a:prstClr val="black"/>
                </a:solidFill>
                <a:latin typeface="Calibri"/>
              </a:rPr>
              <a:t> </a:t>
            </a:r>
            <a:r>
              <a:rPr lang="it-IT" sz="1600" dirty="0" err="1">
                <a:solidFill>
                  <a:prstClr val="black"/>
                </a:solidFill>
                <a:latin typeface="Calibri"/>
              </a:rPr>
              <a:t>Council</a:t>
            </a:r>
            <a:r>
              <a:rPr lang="it-IT" sz="1600" dirty="0">
                <a:solidFill>
                  <a:prstClr val="black"/>
                </a:solidFill>
                <a:latin typeface="Calibri"/>
              </a:rPr>
              <a:t> of </a:t>
            </a:r>
            <a:r>
              <a:rPr lang="it-IT" sz="1600" dirty="0" err="1">
                <a:solidFill>
                  <a:prstClr val="black"/>
                </a:solidFill>
                <a:latin typeface="Calibri"/>
              </a:rPr>
              <a:t>Italy</a:t>
            </a:r>
            <a:r>
              <a:rPr lang="it-IT" sz="1600" dirty="0">
                <a:solidFill>
                  <a:prstClr val="black"/>
                </a:solidFill>
                <a:latin typeface="Calibri"/>
              </a:rPr>
              <a:t>, Institute of </a:t>
            </a:r>
            <a:r>
              <a:rPr lang="it-IT" sz="1600" dirty="0" err="1">
                <a:solidFill>
                  <a:prstClr val="black"/>
                </a:solidFill>
                <a:latin typeface="Calibri"/>
              </a:rPr>
              <a:t>Atmospheric</a:t>
            </a:r>
            <a:r>
              <a:rPr lang="it-IT" sz="1600" dirty="0">
                <a:solidFill>
                  <a:prstClr val="black"/>
                </a:solidFill>
                <a:latin typeface="Calibri"/>
              </a:rPr>
              <a:t> Sciences and </a:t>
            </a:r>
            <a:r>
              <a:rPr lang="it-IT" sz="1600" dirty="0" err="1">
                <a:solidFill>
                  <a:prstClr val="black"/>
                </a:solidFill>
                <a:latin typeface="Calibri"/>
              </a:rPr>
              <a:t>Climate</a:t>
            </a:r>
            <a:r>
              <a:rPr lang="it-IT" sz="1600" dirty="0">
                <a:solidFill>
                  <a:prstClr val="black"/>
                </a:solidFill>
                <a:latin typeface="Calibri"/>
              </a:rPr>
              <a:t> (CNR-ISAC), Rome, </a:t>
            </a:r>
            <a:r>
              <a:rPr lang="it-IT" sz="1600" dirty="0" err="1">
                <a:solidFill>
                  <a:prstClr val="black"/>
                </a:solidFill>
                <a:latin typeface="Calibri"/>
              </a:rPr>
              <a:t>Italy</a:t>
            </a:r>
            <a:endParaRPr lang="it-IT" sz="1600" dirty="0">
              <a:solidFill>
                <a:prstClr val="black"/>
              </a:solidFill>
              <a:latin typeface="Calibri"/>
            </a:endParaRPr>
          </a:p>
          <a:p>
            <a:pPr>
              <a:defRPr/>
            </a:pPr>
            <a:r>
              <a:rPr lang="it-IT" sz="1600" baseline="30000" dirty="0">
                <a:solidFill>
                  <a:prstClr val="black"/>
                </a:solidFill>
                <a:latin typeface="Calibri"/>
              </a:rPr>
              <a:t>2 </a:t>
            </a:r>
            <a:r>
              <a:rPr lang="it-IT" sz="1600" dirty="0">
                <a:solidFill>
                  <a:prstClr val="black"/>
                </a:solidFill>
                <a:latin typeface="Calibri"/>
              </a:rPr>
              <a:t>Department of </a:t>
            </a:r>
            <a:r>
              <a:rPr lang="it-IT" sz="1600" dirty="0" err="1">
                <a:solidFill>
                  <a:prstClr val="black"/>
                </a:solidFill>
                <a:latin typeface="Calibri"/>
              </a:rPr>
              <a:t>Physics</a:t>
            </a:r>
            <a:r>
              <a:rPr lang="it-IT" sz="1600" dirty="0">
                <a:solidFill>
                  <a:prstClr val="black"/>
                </a:solidFill>
                <a:latin typeface="Calibri"/>
              </a:rPr>
              <a:t> and </a:t>
            </a:r>
            <a:r>
              <a:rPr lang="it-IT" sz="1600" dirty="0" err="1">
                <a:solidFill>
                  <a:prstClr val="black"/>
                </a:solidFill>
                <a:latin typeface="Calibri"/>
              </a:rPr>
              <a:t>Astronomy</a:t>
            </a:r>
            <a:r>
              <a:rPr lang="it-IT" sz="1600" dirty="0">
                <a:solidFill>
                  <a:prstClr val="black"/>
                </a:solidFill>
                <a:latin typeface="Calibri"/>
              </a:rPr>
              <a:t> “Augusto Righi”, University of Bologna, Bologna, </a:t>
            </a:r>
            <a:r>
              <a:rPr lang="it-IT" sz="1600" dirty="0" err="1">
                <a:solidFill>
                  <a:prstClr val="black"/>
                </a:solidFill>
                <a:latin typeface="Calibri"/>
              </a:rPr>
              <a:t>Italy</a:t>
            </a:r>
            <a:endParaRPr lang="it-IT" sz="1600" dirty="0">
              <a:solidFill>
                <a:prstClr val="black"/>
              </a:solidFill>
              <a:latin typeface="Calibri"/>
            </a:endParaRPr>
          </a:p>
          <a:p>
            <a:pPr>
              <a:defRPr/>
            </a:pPr>
            <a:r>
              <a:rPr lang="it-IT" sz="1600" baseline="30000" dirty="0">
                <a:solidFill>
                  <a:prstClr val="black"/>
                </a:solidFill>
                <a:latin typeface="Calibri"/>
              </a:rPr>
              <a:t>3</a:t>
            </a:r>
            <a:r>
              <a:rPr lang="it-IT" sz="1600" dirty="0">
                <a:solidFill>
                  <a:prstClr val="black"/>
                </a:solidFill>
                <a:latin typeface="Calibri"/>
              </a:rPr>
              <a:t> Department of Science and Technology, University of </a:t>
            </a:r>
            <a:r>
              <a:rPr lang="it-IT" sz="1600" dirty="0" err="1">
                <a:solidFill>
                  <a:prstClr val="black"/>
                </a:solidFill>
                <a:latin typeface="Calibri"/>
              </a:rPr>
              <a:t>Naples</a:t>
            </a:r>
            <a:r>
              <a:rPr lang="it-IT" sz="1600" dirty="0">
                <a:solidFill>
                  <a:prstClr val="black"/>
                </a:solidFill>
                <a:latin typeface="Calibri"/>
              </a:rPr>
              <a:t> “Parthenope”, </a:t>
            </a:r>
            <a:r>
              <a:rPr lang="it-IT" sz="1600" dirty="0" err="1">
                <a:solidFill>
                  <a:prstClr val="black"/>
                </a:solidFill>
                <a:latin typeface="Calibri"/>
              </a:rPr>
              <a:t>Naples</a:t>
            </a:r>
            <a:r>
              <a:rPr lang="it-IT" sz="1600" dirty="0">
                <a:solidFill>
                  <a:prstClr val="black"/>
                </a:solidFill>
                <a:latin typeface="Calibri"/>
              </a:rPr>
              <a:t>, </a:t>
            </a:r>
            <a:r>
              <a:rPr lang="it-IT" sz="1600" dirty="0" err="1">
                <a:solidFill>
                  <a:prstClr val="black"/>
                </a:solidFill>
                <a:latin typeface="Calibri"/>
              </a:rPr>
              <a:t>Italy</a:t>
            </a:r>
            <a:endParaRPr lang="it-IT" sz="1600" dirty="0">
              <a:solidFill>
                <a:prstClr val="black"/>
              </a:solidFill>
              <a:latin typeface="Calibri"/>
            </a:endParaRPr>
          </a:p>
          <a:p>
            <a:pPr>
              <a:defRPr/>
            </a:pPr>
            <a:r>
              <a:rPr lang="it-IT" sz="1600" baseline="30000" dirty="0">
                <a:solidFill>
                  <a:prstClr val="black"/>
                </a:solidFill>
                <a:latin typeface="Calibri"/>
              </a:rPr>
              <a:t>4</a:t>
            </a:r>
            <a:r>
              <a:rPr lang="it-IT" sz="1600" dirty="0">
                <a:solidFill>
                  <a:prstClr val="black"/>
                </a:solidFill>
                <a:latin typeface="Calibri"/>
              </a:rPr>
              <a:t> </a:t>
            </a:r>
            <a:r>
              <a:rPr lang="it-IT" sz="1600" dirty="0" err="1">
                <a:solidFill>
                  <a:prstClr val="black"/>
                </a:solidFill>
                <a:latin typeface="Calibri"/>
              </a:rPr>
              <a:t>Meteorology</a:t>
            </a:r>
            <a:r>
              <a:rPr lang="it-IT" sz="1600" dirty="0">
                <a:solidFill>
                  <a:prstClr val="black"/>
                </a:solidFill>
                <a:latin typeface="Calibri"/>
              </a:rPr>
              <a:t> Lab, Centro Italiano Ricerche Aerospaziali (CIRA), Capua, </a:t>
            </a:r>
            <a:r>
              <a:rPr lang="it-IT" sz="1600" dirty="0" err="1">
                <a:solidFill>
                  <a:prstClr val="black"/>
                </a:solidFill>
                <a:latin typeface="Calibri"/>
              </a:rPr>
              <a:t>Italy</a:t>
            </a:r>
            <a:endParaRPr lang="it-IT" sz="1600" dirty="0">
              <a:solidFill>
                <a:prstClr val="black"/>
              </a:solidFill>
              <a:latin typeface="Calibri"/>
            </a:endParaRPr>
          </a:p>
          <a:p>
            <a:pPr>
              <a:defRPr/>
            </a:pPr>
            <a:r>
              <a:rPr lang="it-IT" sz="1600" baseline="30000" dirty="0">
                <a:solidFill>
                  <a:prstClr val="black"/>
                </a:solidFill>
                <a:latin typeface="Calibri"/>
              </a:rPr>
              <a:t>5</a:t>
            </a:r>
            <a:r>
              <a:rPr lang="it-IT" sz="1600" dirty="0">
                <a:solidFill>
                  <a:prstClr val="black"/>
                </a:solidFill>
                <a:latin typeface="Calibri"/>
              </a:rPr>
              <a:t> </a:t>
            </a:r>
            <a:r>
              <a:rPr lang="it-IT" sz="1600" dirty="0" err="1">
                <a:solidFill>
                  <a:prstClr val="black"/>
                </a:solidFill>
                <a:latin typeface="Calibri"/>
              </a:rPr>
              <a:t>Regional</a:t>
            </a:r>
            <a:r>
              <a:rPr lang="it-IT" sz="1600" dirty="0">
                <a:solidFill>
                  <a:prstClr val="black"/>
                </a:solidFill>
                <a:latin typeface="Calibri"/>
              </a:rPr>
              <a:t> Agency for the </a:t>
            </a:r>
            <a:r>
              <a:rPr lang="it-IT" sz="1600" dirty="0" err="1">
                <a:solidFill>
                  <a:prstClr val="black"/>
                </a:solidFill>
                <a:latin typeface="Calibri"/>
              </a:rPr>
              <a:t>Protection</a:t>
            </a:r>
            <a:r>
              <a:rPr lang="it-IT" sz="1600" dirty="0">
                <a:solidFill>
                  <a:prstClr val="black"/>
                </a:solidFill>
                <a:latin typeface="Calibri"/>
              </a:rPr>
              <a:t> of the Environment of Lombardia (ARPA Lombardia), Milano, </a:t>
            </a:r>
            <a:r>
              <a:rPr lang="it-IT" sz="1600" dirty="0" err="1">
                <a:solidFill>
                  <a:prstClr val="black"/>
                </a:solidFill>
                <a:latin typeface="Calibri"/>
              </a:rPr>
              <a:t>Italy</a:t>
            </a:r>
            <a:endParaRPr lang="it-IT" sz="1600" dirty="0">
              <a:solidFill>
                <a:prstClr val="black"/>
              </a:solidFill>
              <a:latin typeface="Calibri"/>
            </a:endParaRPr>
          </a:p>
          <a:p>
            <a:pPr>
              <a:defRPr/>
            </a:pPr>
            <a:r>
              <a:rPr lang="it-IT" sz="1600" baseline="30000" dirty="0">
                <a:solidFill>
                  <a:prstClr val="black"/>
                </a:solidFill>
                <a:latin typeface="Calibri"/>
              </a:rPr>
              <a:t>6</a:t>
            </a:r>
            <a:r>
              <a:rPr lang="it-IT" sz="1600" dirty="0">
                <a:solidFill>
                  <a:prstClr val="black"/>
                </a:solidFill>
                <a:latin typeface="Calibri"/>
              </a:rPr>
              <a:t> </a:t>
            </a:r>
            <a:r>
              <a:rPr lang="it-IT" sz="1600" dirty="0" err="1">
                <a:solidFill>
                  <a:prstClr val="black"/>
                </a:solidFill>
                <a:latin typeface="Calibri"/>
              </a:rPr>
              <a:t>Regional</a:t>
            </a:r>
            <a:r>
              <a:rPr lang="it-IT" sz="1600" dirty="0">
                <a:solidFill>
                  <a:prstClr val="black"/>
                </a:solidFill>
                <a:latin typeface="Calibri"/>
              </a:rPr>
              <a:t> Agency for the </a:t>
            </a:r>
            <a:r>
              <a:rPr lang="it-IT" sz="1600" dirty="0" err="1">
                <a:solidFill>
                  <a:prstClr val="black"/>
                </a:solidFill>
                <a:latin typeface="Calibri"/>
              </a:rPr>
              <a:t>Protection</a:t>
            </a:r>
            <a:r>
              <a:rPr lang="it-IT" sz="1600" dirty="0">
                <a:solidFill>
                  <a:prstClr val="black"/>
                </a:solidFill>
                <a:latin typeface="Calibri"/>
              </a:rPr>
              <a:t> of the Environment of Piemonte (Arpa Piemonte), Torino, </a:t>
            </a:r>
            <a:r>
              <a:rPr lang="it-IT" sz="1600" dirty="0" err="1">
                <a:solidFill>
                  <a:prstClr val="black"/>
                </a:solidFill>
                <a:latin typeface="Calibri"/>
              </a:rPr>
              <a:t>Italy</a:t>
            </a:r>
            <a:endParaRPr lang="it-IT" sz="1600" dirty="0">
              <a:solidFill>
                <a:prstClr val="black"/>
              </a:solidFill>
              <a:latin typeface="Calibri"/>
            </a:endParaRPr>
          </a:p>
          <a:p>
            <a:pPr>
              <a:defRPr/>
            </a:pPr>
            <a:r>
              <a:rPr lang="it-IT" sz="1600" baseline="30000" dirty="0">
                <a:solidFill>
                  <a:prstClr val="black"/>
                </a:solidFill>
                <a:latin typeface="Calibri"/>
              </a:rPr>
              <a:t>7</a:t>
            </a:r>
            <a:r>
              <a:rPr lang="it-IT" sz="1600" dirty="0">
                <a:solidFill>
                  <a:prstClr val="black"/>
                </a:solidFill>
                <a:latin typeface="Calibri"/>
              </a:rPr>
              <a:t> </a:t>
            </a:r>
            <a:r>
              <a:rPr lang="it-IT" sz="1600" dirty="0" err="1">
                <a:solidFill>
                  <a:prstClr val="black"/>
                </a:solidFill>
                <a:latin typeface="Calibri"/>
              </a:rPr>
              <a:t>Laboratory</a:t>
            </a:r>
            <a:r>
              <a:rPr lang="it-IT" sz="1600" dirty="0">
                <a:solidFill>
                  <a:prstClr val="black"/>
                </a:solidFill>
                <a:latin typeface="Calibri"/>
              </a:rPr>
              <a:t> of </a:t>
            </a:r>
            <a:r>
              <a:rPr lang="it-IT" sz="1600" dirty="0" err="1">
                <a:solidFill>
                  <a:prstClr val="black"/>
                </a:solidFill>
                <a:latin typeface="Calibri"/>
              </a:rPr>
              <a:t>Environmental</a:t>
            </a:r>
            <a:r>
              <a:rPr lang="it-IT" sz="1600" dirty="0">
                <a:solidFill>
                  <a:prstClr val="black"/>
                </a:solidFill>
                <a:latin typeface="Calibri"/>
              </a:rPr>
              <a:t> Monitoring and </a:t>
            </a:r>
            <a:r>
              <a:rPr lang="it-IT" sz="1600" dirty="0" err="1">
                <a:solidFill>
                  <a:prstClr val="black"/>
                </a:solidFill>
                <a:latin typeface="Calibri"/>
              </a:rPr>
              <a:t>Modelling</a:t>
            </a:r>
            <a:r>
              <a:rPr lang="it-IT" sz="1600" dirty="0">
                <a:solidFill>
                  <a:prstClr val="black"/>
                </a:solidFill>
                <a:latin typeface="Calibri"/>
              </a:rPr>
              <a:t> for the </a:t>
            </a:r>
            <a:r>
              <a:rPr lang="it-IT" sz="1600" dirty="0" err="1">
                <a:solidFill>
                  <a:prstClr val="black"/>
                </a:solidFill>
                <a:latin typeface="Calibri"/>
              </a:rPr>
              <a:t>sustainable</a:t>
            </a:r>
            <a:r>
              <a:rPr lang="it-IT" sz="1600" dirty="0">
                <a:solidFill>
                  <a:prstClr val="black"/>
                </a:solidFill>
                <a:latin typeface="Calibri"/>
              </a:rPr>
              <a:t> </a:t>
            </a:r>
            <a:r>
              <a:rPr lang="it-IT" sz="1600" dirty="0" err="1">
                <a:solidFill>
                  <a:prstClr val="black"/>
                </a:solidFill>
                <a:latin typeface="Calibri"/>
              </a:rPr>
              <a:t>development</a:t>
            </a:r>
            <a:r>
              <a:rPr lang="it-IT" sz="1600" dirty="0">
                <a:solidFill>
                  <a:prstClr val="black"/>
                </a:solidFill>
                <a:latin typeface="Calibri"/>
              </a:rPr>
              <a:t> (</a:t>
            </a:r>
            <a:r>
              <a:rPr lang="it-IT" sz="1600" dirty="0" err="1">
                <a:solidFill>
                  <a:prstClr val="black"/>
                </a:solidFill>
                <a:latin typeface="Calibri"/>
              </a:rPr>
              <a:t>LaMMA</a:t>
            </a:r>
            <a:r>
              <a:rPr lang="it-IT" sz="1600" dirty="0">
                <a:solidFill>
                  <a:prstClr val="black"/>
                </a:solidFill>
                <a:latin typeface="Calibri"/>
              </a:rPr>
              <a:t>), Sesto Fiorentino (Florence), </a:t>
            </a:r>
            <a:r>
              <a:rPr lang="it-IT" sz="1600" dirty="0" err="1">
                <a:solidFill>
                  <a:prstClr val="black"/>
                </a:solidFill>
                <a:latin typeface="Calibri"/>
              </a:rPr>
              <a:t>Italy</a:t>
            </a:r>
            <a:endParaRPr lang="it-IT" sz="1600" dirty="0">
              <a:solidFill>
                <a:prstClr val="black"/>
              </a:solidFill>
              <a:latin typeface="Calibri"/>
            </a:endParaRPr>
          </a:p>
          <a:p>
            <a:pPr>
              <a:defRPr/>
            </a:pPr>
            <a:r>
              <a:rPr lang="it-IT" sz="1600" baseline="30000" dirty="0">
                <a:solidFill>
                  <a:prstClr val="black"/>
                </a:solidFill>
                <a:latin typeface="Calibri"/>
              </a:rPr>
              <a:t>8</a:t>
            </a:r>
            <a:r>
              <a:rPr lang="it-IT" sz="1600" dirty="0">
                <a:solidFill>
                  <a:prstClr val="black"/>
                </a:solidFill>
                <a:latin typeface="Calibri"/>
              </a:rPr>
              <a:t> National </a:t>
            </a:r>
            <a:r>
              <a:rPr lang="it-IT" sz="1600" dirty="0" err="1">
                <a:solidFill>
                  <a:prstClr val="black"/>
                </a:solidFill>
                <a:latin typeface="Calibri"/>
              </a:rPr>
              <a:t>Research</a:t>
            </a:r>
            <a:r>
              <a:rPr lang="it-IT" sz="1600" dirty="0">
                <a:solidFill>
                  <a:prstClr val="black"/>
                </a:solidFill>
                <a:latin typeface="Calibri"/>
              </a:rPr>
              <a:t> </a:t>
            </a:r>
            <a:r>
              <a:rPr lang="it-IT" sz="1600" dirty="0" err="1">
                <a:solidFill>
                  <a:prstClr val="black"/>
                </a:solidFill>
                <a:latin typeface="Calibri"/>
              </a:rPr>
              <a:t>Council</a:t>
            </a:r>
            <a:r>
              <a:rPr lang="it-IT" sz="1600" dirty="0">
                <a:solidFill>
                  <a:prstClr val="black"/>
                </a:solidFill>
                <a:latin typeface="Calibri"/>
              </a:rPr>
              <a:t> of </a:t>
            </a:r>
            <a:r>
              <a:rPr lang="it-IT" sz="1600" dirty="0" err="1">
                <a:solidFill>
                  <a:prstClr val="black"/>
                </a:solidFill>
                <a:latin typeface="Calibri"/>
              </a:rPr>
              <a:t>Italy</a:t>
            </a:r>
            <a:r>
              <a:rPr lang="it-IT" sz="1600" dirty="0">
                <a:solidFill>
                  <a:prstClr val="black"/>
                </a:solidFill>
                <a:latin typeface="Calibri"/>
              </a:rPr>
              <a:t>, Institute for the </a:t>
            </a:r>
            <a:r>
              <a:rPr lang="it-IT" sz="1600" dirty="0" err="1">
                <a:solidFill>
                  <a:prstClr val="black"/>
                </a:solidFill>
                <a:latin typeface="Calibri"/>
              </a:rPr>
              <a:t>Bioeconomy</a:t>
            </a:r>
            <a:r>
              <a:rPr lang="it-IT" sz="1600" dirty="0">
                <a:solidFill>
                  <a:prstClr val="black"/>
                </a:solidFill>
                <a:latin typeface="Calibri"/>
              </a:rPr>
              <a:t> (CNR-IBE), Sesto Fiorentino (Florence), </a:t>
            </a:r>
            <a:r>
              <a:rPr lang="it-IT" sz="1600" dirty="0" err="1">
                <a:solidFill>
                  <a:prstClr val="black"/>
                </a:solidFill>
                <a:latin typeface="Calibri"/>
              </a:rPr>
              <a:t>Italy</a:t>
            </a:r>
            <a:endParaRPr lang="it-IT" sz="1600" dirty="0">
              <a:solidFill>
                <a:prstClr val="black"/>
              </a:solidFill>
              <a:latin typeface="Calibri"/>
            </a:endParaRPr>
          </a:p>
          <a:p>
            <a:pPr>
              <a:defRPr/>
            </a:pPr>
            <a:endParaRPr lang="it-IT" sz="1600" dirty="0">
              <a:solidFill>
                <a:prstClr val="black"/>
              </a:solidFill>
              <a:latin typeface="Calibri"/>
            </a:endParaRPr>
          </a:p>
          <a:p>
            <a:pPr>
              <a:defRPr/>
            </a:pPr>
            <a:endParaRPr lang="fr-FR" dirty="0">
              <a:solidFill>
                <a:prstClr val="black"/>
              </a:solidFill>
              <a:latin typeface="Arial" charset="0"/>
              <a:ea typeface="DejaVu Sans" pitchFamily="34" charset="0"/>
              <a:cs typeface="Arial" charset="0"/>
            </a:endParaRPr>
          </a:p>
        </p:txBody>
      </p:sp>
      <p:sp>
        <p:nvSpPr>
          <p:cNvPr id="5" name="CasellaDiTesto 4"/>
          <p:cNvSpPr txBox="1"/>
          <p:nvPr/>
        </p:nvSpPr>
        <p:spPr>
          <a:xfrm>
            <a:off x="4600557" y="146373"/>
            <a:ext cx="3183147" cy="923330"/>
          </a:xfrm>
          <a:prstGeom prst="rect">
            <a:avLst/>
          </a:prstGeom>
          <a:noFill/>
        </p:spPr>
        <p:txBody>
          <a:bodyPr wrap="square" rtlCol="0">
            <a:spAutoFit/>
          </a:bodyPr>
          <a:lstStyle/>
          <a:p>
            <a:pPr algn="l"/>
            <a:r>
              <a:rPr lang="en-US" b="1" dirty="0">
                <a:solidFill>
                  <a:prstClr val="black"/>
                </a:solidFill>
                <a:latin typeface="Calibri"/>
              </a:rPr>
              <a:t>European Geosciences Union</a:t>
            </a:r>
          </a:p>
          <a:p>
            <a:pPr algn="l"/>
            <a:r>
              <a:rPr lang="en-US" b="1" dirty="0">
                <a:solidFill>
                  <a:prstClr val="black"/>
                </a:solidFill>
                <a:latin typeface="Calibri"/>
              </a:rPr>
              <a:t>General Assembly 2022</a:t>
            </a:r>
          </a:p>
          <a:p>
            <a:pPr algn="l"/>
            <a:r>
              <a:rPr lang="en-US" b="1" dirty="0">
                <a:solidFill>
                  <a:prstClr val="black"/>
                </a:solidFill>
                <a:latin typeface="Calibri"/>
              </a:rPr>
              <a:t>Vienna ,  27 May 2022</a:t>
            </a:r>
            <a:endParaRPr lang="it-IT" dirty="0"/>
          </a:p>
        </p:txBody>
      </p:sp>
      <p:pic>
        <p:nvPicPr>
          <p:cNvPr id="1030" name="Picture 6" descr="EGU 2022 - Call for abstracts session TS4.3 'Recent geodynamic evolution  and active tectonics of Mediterranean">
            <a:extLst>
              <a:ext uri="{FF2B5EF4-FFF2-40B4-BE49-F238E27FC236}">
                <a16:creationId xmlns:a16="http://schemas.microsoft.com/office/drawing/2014/main" id="{D86F5C7C-8499-9F9D-765D-147F7F4706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971" y="146373"/>
            <a:ext cx="419100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a:extLst>
              <a:ext uri="{FF2B5EF4-FFF2-40B4-BE49-F238E27FC236}">
                <a16:creationId xmlns:a16="http://schemas.microsoft.com/office/drawing/2014/main" id="{3E4B254D-396C-D89F-67C7-ACC2875205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70687" y="68038"/>
            <a:ext cx="771429" cy="1080000"/>
          </a:xfrm>
          <a:prstGeom prst="rect">
            <a:avLst/>
          </a:prstGeom>
        </p:spPr>
      </p:pic>
      <p:pic>
        <p:nvPicPr>
          <p:cNvPr id="21" name="Immagine 20">
            <a:extLst>
              <a:ext uri="{FF2B5EF4-FFF2-40B4-BE49-F238E27FC236}">
                <a16:creationId xmlns:a16="http://schemas.microsoft.com/office/drawing/2014/main" id="{255ABC9F-505F-90F5-58C0-4B4B59C250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3319" y="5959293"/>
            <a:ext cx="1817088" cy="900000"/>
          </a:xfrm>
          <a:prstGeom prst="rect">
            <a:avLst/>
          </a:prstGeom>
        </p:spPr>
      </p:pic>
      <p:pic>
        <p:nvPicPr>
          <p:cNvPr id="22" name="Immagine 21" descr="Immagine che contiene testo&#10;&#10;Descrizione generata automaticamente">
            <a:extLst>
              <a:ext uri="{FF2B5EF4-FFF2-40B4-BE49-F238E27FC236}">
                <a16:creationId xmlns:a16="http://schemas.microsoft.com/office/drawing/2014/main" id="{F661804E-D5AF-D186-B791-6687E8B6B73A}"/>
              </a:ext>
            </a:extLst>
          </p:cNvPr>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r="67722"/>
          <a:stretch/>
        </p:blipFill>
        <p:spPr>
          <a:xfrm>
            <a:off x="9001363" y="5917292"/>
            <a:ext cx="717114" cy="900000"/>
          </a:xfrm>
          <a:prstGeom prst="rect">
            <a:avLst/>
          </a:prstGeom>
        </p:spPr>
      </p:pic>
      <p:pic>
        <p:nvPicPr>
          <p:cNvPr id="23" name="Immagine 22" descr="Immagine che contiene testo&#10;&#10;Descrizione generata automaticamente">
            <a:extLst>
              <a:ext uri="{FF2B5EF4-FFF2-40B4-BE49-F238E27FC236}">
                <a16:creationId xmlns:a16="http://schemas.microsoft.com/office/drawing/2014/main" id="{12450567-B5C9-A729-1548-4041672ACD1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73047" y="6064410"/>
            <a:ext cx="2857500" cy="733425"/>
          </a:xfrm>
          <a:prstGeom prst="rect">
            <a:avLst/>
          </a:prstGeom>
        </p:spPr>
      </p:pic>
      <p:pic>
        <p:nvPicPr>
          <p:cNvPr id="24" name="Immagine 23" descr="Immagine che contiene testo, clipart&#10;&#10;Descrizione generata automaticamente">
            <a:extLst>
              <a:ext uri="{FF2B5EF4-FFF2-40B4-BE49-F238E27FC236}">
                <a16:creationId xmlns:a16="http://schemas.microsoft.com/office/drawing/2014/main" id="{E0F4174A-65F8-1151-F275-07E405D1F55C}"/>
              </a:ext>
            </a:extLst>
          </p:cNvPr>
          <p:cNvPicPr>
            <a:picLocks noChangeAspect="1"/>
          </p:cNvPicPr>
          <p:nvPr/>
        </p:nvPicPr>
        <p:blipFill rotWithShape="1">
          <a:blip r:embed="rId9">
            <a:extLst>
              <a:ext uri="{28A0092B-C50C-407E-A947-70E740481C1C}">
                <a14:useLocalDpi xmlns:a14="http://schemas.microsoft.com/office/drawing/2010/main" val="0"/>
              </a:ext>
            </a:extLst>
          </a:blip>
          <a:srcRect l="1" r="2334"/>
          <a:stretch/>
        </p:blipFill>
        <p:spPr>
          <a:xfrm>
            <a:off x="58368" y="5918923"/>
            <a:ext cx="1604424" cy="900000"/>
          </a:xfrm>
          <a:prstGeom prst="rect">
            <a:avLst/>
          </a:prstGeom>
        </p:spPr>
      </p:pic>
      <p:pic>
        <p:nvPicPr>
          <p:cNvPr id="26" name="Picture 2" descr="ARPA Lombardia | Portale del Servizio Geologico d'Italia">
            <a:extLst>
              <a:ext uri="{FF2B5EF4-FFF2-40B4-BE49-F238E27FC236}">
                <a16:creationId xmlns:a16="http://schemas.microsoft.com/office/drawing/2014/main" id="{B30DE2D2-E62B-3836-E556-53322EF1779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00406" y="5969443"/>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arpa-piemonte-logo-300 - Monterosa Sky Marathon">
            <a:extLst>
              <a:ext uri="{FF2B5EF4-FFF2-40B4-BE49-F238E27FC236}">
                <a16:creationId xmlns:a16="http://schemas.microsoft.com/office/drawing/2014/main" id="{5A310EB2-906F-F445-3E6F-453C50742A3D}"/>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20383" b="27476"/>
          <a:stretch/>
        </p:blipFill>
        <p:spPr bwMode="auto">
          <a:xfrm>
            <a:off x="2826214" y="5878381"/>
            <a:ext cx="1726090" cy="90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Immagine 11">
            <a:extLst>
              <a:ext uri="{FF2B5EF4-FFF2-40B4-BE49-F238E27FC236}">
                <a16:creationId xmlns:a16="http://schemas.microsoft.com/office/drawing/2014/main" id="{59B88D4C-2A16-0D10-7347-CE6F1A105CD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159771" y="5881313"/>
            <a:ext cx="900000" cy="900000"/>
          </a:xfrm>
          <a:prstGeom prst="rect">
            <a:avLst/>
          </a:prstGeom>
        </p:spPr>
      </p:pic>
    </p:spTree>
    <p:extLst>
      <p:ext uri="{BB962C8B-B14F-4D97-AF65-F5344CB8AC3E}">
        <p14:creationId xmlns:p14="http://schemas.microsoft.com/office/powerpoint/2010/main" val="42880477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uppo 38">
            <a:extLst>
              <a:ext uri="{FF2B5EF4-FFF2-40B4-BE49-F238E27FC236}">
                <a16:creationId xmlns:a16="http://schemas.microsoft.com/office/drawing/2014/main" id="{FB868BC9-3B99-4865-926D-EDF49B6283DD}"/>
              </a:ext>
            </a:extLst>
          </p:cNvPr>
          <p:cNvGrpSpPr>
            <a:grpSpLocks noChangeAspect="1"/>
          </p:cNvGrpSpPr>
          <p:nvPr/>
        </p:nvGrpSpPr>
        <p:grpSpPr>
          <a:xfrm>
            <a:off x="4833494" y="1148038"/>
            <a:ext cx="4318478" cy="3240000"/>
            <a:chOff x="1595437" y="52388"/>
            <a:chExt cx="9001125" cy="6753224"/>
          </a:xfrm>
        </p:grpSpPr>
        <p:pic>
          <p:nvPicPr>
            <p:cNvPr id="36" name="Immagine 35" descr="Immagine che contiene mappa&#10;&#10;Descrizione generata automaticamente">
              <a:extLst>
                <a:ext uri="{FF2B5EF4-FFF2-40B4-BE49-F238E27FC236}">
                  <a16:creationId xmlns:a16="http://schemas.microsoft.com/office/drawing/2014/main" id="{CFB39B5E-E28E-4339-8A42-3315C5D2C6F6}"/>
                </a:ext>
              </a:extLst>
            </p:cNvPr>
            <p:cNvPicPr>
              <a:picLocks noChangeAspect="1"/>
            </p:cNvPicPr>
            <p:nvPr/>
          </p:nvPicPr>
          <p:blipFill rotWithShape="1">
            <a:blip r:embed="rId2">
              <a:extLst>
                <a:ext uri="{28A0092B-C50C-407E-A947-70E740481C1C}">
                  <a14:useLocalDpi xmlns:a14="http://schemas.microsoft.com/office/drawing/2010/main" val="0"/>
                </a:ext>
              </a:extLst>
            </a:blip>
            <a:srcRect t="313"/>
            <a:stretch/>
          </p:blipFill>
          <p:spPr>
            <a:xfrm>
              <a:off x="1595437" y="73545"/>
              <a:ext cx="9001125" cy="6732067"/>
            </a:xfrm>
            <a:prstGeom prst="rect">
              <a:avLst/>
            </a:prstGeom>
          </p:spPr>
        </p:pic>
        <p:sp>
          <p:nvSpPr>
            <p:cNvPr id="37" name="Rettangolo 36">
              <a:extLst>
                <a:ext uri="{FF2B5EF4-FFF2-40B4-BE49-F238E27FC236}">
                  <a16:creationId xmlns:a16="http://schemas.microsoft.com/office/drawing/2014/main" id="{C9B330DB-19FA-43DD-A9C9-2D38AAA9606A}"/>
                </a:ext>
              </a:extLst>
            </p:cNvPr>
            <p:cNvSpPr/>
            <p:nvPr/>
          </p:nvSpPr>
          <p:spPr>
            <a:xfrm>
              <a:off x="3129841" y="52388"/>
              <a:ext cx="5016663" cy="556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Immagine 2">
            <a:extLst>
              <a:ext uri="{FF2B5EF4-FFF2-40B4-BE49-F238E27FC236}">
                <a16:creationId xmlns:a16="http://schemas.microsoft.com/office/drawing/2014/main" id="{30049F7C-9E92-4566-A6EF-4B380BB81B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458" y="3289052"/>
            <a:ext cx="3011202" cy="3277364"/>
          </a:xfrm>
          <a:prstGeom prst="rect">
            <a:avLst/>
          </a:prstGeom>
        </p:spPr>
      </p:pic>
      <p:sp>
        <p:nvSpPr>
          <p:cNvPr id="8" name="CasellaDiTesto 7">
            <a:extLst>
              <a:ext uri="{FF2B5EF4-FFF2-40B4-BE49-F238E27FC236}">
                <a16:creationId xmlns:a16="http://schemas.microsoft.com/office/drawing/2014/main" id="{2C5C2669-C8E2-4357-8A9A-A8D0D2EB259D}"/>
              </a:ext>
            </a:extLst>
          </p:cNvPr>
          <p:cNvSpPr txBox="1"/>
          <p:nvPr/>
        </p:nvSpPr>
        <p:spPr>
          <a:xfrm>
            <a:off x="108857" y="80466"/>
            <a:ext cx="12083143" cy="1446550"/>
          </a:xfrm>
          <a:prstGeom prst="rect">
            <a:avLst/>
          </a:prstGeom>
          <a:noFill/>
        </p:spPr>
        <p:txBody>
          <a:bodyPr wrap="square" rtlCol="0">
            <a:spAutoFit/>
          </a:bodyPr>
          <a:lstStyle/>
          <a:p>
            <a:r>
              <a:rPr lang="en-US" sz="4400" b="1" dirty="0">
                <a:solidFill>
                  <a:srgbClr val="000099"/>
                </a:solidFill>
                <a:effectLst>
                  <a:outerShdw blurRad="38100" dist="38100" dir="2700000" algn="tl">
                    <a:srgbClr val="000000">
                      <a:alpha val="43137"/>
                    </a:srgbClr>
                  </a:outerShdw>
                </a:effectLst>
                <a:latin typeface="Calibri"/>
              </a:rPr>
              <a:t>GPM (Global Precipitation Measurement) precipitation products</a:t>
            </a:r>
          </a:p>
        </p:txBody>
      </p:sp>
      <p:sp>
        <p:nvSpPr>
          <p:cNvPr id="4" name="CasellaDiTesto 3">
            <a:extLst>
              <a:ext uri="{FF2B5EF4-FFF2-40B4-BE49-F238E27FC236}">
                <a16:creationId xmlns:a16="http://schemas.microsoft.com/office/drawing/2014/main" id="{8A5D5D17-4DA1-4B1D-86A9-A1151A376CEC}"/>
              </a:ext>
            </a:extLst>
          </p:cNvPr>
          <p:cNvSpPr txBox="1"/>
          <p:nvPr/>
        </p:nvSpPr>
        <p:spPr>
          <a:xfrm>
            <a:off x="0" y="1527016"/>
            <a:ext cx="4318478" cy="2031325"/>
          </a:xfrm>
          <a:prstGeom prst="rect">
            <a:avLst/>
          </a:prstGeom>
          <a:noFill/>
        </p:spPr>
        <p:txBody>
          <a:bodyPr wrap="square" rtlCol="0">
            <a:sp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Dual-Frequency Precipitation Radar (DPR):13.6 GHz and 35.5 GHz</a:t>
            </a:r>
            <a:r>
              <a:rPr lang="it-IT"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it-IT" dirty="0">
                <a:latin typeface="Times New Roman" panose="02020603050405020304" pitchFamily="18" charset="0"/>
                <a:cs typeface="Times New Roman" panose="02020603050405020304" pitchFamily="18" charset="0"/>
              </a:rPr>
              <a:t>Footprint of 5 km and </a:t>
            </a:r>
            <a:r>
              <a:rPr lang="it-IT" dirty="0" err="1">
                <a:latin typeface="Times New Roman" panose="02020603050405020304" pitchFamily="18" charset="0"/>
                <a:cs typeface="Times New Roman" panose="02020603050405020304" pitchFamily="18" charset="0"/>
              </a:rPr>
              <a:t>swath</a:t>
            </a:r>
            <a:r>
              <a:rPr lang="it-IT" dirty="0">
                <a:latin typeface="Times New Roman" panose="02020603050405020304" pitchFamily="18" charset="0"/>
                <a:cs typeface="Times New Roman" panose="02020603050405020304" pitchFamily="18" charset="0"/>
              </a:rPr>
              <a:t> of 245 km (for Ku band) and 125 km (for Ka band).</a:t>
            </a:r>
          </a:p>
          <a:p>
            <a:pPr marL="285750" indent="-285750" algn="just">
              <a:buFont typeface="Arial" panose="020B0604020202020204" pitchFamily="34" charset="0"/>
              <a:buChar char="•"/>
            </a:pPr>
            <a:r>
              <a:rPr lang="it-IT" dirty="0" err="1">
                <a:latin typeface="Times New Roman" panose="02020603050405020304" pitchFamily="18" charset="0"/>
                <a:cs typeface="Times New Roman" panose="02020603050405020304" pitchFamily="18" charset="0"/>
              </a:rPr>
              <a:t>Scan</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modes</a:t>
            </a:r>
            <a:r>
              <a:rPr lang="it-IT" dirty="0">
                <a:latin typeface="Times New Roman" panose="02020603050405020304" pitchFamily="18" charset="0"/>
                <a:cs typeface="Times New Roman" panose="02020603050405020304" pitchFamily="18" charset="0"/>
              </a:rPr>
              <a:t>: </a:t>
            </a:r>
            <a:r>
              <a:rPr lang="en-US" b="1" dirty="0">
                <a:solidFill>
                  <a:schemeClr val="accent1"/>
                </a:solidFill>
                <a:latin typeface="Times New Roman" panose="02020603050405020304" pitchFamily="18" charset="0"/>
                <a:cs typeface="Times New Roman" panose="02020603050405020304" pitchFamily="18" charset="0"/>
              </a:rPr>
              <a:t>Normal Scan (NS), </a:t>
            </a:r>
            <a:r>
              <a:rPr lang="en-US" b="1" dirty="0">
                <a:solidFill>
                  <a:srgbClr val="FFC000"/>
                </a:solidFill>
                <a:latin typeface="Times New Roman" panose="02020603050405020304" pitchFamily="18" charset="0"/>
                <a:cs typeface="Times New Roman" panose="02020603050405020304" pitchFamily="18" charset="0"/>
              </a:rPr>
              <a:t>Matched Scan (MS), </a:t>
            </a:r>
            <a:r>
              <a:rPr lang="en-US" b="1" dirty="0">
                <a:solidFill>
                  <a:srgbClr val="FA06DD"/>
                </a:solidFill>
                <a:latin typeface="Times New Roman" panose="02020603050405020304" pitchFamily="18" charset="0"/>
                <a:cs typeface="Times New Roman" panose="02020603050405020304" pitchFamily="18" charset="0"/>
              </a:rPr>
              <a:t>High Sensitivity (HS)</a:t>
            </a:r>
          </a:p>
        </p:txBody>
      </p:sp>
      <p:sp>
        <p:nvSpPr>
          <p:cNvPr id="5" name="CasellaDiTesto 4">
            <a:extLst>
              <a:ext uri="{FF2B5EF4-FFF2-40B4-BE49-F238E27FC236}">
                <a16:creationId xmlns:a16="http://schemas.microsoft.com/office/drawing/2014/main" id="{A7F30951-CAD4-4BC5-998A-10925DBF1767}"/>
              </a:ext>
            </a:extLst>
          </p:cNvPr>
          <p:cNvSpPr txBox="1"/>
          <p:nvPr/>
        </p:nvSpPr>
        <p:spPr>
          <a:xfrm>
            <a:off x="0" y="6581001"/>
            <a:ext cx="4318478" cy="276999"/>
          </a:xfrm>
          <a:prstGeom prst="rect">
            <a:avLst/>
          </a:prstGeom>
          <a:noFill/>
        </p:spPr>
        <p:txBody>
          <a:bodyPr wrap="square" rtlCol="0">
            <a:spAutoFit/>
          </a:bodyPr>
          <a:lstStyle/>
          <a:p>
            <a:r>
              <a:rPr lang="it-IT" sz="1200" dirty="0">
                <a:latin typeface="Times New Roman" panose="02020603050405020304" pitchFamily="18" charset="0"/>
                <a:cs typeface="Times New Roman" panose="02020603050405020304" pitchFamily="18" charset="0"/>
              </a:rPr>
              <a:t>From </a:t>
            </a:r>
            <a:r>
              <a:rPr lang="en-US" sz="1200" dirty="0">
                <a:latin typeface="Times New Roman" panose="02020603050405020304" pitchFamily="18" charset="0"/>
                <a:cs typeface="Times New Roman" panose="02020603050405020304" pitchFamily="18" charset="0"/>
              </a:rPr>
              <a:t>”GPM/DPR Level-2 Algorithm Theoretical Basis Document”</a:t>
            </a:r>
          </a:p>
        </p:txBody>
      </p:sp>
      <p:sp>
        <p:nvSpPr>
          <p:cNvPr id="42" name="CasellaDiTesto 41">
            <a:extLst>
              <a:ext uri="{FF2B5EF4-FFF2-40B4-BE49-F238E27FC236}">
                <a16:creationId xmlns:a16="http://schemas.microsoft.com/office/drawing/2014/main" id="{C917012C-335E-4915-9B76-DF532519DCC2}"/>
              </a:ext>
            </a:extLst>
          </p:cNvPr>
          <p:cNvSpPr txBox="1"/>
          <p:nvPr/>
        </p:nvSpPr>
        <p:spPr>
          <a:xfrm>
            <a:off x="4988560" y="4457266"/>
            <a:ext cx="7023454" cy="2308324"/>
          </a:xfrm>
          <a:prstGeom prst="rect">
            <a:avLst/>
          </a:prstGeom>
          <a:noFill/>
        </p:spPr>
        <p:txBody>
          <a:bodyPr wrap="square">
            <a:spAutoFit/>
          </a:bodyPr>
          <a:lstStyle/>
          <a:p>
            <a:pPr marL="285750" indent="-285750" algn="just">
              <a:buFont typeface="Arial" panose="020B0604020202020204" pitchFamily="34" charset="0"/>
              <a:buChar char="•"/>
            </a:pPr>
            <a:r>
              <a:rPr lang="en-AU" b="1" dirty="0">
                <a:latin typeface="Times New Roman" panose="02020603050405020304" pitchFamily="18" charset="0"/>
                <a:cs typeface="Times New Roman" panose="02020603050405020304" pitchFamily="18" charset="0"/>
              </a:rPr>
              <a:t>GPM DPR Products</a:t>
            </a:r>
            <a:r>
              <a:rPr lang="en-AU" dirty="0">
                <a:latin typeface="Times New Roman" panose="02020603050405020304" pitchFamily="18" charset="0"/>
                <a:cs typeface="Times New Roman" panose="02020603050405020304" pitchFamily="18" charset="0"/>
              </a:rPr>
              <a:t>: precipitation Level 2 (L2) products (version 6A), in particular the dual-frequency products 2ADPR-NS, 2ADPR-MS and 2ADPR-HS, and the single frequency products 2AKa-MS, 2AKa-HS and 2AKu-NS.</a:t>
            </a:r>
          </a:p>
          <a:p>
            <a:pPr marL="285750" indent="-285750" algn="just">
              <a:buFont typeface="Arial" panose="020B0604020202020204" pitchFamily="34" charset="0"/>
              <a:buChar char="•"/>
            </a:pPr>
            <a:r>
              <a:rPr lang="en-AU" b="1" dirty="0">
                <a:latin typeface="Times New Roman" panose="02020603050405020304" pitchFamily="18" charset="0"/>
                <a:cs typeface="Times New Roman" panose="02020603050405020304" pitchFamily="18" charset="0"/>
              </a:rPr>
              <a:t>Variables</a:t>
            </a:r>
            <a:r>
              <a:rPr lang="en-AU" dirty="0">
                <a:latin typeface="Times New Roman" panose="02020603050405020304" pitchFamily="18" charset="0"/>
                <a:cs typeface="Times New Roman" panose="02020603050405020304" pitchFamily="18" charset="0"/>
              </a:rPr>
              <a:t>: </a:t>
            </a:r>
            <a:r>
              <a:rPr lang="en-AU" i="1" dirty="0" err="1">
                <a:latin typeface="Times New Roman" panose="02020603050405020304" pitchFamily="18" charset="0"/>
                <a:cs typeface="Times New Roman" panose="02020603050405020304" pitchFamily="18" charset="0"/>
              </a:rPr>
              <a:t>precipRateNearSurface</a:t>
            </a:r>
            <a:r>
              <a:rPr lang="en-AU" i="1" dirty="0">
                <a:latin typeface="Times New Roman" panose="02020603050405020304" pitchFamily="18" charset="0"/>
                <a:cs typeface="Times New Roman" panose="02020603050405020304" pitchFamily="18" charset="0"/>
              </a:rPr>
              <a:t> (R), </a:t>
            </a:r>
            <a:r>
              <a:rPr lang="en-AU" i="1" dirty="0" err="1">
                <a:latin typeface="Times New Roman" panose="02020603050405020304" pitchFamily="18" charset="0"/>
                <a:cs typeface="Times New Roman" panose="02020603050405020304" pitchFamily="18" charset="0"/>
              </a:rPr>
              <a:t>zFactorCorrectedNearSurface</a:t>
            </a:r>
            <a:r>
              <a:rPr lang="en-AU" i="1" dirty="0">
                <a:latin typeface="Times New Roman" panose="02020603050405020304" pitchFamily="18" charset="0"/>
                <a:cs typeface="Times New Roman" panose="02020603050405020304" pitchFamily="18" charset="0"/>
              </a:rPr>
              <a:t> (Z), </a:t>
            </a:r>
            <a:r>
              <a:rPr lang="en-AU" i="1" dirty="0" err="1">
                <a:latin typeface="Times New Roman" panose="02020603050405020304" pitchFamily="18" charset="0"/>
                <a:cs typeface="Times New Roman" panose="02020603050405020304" pitchFamily="18" charset="0"/>
              </a:rPr>
              <a:t>paramDSD</a:t>
            </a:r>
            <a:r>
              <a:rPr lang="en-AU" i="1" dirty="0">
                <a:latin typeface="Times New Roman" panose="02020603050405020304" pitchFamily="18" charset="0"/>
                <a:cs typeface="Times New Roman" panose="02020603050405020304" pitchFamily="18" charset="0"/>
              </a:rPr>
              <a:t> (</a:t>
            </a:r>
            <a:r>
              <a:rPr lang="en-AU" i="1" dirty="0" err="1">
                <a:latin typeface="Times New Roman" panose="02020603050405020304" pitchFamily="18" charset="0"/>
                <a:cs typeface="Times New Roman" panose="02020603050405020304" pitchFamily="18" charset="0"/>
              </a:rPr>
              <a:t>N</a:t>
            </a:r>
            <a:r>
              <a:rPr lang="en-AU" i="1" baseline="-25000" dirty="0" err="1">
                <a:latin typeface="Times New Roman" panose="02020603050405020304" pitchFamily="18" charset="0"/>
                <a:cs typeface="Times New Roman" panose="02020603050405020304" pitchFamily="18" charset="0"/>
              </a:rPr>
              <a:t>w</a:t>
            </a:r>
            <a:r>
              <a:rPr lang="en-AU" i="1" baseline="-25000" dirty="0">
                <a:latin typeface="Times New Roman" panose="02020603050405020304" pitchFamily="18" charset="0"/>
                <a:cs typeface="Times New Roman" panose="02020603050405020304" pitchFamily="18" charset="0"/>
              </a:rPr>
              <a:t>  </a:t>
            </a:r>
            <a:r>
              <a:rPr lang="en-AU" dirty="0">
                <a:latin typeface="Times New Roman" panose="02020603050405020304" pitchFamily="18" charset="0"/>
                <a:cs typeface="Times New Roman" panose="02020603050405020304" pitchFamily="18" charset="0"/>
              </a:rPr>
              <a:t>e</a:t>
            </a:r>
            <a:r>
              <a:rPr lang="en-AU" i="1" dirty="0">
                <a:latin typeface="Times New Roman" panose="02020603050405020304" pitchFamily="18" charset="0"/>
                <a:cs typeface="Times New Roman" panose="02020603050405020304" pitchFamily="18" charset="0"/>
              </a:rPr>
              <a:t> D</a:t>
            </a:r>
            <a:r>
              <a:rPr lang="en-AU" i="1" baseline="-25000" dirty="0">
                <a:latin typeface="Times New Roman" panose="02020603050405020304" pitchFamily="18" charset="0"/>
                <a:cs typeface="Times New Roman" panose="02020603050405020304" pitchFamily="18" charset="0"/>
              </a:rPr>
              <a:t>m</a:t>
            </a:r>
            <a:r>
              <a:rPr lang="en-AU" i="1" dirty="0">
                <a:latin typeface="Times New Roman" panose="02020603050405020304" pitchFamily="18" charset="0"/>
                <a:cs typeface="Times New Roman" panose="02020603050405020304" pitchFamily="18" charset="0"/>
              </a:rPr>
              <a:t>)</a:t>
            </a:r>
            <a:r>
              <a:rPr lang="en-AU" dirty="0">
                <a:latin typeface="Times New Roman" panose="02020603050405020304" pitchFamily="18" charset="0"/>
                <a:cs typeface="Times New Roman" panose="02020603050405020304" pitchFamily="18" charset="0"/>
              </a:rPr>
              <a:t>. All the variables have been obtained at the first available (i.e. clutter free) bin near the ground that in our analysis range between 0.60 km and 1.48 km.</a:t>
            </a:r>
          </a:p>
        </p:txBody>
      </p:sp>
      <p:sp>
        <p:nvSpPr>
          <p:cNvPr id="41" name="CasellaDiTesto 40">
            <a:extLst>
              <a:ext uri="{FF2B5EF4-FFF2-40B4-BE49-F238E27FC236}">
                <a16:creationId xmlns:a16="http://schemas.microsoft.com/office/drawing/2014/main" id="{4AA086A0-00B5-4ED5-861D-116487103D97}"/>
              </a:ext>
            </a:extLst>
          </p:cNvPr>
          <p:cNvSpPr txBox="1"/>
          <p:nvPr/>
        </p:nvSpPr>
        <p:spPr>
          <a:xfrm>
            <a:off x="8648525" y="1846583"/>
            <a:ext cx="2958017" cy="646331"/>
          </a:xfrm>
          <a:prstGeom prst="rect">
            <a:avLst/>
          </a:prstGeom>
          <a:noFill/>
        </p:spPr>
        <p:txBody>
          <a:bodyPr wrap="square" rtlCol="0">
            <a:spAutoFit/>
          </a:bodyPr>
          <a:lstStyle/>
          <a:p>
            <a:r>
              <a:rPr lang="it-IT"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Example</a:t>
            </a:r>
            <a:r>
              <a:rPr lang="it-IT"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of  Z from GPM DPR on  21 </a:t>
            </a:r>
            <a:r>
              <a:rPr lang="it-IT"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December</a:t>
            </a:r>
            <a:r>
              <a:rPr lang="it-IT"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2019</a:t>
            </a:r>
            <a:endPar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9" name="Immagine 28">
            <a:extLst>
              <a:ext uri="{FF2B5EF4-FFF2-40B4-BE49-F238E27FC236}">
                <a16:creationId xmlns:a16="http://schemas.microsoft.com/office/drawing/2014/main" id="{29B91BE9-4945-6543-B34A-B0DA3583E3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0687" y="68038"/>
            <a:ext cx="771429" cy="1080000"/>
          </a:xfrm>
          <a:prstGeom prst="rect">
            <a:avLst/>
          </a:prstGeom>
        </p:spPr>
      </p:pic>
    </p:spTree>
    <p:extLst>
      <p:ext uri="{BB962C8B-B14F-4D97-AF65-F5344CB8AC3E}">
        <p14:creationId xmlns:p14="http://schemas.microsoft.com/office/powerpoint/2010/main" val="1045940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2C5C2669-C8E2-4357-8A9A-A8D0D2EB259D}"/>
              </a:ext>
            </a:extLst>
          </p:cNvPr>
          <p:cNvSpPr txBox="1"/>
          <p:nvPr/>
        </p:nvSpPr>
        <p:spPr>
          <a:xfrm>
            <a:off x="108000" y="79200"/>
            <a:ext cx="10636898" cy="769441"/>
          </a:xfrm>
          <a:prstGeom prst="rect">
            <a:avLst/>
          </a:prstGeom>
          <a:noFill/>
        </p:spPr>
        <p:txBody>
          <a:bodyPr wrap="square" rtlCol="0">
            <a:spAutoFit/>
          </a:bodyPr>
          <a:lstStyle/>
          <a:p>
            <a:r>
              <a:rPr lang="en-US" sz="4400" b="1" dirty="0">
                <a:solidFill>
                  <a:srgbClr val="000099"/>
                </a:solidFill>
                <a:effectLst>
                  <a:outerShdw blurRad="38100" dist="38100" dir="2700000" algn="tl">
                    <a:srgbClr val="000000">
                      <a:alpha val="43137"/>
                    </a:srgbClr>
                  </a:outerShdw>
                </a:effectLst>
                <a:latin typeface="Calibri"/>
              </a:rPr>
              <a:t>Ground based devices: disdrometers</a:t>
            </a:r>
          </a:p>
        </p:txBody>
      </p:sp>
      <p:pic>
        <p:nvPicPr>
          <p:cNvPr id="40" name="Immagine 39">
            <a:extLst>
              <a:ext uri="{FF2B5EF4-FFF2-40B4-BE49-F238E27FC236}">
                <a16:creationId xmlns:a16="http://schemas.microsoft.com/office/drawing/2014/main" id="{F3A60256-B745-4989-92A7-A245EA0F31C6}"/>
              </a:ext>
            </a:extLst>
          </p:cNvPr>
          <p:cNvPicPr>
            <a:picLocks noChangeAspect="1"/>
          </p:cNvPicPr>
          <p:nvPr/>
        </p:nvPicPr>
        <p:blipFill rotWithShape="1">
          <a:blip r:embed="rId2">
            <a:extLst>
              <a:ext uri="{28A0092B-C50C-407E-A947-70E740481C1C}">
                <a14:useLocalDpi xmlns:a14="http://schemas.microsoft.com/office/drawing/2010/main" val="0"/>
              </a:ext>
            </a:extLst>
          </a:blip>
          <a:srcRect l="17402" t="6151" r="19486"/>
          <a:stretch/>
        </p:blipFill>
        <p:spPr>
          <a:xfrm>
            <a:off x="74645" y="1436350"/>
            <a:ext cx="4517884" cy="5040000"/>
          </a:xfrm>
          <a:prstGeom prst="rect">
            <a:avLst/>
          </a:prstGeom>
        </p:spPr>
      </p:pic>
      <p:sp>
        <p:nvSpPr>
          <p:cNvPr id="44" name="CasellaDiTesto 43">
            <a:extLst>
              <a:ext uri="{FF2B5EF4-FFF2-40B4-BE49-F238E27FC236}">
                <a16:creationId xmlns:a16="http://schemas.microsoft.com/office/drawing/2014/main" id="{ADDDE20D-A4B0-4447-B291-552654DDC54D}"/>
              </a:ext>
            </a:extLst>
          </p:cNvPr>
          <p:cNvSpPr txBox="1"/>
          <p:nvPr/>
        </p:nvSpPr>
        <p:spPr>
          <a:xfrm>
            <a:off x="4556709" y="3085427"/>
            <a:ext cx="7399383" cy="1200329"/>
          </a:xfrm>
          <a:prstGeom prst="rect">
            <a:avLst/>
          </a:prstGeom>
          <a:noFill/>
        </p:spPr>
        <p:txBody>
          <a:bodyPr wrap="square">
            <a:spAutoFit/>
          </a:bodyPr>
          <a:lstStyle/>
          <a:p>
            <a:pPr marL="285750" indent="-285750" algn="just">
              <a:buFont typeface="Arial" panose="020B0604020202020204" pitchFamily="34" charset="0"/>
              <a:buChar char="•"/>
            </a:pPr>
            <a:r>
              <a:rPr lang="en-AU" dirty="0">
                <a:latin typeface="Times New Roman" panose="02020603050405020304" pitchFamily="18" charset="0"/>
                <a:cs typeface="Times New Roman" panose="02020603050405020304" pitchFamily="18" charset="0"/>
              </a:rPr>
              <a:t>Only for two sites the disdrometer measurements are available form 2014 (i.e. launch of the GPM core satellite)</a:t>
            </a:r>
          </a:p>
          <a:p>
            <a:pPr marL="285750" indent="-285750" algn="just">
              <a:buFont typeface="Arial" panose="020B0604020202020204" pitchFamily="34" charset="0"/>
              <a:buChar char="•"/>
            </a:pPr>
            <a:r>
              <a:rPr lang="en-AU" dirty="0">
                <a:latin typeface="Times New Roman" panose="02020603050405020304" pitchFamily="18" charset="0"/>
                <a:cs typeface="Times New Roman" panose="02020603050405020304" pitchFamily="18" charset="0"/>
              </a:rPr>
              <a:t>In total more that 580.000 1-minute sample are available form ground based devices. </a:t>
            </a:r>
          </a:p>
        </p:txBody>
      </p:sp>
      <p:grpSp>
        <p:nvGrpSpPr>
          <p:cNvPr id="47" name="Gruppo 46">
            <a:extLst>
              <a:ext uri="{FF2B5EF4-FFF2-40B4-BE49-F238E27FC236}">
                <a16:creationId xmlns:a16="http://schemas.microsoft.com/office/drawing/2014/main" id="{A70289B5-9C06-43BC-92A9-A1AFA30EBF52}"/>
              </a:ext>
            </a:extLst>
          </p:cNvPr>
          <p:cNvGrpSpPr/>
          <p:nvPr/>
        </p:nvGrpSpPr>
        <p:grpSpPr>
          <a:xfrm>
            <a:off x="4556709" y="1091269"/>
            <a:ext cx="7696248" cy="2291974"/>
            <a:chOff x="5866796" y="1141710"/>
            <a:chExt cx="6434599" cy="2291974"/>
          </a:xfrm>
        </p:grpSpPr>
        <mc:AlternateContent xmlns:mc="http://schemas.openxmlformats.org/markup-compatibility/2006" xmlns:a14="http://schemas.microsoft.com/office/drawing/2010/main">
          <mc:Choice Requires="a14">
            <p:sp>
              <p:nvSpPr>
                <p:cNvPr id="2" name="CasellaDiTesto 1">
                  <a:extLst>
                    <a:ext uri="{FF2B5EF4-FFF2-40B4-BE49-F238E27FC236}">
                      <a16:creationId xmlns:a16="http://schemas.microsoft.com/office/drawing/2014/main" id="{DDAFD550-CDBB-421A-BCC8-859BC1F52981}"/>
                    </a:ext>
                  </a:extLst>
                </p:cNvPr>
                <p:cNvSpPr txBox="1"/>
                <p:nvPr/>
              </p:nvSpPr>
              <p:spPr>
                <a:xfrm>
                  <a:off x="5866796" y="1141710"/>
                  <a:ext cx="6216347" cy="2291974"/>
                </a:xfrm>
                <a:prstGeom prst="rect">
                  <a:avLst/>
                </a:prstGeom>
                <a:noFill/>
              </p:spPr>
              <p:txBody>
                <a:bodyPr wrap="square" rtlCol="0">
                  <a:spAutoFit/>
                </a:bodyPr>
                <a:lstStyle/>
                <a:p>
                  <a:pPr marL="285750" indent="-285750" algn="just">
                    <a:buFont typeface="Arial" panose="020B0604020202020204" pitchFamily="34" charset="0"/>
                    <a:buChar char="•"/>
                  </a:pPr>
                  <a:r>
                    <a:rPr lang="en-AU" dirty="0">
                      <a:latin typeface="Times New Roman" panose="02020603050405020304" pitchFamily="18" charset="0"/>
                      <a:cs typeface="Times New Roman" panose="02020603050405020304" pitchFamily="18" charset="0"/>
                    </a:rPr>
                    <a:t>All the devices belong to the Italian disdrometer network (GID, https://www.gid-net.it/)</a:t>
                  </a:r>
                </a:p>
                <a:p>
                  <a:pPr marL="285750" indent="-285750" algn="just">
                    <a:buFont typeface="Arial" panose="020B0604020202020204" pitchFamily="34" charset="0"/>
                    <a:buChar char="•"/>
                  </a:pPr>
                  <a:r>
                    <a:rPr lang="en-AU" dirty="0">
                      <a:latin typeface="Times New Roman" panose="02020603050405020304" pitchFamily="18" charset="0"/>
                      <a:cs typeface="Times New Roman" panose="02020603050405020304" pitchFamily="18" charset="0"/>
                    </a:rPr>
                    <a:t>In order to uniform and maximize the quality of the data the same processing has been adopted to all the disdrometer raw data and then the DSD (drop size distribution) has been computed each minute:</a:t>
                  </a:r>
                </a:p>
                <a:p>
                  <a:pPr algn="just"/>
                  <a:r>
                    <a:rPr lang="en-AU" dirty="0"/>
                    <a:t>            </a:t>
                  </a:r>
                  <a14:m>
                    <m:oMath xmlns:m="http://schemas.openxmlformats.org/officeDocument/2006/math">
                      <m:sSup>
                        <m:sSupPr>
                          <m:ctrlPr>
                            <a:rPr lang="en-AU" i="1" smtClean="0">
                              <a:effectLst/>
                              <a:latin typeface="Cambria Math" panose="02040503050406030204" pitchFamily="18" charset="0"/>
                            </a:rPr>
                          </m:ctrlPr>
                        </m:sSupPr>
                        <m:e>
                          <m:r>
                            <a:rPr lang="en-AU" sz="1800" i="1"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𝑁</m:t>
                          </m:r>
                        </m:e>
                        <m:sup>
                          <m:r>
                            <a:rPr lang="en-AU" sz="1800" i="1"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𝑃</m:t>
                          </m:r>
                          <m:r>
                            <a:rPr lang="en-AU" sz="1800" i="1"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2;</m:t>
                          </m:r>
                          <m:r>
                            <a:rPr lang="en-AU" sz="1800" i="1"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𝑇𝐶</m:t>
                          </m:r>
                        </m:sup>
                      </m:sSup>
                      <m:d>
                        <m:dPr>
                          <m:ctrlPr>
                            <a:rPr lang="en-AU" i="1" smtClean="0">
                              <a:effectLst/>
                              <a:latin typeface="Cambria Math" panose="02040503050406030204" pitchFamily="18" charset="0"/>
                            </a:rPr>
                          </m:ctrlPr>
                        </m:dPr>
                        <m:e>
                          <m:sSub>
                            <m:sSubPr>
                              <m:ctrlPr>
                                <a:rPr lang="en-AU" i="1" smtClean="0">
                                  <a:effectLst/>
                                  <a:latin typeface="Cambria Math" panose="02040503050406030204" pitchFamily="18" charset="0"/>
                                </a:rPr>
                              </m:ctrlPr>
                            </m:sSubPr>
                            <m:e>
                              <m:r>
                                <a:rPr lang="en-AU" sz="1800" i="1"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𝐷</m:t>
                              </m:r>
                            </m:e>
                            <m:sub>
                              <m:r>
                                <a:rPr lang="en-AU" sz="1800" i="1"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𝑖</m:t>
                              </m:r>
                            </m:sub>
                          </m:sSub>
                        </m:e>
                      </m:d>
                      <m:r>
                        <a:rPr lang="en-AU" sz="1800"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 </m:t>
                      </m:r>
                      <m:f>
                        <m:fPr>
                          <m:ctrlPr>
                            <a:rPr lang="en-AU" i="1" smtClean="0">
                              <a:effectLst/>
                              <a:latin typeface="Cambria Math" panose="02040503050406030204" pitchFamily="18" charset="0"/>
                            </a:rPr>
                          </m:ctrlPr>
                        </m:fPr>
                        <m:num>
                          <m:r>
                            <a:rPr lang="en-AU" sz="1800"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1</m:t>
                          </m:r>
                        </m:num>
                        <m:den>
                          <m:sSup>
                            <m:sSupPr>
                              <m:ctrlPr>
                                <a:rPr lang="en-AU" i="1" smtClean="0">
                                  <a:effectLst/>
                                  <a:latin typeface="Cambria Math" panose="02040503050406030204" pitchFamily="18" charset="0"/>
                                </a:rPr>
                              </m:ctrlPr>
                            </m:sSupPr>
                            <m:e>
                              <m:r>
                                <a:rPr lang="en-AU" sz="1800" i="1"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𝐴</m:t>
                              </m:r>
                            </m:e>
                            <m:sup>
                              <m:r>
                                <a:rPr lang="en-AU" sz="1800" i="1"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𝑃</m:t>
                              </m:r>
                              <m:r>
                                <a:rPr lang="en-AU" sz="1800" i="1"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2;</m:t>
                              </m:r>
                              <m:r>
                                <a:rPr lang="en-AU" sz="1800" i="1"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𝑇𝐶</m:t>
                              </m:r>
                            </m:sup>
                          </m:sSup>
                          <m:r>
                            <a:rPr lang="en-AU" sz="1800"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r>
                            <a:rPr lang="en-AU" sz="1800" i="1"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𝑡</m:t>
                          </m:r>
                          <m:r>
                            <a:rPr lang="en-AU" sz="1800"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AU" i="1" smtClean="0">
                                  <a:effectLst/>
                                  <a:latin typeface="Cambria Math" panose="02040503050406030204" pitchFamily="18" charset="0"/>
                                </a:rPr>
                              </m:ctrlPr>
                            </m:sSubSupPr>
                            <m:e>
                              <m:r>
                                <a:rPr lang="en-AU" sz="1800" i="1"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𝐷</m:t>
                              </m:r>
                            </m:e>
                            <m:sub>
                              <m:r>
                                <a:rPr lang="en-AU" sz="1800" i="1"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𝑖</m:t>
                              </m:r>
                            </m:sub>
                            <m:sup>
                              <m:r>
                                <a:rPr lang="en-AU" sz="1800" i="1"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𝑃</m:t>
                              </m:r>
                              <m:r>
                                <a:rPr lang="en-AU" sz="1800" i="1"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2;</m:t>
                              </m:r>
                              <m:r>
                                <a:rPr lang="en-AU" sz="1800" i="1"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𝑇𝐶</m:t>
                              </m:r>
                            </m:sup>
                          </m:sSubSup>
                          <m:r>
                            <a:rPr lang="en-AU" sz="1800"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 </m:t>
                          </m:r>
                        </m:den>
                      </m:f>
                      <m:nary>
                        <m:naryPr>
                          <m:chr m:val="∑"/>
                          <m:limLoc m:val="undOvr"/>
                          <m:ctrlPr>
                            <a:rPr lang="en-AU" i="1" smtClean="0">
                              <a:effectLst/>
                              <a:latin typeface="Cambria Math" panose="02040503050406030204" pitchFamily="18" charset="0"/>
                            </a:rPr>
                          </m:ctrlPr>
                        </m:naryPr>
                        <m:sub>
                          <m:r>
                            <a:rPr lang="en-AU" sz="1800" i="1"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𝑗</m:t>
                          </m:r>
                          <m:r>
                            <a:rPr lang="en-AU" sz="1800"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=1</m:t>
                          </m:r>
                        </m:sub>
                        <m:sup>
                          <m:sSubSup>
                            <m:sSubSupPr>
                              <m:ctrlPr>
                                <a:rPr lang="en-AU" i="1" smtClean="0">
                                  <a:effectLst/>
                                  <a:latin typeface="Cambria Math" panose="02040503050406030204" pitchFamily="18" charset="0"/>
                                </a:rPr>
                              </m:ctrlPr>
                            </m:sSubSupPr>
                            <m:e>
                              <m:r>
                                <m:rPr>
                                  <m:sty m:val="p"/>
                                </m:rPr>
                                <a:rPr lang="en-AU" sz="1800"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C</m:t>
                              </m:r>
                            </m:e>
                            <m:sub>
                              <m:r>
                                <a:rPr lang="en-AU" sz="1800" i="1"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𝑣</m:t>
                              </m:r>
                            </m:sub>
                            <m:sup>
                              <m:r>
                                <a:rPr lang="en-AU" sz="1800" i="1"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𝑃</m:t>
                              </m:r>
                              <m:r>
                                <a:rPr lang="en-AU" sz="1800" i="1"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2;</m:t>
                              </m:r>
                              <m:r>
                                <a:rPr lang="en-AU" sz="1800" i="1"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𝑇𝐶</m:t>
                              </m:r>
                            </m:sup>
                          </m:sSubSup>
                        </m:sup>
                        <m:e>
                          <m:f>
                            <m:fPr>
                              <m:ctrlPr>
                                <a:rPr lang="en-AU" i="1" smtClean="0">
                                  <a:effectLst/>
                                  <a:latin typeface="Cambria Math" panose="02040503050406030204" pitchFamily="18" charset="0"/>
                                </a:rPr>
                              </m:ctrlPr>
                            </m:fPr>
                            <m:num>
                              <m:sSub>
                                <m:sSubPr>
                                  <m:ctrlPr>
                                    <a:rPr lang="en-AU" i="1" smtClean="0">
                                      <a:effectLst/>
                                      <a:latin typeface="Cambria Math" panose="02040503050406030204" pitchFamily="18" charset="0"/>
                                    </a:rPr>
                                  </m:ctrlPr>
                                </m:sSubPr>
                                <m:e>
                                  <m:r>
                                    <a:rPr lang="en-AU" sz="1800" i="1"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𝑛</m:t>
                                  </m:r>
                                </m:e>
                                <m:sub>
                                  <m:r>
                                    <a:rPr lang="en-AU" sz="1800" i="1"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𝑗</m:t>
                                  </m:r>
                                  <m:r>
                                    <a:rPr lang="en-AU" sz="1800"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r>
                                    <a:rPr lang="en-AU" sz="1800" i="1"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𝑖</m:t>
                                  </m:r>
                                </m:sub>
                              </m:sSub>
                            </m:num>
                            <m:den>
                              <m:sSub>
                                <m:sSubPr>
                                  <m:ctrlPr>
                                    <a:rPr lang="en-AU" i="1" smtClean="0">
                                      <a:effectLst/>
                                      <a:latin typeface="Cambria Math" panose="02040503050406030204" pitchFamily="18" charset="0"/>
                                    </a:rPr>
                                  </m:ctrlPr>
                                </m:sSubPr>
                                <m:e>
                                  <m:r>
                                    <a:rPr lang="en-AU" sz="1800" i="1"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𝑣</m:t>
                                  </m:r>
                                </m:e>
                                <m:sub>
                                  <m:r>
                                    <a:rPr lang="en-AU" sz="1800" i="1"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𝑗</m:t>
                                  </m:r>
                                </m:sub>
                              </m:sSub>
                            </m:den>
                          </m:f>
                        </m:e>
                      </m:nary>
                    </m:oMath>
                  </a14:m>
                  <a:r>
                    <a:rPr lang="en-AU" dirty="0">
                      <a:latin typeface="Times New Roman" panose="02020603050405020304" pitchFamily="18" charset="0"/>
                      <a:cs typeface="Times New Roman" panose="02020603050405020304" pitchFamily="18" charset="0"/>
                    </a:rPr>
                    <a:t>  </a:t>
                  </a:r>
                </a:p>
                <a:p>
                  <a:pPr algn="just"/>
                  <a:endParaRPr lang="en-AU" dirty="0">
                    <a:latin typeface="Times New Roman" panose="02020603050405020304" pitchFamily="18" charset="0"/>
                    <a:cs typeface="Times New Roman" panose="02020603050405020304" pitchFamily="18" charset="0"/>
                  </a:endParaRPr>
                </a:p>
              </p:txBody>
            </p:sp>
          </mc:Choice>
          <mc:Fallback xmlns="">
            <p:sp>
              <p:nvSpPr>
                <p:cNvPr id="2" name="CasellaDiTesto 1">
                  <a:extLst>
                    <a:ext uri="{FF2B5EF4-FFF2-40B4-BE49-F238E27FC236}">
                      <a16:creationId xmlns:a16="http://schemas.microsoft.com/office/drawing/2014/main" id="{DDAFD550-CDBB-421A-BCC8-859BC1F52981}"/>
                    </a:ext>
                  </a:extLst>
                </p:cNvPr>
                <p:cNvSpPr txBox="1">
                  <a:spLocks noRot="1" noChangeAspect="1" noMove="1" noResize="1" noEditPoints="1" noAdjustHandles="1" noChangeArrowheads="1" noChangeShapeType="1" noTextEdit="1"/>
                </p:cNvSpPr>
                <p:nvPr/>
              </p:nvSpPr>
              <p:spPr>
                <a:xfrm>
                  <a:off x="5866796" y="1141710"/>
                  <a:ext cx="6216347" cy="2291974"/>
                </a:xfrm>
                <a:prstGeom prst="rect">
                  <a:avLst/>
                </a:prstGeom>
                <a:blipFill>
                  <a:blip r:embed="rId3"/>
                  <a:stretch>
                    <a:fillRect l="-492" t="-1330" r="-738"/>
                  </a:stretch>
                </a:blipFill>
              </p:spPr>
              <p:txBody>
                <a:bodyPr/>
                <a:lstStyle/>
                <a:p>
                  <a:r>
                    <a:rPr lang="it-IT">
                      <a:noFill/>
                    </a:rPr>
                    <a:t> </a:t>
                  </a:r>
                </a:p>
              </p:txBody>
            </p:sp>
          </mc:Fallback>
        </mc:AlternateContent>
        <p:sp>
          <p:nvSpPr>
            <p:cNvPr id="3" name="Parentesi graffa chiusa 2">
              <a:extLst>
                <a:ext uri="{FF2B5EF4-FFF2-40B4-BE49-F238E27FC236}">
                  <a16:creationId xmlns:a16="http://schemas.microsoft.com/office/drawing/2014/main" id="{EFBA1396-1333-45FA-827F-2F375944CB9A}"/>
                </a:ext>
              </a:extLst>
            </p:cNvPr>
            <p:cNvSpPr/>
            <p:nvPr/>
          </p:nvSpPr>
          <p:spPr>
            <a:xfrm>
              <a:off x="9674009" y="2582781"/>
              <a:ext cx="240443" cy="60612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CasellaDiTesto 42">
              <a:extLst>
                <a:ext uri="{FF2B5EF4-FFF2-40B4-BE49-F238E27FC236}">
                  <a16:creationId xmlns:a16="http://schemas.microsoft.com/office/drawing/2014/main" id="{62AD6CC5-9B76-4F52-A009-890054173DD9}"/>
                </a:ext>
              </a:extLst>
            </p:cNvPr>
            <p:cNvSpPr txBox="1"/>
            <p:nvPr/>
          </p:nvSpPr>
          <p:spPr>
            <a:xfrm>
              <a:off x="9914452" y="2697843"/>
              <a:ext cx="2386943" cy="369332"/>
            </a:xfrm>
            <a:prstGeom prst="rect">
              <a:avLst/>
            </a:prstGeom>
            <a:noFill/>
          </p:spPr>
          <p:txBody>
            <a:bodyPr wrap="square" rtlCol="0">
              <a:spAutoFit/>
            </a:bodyPr>
            <a:lstStyle/>
            <a:p>
              <a:r>
                <a:rPr lang="it-IT" b="1" dirty="0">
                  <a:latin typeface="Times New Roman" panose="02020603050405020304" pitchFamily="18" charset="0"/>
                  <a:cs typeface="Times New Roman" panose="02020603050405020304" pitchFamily="18" charset="0"/>
                </a:rPr>
                <a:t>R, </a:t>
              </a:r>
              <a:r>
                <a:rPr lang="it-IT" b="1" dirty="0" err="1">
                  <a:latin typeface="Times New Roman" panose="02020603050405020304" pitchFamily="18" charset="0"/>
                  <a:cs typeface="Times New Roman" panose="02020603050405020304" pitchFamily="18" charset="0"/>
                </a:rPr>
                <a:t>Z</a:t>
              </a:r>
              <a:r>
                <a:rPr lang="it-IT" b="1" baseline="-25000" dirty="0" err="1">
                  <a:latin typeface="Times New Roman" panose="02020603050405020304" pitchFamily="18" charset="0"/>
                  <a:cs typeface="Times New Roman" panose="02020603050405020304" pitchFamily="18" charset="0"/>
                </a:rPr>
                <a:t>ka</a:t>
              </a:r>
              <a:r>
                <a:rPr lang="it-IT" b="1" dirty="0">
                  <a:latin typeface="Times New Roman" panose="02020603050405020304" pitchFamily="18" charset="0"/>
                  <a:cs typeface="Times New Roman" panose="02020603050405020304" pitchFamily="18" charset="0"/>
                </a:rPr>
                <a:t>, </a:t>
              </a:r>
              <a:r>
                <a:rPr lang="it-IT" b="1" dirty="0" err="1">
                  <a:latin typeface="Times New Roman" panose="02020603050405020304" pitchFamily="18" charset="0"/>
                  <a:cs typeface="Times New Roman" panose="02020603050405020304" pitchFamily="18" charset="0"/>
                </a:rPr>
                <a:t>Z</a:t>
              </a:r>
              <a:r>
                <a:rPr lang="it-IT" b="1" baseline="-25000" dirty="0" err="1">
                  <a:latin typeface="Times New Roman" panose="02020603050405020304" pitchFamily="18" charset="0"/>
                  <a:cs typeface="Times New Roman" panose="02020603050405020304" pitchFamily="18" charset="0"/>
                </a:rPr>
                <a:t>ku</a:t>
              </a:r>
              <a:r>
                <a:rPr lang="it-IT" b="1" dirty="0">
                  <a:latin typeface="Times New Roman" panose="02020603050405020304" pitchFamily="18" charset="0"/>
                  <a:cs typeface="Times New Roman" panose="02020603050405020304" pitchFamily="18" charset="0"/>
                </a:rPr>
                <a:t>, </a:t>
              </a:r>
              <a:r>
                <a:rPr lang="it-IT" b="1" dirty="0" err="1">
                  <a:latin typeface="Times New Roman" panose="02020603050405020304" pitchFamily="18" charset="0"/>
                  <a:cs typeface="Times New Roman" panose="02020603050405020304" pitchFamily="18" charset="0"/>
                </a:rPr>
                <a:t>D</a:t>
              </a:r>
              <a:r>
                <a:rPr lang="it-IT" b="1" baseline="-25000" dirty="0" err="1">
                  <a:latin typeface="Times New Roman" panose="02020603050405020304" pitchFamily="18" charset="0"/>
                  <a:cs typeface="Times New Roman" panose="02020603050405020304" pitchFamily="18" charset="0"/>
                </a:rPr>
                <a:t>mas</a:t>
              </a:r>
              <a:r>
                <a:rPr lang="it-IT" b="1" dirty="0">
                  <a:latin typeface="Times New Roman" panose="02020603050405020304" pitchFamily="18" charset="0"/>
                  <a:cs typeface="Times New Roman" panose="02020603050405020304" pitchFamily="18" charset="0"/>
                </a:rPr>
                <a:t>, </a:t>
              </a:r>
              <a:r>
                <a:rPr lang="it-IT" b="1" dirty="0" err="1">
                  <a:latin typeface="Times New Roman" panose="02020603050405020304" pitchFamily="18" charset="0"/>
                  <a:cs typeface="Times New Roman" panose="02020603050405020304" pitchFamily="18" charset="0"/>
                </a:rPr>
                <a:t>N</a:t>
              </a:r>
              <a:r>
                <a:rPr lang="it-IT" b="1" baseline="-25000" dirty="0" err="1">
                  <a:latin typeface="Times New Roman" panose="02020603050405020304" pitchFamily="18" charset="0"/>
                  <a:cs typeface="Times New Roman" panose="02020603050405020304" pitchFamily="18" charset="0"/>
                </a:rPr>
                <a:t>w</a:t>
              </a:r>
              <a:endParaRPr lang="en-US" b="1" dirty="0">
                <a:latin typeface="Times New Roman" panose="02020603050405020304" pitchFamily="18" charset="0"/>
                <a:cs typeface="Times New Roman" panose="02020603050405020304" pitchFamily="18" charset="0"/>
              </a:endParaRPr>
            </a:p>
          </p:txBody>
        </p:sp>
      </p:grpSp>
      <p:pic>
        <p:nvPicPr>
          <p:cNvPr id="46" name="Immagine 45">
            <a:extLst>
              <a:ext uri="{FF2B5EF4-FFF2-40B4-BE49-F238E27FC236}">
                <a16:creationId xmlns:a16="http://schemas.microsoft.com/office/drawing/2014/main" id="{A8A370E4-B491-4D73-8ED3-06B29305A16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21404" y="3963384"/>
            <a:ext cx="3841693" cy="2880000"/>
          </a:xfrm>
          <a:prstGeom prst="rect">
            <a:avLst/>
          </a:prstGeom>
          <a:noFill/>
          <a:ln>
            <a:noFill/>
          </a:ln>
        </p:spPr>
      </p:pic>
      <p:pic>
        <p:nvPicPr>
          <p:cNvPr id="5" name="Immagine 4">
            <a:extLst>
              <a:ext uri="{FF2B5EF4-FFF2-40B4-BE49-F238E27FC236}">
                <a16:creationId xmlns:a16="http://schemas.microsoft.com/office/drawing/2014/main" id="{C7BA8C94-E8F8-71E7-DD68-CB2CE174D378}"/>
              </a:ext>
            </a:extLst>
          </p:cNvPr>
          <p:cNvPicPr>
            <a:picLocks noChangeAspect="1"/>
          </p:cNvPicPr>
          <p:nvPr/>
        </p:nvPicPr>
        <p:blipFill rotWithShape="1">
          <a:blip r:embed="rId5">
            <a:extLst>
              <a:ext uri="{28A0092B-C50C-407E-A947-70E740481C1C}">
                <a14:useLocalDpi xmlns:a14="http://schemas.microsoft.com/office/drawing/2010/main" val="0"/>
              </a:ext>
            </a:extLst>
          </a:blip>
          <a:srcRect t="23707" b="22250"/>
          <a:stretch/>
        </p:blipFill>
        <p:spPr>
          <a:xfrm>
            <a:off x="8835060" y="102525"/>
            <a:ext cx="1800000" cy="972763"/>
          </a:xfrm>
          <a:prstGeom prst="rect">
            <a:avLst/>
          </a:prstGeom>
        </p:spPr>
      </p:pic>
      <p:grpSp>
        <p:nvGrpSpPr>
          <p:cNvPr id="9" name="Gruppo 8">
            <a:extLst>
              <a:ext uri="{FF2B5EF4-FFF2-40B4-BE49-F238E27FC236}">
                <a16:creationId xmlns:a16="http://schemas.microsoft.com/office/drawing/2014/main" id="{1508EAC9-8E00-6168-BCF1-528F3E7F581F}"/>
              </a:ext>
            </a:extLst>
          </p:cNvPr>
          <p:cNvGrpSpPr/>
          <p:nvPr/>
        </p:nvGrpSpPr>
        <p:grpSpPr>
          <a:xfrm>
            <a:off x="4861372" y="4676455"/>
            <a:ext cx="3937579" cy="2066650"/>
            <a:chOff x="4861372" y="4676455"/>
            <a:chExt cx="3937579" cy="2066650"/>
          </a:xfrm>
        </p:grpSpPr>
        <p:sp>
          <p:nvSpPr>
            <p:cNvPr id="45" name="CasellaDiTesto 44">
              <a:extLst>
                <a:ext uri="{FF2B5EF4-FFF2-40B4-BE49-F238E27FC236}">
                  <a16:creationId xmlns:a16="http://schemas.microsoft.com/office/drawing/2014/main" id="{D1BF0E4C-D947-431A-8FE6-73B9DDEFC446}"/>
                </a:ext>
              </a:extLst>
            </p:cNvPr>
            <p:cNvSpPr txBox="1"/>
            <p:nvPr/>
          </p:nvSpPr>
          <p:spPr>
            <a:xfrm>
              <a:off x="4861372" y="4676455"/>
              <a:ext cx="3630875" cy="1477328"/>
            </a:xfrm>
            <a:prstGeom prst="rect">
              <a:avLst/>
            </a:prstGeom>
            <a:noFill/>
          </p:spPr>
          <p:txBody>
            <a:bodyPr wrap="square" rtlCol="0">
              <a:spAutoFit/>
            </a:bodyPr>
            <a:lstStyle/>
            <a:p>
              <a:pPr algn="just"/>
              <a:r>
                <a:rPr lang="en-AU" dirty="0">
                  <a:latin typeface="Times New Roman" panose="02020603050405020304" pitchFamily="18" charset="0"/>
                  <a:cs typeface="Times New Roman" panose="02020603050405020304" pitchFamily="18" charset="0"/>
                </a:rPr>
                <a:t>2D scatterplot of disdrometer based R vs D</a:t>
              </a:r>
              <a:r>
                <a:rPr lang="en-AU" baseline="-25000" dirty="0">
                  <a:latin typeface="Times New Roman" panose="02020603050405020304" pitchFamily="18" charset="0"/>
                  <a:cs typeface="Times New Roman" panose="02020603050405020304" pitchFamily="18" charset="0"/>
                </a:rPr>
                <a:t>m</a:t>
              </a:r>
              <a:r>
                <a:rPr lang="en-AU" dirty="0">
                  <a:latin typeface="Times New Roman" panose="02020603050405020304" pitchFamily="18" charset="0"/>
                  <a:cs typeface="Times New Roman" panose="02020603050405020304" pitchFamily="18" charset="0"/>
                </a:rPr>
                <a:t>. Black and red lines represent the relations adopted by GPM algorithms for DSD parameter estimation.</a:t>
              </a:r>
            </a:p>
          </p:txBody>
        </p:sp>
        <p:sp>
          <p:nvSpPr>
            <p:cNvPr id="6" name="Freccia circolare a destra 5">
              <a:extLst>
                <a:ext uri="{FF2B5EF4-FFF2-40B4-BE49-F238E27FC236}">
                  <a16:creationId xmlns:a16="http://schemas.microsoft.com/office/drawing/2014/main" id="{3C4293D8-6D1C-603E-CE56-2A7990393F5A}"/>
                </a:ext>
              </a:extLst>
            </p:cNvPr>
            <p:cNvSpPr/>
            <p:nvPr/>
          </p:nvSpPr>
          <p:spPr>
            <a:xfrm rot="18726343">
              <a:off x="7869822" y="5813976"/>
              <a:ext cx="533510" cy="132474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grpSp>
      <p:pic>
        <p:nvPicPr>
          <p:cNvPr id="14" name="Immagine 13">
            <a:extLst>
              <a:ext uri="{FF2B5EF4-FFF2-40B4-BE49-F238E27FC236}">
                <a16:creationId xmlns:a16="http://schemas.microsoft.com/office/drawing/2014/main" id="{E8968AE6-7A48-83F4-DD86-8D8526A292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70687" y="68038"/>
            <a:ext cx="771429" cy="1080000"/>
          </a:xfrm>
          <a:prstGeom prst="rect">
            <a:avLst/>
          </a:prstGeom>
        </p:spPr>
      </p:pic>
    </p:spTree>
    <p:extLst>
      <p:ext uri="{BB962C8B-B14F-4D97-AF65-F5344CB8AC3E}">
        <p14:creationId xmlns:p14="http://schemas.microsoft.com/office/powerpoint/2010/main" val="2174727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2C5C2669-C8E2-4357-8A9A-A8D0D2EB259D}"/>
              </a:ext>
            </a:extLst>
          </p:cNvPr>
          <p:cNvSpPr txBox="1"/>
          <p:nvPr/>
        </p:nvSpPr>
        <p:spPr>
          <a:xfrm>
            <a:off x="108000" y="79200"/>
            <a:ext cx="10636898" cy="769441"/>
          </a:xfrm>
          <a:prstGeom prst="rect">
            <a:avLst/>
          </a:prstGeom>
          <a:noFill/>
        </p:spPr>
        <p:txBody>
          <a:bodyPr wrap="square" rtlCol="0">
            <a:spAutoFit/>
          </a:bodyPr>
          <a:lstStyle/>
          <a:p>
            <a:r>
              <a:rPr lang="en-US" sz="4400" b="1" dirty="0">
                <a:solidFill>
                  <a:srgbClr val="000099"/>
                </a:solidFill>
                <a:effectLst>
                  <a:outerShdw blurRad="38100" dist="38100" dir="2700000" algn="tl">
                    <a:srgbClr val="000000">
                      <a:alpha val="43137"/>
                    </a:srgbClr>
                  </a:outerShdw>
                </a:effectLst>
                <a:latin typeface="Calibri"/>
              </a:rPr>
              <a:t>GPM and disdrometer comparison strategies</a:t>
            </a:r>
          </a:p>
        </p:txBody>
      </p:sp>
      <p:sp>
        <p:nvSpPr>
          <p:cNvPr id="5" name="CasellaDiTesto 4">
            <a:extLst>
              <a:ext uri="{FF2B5EF4-FFF2-40B4-BE49-F238E27FC236}">
                <a16:creationId xmlns:a16="http://schemas.microsoft.com/office/drawing/2014/main" id="{A122059F-5DB6-41A2-9C4E-05FA1019A56F}"/>
              </a:ext>
            </a:extLst>
          </p:cNvPr>
          <p:cNvSpPr txBox="1"/>
          <p:nvPr/>
        </p:nvSpPr>
        <p:spPr>
          <a:xfrm>
            <a:off x="777551" y="827833"/>
            <a:ext cx="10636897" cy="461665"/>
          </a:xfrm>
          <a:prstGeom prst="rect">
            <a:avLst/>
          </a:prstGeom>
          <a:noFill/>
        </p:spPr>
        <p:txBody>
          <a:bodyPr wrap="square" rtlCol="0">
            <a:spAutoFit/>
          </a:bodyPr>
          <a:lstStyle/>
          <a:p>
            <a:pPr algn="ctr"/>
            <a:r>
              <a:rPr lang="it-IT" sz="2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Selection</a:t>
            </a:r>
            <a:r>
              <a:rPr lang="it-IT"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of the GPM pixels</a:t>
            </a:r>
            <a:endPar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7" name="Rettangolo 36">
            <a:extLst>
              <a:ext uri="{FF2B5EF4-FFF2-40B4-BE49-F238E27FC236}">
                <a16:creationId xmlns:a16="http://schemas.microsoft.com/office/drawing/2014/main" id="{FD9FF5B2-5516-4DD2-9AD2-E1EF9B419BD0}"/>
              </a:ext>
            </a:extLst>
          </p:cNvPr>
          <p:cNvSpPr/>
          <p:nvPr/>
        </p:nvSpPr>
        <p:spPr>
          <a:xfrm>
            <a:off x="132080" y="1426723"/>
            <a:ext cx="3708397" cy="2271517"/>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a:p>
            <a:pPr algn="ctr"/>
            <a:endParaRPr lang="it-IT" dirty="0">
              <a:solidFill>
                <a:schemeClr val="tx1"/>
              </a:solidFill>
            </a:endParaRPr>
          </a:p>
          <a:p>
            <a:pPr algn="just"/>
            <a:r>
              <a:rPr lang="en-US" dirty="0">
                <a:solidFill>
                  <a:schemeClr val="tx1"/>
                </a:solidFill>
              </a:rPr>
              <a:t>- Selection of the 5 × 5 km</a:t>
            </a:r>
            <a:r>
              <a:rPr lang="en-US" baseline="30000" dirty="0">
                <a:solidFill>
                  <a:schemeClr val="tx1"/>
                </a:solidFill>
              </a:rPr>
              <a:t>2 </a:t>
            </a:r>
            <a:r>
              <a:rPr lang="en-US" dirty="0">
                <a:solidFill>
                  <a:schemeClr val="tx1"/>
                </a:solidFill>
              </a:rPr>
              <a:t>DPR pixel at ground that contains</a:t>
            </a:r>
          </a:p>
          <a:p>
            <a:pPr algn="just"/>
            <a:r>
              <a:rPr lang="en-US" dirty="0">
                <a:solidFill>
                  <a:schemeClr val="tx1"/>
                </a:solidFill>
              </a:rPr>
              <a:t>the location of the disdrometer</a:t>
            </a:r>
            <a:r>
              <a:rPr lang="it-IT" dirty="0">
                <a:solidFill>
                  <a:schemeClr val="tx1"/>
                </a:solidFill>
              </a:rPr>
              <a:t>. </a:t>
            </a:r>
          </a:p>
          <a:p>
            <a:pPr algn="just"/>
            <a:r>
              <a:rPr lang="en-US" dirty="0">
                <a:solidFill>
                  <a:schemeClr val="tx1"/>
                </a:solidFill>
              </a:rPr>
              <a:t>- The disdrometer measurement is taken as representative of the areal estimate.</a:t>
            </a:r>
          </a:p>
        </p:txBody>
      </p:sp>
      <p:sp>
        <p:nvSpPr>
          <p:cNvPr id="39" name="Rettangolo 38">
            <a:extLst>
              <a:ext uri="{FF2B5EF4-FFF2-40B4-BE49-F238E27FC236}">
                <a16:creationId xmlns:a16="http://schemas.microsoft.com/office/drawing/2014/main" id="{B4F76854-0BED-4EEB-8EBB-356743D20387}"/>
              </a:ext>
            </a:extLst>
          </p:cNvPr>
          <p:cNvSpPr/>
          <p:nvPr/>
        </p:nvSpPr>
        <p:spPr>
          <a:xfrm>
            <a:off x="132078" y="1406427"/>
            <a:ext cx="3708397" cy="529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cs typeface="Times New Roman" panose="02020603050405020304" pitchFamily="18" charset="0"/>
              </a:rPr>
              <a:t>Point</a:t>
            </a:r>
            <a:endParaRPr lang="en-US" sz="2000" dirty="0">
              <a:cs typeface="Times New Roman" panose="02020603050405020304" pitchFamily="18" charset="0"/>
            </a:endParaRPr>
          </a:p>
        </p:txBody>
      </p:sp>
      <p:sp>
        <p:nvSpPr>
          <p:cNvPr id="52" name="CasellaDiTesto 51">
            <a:extLst>
              <a:ext uri="{FF2B5EF4-FFF2-40B4-BE49-F238E27FC236}">
                <a16:creationId xmlns:a16="http://schemas.microsoft.com/office/drawing/2014/main" id="{BEC24839-C582-4F30-86C1-7CF734FA7396}"/>
              </a:ext>
            </a:extLst>
          </p:cNvPr>
          <p:cNvSpPr txBox="1"/>
          <p:nvPr/>
        </p:nvSpPr>
        <p:spPr>
          <a:xfrm>
            <a:off x="777551" y="3726117"/>
            <a:ext cx="10636897" cy="461665"/>
          </a:xfrm>
          <a:prstGeom prst="rect">
            <a:avLst/>
          </a:prstGeom>
          <a:noFill/>
        </p:spPr>
        <p:txBody>
          <a:bodyPr wrap="square" rtlCol="0">
            <a:spAutoFit/>
          </a:bodyPr>
          <a:lstStyle/>
          <a:p>
            <a:pPr algn="ctr"/>
            <a:r>
              <a:rPr lang="it-IT" sz="2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Selection</a:t>
            </a:r>
            <a:r>
              <a:rPr lang="it-IT"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of the </a:t>
            </a:r>
            <a:r>
              <a:rPr lang="it-IT" sz="2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matched</a:t>
            </a:r>
            <a:r>
              <a:rPr lang="it-IT"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minutes</a:t>
            </a:r>
            <a:endPar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Rettangolo 41">
                <a:extLst>
                  <a:ext uri="{FF2B5EF4-FFF2-40B4-BE49-F238E27FC236}">
                    <a16:creationId xmlns:a16="http://schemas.microsoft.com/office/drawing/2014/main" id="{22C7F73A-122B-4A18-AF74-CF03662DCB0B}"/>
                  </a:ext>
                </a:extLst>
              </p:cNvPr>
              <p:cNvSpPr/>
              <p:nvPr/>
            </p:nvSpPr>
            <p:spPr>
              <a:xfrm>
                <a:off x="951697" y="4820083"/>
                <a:ext cx="4868248" cy="1765545"/>
              </a:xfrm>
              <a:prstGeom prst="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AU" dirty="0">
                    <a:solidFill>
                      <a:schemeClr val="tx1"/>
                    </a:solidFill>
                    <a:latin typeface="Times New Roman" panose="02020603050405020304" pitchFamily="18" charset="0"/>
                    <a:cs typeface="Times New Roman" panose="02020603050405020304" pitchFamily="18" charset="0"/>
                  </a:rPr>
                  <a:t>For each GPM overpass in rainy conditions (at least one pixel with R &gt; 0.1 mm h</a:t>
                </a:r>
                <a:r>
                  <a:rPr lang="en-AU" baseline="30000" dirty="0">
                    <a:solidFill>
                      <a:schemeClr val="tx1"/>
                    </a:solidFill>
                    <a:latin typeface="Times New Roman" panose="02020603050405020304" pitchFamily="18" charset="0"/>
                    <a:cs typeface="Times New Roman" panose="02020603050405020304" pitchFamily="18" charset="0"/>
                  </a:rPr>
                  <a:t>-1</a:t>
                </a:r>
                <a:r>
                  <a:rPr lang="en-AU" dirty="0">
                    <a:solidFill>
                      <a:schemeClr val="tx1"/>
                    </a:solidFill>
                    <a:latin typeface="Times New Roman" panose="02020603050405020304" pitchFamily="18" charset="0"/>
                    <a:cs typeface="Times New Roman" panose="02020603050405020304" pitchFamily="18" charset="0"/>
                  </a:rPr>
                  <a:t>), the disdrometer data within ±</a:t>
                </a:r>
                <a:r>
                  <a:rPr lang="en-AU" i="1" dirty="0">
                    <a:solidFill>
                      <a:schemeClr val="tx1"/>
                    </a:solidFill>
                    <a:latin typeface="Times New Roman" panose="02020603050405020304" pitchFamily="18" charset="0"/>
                    <a:cs typeface="Times New Roman" panose="02020603050405020304" pitchFamily="18" charset="0"/>
                  </a:rPr>
                  <a:t>∆t</a:t>
                </a:r>
                <a:r>
                  <a:rPr lang="en-AU" dirty="0">
                    <a:solidFill>
                      <a:schemeClr val="tx1"/>
                    </a:solidFill>
                    <a:latin typeface="Times New Roman" panose="02020603050405020304" pitchFamily="18" charset="0"/>
                    <a:cs typeface="Times New Roman" panose="02020603050405020304" pitchFamily="18" charset="0"/>
                  </a:rPr>
                  <a:t> minutes with respect to the GPM overpass time were selected and averaged.</a:t>
                </a:r>
                <a14:m>
                  <m:oMath xmlns:m="http://schemas.openxmlformats.org/officeDocument/2006/math">
                    <m:r>
                      <a:rPr lang="it-IT"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a:rPr lang="en-AU"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AU"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𝑡</m:t>
                    </m:r>
                  </m:oMath>
                </a14:m>
                <a:r>
                  <a:rPr lang="en-AU" dirty="0">
                    <a:solidFill>
                      <a:schemeClr val="tx1"/>
                    </a:solidFill>
                    <a:latin typeface="Times New Roman" panose="02020603050405020304" pitchFamily="18" charset="0"/>
                    <a:cs typeface="Times New Roman" panose="02020603050405020304" pitchFamily="18" charset="0"/>
                  </a:rPr>
                  <a:t> was set equal to 5 minutes.</a:t>
                </a:r>
              </a:p>
            </p:txBody>
          </p:sp>
        </mc:Choice>
        <mc:Fallback xmlns="">
          <p:sp>
            <p:nvSpPr>
              <p:cNvPr id="42" name="Rettangolo 41">
                <a:extLst>
                  <a:ext uri="{FF2B5EF4-FFF2-40B4-BE49-F238E27FC236}">
                    <a16:creationId xmlns:a16="http://schemas.microsoft.com/office/drawing/2014/main" id="{22C7F73A-122B-4A18-AF74-CF03662DCB0B}"/>
                  </a:ext>
                </a:extLst>
              </p:cNvPr>
              <p:cNvSpPr>
                <a:spLocks noRot="1" noChangeAspect="1" noMove="1" noResize="1" noEditPoints="1" noAdjustHandles="1" noChangeArrowheads="1" noChangeShapeType="1" noTextEdit="1"/>
              </p:cNvSpPr>
              <p:nvPr/>
            </p:nvSpPr>
            <p:spPr>
              <a:xfrm>
                <a:off x="951697" y="4820083"/>
                <a:ext cx="4868248" cy="1765545"/>
              </a:xfrm>
              <a:prstGeom prst="rect">
                <a:avLst/>
              </a:prstGeom>
              <a:blipFill>
                <a:blip r:embed="rId2"/>
                <a:stretch>
                  <a:fillRect l="-746" r="-622"/>
                </a:stretch>
              </a:blipFill>
              <a:ln w="28575">
                <a:solidFill>
                  <a:schemeClr val="accent4"/>
                </a:solidFill>
              </a:ln>
            </p:spPr>
            <p:txBody>
              <a:bodyPr/>
              <a:lstStyle/>
              <a:p>
                <a:r>
                  <a:rPr lang="it-IT">
                    <a:noFill/>
                  </a:rPr>
                  <a:t> </a:t>
                </a:r>
              </a:p>
            </p:txBody>
          </p:sp>
        </mc:Fallback>
      </mc:AlternateContent>
      <p:graphicFrame>
        <p:nvGraphicFramePr>
          <p:cNvPr id="53" name="Tabella 53">
            <a:extLst>
              <a:ext uri="{FF2B5EF4-FFF2-40B4-BE49-F238E27FC236}">
                <a16:creationId xmlns:a16="http://schemas.microsoft.com/office/drawing/2014/main" id="{A2007ECA-5262-45DF-866C-39EA31AB5B0F}"/>
              </a:ext>
            </a:extLst>
          </p:cNvPr>
          <p:cNvGraphicFramePr>
            <a:graphicFrameLocks noGrp="1"/>
          </p:cNvGraphicFramePr>
          <p:nvPr>
            <p:extLst>
              <p:ext uri="{D42A27DB-BD31-4B8C-83A1-F6EECF244321}">
                <p14:modId xmlns:p14="http://schemas.microsoft.com/office/powerpoint/2010/main" val="319857259"/>
              </p:ext>
            </p:extLst>
          </p:nvPr>
        </p:nvGraphicFramePr>
        <p:xfrm>
          <a:off x="6730180" y="4177368"/>
          <a:ext cx="4868249" cy="2595880"/>
        </p:xfrm>
        <a:graphic>
          <a:graphicData uri="http://schemas.openxmlformats.org/drawingml/2006/table">
            <a:tbl>
              <a:tblPr firstRow="1" bandRow="1">
                <a:tableStyleId>{5C22544A-7EE6-4342-B048-85BDC9FD1C3A}</a:tableStyleId>
              </a:tblPr>
              <a:tblGrid>
                <a:gridCol w="1038928">
                  <a:extLst>
                    <a:ext uri="{9D8B030D-6E8A-4147-A177-3AD203B41FA5}">
                      <a16:colId xmlns:a16="http://schemas.microsoft.com/office/drawing/2014/main" val="4206336282"/>
                    </a:ext>
                  </a:extLst>
                </a:gridCol>
                <a:gridCol w="1071716">
                  <a:extLst>
                    <a:ext uri="{9D8B030D-6E8A-4147-A177-3AD203B41FA5}">
                      <a16:colId xmlns:a16="http://schemas.microsoft.com/office/drawing/2014/main" val="2047192419"/>
                    </a:ext>
                  </a:extLst>
                </a:gridCol>
                <a:gridCol w="1248697">
                  <a:extLst>
                    <a:ext uri="{9D8B030D-6E8A-4147-A177-3AD203B41FA5}">
                      <a16:colId xmlns:a16="http://schemas.microsoft.com/office/drawing/2014/main" val="2080706482"/>
                    </a:ext>
                  </a:extLst>
                </a:gridCol>
                <a:gridCol w="1508908">
                  <a:extLst>
                    <a:ext uri="{9D8B030D-6E8A-4147-A177-3AD203B41FA5}">
                      <a16:colId xmlns:a16="http://schemas.microsoft.com/office/drawing/2014/main" val="3760107819"/>
                    </a:ext>
                  </a:extLst>
                </a:gridCol>
              </a:tblGrid>
              <a:tr h="370840">
                <a:tc>
                  <a:txBody>
                    <a:bodyPr/>
                    <a:lstStyle/>
                    <a:p>
                      <a:pPr algn="ctr">
                        <a:lnSpc>
                          <a:spcPts val="1300"/>
                        </a:lnSpc>
                      </a:pPr>
                      <a:r>
                        <a:rPr lang="en-US" sz="1600" b="1" dirty="0">
                          <a:solidFill>
                            <a:srgbClr val="000000"/>
                          </a:solidFill>
                          <a:effectLst/>
                        </a:rPr>
                        <a:t>GPM Product</a:t>
                      </a:r>
                      <a:endParaRPr lang="it-IT" sz="1600" b="1"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solidFill>
                      <a:schemeClr val="bg2">
                        <a:lumMod val="50000"/>
                      </a:schemeClr>
                    </a:solidFill>
                  </a:tcPr>
                </a:tc>
                <a:tc>
                  <a:txBody>
                    <a:bodyPr/>
                    <a:lstStyle/>
                    <a:p>
                      <a:pPr algn="ctr">
                        <a:lnSpc>
                          <a:spcPts val="1300"/>
                        </a:lnSpc>
                      </a:pPr>
                      <a:r>
                        <a:rPr lang="en-US" sz="1600" b="1" dirty="0">
                          <a:solidFill>
                            <a:srgbClr val="000000"/>
                          </a:solidFill>
                          <a:effectLst/>
                        </a:rPr>
                        <a:t># minutes (Point)</a:t>
                      </a:r>
                      <a:endParaRPr lang="it-IT" sz="1600" b="1"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algn="ctr">
                        <a:lnSpc>
                          <a:spcPts val="1300"/>
                        </a:lnSpc>
                      </a:pPr>
                      <a:r>
                        <a:rPr lang="en-US" sz="1600" b="1" dirty="0">
                          <a:solidFill>
                            <a:srgbClr val="000000"/>
                          </a:solidFill>
                          <a:effectLst/>
                        </a:rPr>
                        <a:t># minutes (mean)</a:t>
                      </a:r>
                      <a:endParaRPr lang="it-IT" sz="1600" b="1"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solidFill>
                      <a:schemeClr val="accent2"/>
                    </a:solidFill>
                  </a:tcPr>
                </a:tc>
                <a:tc>
                  <a:txBody>
                    <a:bodyPr/>
                    <a:lstStyle/>
                    <a:p>
                      <a:pPr algn="ctr">
                        <a:lnSpc>
                          <a:spcPts val="1300"/>
                        </a:lnSpc>
                      </a:pPr>
                      <a:r>
                        <a:rPr lang="en-US" sz="1600" b="1" dirty="0">
                          <a:solidFill>
                            <a:srgbClr val="000000"/>
                          </a:solidFill>
                          <a:effectLst/>
                        </a:rPr>
                        <a:t># minutes (optimal)</a:t>
                      </a:r>
                      <a:endParaRPr lang="it-IT" sz="1600" b="1"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solidFill>
                      <a:schemeClr val="accent6"/>
                    </a:solidFill>
                  </a:tcPr>
                </a:tc>
                <a:extLst>
                  <a:ext uri="{0D108BD9-81ED-4DB2-BD59-A6C34878D82A}">
                    <a16:rowId xmlns:a16="http://schemas.microsoft.com/office/drawing/2014/main" val="3791076621"/>
                  </a:ext>
                </a:extLst>
              </a:tr>
              <a:tr h="370840">
                <a:tc>
                  <a:txBody>
                    <a:bodyPr/>
                    <a:lstStyle/>
                    <a:p>
                      <a:pPr algn="ctr"/>
                      <a:r>
                        <a:rPr lang="en-US" sz="1600" dirty="0">
                          <a:effectLst/>
                        </a:rPr>
                        <a:t>DPR NS</a:t>
                      </a:r>
                      <a:endParaRPr lang="it-IT"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solidFill>
                      <a:schemeClr val="bg2">
                        <a:lumMod val="90000"/>
                      </a:schemeClr>
                    </a:solidFill>
                  </a:tcPr>
                </a:tc>
                <a:tc>
                  <a:txBody>
                    <a:bodyPr/>
                    <a:lstStyle/>
                    <a:p>
                      <a:pPr algn="ctr">
                        <a:lnSpc>
                          <a:spcPts val="1300"/>
                        </a:lnSpc>
                      </a:pPr>
                      <a:r>
                        <a:rPr lang="en-US" sz="1600">
                          <a:solidFill>
                            <a:srgbClr val="000000"/>
                          </a:solidFill>
                          <a:effectLst/>
                        </a:rPr>
                        <a:t>54</a:t>
                      </a:r>
                      <a:endParaRPr lang="it-IT" sz="16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algn="ctr">
                        <a:lnSpc>
                          <a:spcPts val="1300"/>
                        </a:lnSpc>
                      </a:pPr>
                      <a:r>
                        <a:rPr lang="en-US" sz="1600" dirty="0">
                          <a:solidFill>
                            <a:srgbClr val="000000"/>
                          </a:solidFill>
                          <a:effectLst/>
                        </a:rPr>
                        <a:t>61</a:t>
                      </a:r>
                      <a:endParaRPr lang="it-IT"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solidFill>
                      <a:schemeClr val="accent2">
                        <a:lumMod val="40000"/>
                        <a:lumOff val="60000"/>
                      </a:schemeClr>
                    </a:solidFill>
                  </a:tcPr>
                </a:tc>
                <a:tc>
                  <a:txBody>
                    <a:bodyPr/>
                    <a:lstStyle/>
                    <a:p>
                      <a:pPr algn="ctr">
                        <a:lnSpc>
                          <a:spcPts val="1300"/>
                        </a:lnSpc>
                      </a:pPr>
                      <a:r>
                        <a:rPr lang="en-US" sz="1600" dirty="0">
                          <a:solidFill>
                            <a:srgbClr val="000000"/>
                          </a:solidFill>
                          <a:effectLst/>
                        </a:rPr>
                        <a:t>68</a:t>
                      </a:r>
                      <a:endParaRPr lang="it-IT"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3812909957"/>
                  </a:ext>
                </a:extLst>
              </a:tr>
              <a:tr h="370840">
                <a:tc>
                  <a:txBody>
                    <a:bodyPr/>
                    <a:lstStyle/>
                    <a:p>
                      <a:pPr algn="ctr"/>
                      <a:r>
                        <a:rPr lang="en-US" sz="1600" dirty="0">
                          <a:effectLst/>
                        </a:rPr>
                        <a:t>DPR MS</a:t>
                      </a:r>
                      <a:endParaRPr lang="it-IT"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solidFill>
                      <a:schemeClr val="bg2"/>
                    </a:solidFill>
                  </a:tcPr>
                </a:tc>
                <a:tc>
                  <a:txBody>
                    <a:bodyPr/>
                    <a:lstStyle/>
                    <a:p>
                      <a:pPr algn="ctr">
                        <a:lnSpc>
                          <a:spcPts val="1300"/>
                        </a:lnSpc>
                      </a:pPr>
                      <a:r>
                        <a:rPr lang="en-US" sz="1600" dirty="0">
                          <a:solidFill>
                            <a:srgbClr val="000000"/>
                          </a:solidFill>
                          <a:effectLst/>
                        </a:rPr>
                        <a:t>29</a:t>
                      </a:r>
                      <a:endParaRPr lang="it-IT"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algn="ctr">
                        <a:lnSpc>
                          <a:spcPts val="1300"/>
                        </a:lnSpc>
                      </a:pPr>
                      <a:r>
                        <a:rPr lang="en-US" sz="1600" dirty="0">
                          <a:solidFill>
                            <a:srgbClr val="000000"/>
                          </a:solidFill>
                          <a:effectLst/>
                        </a:rPr>
                        <a:t>31</a:t>
                      </a:r>
                      <a:endParaRPr lang="it-IT"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solidFill>
                      <a:schemeClr val="accent2">
                        <a:lumMod val="20000"/>
                        <a:lumOff val="80000"/>
                      </a:schemeClr>
                    </a:solidFill>
                  </a:tcPr>
                </a:tc>
                <a:tc>
                  <a:txBody>
                    <a:bodyPr/>
                    <a:lstStyle/>
                    <a:p>
                      <a:pPr algn="ctr">
                        <a:lnSpc>
                          <a:spcPts val="1300"/>
                        </a:lnSpc>
                      </a:pPr>
                      <a:r>
                        <a:rPr lang="en-US" sz="1600" dirty="0">
                          <a:solidFill>
                            <a:srgbClr val="000000"/>
                          </a:solidFill>
                          <a:effectLst/>
                        </a:rPr>
                        <a:t>36</a:t>
                      </a:r>
                      <a:endParaRPr lang="it-IT"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4054099839"/>
                  </a:ext>
                </a:extLst>
              </a:tr>
              <a:tr h="370840">
                <a:tc>
                  <a:txBody>
                    <a:bodyPr/>
                    <a:lstStyle/>
                    <a:p>
                      <a:pPr algn="ctr"/>
                      <a:r>
                        <a:rPr lang="en-US" sz="1600" dirty="0">
                          <a:effectLst/>
                        </a:rPr>
                        <a:t>DPR HS</a:t>
                      </a:r>
                      <a:endParaRPr lang="it-IT"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solidFill>
                      <a:schemeClr val="bg2">
                        <a:lumMod val="90000"/>
                      </a:schemeClr>
                    </a:solidFill>
                  </a:tcPr>
                </a:tc>
                <a:tc>
                  <a:txBody>
                    <a:bodyPr/>
                    <a:lstStyle/>
                    <a:p>
                      <a:pPr algn="ctr">
                        <a:lnSpc>
                          <a:spcPts val="1300"/>
                        </a:lnSpc>
                      </a:pPr>
                      <a:r>
                        <a:rPr lang="en-US" sz="1600">
                          <a:solidFill>
                            <a:srgbClr val="000000"/>
                          </a:solidFill>
                          <a:effectLst/>
                        </a:rPr>
                        <a:t>11</a:t>
                      </a:r>
                      <a:endParaRPr lang="it-IT" sz="16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algn="ctr">
                        <a:lnSpc>
                          <a:spcPts val="1300"/>
                        </a:lnSpc>
                      </a:pPr>
                      <a:r>
                        <a:rPr lang="en-US" sz="1600" dirty="0">
                          <a:solidFill>
                            <a:srgbClr val="000000"/>
                          </a:solidFill>
                          <a:effectLst/>
                        </a:rPr>
                        <a:t>17</a:t>
                      </a:r>
                      <a:endParaRPr lang="it-IT"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solidFill>
                      <a:schemeClr val="accent2">
                        <a:lumMod val="40000"/>
                        <a:lumOff val="60000"/>
                      </a:schemeClr>
                    </a:solidFill>
                  </a:tcPr>
                </a:tc>
                <a:tc>
                  <a:txBody>
                    <a:bodyPr/>
                    <a:lstStyle/>
                    <a:p>
                      <a:pPr algn="ctr">
                        <a:lnSpc>
                          <a:spcPts val="1300"/>
                        </a:lnSpc>
                      </a:pPr>
                      <a:r>
                        <a:rPr lang="en-US" sz="1600" dirty="0">
                          <a:solidFill>
                            <a:srgbClr val="000000"/>
                          </a:solidFill>
                          <a:effectLst/>
                        </a:rPr>
                        <a:t>19</a:t>
                      </a:r>
                      <a:endParaRPr lang="it-IT"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1161495392"/>
                  </a:ext>
                </a:extLst>
              </a:tr>
              <a:tr h="370840">
                <a:tc>
                  <a:txBody>
                    <a:bodyPr/>
                    <a:lstStyle/>
                    <a:p>
                      <a:pPr algn="ctr"/>
                      <a:r>
                        <a:rPr lang="en-US" sz="1600" dirty="0">
                          <a:effectLst/>
                        </a:rPr>
                        <a:t>Ka HS</a:t>
                      </a:r>
                      <a:endParaRPr lang="it-IT"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solidFill>
                      <a:schemeClr val="bg2"/>
                    </a:solidFill>
                  </a:tcPr>
                </a:tc>
                <a:tc>
                  <a:txBody>
                    <a:bodyPr/>
                    <a:lstStyle/>
                    <a:p>
                      <a:pPr algn="ctr">
                        <a:lnSpc>
                          <a:spcPts val="1300"/>
                        </a:lnSpc>
                      </a:pPr>
                      <a:r>
                        <a:rPr lang="en-US" sz="1600">
                          <a:solidFill>
                            <a:srgbClr val="000000"/>
                          </a:solidFill>
                          <a:effectLst/>
                        </a:rPr>
                        <a:t>11</a:t>
                      </a:r>
                      <a:endParaRPr lang="it-IT" sz="16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algn="ctr">
                        <a:lnSpc>
                          <a:spcPts val="1300"/>
                        </a:lnSpc>
                      </a:pPr>
                      <a:r>
                        <a:rPr lang="en-US" sz="1600" dirty="0">
                          <a:solidFill>
                            <a:srgbClr val="000000"/>
                          </a:solidFill>
                          <a:effectLst/>
                        </a:rPr>
                        <a:t>17</a:t>
                      </a:r>
                      <a:endParaRPr lang="it-IT"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solidFill>
                      <a:schemeClr val="accent2">
                        <a:lumMod val="20000"/>
                        <a:lumOff val="80000"/>
                      </a:schemeClr>
                    </a:solidFill>
                  </a:tcPr>
                </a:tc>
                <a:tc>
                  <a:txBody>
                    <a:bodyPr/>
                    <a:lstStyle/>
                    <a:p>
                      <a:pPr algn="ctr">
                        <a:lnSpc>
                          <a:spcPts val="1300"/>
                        </a:lnSpc>
                      </a:pPr>
                      <a:r>
                        <a:rPr lang="en-US" sz="1600" dirty="0">
                          <a:solidFill>
                            <a:srgbClr val="000000"/>
                          </a:solidFill>
                          <a:effectLst/>
                        </a:rPr>
                        <a:t>20</a:t>
                      </a:r>
                      <a:endParaRPr lang="it-IT"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2215183206"/>
                  </a:ext>
                </a:extLst>
              </a:tr>
              <a:tr h="370840">
                <a:tc>
                  <a:txBody>
                    <a:bodyPr/>
                    <a:lstStyle/>
                    <a:p>
                      <a:pPr algn="ctr"/>
                      <a:r>
                        <a:rPr lang="en-US" sz="1600" dirty="0">
                          <a:effectLst/>
                        </a:rPr>
                        <a:t>Ka MS </a:t>
                      </a:r>
                      <a:endParaRPr lang="it-IT"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solidFill>
                      <a:schemeClr val="bg2">
                        <a:lumMod val="90000"/>
                      </a:schemeClr>
                    </a:solidFill>
                  </a:tcPr>
                </a:tc>
                <a:tc>
                  <a:txBody>
                    <a:bodyPr/>
                    <a:lstStyle/>
                    <a:p>
                      <a:pPr algn="ctr">
                        <a:lnSpc>
                          <a:spcPts val="1300"/>
                        </a:lnSpc>
                      </a:pPr>
                      <a:r>
                        <a:rPr lang="en-US" sz="1600">
                          <a:solidFill>
                            <a:srgbClr val="000000"/>
                          </a:solidFill>
                          <a:effectLst/>
                        </a:rPr>
                        <a:t>22</a:t>
                      </a:r>
                      <a:endParaRPr lang="it-IT" sz="16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algn="ctr">
                        <a:lnSpc>
                          <a:spcPts val="1300"/>
                        </a:lnSpc>
                      </a:pPr>
                      <a:r>
                        <a:rPr lang="en-US" sz="1600" dirty="0">
                          <a:solidFill>
                            <a:srgbClr val="000000"/>
                          </a:solidFill>
                          <a:effectLst/>
                        </a:rPr>
                        <a:t>28</a:t>
                      </a:r>
                      <a:endParaRPr lang="it-IT"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solidFill>
                      <a:schemeClr val="accent2">
                        <a:lumMod val="40000"/>
                        <a:lumOff val="60000"/>
                      </a:schemeClr>
                    </a:solidFill>
                  </a:tcPr>
                </a:tc>
                <a:tc>
                  <a:txBody>
                    <a:bodyPr/>
                    <a:lstStyle/>
                    <a:p>
                      <a:pPr algn="ctr">
                        <a:lnSpc>
                          <a:spcPts val="1300"/>
                        </a:lnSpc>
                      </a:pPr>
                      <a:r>
                        <a:rPr lang="en-US" sz="1600" dirty="0">
                          <a:solidFill>
                            <a:srgbClr val="000000"/>
                          </a:solidFill>
                          <a:effectLst/>
                        </a:rPr>
                        <a:t>33</a:t>
                      </a:r>
                      <a:endParaRPr lang="it-IT"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655127883"/>
                  </a:ext>
                </a:extLst>
              </a:tr>
              <a:tr h="370840">
                <a:tc>
                  <a:txBody>
                    <a:bodyPr/>
                    <a:lstStyle/>
                    <a:p>
                      <a:pPr algn="ctr"/>
                      <a:r>
                        <a:rPr lang="en-US" sz="1600" dirty="0">
                          <a:effectLst/>
                        </a:rPr>
                        <a:t>Ku NS</a:t>
                      </a:r>
                      <a:endParaRPr lang="it-IT"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solidFill>
                      <a:schemeClr val="bg2"/>
                    </a:solidFill>
                  </a:tcPr>
                </a:tc>
                <a:tc>
                  <a:txBody>
                    <a:bodyPr/>
                    <a:lstStyle/>
                    <a:p>
                      <a:pPr algn="ctr">
                        <a:lnSpc>
                          <a:spcPts val="1300"/>
                        </a:lnSpc>
                      </a:pPr>
                      <a:r>
                        <a:rPr lang="en-US" sz="1600">
                          <a:solidFill>
                            <a:srgbClr val="000000"/>
                          </a:solidFill>
                          <a:effectLst/>
                        </a:rPr>
                        <a:t>53</a:t>
                      </a:r>
                      <a:endParaRPr lang="it-IT" sz="16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algn="ctr">
                        <a:lnSpc>
                          <a:spcPts val="1300"/>
                        </a:lnSpc>
                      </a:pPr>
                      <a:r>
                        <a:rPr lang="en-US" sz="1600" dirty="0">
                          <a:solidFill>
                            <a:srgbClr val="000000"/>
                          </a:solidFill>
                          <a:effectLst/>
                        </a:rPr>
                        <a:t>61</a:t>
                      </a:r>
                      <a:endParaRPr lang="it-IT"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solidFill>
                      <a:schemeClr val="accent2">
                        <a:lumMod val="20000"/>
                        <a:lumOff val="80000"/>
                      </a:schemeClr>
                    </a:solidFill>
                  </a:tcPr>
                </a:tc>
                <a:tc>
                  <a:txBody>
                    <a:bodyPr/>
                    <a:lstStyle/>
                    <a:p>
                      <a:pPr algn="ctr">
                        <a:lnSpc>
                          <a:spcPts val="1300"/>
                        </a:lnSpc>
                      </a:pPr>
                      <a:r>
                        <a:rPr lang="en-US" sz="1600" dirty="0">
                          <a:solidFill>
                            <a:srgbClr val="000000"/>
                          </a:solidFill>
                          <a:effectLst/>
                        </a:rPr>
                        <a:t>68</a:t>
                      </a:r>
                      <a:endParaRPr lang="it-IT"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138466580"/>
                  </a:ext>
                </a:extLst>
              </a:tr>
            </a:tbl>
          </a:graphicData>
        </a:graphic>
      </p:graphicFrame>
      <p:sp>
        <p:nvSpPr>
          <p:cNvPr id="55" name="Rettangolo 54">
            <a:extLst>
              <a:ext uri="{FF2B5EF4-FFF2-40B4-BE49-F238E27FC236}">
                <a16:creationId xmlns:a16="http://schemas.microsoft.com/office/drawing/2014/main" id="{57EE5E04-9F54-4516-834C-E420D702C94A}"/>
              </a:ext>
            </a:extLst>
          </p:cNvPr>
          <p:cNvSpPr/>
          <p:nvPr/>
        </p:nvSpPr>
        <p:spPr>
          <a:xfrm>
            <a:off x="951697" y="4471284"/>
            <a:ext cx="4868248" cy="45011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latin typeface="Times New Roman" panose="02020603050405020304" pitchFamily="18" charset="0"/>
                <a:cs typeface="Times New Roman" panose="02020603050405020304" pitchFamily="18" charset="0"/>
              </a:rPr>
              <a:t>Disdrometer data</a:t>
            </a:r>
            <a:endParaRPr lang="en-US" dirty="0">
              <a:latin typeface="Times New Roman" panose="02020603050405020304" pitchFamily="18" charset="0"/>
              <a:cs typeface="Times New Roman" panose="02020603050405020304" pitchFamily="18" charset="0"/>
            </a:endParaRPr>
          </a:p>
        </p:txBody>
      </p:sp>
      <p:sp>
        <p:nvSpPr>
          <p:cNvPr id="32" name="Rettangolo 31">
            <a:extLst>
              <a:ext uri="{FF2B5EF4-FFF2-40B4-BE49-F238E27FC236}">
                <a16:creationId xmlns:a16="http://schemas.microsoft.com/office/drawing/2014/main" id="{511D5CEE-D2C4-7040-526C-D6DFD299680F}"/>
              </a:ext>
            </a:extLst>
          </p:cNvPr>
          <p:cNvSpPr/>
          <p:nvPr/>
        </p:nvSpPr>
        <p:spPr>
          <a:xfrm>
            <a:off x="4033520" y="1426723"/>
            <a:ext cx="3881120" cy="2271517"/>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a:p>
            <a:pPr algn="ctr"/>
            <a:endParaRPr lang="it-IT" dirty="0">
              <a:solidFill>
                <a:schemeClr val="tx1"/>
              </a:solidFill>
            </a:endParaRPr>
          </a:p>
          <a:p>
            <a:pPr algn="just"/>
            <a:r>
              <a:rPr lang="en-US" dirty="0">
                <a:solidFill>
                  <a:schemeClr val="tx1"/>
                </a:solidFill>
              </a:rPr>
              <a:t>- DPR pixels whose centers are within 5 km from the disdrometers are averaged.</a:t>
            </a:r>
          </a:p>
          <a:p>
            <a:pPr algn="just"/>
            <a:r>
              <a:rPr lang="en-US" dirty="0">
                <a:solidFill>
                  <a:schemeClr val="tx1"/>
                </a:solidFill>
              </a:rPr>
              <a:t>- The possible mismatch between DPR pixel aloft and disdrometer at ground due to advection is limited.</a:t>
            </a:r>
          </a:p>
        </p:txBody>
      </p:sp>
      <p:sp>
        <p:nvSpPr>
          <p:cNvPr id="33" name="Rettangolo 32">
            <a:extLst>
              <a:ext uri="{FF2B5EF4-FFF2-40B4-BE49-F238E27FC236}">
                <a16:creationId xmlns:a16="http://schemas.microsoft.com/office/drawing/2014/main" id="{0261B252-042C-529B-6101-C5A84FC32FAE}"/>
              </a:ext>
            </a:extLst>
          </p:cNvPr>
          <p:cNvSpPr/>
          <p:nvPr/>
        </p:nvSpPr>
        <p:spPr>
          <a:xfrm>
            <a:off x="4033518" y="1416587"/>
            <a:ext cx="3881120" cy="52946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err="1">
                <a:cs typeface="Times New Roman" panose="02020603050405020304" pitchFamily="18" charset="0"/>
              </a:rPr>
              <a:t>Mean</a:t>
            </a:r>
            <a:endParaRPr lang="en-US" sz="2000" dirty="0">
              <a:cs typeface="Times New Roman" panose="02020603050405020304" pitchFamily="18" charset="0"/>
            </a:endParaRPr>
          </a:p>
        </p:txBody>
      </p:sp>
      <p:sp>
        <p:nvSpPr>
          <p:cNvPr id="34" name="Rettangolo 33">
            <a:extLst>
              <a:ext uri="{FF2B5EF4-FFF2-40B4-BE49-F238E27FC236}">
                <a16:creationId xmlns:a16="http://schemas.microsoft.com/office/drawing/2014/main" id="{C9B00F10-C9E6-CA8A-9EB8-960606252A1B}"/>
              </a:ext>
            </a:extLst>
          </p:cNvPr>
          <p:cNvSpPr/>
          <p:nvPr/>
        </p:nvSpPr>
        <p:spPr>
          <a:xfrm>
            <a:off x="8178800" y="1426723"/>
            <a:ext cx="3881120" cy="2271517"/>
          </a:xfrm>
          <a:prstGeom prst="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a:p>
            <a:pPr algn="just"/>
            <a:endParaRPr lang="en-US" dirty="0">
              <a:solidFill>
                <a:schemeClr val="tx1"/>
              </a:solidFill>
            </a:endParaRPr>
          </a:p>
          <a:p>
            <a:pPr algn="just"/>
            <a:r>
              <a:rPr lang="en-US" dirty="0">
                <a:solidFill>
                  <a:schemeClr val="tx1"/>
                </a:solidFill>
              </a:rPr>
              <a:t>- Among the DPR pixels in a 3 × 3 box around the disdrometer, the one whose reflectivity value is closest to that estimated by the disdrometer is selected.</a:t>
            </a:r>
          </a:p>
          <a:p>
            <a:pPr algn="just"/>
            <a:r>
              <a:rPr lang="en-US" dirty="0">
                <a:solidFill>
                  <a:schemeClr val="tx1"/>
                </a:solidFill>
              </a:rPr>
              <a:t>- This should provide the best match.</a:t>
            </a:r>
          </a:p>
        </p:txBody>
      </p:sp>
      <p:sp>
        <p:nvSpPr>
          <p:cNvPr id="35" name="Rettangolo 34">
            <a:extLst>
              <a:ext uri="{FF2B5EF4-FFF2-40B4-BE49-F238E27FC236}">
                <a16:creationId xmlns:a16="http://schemas.microsoft.com/office/drawing/2014/main" id="{FA1CB8A9-1FFB-FEE8-D0BF-B9715A2C3B06}"/>
              </a:ext>
            </a:extLst>
          </p:cNvPr>
          <p:cNvSpPr/>
          <p:nvPr/>
        </p:nvSpPr>
        <p:spPr>
          <a:xfrm>
            <a:off x="8178798" y="1426747"/>
            <a:ext cx="3881120" cy="52946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err="1">
                <a:cs typeface="Times New Roman" panose="02020603050405020304" pitchFamily="18" charset="0"/>
              </a:rPr>
              <a:t>Optimal</a:t>
            </a:r>
            <a:endParaRPr lang="en-US" sz="2000" dirty="0">
              <a:cs typeface="Times New Roman" panose="02020603050405020304" pitchFamily="18" charset="0"/>
            </a:endParaRPr>
          </a:p>
        </p:txBody>
      </p:sp>
      <p:pic>
        <p:nvPicPr>
          <p:cNvPr id="14" name="Immagine 13">
            <a:extLst>
              <a:ext uri="{FF2B5EF4-FFF2-40B4-BE49-F238E27FC236}">
                <a16:creationId xmlns:a16="http://schemas.microsoft.com/office/drawing/2014/main" id="{E66137C9-FB13-AFF8-4F3D-04FC9126E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0687" y="68038"/>
            <a:ext cx="771429" cy="1080000"/>
          </a:xfrm>
          <a:prstGeom prst="rect">
            <a:avLst/>
          </a:prstGeom>
        </p:spPr>
      </p:pic>
    </p:spTree>
    <p:extLst>
      <p:ext uri="{BB962C8B-B14F-4D97-AF65-F5344CB8AC3E}">
        <p14:creationId xmlns:p14="http://schemas.microsoft.com/office/powerpoint/2010/main" val="4124136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magine 34">
            <a:extLst>
              <a:ext uri="{FF2B5EF4-FFF2-40B4-BE49-F238E27FC236}">
                <a16:creationId xmlns:a16="http://schemas.microsoft.com/office/drawing/2014/main" id="{4888B562-9432-EAEA-219B-A5EFEB4D7F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0687" y="68038"/>
            <a:ext cx="771429" cy="1080000"/>
          </a:xfrm>
          <a:prstGeom prst="rect">
            <a:avLst/>
          </a:prstGeom>
        </p:spPr>
      </p:pic>
      <p:sp>
        <p:nvSpPr>
          <p:cNvPr id="8" name="CasellaDiTesto 7">
            <a:extLst>
              <a:ext uri="{FF2B5EF4-FFF2-40B4-BE49-F238E27FC236}">
                <a16:creationId xmlns:a16="http://schemas.microsoft.com/office/drawing/2014/main" id="{2C5C2669-C8E2-4357-8A9A-A8D0D2EB259D}"/>
              </a:ext>
            </a:extLst>
          </p:cNvPr>
          <p:cNvSpPr txBox="1"/>
          <p:nvPr/>
        </p:nvSpPr>
        <p:spPr>
          <a:xfrm>
            <a:off x="108000" y="79200"/>
            <a:ext cx="10636898" cy="769441"/>
          </a:xfrm>
          <a:prstGeom prst="rect">
            <a:avLst/>
          </a:prstGeom>
          <a:noFill/>
        </p:spPr>
        <p:txBody>
          <a:bodyPr wrap="square" rtlCol="0">
            <a:spAutoFit/>
          </a:bodyPr>
          <a:lstStyle/>
          <a:p>
            <a:r>
              <a:rPr lang="en-US" sz="4400" b="1" dirty="0">
                <a:solidFill>
                  <a:srgbClr val="000099"/>
                </a:solidFill>
                <a:effectLst>
                  <a:outerShdw blurRad="38100" dist="38100" dir="2700000" algn="tl">
                    <a:srgbClr val="000000">
                      <a:alpha val="43137"/>
                    </a:srgbClr>
                  </a:outerShdw>
                </a:effectLst>
                <a:latin typeface="Calibri"/>
              </a:rPr>
              <a:t>Results (1/2)</a:t>
            </a:r>
          </a:p>
        </p:txBody>
      </p:sp>
      <p:sp>
        <p:nvSpPr>
          <p:cNvPr id="2" name="CasellaDiTesto 1">
            <a:extLst>
              <a:ext uri="{FF2B5EF4-FFF2-40B4-BE49-F238E27FC236}">
                <a16:creationId xmlns:a16="http://schemas.microsoft.com/office/drawing/2014/main" id="{1E4A72BC-65BC-4F0B-85E6-4F473E672184}"/>
              </a:ext>
            </a:extLst>
          </p:cNvPr>
          <p:cNvSpPr txBox="1"/>
          <p:nvPr/>
        </p:nvSpPr>
        <p:spPr>
          <a:xfrm>
            <a:off x="107999" y="848641"/>
            <a:ext cx="7246529" cy="646331"/>
          </a:xfrm>
          <a:prstGeom prst="rect">
            <a:avLst/>
          </a:prstGeom>
          <a:noFill/>
        </p:spPr>
        <p:txBody>
          <a:bodyPr wrap="square" rtlCol="0">
            <a:spAutoFit/>
          </a:bodyPr>
          <a:lstStyle/>
          <a:p>
            <a:pPr algn="just"/>
            <a:r>
              <a:rPr lang="en-AU" b="1" dirty="0">
                <a:solidFill>
                  <a:srgbClr val="FF0000"/>
                </a:solidFill>
                <a:latin typeface="Times New Roman" panose="02020603050405020304" pitchFamily="18" charset="0"/>
                <a:cs typeface="Times New Roman" panose="02020603050405020304" pitchFamily="18" charset="0"/>
              </a:rPr>
              <a:t>Scatterplot of R, </a:t>
            </a:r>
            <a:r>
              <a:rPr lang="en-AU" b="1" dirty="0" err="1">
                <a:solidFill>
                  <a:srgbClr val="FF0000"/>
                </a:solidFill>
                <a:latin typeface="Times New Roman" panose="02020603050405020304" pitchFamily="18" charset="0"/>
                <a:cs typeface="Times New Roman" panose="02020603050405020304" pitchFamily="18" charset="0"/>
              </a:rPr>
              <a:t>Z</a:t>
            </a:r>
            <a:r>
              <a:rPr lang="en-AU" b="1" baseline="-25000" dirty="0" err="1">
                <a:solidFill>
                  <a:srgbClr val="FF0000"/>
                </a:solidFill>
                <a:latin typeface="Times New Roman" panose="02020603050405020304" pitchFamily="18" charset="0"/>
                <a:cs typeface="Times New Roman" panose="02020603050405020304" pitchFamily="18" charset="0"/>
              </a:rPr>
              <a:t>ka</a:t>
            </a:r>
            <a:r>
              <a:rPr lang="en-AU" b="1" dirty="0">
                <a:solidFill>
                  <a:srgbClr val="FF0000"/>
                </a:solidFill>
                <a:latin typeface="Times New Roman" panose="02020603050405020304" pitchFamily="18" charset="0"/>
                <a:cs typeface="Times New Roman" panose="02020603050405020304" pitchFamily="18" charset="0"/>
              </a:rPr>
              <a:t>, </a:t>
            </a:r>
            <a:r>
              <a:rPr lang="en-AU" b="1" dirty="0" err="1">
                <a:solidFill>
                  <a:srgbClr val="FF0000"/>
                </a:solidFill>
                <a:latin typeface="Times New Roman" panose="02020603050405020304" pitchFamily="18" charset="0"/>
                <a:cs typeface="Times New Roman" panose="02020603050405020304" pitchFamily="18" charset="0"/>
              </a:rPr>
              <a:t>Z</a:t>
            </a:r>
            <a:r>
              <a:rPr lang="en-AU" b="1" baseline="-25000" dirty="0" err="1">
                <a:solidFill>
                  <a:srgbClr val="FF0000"/>
                </a:solidFill>
                <a:latin typeface="Times New Roman" panose="02020603050405020304" pitchFamily="18" charset="0"/>
                <a:cs typeface="Times New Roman" panose="02020603050405020304" pitchFamily="18" charset="0"/>
              </a:rPr>
              <a:t>ku</a:t>
            </a:r>
            <a:r>
              <a:rPr lang="en-AU" b="1" dirty="0">
                <a:solidFill>
                  <a:srgbClr val="FF0000"/>
                </a:solidFill>
                <a:latin typeface="Times New Roman" panose="02020603050405020304" pitchFamily="18" charset="0"/>
                <a:cs typeface="Times New Roman" panose="02020603050405020304" pitchFamily="18" charset="0"/>
              </a:rPr>
              <a:t>, </a:t>
            </a:r>
            <a:r>
              <a:rPr lang="en-AU" b="1" dirty="0" err="1">
                <a:solidFill>
                  <a:srgbClr val="FF0000"/>
                </a:solidFill>
                <a:latin typeface="Times New Roman" panose="02020603050405020304" pitchFamily="18" charset="0"/>
                <a:cs typeface="Times New Roman" panose="02020603050405020304" pitchFamily="18" charset="0"/>
              </a:rPr>
              <a:t>D</a:t>
            </a:r>
            <a:r>
              <a:rPr lang="en-AU" b="1" baseline="-25000" dirty="0" err="1">
                <a:solidFill>
                  <a:srgbClr val="FF0000"/>
                </a:solidFill>
                <a:latin typeface="Times New Roman" panose="02020603050405020304" pitchFamily="18" charset="0"/>
                <a:cs typeface="Times New Roman" panose="02020603050405020304" pitchFamily="18" charset="0"/>
              </a:rPr>
              <a:t>mas</a:t>
            </a:r>
            <a:r>
              <a:rPr lang="en-AU" b="1" dirty="0">
                <a:solidFill>
                  <a:srgbClr val="FF0000"/>
                </a:solidFill>
                <a:latin typeface="Times New Roman" panose="02020603050405020304" pitchFamily="18" charset="0"/>
                <a:cs typeface="Times New Roman" panose="02020603050405020304" pitchFamily="18" charset="0"/>
              </a:rPr>
              <a:t> e </a:t>
            </a:r>
            <a:r>
              <a:rPr lang="en-AU" b="1" dirty="0" err="1">
                <a:solidFill>
                  <a:srgbClr val="FF0000"/>
                </a:solidFill>
                <a:latin typeface="Times New Roman" panose="02020603050405020304" pitchFamily="18" charset="0"/>
                <a:cs typeface="Times New Roman" panose="02020603050405020304" pitchFamily="18" charset="0"/>
              </a:rPr>
              <a:t>N</a:t>
            </a:r>
            <a:r>
              <a:rPr lang="en-AU" b="1" baseline="-25000" dirty="0" err="1">
                <a:solidFill>
                  <a:srgbClr val="FF0000"/>
                </a:solidFill>
                <a:latin typeface="Times New Roman" panose="02020603050405020304" pitchFamily="18" charset="0"/>
                <a:cs typeface="Times New Roman" panose="02020603050405020304" pitchFamily="18" charset="0"/>
              </a:rPr>
              <a:t>w</a:t>
            </a:r>
            <a:r>
              <a:rPr lang="en-AU" b="1" dirty="0">
                <a:solidFill>
                  <a:srgbClr val="FF0000"/>
                </a:solidFill>
                <a:latin typeface="Times New Roman" panose="02020603050405020304" pitchFamily="18" charset="0"/>
                <a:cs typeface="Times New Roman" panose="02020603050405020304" pitchFamily="18" charset="0"/>
              </a:rPr>
              <a:t> obtained from disdrometer data (x-axis) and from GPM products as reported in the legend (y-axis). </a:t>
            </a:r>
          </a:p>
        </p:txBody>
      </p:sp>
      <p:grpSp>
        <p:nvGrpSpPr>
          <p:cNvPr id="6" name="Gruppo 5">
            <a:extLst>
              <a:ext uri="{FF2B5EF4-FFF2-40B4-BE49-F238E27FC236}">
                <a16:creationId xmlns:a16="http://schemas.microsoft.com/office/drawing/2014/main" id="{E2E7E2AE-C5FF-44EC-AF2C-BA2BC6C8CF02}"/>
              </a:ext>
            </a:extLst>
          </p:cNvPr>
          <p:cNvGrpSpPr/>
          <p:nvPr/>
        </p:nvGrpSpPr>
        <p:grpSpPr>
          <a:xfrm>
            <a:off x="7370072" y="1237876"/>
            <a:ext cx="4713069" cy="1342196"/>
            <a:chOff x="7370072" y="780676"/>
            <a:chExt cx="4713069" cy="1342196"/>
          </a:xfrm>
        </p:grpSpPr>
        <p:sp>
          <p:nvSpPr>
            <p:cNvPr id="3" name="Rettangolo con angoli arrotondati 2">
              <a:extLst>
                <a:ext uri="{FF2B5EF4-FFF2-40B4-BE49-F238E27FC236}">
                  <a16:creationId xmlns:a16="http://schemas.microsoft.com/office/drawing/2014/main" id="{9A3E4F5D-A161-407B-AF72-F79589236407}"/>
                </a:ext>
              </a:extLst>
            </p:cNvPr>
            <p:cNvSpPr/>
            <p:nvPr/>
          </p:nvSpPr>
          <p:spPr>
            <a:xfrm>
              <a:off x="7370077" y="811763"/>
              <a:ext cx="4713064" cy="1311109"/>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4" name="CasellaDiTesto 3">
              <a:extLst>
                <a:ext uri="{FF2B5EF4-FFF2-40B4-BE49-F238E27FC236}">
                  <a16:creationId xmlns:a16="http://schemas.microsoft.com/office/drawing/2014/main" id="{A286AC2C-5631-4011-BC69-4E3B1C5DB250}"/>
                </a:ext>
              </a:extLst>
            </p:cNvPr>
            <p:cNvSpPr txBox="1"/>
            <p:nvPr/>
          </p:nvSpPr>
          <p:spPr>
            <a:xfrm>
              <a:off x="7370072" y="780676"/>
              <a:ext cx="4713065" cy="1323439"/>
            </a:xfrm>
            <a:prstGeom prst="rect">
              <a:avLst/>
            </a:prstGeom>
            <a:noFill/>
          </p:spPr>
          <p:txBody>
            <a:bodyPr wrap="square" rtlCol="0">
              <a:spAutoFit/>
            </a:bodyPr>
            <a:lstStyle/>
            <a:p>
              <a:pPr algn="ctr"/>
              <a:r>
                <a:rPr lang="en-AU"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
              </a:r>
            </a:p>
            <a:p>
              <a:pPr marL="285750" indent="-285750">
                <a:buFont typeface="Arial" panose="020B0604020202020204" pitchFamily="34" charset="0"/>
                <a:buChar char="•"/>
              </a:pPr>
              <a:r>
                <a:rPr lang="en-AU"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Considering all the DPR products and all the comparison modes</a:t>
              </a:r>
              <a:r>
                <a:rPr lang="en-AU" sz="16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AU"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NMAE ranges between 30.3% and 63.4%</a:t>
              </a:r>
            </a:p>
            <a:p>
              <a:pPr marL="285750" indent="-285750">
                <a:buFont typeface="Arial" panose="020B0604020202020204" pitchFamily="34" charset="0"/>
                <a:buChar char="•"/>
              </a:pPr>
              <a:r>
                <a:rPr lang="en-AU"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The maximum rainy intensity is 10 mm h</a:t>
              </a:r>
              <a:r>
                <a:rPr lang="en-AU" sz="1600" baseline="30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a:t>
              </a:r>
              <a:endParaRPr lang="en-AU"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grpSp>
      <p:grpSp>
        <p:nvGrpSpPr>
          <p:cNvPr id="36" name="Gruppo 35">
            <a:extLst>
              <a:ext uri="{FF2B5EF4-FFF2-40B4-BE49-F238E27FC236}">
                <a16:creationId xmlns:a16="http://schemas.microsoft.com/office/drawing/2014/main" id="{65AA4A95-18C4-4AD4-9059-E7D2AB272461}"/>
              </a:ext>
            </a:extLst>
          </p:cNvPr>
          <p:cNvGrpSpPr/>
          <p:nvPr/>
        </p:nvGrpSpPr>
        <p:grpSpPr>
          <a:xfrm>
            <a:off x="7336319" y="2659444"/>
            <a:ext cx="4759704" cy="1569660"/>
            <a:chOff x="7335875" y="2269589"/>
            <a:chExt cx="4759704" cy="1418506"/>
          </a:xfrm>
        </p:grpSpPr>
        <p:sp>
          <p:nvSpPr>
            <p:cNvPr id="47" name="Rettangolo con angoli arrotondati 46">
              <a:extLst>
                <a:ext uri="{FF2B5EF4-FFF2-40B4-BE49-F238E27FC236}">
                  <a16:creationId xmlns:a16="http://schemas.microsoft.com/office/drawing/2014/main" id="{67E25C5A-ACEB-4F3A-8BE0-459C8BEA6B17}"/>
                </a:ext>
              </a:extLst>
            </p:cNvPr>
            <p:cNvSpPr/>
            <p:nvPr/>
          </p:nvSpPr>
          <p:spPr>
            <a:xfrm>
              <a:off x="7335875" y="2286540"/>
              <a:ext cx="4759704" cy="1401555"/>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54" name="CasellaDiTesto 53">
              <a:extLst>
                <a:ext uri="{FF2B5EF4-FFF2-40B4-BE49-F238E27FC236}">
                  <a16:creationId xmlns:a16="http://schemas.microsoft.com/office/drawing/2014/main" id="{99E1C013-990E-460E-8A16-9582B8740274}"/>
                </a:ext>
              </a:extLst>
            </p:cNvPr>
            <p:cNvSpPr txBox="1"/>
            <p:nvPr/>
          </p:nvSpPr>
          <p:spPr>
            <a:xfrm>
              <a:off x="7354084" y="2269589"/>
              <a:ext cx="4728610" cy="1418506"/>
            </a:xfrm>
            <a:prstGeom prst="rect">
              <a:avLst/>
            </a:prstGeom>
            <a:noFill/>
          </p:spPr>
          <p:txBody>
            <a:bodyPr wrap="square" rtlCol="0">
              <a:spAutoFit/>
            </a:bodyPr>
            <a:lstStyle/>
            <a:p>
              <a:pPr algn="ctr"/>
              <a:r>
                <a:rPr lang="en-AU"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a:t>
              </a:r>
            </a:p>
            <a:p>
              <a:pPr marL="285750" indent="-285750">
                <a:buFont typeface="Arial" panose="020B0604020202020204" pitchFamily="34" charset="0"/>
                <a:buChar char="•"/>
              </a:pPr>
              <a:r>
                <a:rPr lang="en-AU" sz="16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Ku-band shows an higher dispersion of the data with respect to Ka-band.</a:t>
              </a:r>
              <a:endParaRPr lang="en-AU"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p>
              <a:pPr marL="285750" indent="-285750">
                <a:buFont typeface="Arial" panose="020B0604020202020204" pitchFamily="34" charset="0"/>
                <a:buChar char="•"/>
              </a:pPr>
              <a:r>
                <a:rPr lang="en-AU" sz="16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The bias values are small for both the frequencies.</a:t>
              </a:r>
            </a:p>
            <a:p>
              <a:pPr marL="285750" indent="-285750">
                <a:buFont typeface="Arial" panose="020B0604020202020204" pitchFamily="34" charset="0"/>
                <a:buChar char="•"/>
              </a:pPr>
              <a:r>
                <a:rPr lang="en-AU"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For the optimal comparison mode NMAE values are less than 10%. </a:t>
              </a:r>
              <a:endParaRPr lang="en-AU" sz="1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grpSp>
      <p:grpSp>
        <p:nvGrpSpPr>
          <p:cNvPr id="40" name="Gruppo 39">
            <a:extLst>
              <a:ext uri="{FF2B5EF4-FFF2-40B4-BE49-F238E27FC236}">
                <a16:creationId xmlns:a16="http://schemas.microsoft.com/office/drawing/2014/main" id="{DFD099A0-8B2A-461C-9A1D-DC21B685E989}"/>
              </a:ext>
            </a:extLst>
          </p:cNvPr>
          <p:cNvGrpSpPr/>
          <p:nvPr/>
        </p:nvGrpSpPr>
        <p:grpSpPr>
          <a:xfrm>
            <a:off x="7338983" y="4319729"/>
            <a:ext cx="4775250" cy="1449936"/>
            <a:chOff x="7338983" y="3901915"/>
            <a:chExt cx="4775250" cy="1611474"/>
          </a:xfrm>
        </p:grpSpPr>
        <p:sp>
          <p:nvSpPr>
            <p:cNvPr id="56" name="Rettangolo con angoli arrotondati 55">
              <a:extLst>
                <a:ext uri="{FF2B5EF4-FFF2-40B4-BE49-F238E27FC236}">
                  <a16:creationId xmlns:a16="http://schemas.microsoft.com/office/drawing/2014/main" id="{1E2EE559-54E9-47CE-9FBE-B1B8710327F3}"/>
                </a:ext>
              </a:extLst>
            </p:cNvPr>
            <p:cNvSpPr/>
            <p:nvPr/>
          </p:nvSpPr>
          <p:spPr>
            <a:xfrm>
              <a:off x="7338983" y="3943730"/>
              <a:ext cx="4759704" cy="1569659"/>
            </a:xfrm>
            <a:prstGeom prst="roundRect">
              <a:avLst/>
            </a:prstGeom>
            <a:solidFill>
              <a:srgbClr val="F010A0"/>
            </a:solidFill>
            <a:ln>
              <a:solidFill>
                <a:srgbClr val="F01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57" name="CasellaDiTesto 56">
              <a:extLst>
                <a:ext uri="{FF2B5EF4-FFF2-40B4-BE49-F238E27FC236}">
                  <a16:creationId xmlns:a16="http://schemas.microsoft.com/office/drawing/2014/main" id="{B1E5591E-3AFD-48C7-BFF4-9416690954E7}"/>
                </a:ext>
              </a:extLst>
            </p:cNvPr>
            <p:cNvSpPr txBox="1"/>
            <p:nvPr/>
          </p:nvSpPr>
          <p:spPr>
            <a:xfrm>
              <a:off x="7354528" y="3901915"/>
              <a:ext cx="4759705" cy="1470884"/>
            </a:xfrm>
            <a:prstGeom prst="rect">
              <a:avLst/>
            </a:prstGeom>
            <a:noFill/>
          </p:spPr>
          <p:txBody>
            <a:bodyPr wrap="square" rtlCol="0">
              <a:spAutoFit/>
            </a:bodyPr>
            <a:lstStyle/>
            <a:p>
              <a:pPr algn="ctr"/>
              <a:r>
                <a:rPr lang="en-AU" sz="16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
              </a:r>
              <a:r>
                <a:rPr lang="en-AU" sz="1600" b="1" baseline="-25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mas</a:t>
              </a:r>
              <a:endParaRPr lang="en-AU"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AU" sz="16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NMAE values are less than 29% although the correlation coefficients are low.</a:t>
              </a:r>
            </a:p>
            <a:p>
              <a:pPr marL="285750" indent="-285750">
                <a:buFont typeface="Arial" panose="020B0604020202020204" pitchFamily="34" charset="0"/>
                <a:buChar char="•"/>
              </a:pPr>
              <a:r>
                <a:rPr lang="en-AU"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GPM algorithms overestimate small </a:t>
              </a:r>
              <a:r>
                <a:rPr lang="en-AU" sz="16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D</a:t>
              </a:r>
              <a:r>
                <a:rPr lang="en-AU" sz="1600" baseline="-250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mas</a:t>
              </a:r>
              <a:r>
                <a:rPr lang="en-AU"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and underestimate </a:t>
              </a:r>
              <a:r>
                <a:rPr lang="en-AU" sz="16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D</a:t>
              </a:r>
              <a:r>
                <a:rPr lang="en-AU" sz="1600" baseline="-250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mas</a:t>
              </a:r>
              <a:r>
                <a:rPr lang="en-AU"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&gt;1.5 mm.</a:t>
              </a:r>
              <a:endParaRPr lang="en-AU" sz="1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grpSp>
      <p:grpSp>
        <p:nvGrpSpPr>
          <p:cNvPr id="41" name="Gruppo 40">
            <a:extLst>
              <a:ext uri="{FF2B5EF4-FFF2-40B4-BE49-F238E27FC236}">
                <a16:creationId xmlns:a16="http://schemas.microsoft.com/office/drawing/2014/main" id="{A2077622-F329-4193-A87C-DBAC2F89E286}"/>
              </a:ext>
            </a:extLst>
          </p:cNvPr>
          <p:cNvGrpSpPr/>
          <p:nvPr/>
        </p:nvGrpSpPr>
        <p:grpSpPr>
          <a:xfrm>
            <a:off x="7354528" y="5876056"/>
            <a:ext cx="4744157" cy="872076"/>
            <a:chOff x="7354528" y="5617642"/>
            <a:chExt cx="4744157" cy="872076"/>
          </a:xfrm>
        </p:grpSpPr>
        <p:sp>
          <p:nvSpPr>
            <p:cNvPr id="58" name="Rettangolo con angoli arrotondati 57">
              <a:extLst>
                <a:ext uri="{FF2B5EF4-FFF2-40B4-BE49-F238E27FC236}">
                  <a16:creationId xmlns:a16="http://schemas.microsoft.com/office/drawing/2014/main" id="{78514F53-F1E1-4111-B914-4F4FB8253B35}"/>
                </a:ext>
              </a:extLst>
            </p:cNvPr>
            <p:cNvSpPr/>
            <p:nvPr/>
          </p:nvSpPr>
          <p:spPr>
            <a:xfrm>
              <a:off x="7370076" y="5617642"/>
              <a:ext cx="4728609" cy="872076"/>
            </a:xfrm>
            <a:prstGeom prst="roundRect">
              <a:avLst/>
            </a:prstGeom>
            <a:solidFill>
              <a:srgbClr val="1DD73C"/>
            </a:solidFill>
            <a:ln>
              <a:solidFill>
                <a:srgbClr val="1DD7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59" name="CasellaDiTesto 58">
              <a:extLst>
                <a:ext uri="{FF2B5EF4-FFF2-40B4-BE49-F238E27FC236}">
                  <a16:creationId xmlns:a16="http://schemas.microsoft.com/office/drawing/2014/main" id="{93C589BE-B519-4393-9F5A-D23B3E437D20}"/>
                </a:ext>
              </a:extLst>
            </p:cNvPr>
            <p:cNvSpPr txBox="1"/>
            <p:nvPr/>
          </p:nvSpPr>
          <p:spPr>
            <a:xfrm>
              <a:off x="7354528" y="5622690"/>
              <a:ext cx="4728610" cy="830997"/>
            </a:xfrm>
            <a:prstGeom prst="rect">
              <a:avLst/>
            </a:prstGeom>
            <a:noFill/>
          </p:spPr>
          <p:txBody>
            <a:bodyPr wrap="square" rtlCol="0">
              <a:spAutoFit/>
            </a:bodyPr>
            <a:lstStyle/>
            <a:p>
              <a:pPr algn="ctr"/>
              <a:r>
                <a:rPr lang="en-AU" sz="16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r>
                <a:rPr lang="en-AU" sz="1600" b="1" baseline="-25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t>
              </a:r>
              <a:endParaRPr lang="en-AU"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AU" sz="16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The agreement in terms of 10log</a:t>
              </a:r>
              <a:r>
                <a:rPr lang="en-AU" sz="1600" baseline="-250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10</a:t>
              </a:r>
              <a:r>
                <a:rPr lang="en-AU" sz="16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N</a:t>
              </a:r>
              <a:r>
                <a:rPr lang="en-AU" sz="1600" baseline="-250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w</a:t>
              </a:r>
              <a:r>
                <a:rPr lang="en-AU" sz="16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is not good. Similar results have been shown in the literature.</a:t>
              </a:r>
            </a:p>
          </p:txBody>
        </p:sp>
      </p:grpSp>
      <p:pic>
        <p:nvPicPr>
          <p:cNvPr id="7" name="Immagine 6">
            <a:extLst>
              <a:ext uri="{FF2B5EF4-FFF2-40B4-BE49-F238E27FC236}">
                <a16:creationId xmlns:a16="http://schemas.microsoft.com/office/drawing/2014/main" id="{7A964E4D-272B-ADE0-7E6C-E5561EA5304E}"/>
              </a:ext>
            </a:extLst>
          </p:cNvPr>
          <p:cNvPicPr>
            <a:picLocks noChangeAspect="1"/>
          </p:cNvPicPr>
          <p:nvPr/>
        </p:nvPicPr>
        <p:blipFill rotWithShape="1">
          <a:blip r:embed="rId3">
            <a:extLst>
              <a:ext uri="{28A0092B-C50C-407E-A947-70E740481C1C}">
                <a14:useLocalDpi xmlns:a14="http://schemas.microsoft.com/office/drawing/2010/main" val="0"/>
              </a:ext>
            </a:extLst>
          </a:blip>
          <a:srcRect l="11105" r="14837"/>
          <a:stretch/>
        </p:blipFill>
        <p:spPr>
          <a:xfrm>
            <a:off x="59359" y="1571312"/>
            <a:ext cx="2489286" cy="2520000"/>
          </a:xfrm>
          <a:prstGeom prst="rect">
            <a:avLst/>
          </a:prstGeom>
        </p:spPr>
      </p:pic>
      <p:pic>
        <p:nvPicPr>
          <p:cNvPr id="10" name="Immagine 9">
            <a:extLst>
              <a:ext uri="{FF2B5EF4-FFF2-40B4-BE49-F238E27FC236}">
                <a16:creationId xmlns:a16="http://schemas.microsoft.com/office/drawing/2014/main" id="{93CBC5A5-85D1-87CA-C16D-93384F2B10EE}"/>
              </a:ext>
            </a:extLst>
          </p:cNvPr>
          <p:cNvPicPr>
            <a:picLocks noChangeAspect="1"/>
          </p:cNvPicPr>
          <p:nvPr/>
        </p:nvPicPr>
        <p:blipFill rotWithShape="1">
          <a:blip r:embed="rId4">
            <a:extLst>
              <a:ext uri="{28A0092B-C50C-407E-A947-70E740481C1C}">
                <a14:useLocalDpi xmlns:a14="http://schemas.microsoft.com/office/drawing/2010/main" val="0"/>
              </a:ext>
            </a:extLst>
          </a:blip>
          <a:srcRect l="12590" r="14770"/>
          <a:stretch/>
        </p:blipFill>
        <p:spPr>
          <a:xfrm>
            <a:off x="4954631" y="1571312"/>
            <a:ext cx="2441643" cy="2520000"/>
          </a:xfrm>
          <a:prstGeom prst="rect">
            <a:avLst/>
          </a:prstGeom>
        </p:spPr>
      </p:pic>
      <p:pic>
        <p:nvPicPr>
          <p:cNvPr id="12" name="Immagine 11">
            <a:extLst>
              <a:ext uri="{FF2B5EF4-FFF2-40B4-BE49-F238E27FC236}">
                <a16:creationId xmlns:a16="http://schemas.microsoft.com/office/drawing/2014/main" id="{EFEB24BE-098B-E5C2-336B-B53BF812FD9E}"/>
              </a:ext>
            </a:extLst>
          </p:cNvPr>
          <p:cNvPicPr>
            <a:picLocks noChangeAspect="1"/>
          </p:cNvPicPr>
          <p:nvPr/>
        </p:nvPicPr>
        <p:blipFill rotWithShape="1">
          <a:blip r:embed="rId5">
            <a:extLst>
              <a:ext uri="{28A0092B-C50C-407E-A947-70E740481C1C}">
                <a14:useLocalDpi xmlns:a14="http://schemas.microsoft.com/office/drawing/2010/main" val="0"/>
              </a:ext>
            </a:extLst>
          </a:blip>
          <a:srcRect l="11678" r="15682"/>
          <a:stretch/>
        </p:blipFill>
        <p:spPr>
          <a:xfrm>
            <a:off x="2509733" y="1571312"/>
            <a:ext cx="2441643" cy="2520000"/>
          </a:xfrm>
          <a:prstGeom prst="rect">
            <a:avLst/>
          </a:prstGeom>
        </p:spPr>
      </p:pic>
      <p:pic>
        <p:nvPicPr>
          <p:cNvPr id="14" name="Immagine 13">
            <a:extLst>
              <a:ext uri="{FF2B5EF4-FFF2-40B4-BE49-F238E27FC236}">
                <a16:creationId xmlns:a16="http://schemas.microsoft.com/office/drawing/2014/main" id="{2C296813-70AC-719E-D7AC-9D681D8D665F}"/>
              </a:ext>
            </a:extLst>
          </p:cNvPr>
          <p:cNvPicPr>
            <a:picLocks noChangeAspect="1"/>
          </p:cNvPicPr>
          <p:nvPr/>
        </p:nvPicPr>
        <p:blipFill rotWithShape="1">
          <a:blip r:embed="rId6">
            <a:extLst>
              <a:ext uri="{28A0092B-C50C-407E-A947-70E740481C1C}">
                <a14:useLocalDpi xmlns:a14="http://schemas.microsoft.com/office/drawing/2010/main" val="0"/>
              </a:ext>
            </a:extLst>
          </a:blip>
          <a:srcRect l="14430" r="15668"/>
          <a:stretch/>
        </p:blipFill>
        <p:spPr>
          <a:xfrm>
            <a:off x="966569" y="4167652"/>
            <a:ext cx="2349568" cy="2520000"/>
          </a:xfrm>
          <a:prstGeom prst="rect">
            <a:avLst/>
          </a:prstGeom>
        </p:spPr>
      </p:pic>
      <p:pic>
        <p:nvPicPr>
          <p:cNvPr id="16" name="Immagine 15">
            <a:extLst>
              <a:ext uri="{FF2B5EF4-FFF2-40B4-BE49-F238E27FC236}">
                <a16:creationId xmlns:a16="http://schemas.microsoft.com/office/drawing/2014/main" id="{E19B7FD0-DE56-26BC-D6D5-45C499803FCE}"/>
              </a:ext>
            </a:extLst>
          </p:cNvPr>
          <p:cNvPicPr>
            <a:picLocks noChangeAspect="1"/>
          </p:cNvPicPr>
          <p:nvPr/>
        </p:nvPicPr>
        <p:blipFill rotWithShape="1">
          <a:blip r:embed="rId7">
            <a:extLst>
              <a:ext uri="{28A0092B-C50C-407E-A947-70E740481C1C}">
                <a14:useLocalDpi xmlns:a14="http://schemas.microsoft.com/office/drawing/2010/main" val="0"/>
              </a:ext>
            </a:extLst>
          </a:blip>
          <a:srcRect l="10998" r="14944"/>
          <a:stretch/>
        </p:blipFill>
        <p:spPr>
          <a:xfrm>
            <a:off x="3870992" y="4167652"/>
            <a:ext cx="2489287" cy="2520000"/>
          </a:xfrm>
          <a:prstGeom prst="rect">
            <a:avLst/>
          </a:prstGeom>
        </p:spPr>
      </p:pic>
    </p:spTree>
    <p:extLst>
      <p:ext uri="{BB962C8B-B14F-4D97-AF65-F5344CB8AC3E}">
        <p14:creationId xmlns:p14="http://schemas.microsoft.com/office/powerpoint/2010/main" val="234130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ppt_x"/>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fill="hold"/>
                                        <p:tgtEl>
                                          <p:spTgt spid="41"/>
                                        </p:tgtEl>
                                        <p:attrNameLst>
                                          <p:attrName>ppt_x</p:attrName>
                                        </p:attrNameLst>
                                      </p:cBhvr>
                                      <p:tavLst>
                                        <p:tav tm="0">
                                          <p:val>
                                            <p:strVal val="#ppt_x"/>
                                          </p:val>
                                        </p:tav>
                                        <p:tav tm="100000">
                                          <p:val>
                                            <p:strVal val="#ppt_x"/>
                                          </p:val>
                                        </p:tav>
                                      </p:tavLst>
                                    </p:anim>
                                    <p:anim calcmode="lin" valueType="num">
                                      <p:cBhvr additive="base">
                                        <p:cTn id="42" dur="500" fill="hold"/>
                                        <p:tgtEl>
                                          <p:spTgt spid="41"/>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2C5C2669-C8E2-4357-8A9A-A8D0D2EB259D}"/>
              </a:ext>
            </a:extLst>
          </p:cNvPr>
          <p:cNvSpPr txBox="1"/>
          <p:nvPr/>
        </p:nvSpPr>
        <p:spPr>
          <a:xfrm>
            <a:off x="108000" y="79200"/>
            <a:ext cx="10636898" cy="769441"/>
          </a:xfrm>
          <a:prstGeom prst="rect">
            <a:avLst/>
          </a:prstGeom>
          <a:noFill/>
        </p:spPr>
        <p:txBody>
          <a:bodyPr wrap="square" rtlCol="0">
            <a:spAutoFit/>
          </a:bodyPr>
          <a:lstStyle/>
          <a:p>
            <a:r>
              <a:rPr lang="en-US" sz="4400" b="1" dirty="0">
                <a:solidFill>
                  <a:srgbClr val="000099"/>
                </a:solidFill>
                <a:effectLst>
                  <a:outerShdw blurRad="38100" dist="38100" dir="2700000" algn="tl">
                    <a:srgbClr val="000000">
                      <a:alpha val="43137"/>
                    </a:srgbClr>
                  </a:outerShdw>
                </a:effectLst>
                <a:latin typeface="Calibri"/>
              </a:rPr>
              <a:t>Results (2/2)</a:t>
            </a:r>
          </a:p>
        </p:txBody>
      </p:sp>
      <p:sp>
        <p:nvSpPr>
          <p:cNvPr id="2" name="CasellaDiTesto 1">
            <a:extLst>
              <a:ext uri="{FF2B5EF4-FFF2-40B4-BE49-F238E27FC236}">
                <a16:creationId xmlns:a16="http://schemas.microsoft.com/office/drawing/2014/main" id="{1E4A72BC-65BC-4F0B-85E6-4F473E672184}"/>
              </a:ext>
            </a:extLst>
          </p:cNvPr>
          <p:cNvSpPr txBox="1"/>
          <p:nvPr/>
        </p:nvSpPr>
        <p:spPr>
          <a:xfrm>
            <a:off x="94909" y="848641"/>
            <a:ext cx="6338431" cy="369332"/>
          </a:xfrm>
          <a:prstGeom prst="rect">
            <a:avLst/>
          </a:prstGeom>
          <a:noFill/>
        </p:spPr>
        <p:txBody>
          <a:bodyPr wrap="square" rtlCol="0">
            <a:spAutoFit/>
          </a:bodyPr>
          <a:lstStyle/>
          <a:p>
            <a:pPr algn="ctr"/>
            <a:r>
              <a:rPr lang="en-AU" b="1">
                <a:solidFill>
                  <a:srgbClr val="FF0000"/>
                </a:solidFill>
                <a:latin typeface="Times New Roman" panose="02020603050405020304" pitchFamily="18" charset="0"/>
                <a:cs typeface="Times New Roman" panose="02020603050405020304" pitchFamily="18" charset="0"/>
              </a:rPr>
              <a:t>NMAE, MAE, NB and correlation coefficient</a:t>
            </a:r>
          </a:p>
        </p:txBody>
      </p:sp>
      <p:pic>
        <p:nvPicPr>
          <p:cNvPr id="46" name="Immagine 45">
            <a:extLst>
              <a:ext uri="{FF2B5EF4-FFF2-40B4-BE49-F238E27FC236}">
                <a16:creationId xmlns:a16="http://schemas.microsoft.com/office/drawing/2014/main" id="{C4E952AC-BE1D-49EC-AEC1-276AC2F6C2F8}"/>
              </a:ext>
            </a:extLst>
          </p:cNvPr>
          <p:cNvPicPr>
            <a:picLocks noChangeAspect="1"/>
          </p:cNvPicPr>
          <p:nvPr/>
        </p:nvPicPr>
        <p:blipFill>
          <a:blip r:embed="rId2"/>
          <a:stretch>
            <a:fillRect/>
          </a:stretch>
        </p:blipFill>
        <p:spPr>
          <a:xfrm>
            <a:off x="62047" y="1789827"/>
            <a:ext cx="6545682" cy="5004000"/>
          </a:xfrm>
          <a:prstGeom prst="rect">
            <a:avLst/>
          </a:prstGeom>
        </p:spPr>
      </p:pic>
      <p:sp>
        <p:nvSpPr>
          <p:cNvPr id="5" name="CasellaDiTesto 4">
            <a:extLst>
              <a:ext uri="{FF2B5EF4-FFF2-40B4-BE49-F238E27FC236}">
                <a16:creationId xmlns:a16="http://schemas.microsoft.com/office/drawing/2014/main" id="{69EA43AF-D4F8-4541-92F0-58D097F6255F}"/>
              </a:ext>
            </a:extLst>
          </p:cNvPr>
          <p:cNvSpPr txBox="1"/>
          <p:nvPr/>
        </p:nvSpPr>
        <p:spPr>
          <a:xfrm>
            <a:off x="94909" y="1217973"/>
            <a:ext cx="6338431" cy="584775"/>
          </a:xfrm>
          <a:prstGeom prst="rect">
            <a:avLst/>
          </a:prstGeom>
          <a:noFill/>
        </p:spPr>
        <p:txBody>
          <a:bodyPr wrap="square" rtlCol="0">
            <a:spAutoFit/>
          </a:bodyPr>
          <a:lstStyle/>
          <a:p>
            <a:r>
              <a:rPr lang="en-AU" sz="1600" dirty="0">
                <a:latin typeface="Times New Roman" panose="02020603050405020304" pitchFamily="18" charset="0"/>
                <a:cs typeface="Times New Roman" panose="02020603050405020304" pitchFamily="18" charset="0"/>
              </a:rPr>
              <a:t>In this case only the GPM overpasses where all the DPR products are available (i.e. the ones in single and double frequency).</a:t>
            </a:r>
          </a:p>
        </p:txBody>
      </p:sp>
      <p:sp>
        <p:nvSpPr>
          <p:cNvPr id="49" name="CasellaDiTesto 48">
            <a:extLst>
              <a:ext uri="{FF2B5EF4-FFF2-40B4-BE49-F238E27FC236}">
                <a16:creationId xmlns:a16="http://schemas.microsoft.com/office/drawing/2014/main" id="{ACE00FB7-63F5-4ADC-960E-4A3BB8DA99C0}"/>
              </a:ext>
            </a:extLst>
          </p:cNvPr>
          <p:cNvSpPr txBox="1"/>
          <p:nvPr/>
        </p:nvSpPr>
        <p:spPr>
          <a:xfrm>
            <a:off x="6466202" y="1510360"/>
            <a:ext cx="5545499" cy="3416320"/>
          </a:xfrm>
          <a:prstGeom prst="rect">
            <a:avLst/>
          </a:prstGeom>
          <a:noFill/>
        </p:spPr>
        <p:txBody>
          <a:bodyPr wrap="square">
            <a:spAutoFit/>
          </a:bodyPr>
          <a:lstStyle/>
          <a:p>
            <a:pPr marL="285750" indent="-285750" algn="just">
              <a:buFont typeface="Arial" panose="020B0604020202020204" pitchFamily="34" charset="0"/>
              <a:buChar char="•"/>
            </a:pPr>
            <a:r>
              <a:rPr lang="en-AU"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The agreement between satellite and ground-based estimates depends on the considered precipitation variable.</a:t>
            </a:r>
          </a:p>
          <a:p>
            <a:pPr marL="285750" indent="-285750" algn="just">
              <a:buFont typeface="Arial" panose="020B0604020202020204" pitchFamily="34" charset="0"/>
              <a:buChar char="•"/>
            </a:pPr>
            <a:endParaRPr lang="en-AU" dirty="0">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a:p>
            <a:pPr marL="285750" indent="-285750" algn="just">
              <a:buFont typeface="Arial" panose="020B0604020202020204" pitchFamily="34" charset="0"/>
              <a:buChar char="•"/>
            </a:pPr>
            <a:r>
              <a:rPr lang="en-AU"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The optimal comparison mode (</a:t>
            </a:r>
            <a:r>
              <a:rPr lang="en-AU"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colored</a:t>
            </a:r>
            <a:r>
              <a:rPr lang="en-AU"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bars) provides, in most of the cases, better results with respect to the point comparison mode (grey bars).</a:t>
            </a:r>
          </a:p>
          <a:p>
            <a:pPr marL="285750" indent="-285750" algn="just">
              <a:buFont typeface="Arial" panose="020B0604020202020204" pitchFamily="34" charset="0"/>
              <a:buChar char="•"/>
            </a:pPr>
            <a:endParaRPr lang="en-AU" dirty="0">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a:p>
            <a:pPr marL="285750" indent="-285750" algn="just">
              <a:buFont typeface="Arial" panose="020B0604020202020204" pitchFamily="34" charset="0"/>
              <a:buChar char="•"/>
            </a:pPr>
            <a:r>
              <a:rPr lang="en-AU"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The comparison shows limited differences in the performances of the different GPM products, although in most cases, the dual-frequency algorithms present the better performances.</a:t>
            </a:r>
            <a:endParaRPr lang="en-AU"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B54AC163-8784-4F94-A6F5-71568397FD62}"/>
              </a:ext>
            </a:extLst>
          </p:cNvPr>
          <p:cNvSpPr txBox="1"/>
          <p:nvPr/>
        </p:nvSpPr>
        <p:spPr>
          <a:xfrm>
            <a:off x="6433340" y="5289786"/>
            <a:ext cx="5578361" cy="1384995"/>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Reference: </a:t>
            </a:r>
            <a:r>
              <a:rPr lang="en-US" sz="1400" dirty="0" err="1">
                <a:latin typeface="Times New Roman" panose="02020603050405020304" pitchFamily="18" charset="0"/>
                <a:cs typeface="Times New Roman" panose="02020603050405020304" pitchFamily="18" charset="0"/>
              </a:rPr>
              <a:t>Adirosi</a:t>
            </a:r>
            <a:r>
              <a:rPr lang="en-US" sz="1400" dirty="0">
                <a:latin typeface="Times New Roman" panose="02020603050405020304" pitchFamily="18" charset="0"/>
                <a:cs typeface="Times New Roman" panose="02020603050405020304" pitchFamily="18" charset="0"/>
              </a:rPr>
              <a:t>, E.; </a:t>
            </a:r>
            <a:r>
              <a:rPr lang="en-US" sz="1400" dirty="0" err="1">
                <a:latin typeface="Times New Roman" panose="02020603050405020304" pitchFamily="18" charset="0"/>
                <a:cs typeface="Times New Roman" panose="02020603050405020304" pitchFamily="18" charset="0"/>
              </a:rPr>
              <a:t>Montopoli</a:t>
            </a:r>
            <a:r>
              <a:rPr lang="en-US" sz="1400" dirty="0">
                <a:latin typeface="Times New Roman" panose="02020603050405020304" pitchFamily="18" charset="0"/>
                <a:cs typeface="Times New Roman" panose="02020603050405020304" pitchFamily="18" charset="0"/>
              </a:rPr>
              <a:t>, M.; </a:t>
            </a:r>
            <a:r>
              <a:rPr lang="en-US" sz="1400" dirty="0" err="1">
                <a:latin typeface="Times New Roman" panose="02020603050405020304" pitchFamily="18" charset="0"/>
                <a:cs typeface="Times New Roman" panose="02020603050405020304" pitchFamily="18" charset="0"/>
              </a:rPr>
              <a:t>Bracci</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Porcù</a:t>
            </a:r>
            <a:r>
              <a:rPr lang="en-US" sz="1400" dirty="0">
                <a:latin typeface="Times New Roman" panose="02020603050405020304" pitchFamily="18" charset="0"/>
                <a:cs typeface="Times New Roman" panose="02020603050405020304" pitchFamily="18" charset="0"/>
              </a:rPr>
              <a:t>, F.; </a:t>
            </a:r>
            <a:r>
              <a:rPr lang="en-US" sz="1400" dirty="0" err="1">
                <a:latin typeface="Times New Roman" panose="02020603050405020304" pitchFamily="18" charset="0"/>
                <a:cs typeface="Times New Roman" panose="02020603050405020304" pitchFamily="18" charset="0"/>
              </a:rPr>
              <a:t>Capozzi</a:t>
            </a:r>
            <a:r>
              <a:rPr lang="en-US" sz="1400" dirty="0">
                <a:latin typeface="Times New Roman" panose="02020603050405020304" pitchFamily="18" charset="0"/>
                <a:cs typeface="Times New Roman" panose="02020603050405020304" pitchFamily="18" charset="0"/>
              </a:rPr>
              <a:t>, V.; </a:t>
            </a:r>
            <a:r>
              <a:rPr lang="en-US" sz="1400" dirty="0" err="1">
                <a:latin typeface="Times New Roman" panose="02020603050405020304" pitchFamily="18" charset="0"/>
                <a:cs typeface="Times New Roman" panose="02020603050405020304" pitchFamily="18" charset="0"/>
              </a:rPr>
              <a:t>Annella</a:t>
            </a:r>
            <a:r>
              <a:rPr lang="en-US" sz="1400" dirty="0">
                <a:latin typeface="Times New Roman" panose="02020603050405020304" pitchFamily="18" charset="0"/>
                <a:cs typeface="Times New Roman" panose="02020603050405020304" pitchFamily="18" charset="0"/>
              </a:rPr>
              <a:t>, C.; </a:t>
            </a:r>
            <a:r>
              <a:rPr lang="en-US" sz="1400" dirty="0" err="1">
                <a:latin typeface="Times New Roman" panose="02020603050405020304" pitchFamily="18" charset="0"/>
                <a:cs typeface="Times New Roman" panose="02020603050405020304" pitchFamily="18" charset="0"/>
              </a:rPr>
              <a:t>Budillon</a:t>
            </a:r>
            <a:r>
              <a:rPr lang="en-US" sz="1400" dirty="0">
                <a:latin typeface="Times New Roman" panose="02020603050405020304" pitchFamily="18" charset="0"/>
                <a:cs typeface="Times New Roman" panose="02020603050405020304" pitchFamily="18" charset="0"/>
              </a:rPr>
              <a:t>, G.; </a:t>
            </a:r>
            <a:r>
              <a:rPr lang="en-US" sz="1400" dirty="0" err="1">
                <a:latin typeface="Times New Roman" panose="02020603050405020304" pitchFamily="18" charset="0"/>
                <a:cs typeface="Times New Roman" panose="02020603050405020304" pitchFamily="18" charset="0"/>
              </a:rPr>
              <a:t>Bucchignani</a:t>
            </a:r>
            <a:r>
              <a:rPr lang="en-US" sz="1400" dirty="0">
                <a:latin typeface="Times New Roman" panose="02020603050405020304" pitchFamily="18" charset="0"/>
                <a:cs typeface="Times New Roman" panose="02020603050405020304" pitchFamily="18" charset="0"/>
              </a:rPr>
              <a:t>, E.; </a:t>
            </a:r>
            <a:r>
              <a:rPr lang="en-US" sz="1400" dirty="0" err="1">
                <a:latin typeface="Times New Roman" panose="02020603050405020304" pitchFamily="18" charset="0"/>
                <a:cs typeface="Times New Roman" panose="02020603050405020304" pitchFamily="18" charset="0"/>
              </a:rPr>
              <a:t>Zollo</a:t>
            </a:r>
            <a:r>
              <a:rPr lang="en-US" sz="1400" dirty="0">
                <a:latin typeface="Times New Roman" panose="02020603050405020304" pitchFamily="18" charset="0"/>
                <a:cs typeface="Times New Roman" panose="02020603050405020304" pitchFamily="18" charset="0"/>
              </a:rPr>
              <a:t>, A.L.; </a:t>
            </a:r>
            <a:r>
              <a:rPr lang="en-US" sz="1400" dirty="0" err="1">
                <a:latin typeface="Times New Roman" panose="02020603050405020304" pitchFamily="18" charset="0"/>
                <a:cs typeface="Times New Roman" panose="02020603050405020304" pitchFamily="18" charset="0"/>
              </a:rPr>
              <a:t>Cazzuli</a:t>
            </a:r>
            <a:r>
              <a:rPr lang="en-US" sz="1400" dirty="0">
                <a:latin typeface="Times New Roman" panose="02020603050405020304" pitchFamily="18" charset="0"/>
                <a:cs typeface="Times New Roman" panose="02020603050405020304" pitchFamily="18" charset="0"/>
              </a:rPr>
              <a:t>, O., </a:t>
            </a:r>
            <a:r>
              <a:rPr lang="it-IT" sz="1400" dirty="0" err="1">
                <a:latin typeface="Times New Roman" panose="02020603050405020304" pitchFamily="18" charset="0"/>
                <a:cs typeface="Times New Roman" panose="02020603050405020304" pitchFamily="18" charset="0"/>
              </a:rPr>
              <a:t>Camisani</a:t>
            </a:r>
            <a:r>
              <a:rPr lang="it-IT" sz="1400" dirty="0">
                <a:latin typeface="Times New Roman" panose="02020603050405020304" pitchFamily="18" charset="0"/>
                <a:cs typeface="Times New Roman" panose="02020603050405020304" pitchFamily="18" charset="0"/>
              </a:rPr>
              <a:t>, G., </a:t>
            </a:r>
            <a:r>
              <a:rPr lang="it-IT" sz="1400" dirty="0" err="1">
                <a:latin typeface="Times New Roman" panose="02020603050405020304" pitchFamily="18" charset="0"/>
                <a:cs typeface="Times New Roman" panose="02020603050405020304" pitchFamily="18" charset="0"/>
              </a:rPr>
              <a:t>Bechini</a:t>
            </a:r>
            <a:r>
              <a:rPr lang="it-IT" sz="1400" dirty="0">
                <a:latin typeface="Times New Roman" panose="02020603050405020304" pitchFamily="18" charset="0"/>
                <a:cs typeface="Times New Roman" panose="02020603050405020304" pitchFamily="18" charset="0"/>
              </a:rPr>
              <a:t>, R., Cremonini R., Antonini, A., Ortolani, A., Baldini</a:t>
            </a:r>
            <a:r>
              <a:rPr lang="en-US" sz="1400" dirty="0">
                <a:latin typeface="Times New Roman" panose="02020603050405020304" pitchFamily="18" charset="0"/>
                <a:cs typeface="Times New Roman" panose="02020603050405020304" pitchFamily="18" charset="0"/>
              </a:rPr>
              <a:t>, L.; Validation of GPM Rainfall and Drop Size Distribution Products through Disdrometers in Italy. Remote Sens. 2021, 13, 2081. https://doi.org/ 10.3390/rs13112081</a:t>
            </a:r>
          </a:p>
        </p:txBody>
      </p:sp>
      <p:pic>
        <p:nvPicPr>
          <p:cNvPr id="26" name="Immagine 25">
            <a:extLst>
              <a:ext uri="{FF2B5EF4-FFF2-40B4-BE49-F238E27FC236}">
                <a16:creationId xmlns:a16="http://schemas.microsoft.com/office/drawing/2014/main" id="{6D787B17-9CE4-AF14-B520-CB8963ADD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0687" y="68038"/>
            <a:ext cx="771429" cy="1080000"/>
          </a:xfrm>
          <a:prstGeom prst="rect">
            <a:avLst/>
          </a:prstGeom>
        </p:spPr>
      </p:pic>
    </p:spTree>
    <p:extLst>
      <p:ext uri="{BB962C8B-B14F-4D97-AF65-F5344CB8AC3E}">
        <p14:creationId xmlns:p14="http://schemas.microsoft.com/office/powerpoint/2010/main" val="3617287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2C5C2669-C8E2-4357-8A9A-A8D0D2EB259D}"/>
              </a:ext>
            </a:extLst>
          </p:cNvPr>
          <p:cNvSpPr txBox="1"/>
          <p:nvPr/>
        </p:nvSpPr>
        <p:spPr>
          <a:xfrm>
            <a:off x="108000" y="79200"/>
            <a:ext cx="10636898" cy="769441"/>
          </a:xfrm>
          <a:prstGeom prst="rect">
            <a:avLst/>
          </a:prstGeom>
          <a:noFill/>
        </p:spPr>
        <p:txBody>
          <a:bodyPr wrap="square" rtlCol="0">
            <a:spAutoFit/>
          </a:bodyPr>
          <a:lstStyle/>
          <a:p>
            <a:r>
              <a:rPr lang="en-US" sz="4400" b="1" dirty="0">
                <a:solidFill>
                  <a:srgbClr val="000099"/>
                </a:solidFill>
                <a:effectLst>
                  <a:outerShdw blurRad="38100" dist="38100" dir="2700000" algn="tl">
                    <a:srgbClr val="000000">
                      <a:alpha val="43137"/>
                    </a:srgbClr>
                  </a:outerShdw>
                </a:effectLst>
                <a:latin typeface="Calibri"/>
              </a:rPr>
              <a:t>Conclusions and future works</a:t>
            </a:r>
          </a:p>
        </p:txBody>
      </p:sp>
      <p:sp>
        <p:nvSpPr>
          <p:cNvPr id="3" name="CasellaDiTesto 2">
            <a:extLst>
              <a:ext uri="{FF2B5EF4-FFF2-40B4-BE49-F238E27FC236}">
                <a16:creationId xmlns:a16="http://schemas.microsoft.com/office/drawing/2014/main" id="{9853528F-C3EC-4DE2-BAA1-25666D556A1D}"/>
              </a:ext>
            </a:extLst>
          </p:cNvPr>
          <p:cNvSpPr txBox="1"/>
          <p:nvPr/>
        </p:nvSpPr>
        <p:spPr>
          <a:xfrm>
            <a:off x="108000" y="1311453"/>
            <a:ext cx="11905414" cy="2585323"/>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AU" dirty="0"/>
          </a:p>
          <a:p>
            <a:r>
              <a:rPr lang="en-AU" dirty="0"/>
              <a:t>The first validation study of the GPM DPR products (V06)  in Italy with disdrometer data has been presented. In particular:</a:t>
            </a:r>
          </a:p>
          <a:p>
            <a:endParaRPr lang="en-AU" dirty="0"/>
          </a:p>
          <a:p>
            <a:pPr marL="285750" indent="-285750">
              <a:buFont typeface="Arial" panose="020B0604020202020204" pitchFamily="34" charset="0"/>
              <a:buChar char="•"/>
            </a:pPr>
            <a:r>
              <a:rPr lang="en-AU" dirty="0"/>
              <a:t>different comparison strategies have been presented and evaluated,</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the agreement between disdrometer data and different DPR GPM products have been reported in terms of rainfall rate (R), radar reflectivity (Z), and DSD parameters (</a:t>
            </a:r>
            <a:r>
              <a:rPr lang="en-AU" dirty="0" err="1"/>
              <a:t>D</a:t>
            </a:r>
            <a:r>
              <a:rPr lang="en-AU" baseline="-25000" dirty="0" err="1"/>
              <a:t>mas</a:t>
            </a:r>
            <a:r>
              <a:rPr lang="en-AU" dirty="0"/>
              <a:t> and </a:t>
            </a:r>
            <a:r>
              <a:rPr lang="en-AU" dirty="0" err="1"/>
              <a:t>N</a:t>
            </a:r>
            <a:r>
              <a:rPr lang="en-AU" baseline="-25000" dirty="0" err="1"/>
              <a:t>w</a:t>
            </a:r>
            <a:r>
              <a:rPr lang="en-AU" dirty="0"/>
              <a:t>). In particular, for R, Z and </a:t>
            </a:r>
            <a:r>
              <a:rPr lang="en-AU" dirty="0" err="1"/>
              <a:t>D</a:t>
            </a:r>
            <a:r>
              <a:rPr lang="en-AU" baseline="-25000" dirty="0" err="1"/>
              <a:t>mas</a:t>
            </a:r>
            <a:r>
              <a:rPr lang="en-AU" baseline="-25000" dirty="0"/>
              <a:t> </a:t>
            </a:r>
            <a:r>
              <a:rPr lang="en-AU" dirty="0"/>
              <a:t>the agreement is good, while </a:t>
            </a:r>
            <a:r>
              <a:rPr lang="en-AU" dirty="0" err="1"/>
              <a:t>N</a:t>
            </a:r>
            <a:r>
              <a:rPr lang="en-AU" baseline="-25000" dirty="0" err="1"/>
              <a:t>w</a:t>
            </a:r>
            <a:r>
              <a:rPr lang="en-AU" dirty="0"/>
              <a:t> satellite estimates need to be improved.  </a:t>
            </a:r>
          </a:p>
          <a:p>
            <a:endParaRPr lang="en-AU" dirty="0"/>
          </a:p>
        </p:txBody>
      </p:sp>
      <p:pic>
        <p:nvPicPr>
          <p:cNvPr id="22" name="Immagine 21">
            <a:extLst>
              <a:ext uri="{FF2B5EF4-FFF2-40B4-BE49-F238E27FC236}">
                <a16:creationId xmlns:a16="http://schemas.microsoft.com/office/drawing/2014/main" id="{4B415841-C19D-4D52-DB0E-354B880283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0687" y="68038"/>
            <a:ext cx="771429" cy="1080000"/>
          </a:xfrm>
          <a:prstGeom prst="rect">
            <a:avLst/>
          </a:prstGeom>
        </p:spPr>
      </p:pic>
      <p:sp>
        <p:nvSpPr>
          <p:cNvPr id="5" name="CasellaDiTesto 4">
            <a:extLst>
              <a:ext uri="{FF2B5EF4-FFF2-40B4-BE49-F238E27FC236}">
                <a16:creationId xmlns:a16="http://schemas.microsoft.com/office/drawing/2014/main" id="{A137569F-6FF0-3660-0B7C-EACA9C4C8E18}"/>
              </a:ext>
            </a:extLst>
          </p:cNvPr>
          <p:cNvSpPr txBox="1"/>
          <p:nvPr/>
        </p:nvSpPr>
        <p:spPr>
          <a:xfrm>
            <a:off x="95027" y="4216791"/>
            <a:ext cx="11905414" cy="2308324"/>
          </a:xfrm>
          <a:prstGeom prst="rect">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AU" dirty="0"/>
          </a:p>
          <a:p>
            <a:r>
              <a:rPr lang="en-AU" dirty="0"/>
              <a:t>Recently a new version of the GPM DPR products is available, namely Version 07A, where, along with an upgrade of the retrieval algorithm, the dual-frequency retrievals are available in the full swath (i.e. 245 km long). In the near future: </a:t>
            </a:r>
          </a:p>
          <a:p>
            <a:endParaRPr lang="en-AU" dirty="0"/>
          </a:p>
          <a:p>
            <a:pPr marL="285750" indent="-285750">
              <a:buFont typeface="Arial" panose="020B0604020202020204" pitchFamily="34" charset="0"/>
              <a:buChar char="•"/>
            </a:pPr>
            <a:r>
              <a:rPr lang="en-AU" dirty="0"/>
              <a:t>the validation of V07 with disdrometers over Italy will be provided</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other disdrometer sites will be added to the ground based devices used for the validation of GPM DPR products over Italy </a:t>
            </a:r>
          </a:p>
          <a:p>
            <a:r>
              <a:rPr lang="en-AU" dirty="0"/>
              <a:t>  </a:t>
            </a:r>
          </a:p>
        </p:txBody>
      </p:sp>
    </p:spTree>
    <p:extLst>
      <p:ext uri="{BB962C8B-B14F-4D97-AF65-F5344CB8AC3E}">
        <p14:creationId xmlns:p14="http://schemas.microsoft.com/office/powerpoint/2010/main" val="185198162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1275</Words>
  <Application>Microsoft Office PowerPoint</Application>
  <PresentationFormat>Widescreen</PresentationFormat>
  <Paragraphs>120</Paragraphs>
  <Slides>7</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7</vt:i4>
      </vt:variant>
    </vt:vector>
  </HeadingPairs>
  <TitlesOfParts>
    <vt:vector size="13" baseType="lpstr">
      <vt:lpstr>Arial</vt:lpstr>
      <vt:lpstr>Calibri</vt:lpstr>
      <vt:lpstr>Calibri Light</vt:lpstr>
      <vt:lpstr>Cambria Math</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elisa.adirosi@gmail.com</dc:creator>
  <cp:lastModifiedBy>elisa.adirosi@gmail.com</cp:lastModifiedBy>
  <cp:revision>30</cp:revision>
  <dcterms:created xsi:type="dcterms:W3CDTF">2022-05-17T10:54:25Z</dcterms:created>
  <dcterms:modified xsi:type="dcterms:W3CDTF">2022-05-23T15:31:41Z</dcterms:modified>
</cp:coreProperties>
</file>