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7" r:id="rId4"/>
    <p:sldId id="281" r:id="rId5"/>
    <p:sldId id="269" r:id="rId6"/>
    <p:sldId id="280" r:id="rId7"/>
    <p:sldId id="279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2D11-AB4D-4EA7-B31C-6387E5F4B4A7}" type="datetimeFigureOut">
              <a:rPr lang="sr-Latn-RS" smtClean="0"/>
              <a:pPr/>
              <a:t>23.5.2022.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8DEE-199E-4AF5-8647-637C26A50399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86665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2D11-AB4D-4EA7-B31C-6387E5F4B4A7}" type="datetimeFigureOut">
              <a:rPr lang="sr-Latn-RS" smtClean="0"/>
              <a:pPr/>
              <a:t>23.5.2022.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8DEE-199E-4AF5-8647-637C26A50399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01278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2D11-AB4D-4EA7-B31C-6387E5F4B4A7}" type="datetimeFigureOut">
              <a:rPr lang="sr-Latn-RS" smtClean="0"/>
              <a:pPr/>
              <a:t>23.5.2022.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8DEE-199E-4AF5-8647-637C26A50399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59596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2D11-AB4D-4EA7-B31C-6387E5F4B4A7}" type="datetimeFigureOut">
              <a:rPr lang="sr-Latn-RS" smtClean="0"/>
              <a:pPr/>
              <a:t>23.5.2022.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8DEE-199E-4AF5-8647-637C26A50399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2809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2D11-AB4D-4EA7-B31C-6387E5F4B4A7}" type="datetimeFigureOut">
              <a:rPr lang="sr-Latn-RS" smtClean="0"/>
              <a:pPr/>
              <a:t>23.5.2022.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8DEE-199E-4AF5-8647-637C26A50399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70586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2D11-AB4D-4EA7-B31C-6387E5F4B4A7}" type="datetimeFigureOut">
              <a:rPr lang="sr-Latn-RS" smtClean="0"/>
              <a:pPr/>
              <a:t>23.5.2022.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8DEE-199E-4AF5-8647-637C26A50399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6533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2D11-AB4D-4EA7-B31C-6387E5F4B4A7}" type="datetimeFigureOut">
              <a:rPr lang="sr-Latn-RS" smtClean="0"/>
              <a:pPr/>
              <a:t>23.5.2022.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8DEE-199E-4AF5-8647-637C26A50399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95075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2D11-AB4D-4EA7-B31C-6387E5F4B4A7}" type="datetimeFigureOut">
              <a:rPr lang="sr-Latn-RS" smtClean="0"/>
              <a:pPr/>
              <a:t>23.5.2022.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8DEE-199E-4AF5-8647-637C26A50399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57044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2D11-AB4D-4EA7-B31C-6387E5F4B4A7}" type="datetimeFigureOut">
              <a:rPr lang="sr-Latn-RS" smtClean="0"/>
              <a:pPr/>
              <a:t>23.5.2022.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8DEE-199E-4AF5-8647-637C26A50399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98059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2D11-AB4D-4EA7-B31C-6387E5F4B4A7}" type="datetimeFigureOut">
              <a:rPr lang="sr-Latn-RS" smtClean="0"/>
              <a:pPr/>
              <a:t>23.5.2022.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8DEE-199E-4AF5-8647-637C26A50399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4561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2D11-AB4D-4EA7-B31C-6387E5F4B4A7}" type="datetimeFigureOut">
              <a:rPr lang="sr-Latn-RS" smtClean="0"/>
              <a:pPr/>
              <a:t>23.5.2022.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8DEE-199E-4AF5-8647-637C26A50399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58917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C2D11-AB4D-4EA7-B31C-6387E5F4B4A7}" type="datetimeFigureOut">
              <a:rPr lang="sr-Latn-RS" smtClean="0"/>
              <a:pPr/>
              <a:t>23.5.2022.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28DEE-199E-4AF5-8647-637C26A50399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5957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cost.eu/cost-action/fair-network-of-micrometeorological-measurement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dragan-milosevic-6a71997a/" TargetMode="External"/><Relationship Id="rId2" Type="http://schemas.openxmlformats.org/officeDocument/2006/relationships/hyperlink" Target="mailto:dragan.milosevic@dgt.uns.ac.r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witter.com/climateandcit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460360"/>
            <a:ext cx="12192000" cy="505402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1" r="27607"/>
          <a:stretch/>
        </p:blipFill>
        <p:spPr>
          <a:xfrm>
            <a:off x="7007604" y="468642"/>
            <a:ext cx="5184396" cy="565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59" y="872455"/>
            <a:ext cx="7441979" cy="46419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76693" y="1442907"/>
            <a:ext cx="7629743" cy="3930372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8" y="2102209"/>
            <a:ext cx="10379677" cy="1543419"/>
          </a:xfrm>
          <a:solidFill>
            <a:schemeClr val="accent6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358775" algn="l"/>
            <a:r>
              <a:rPr lang="en-US" sz="3200" b="1" dirty="0"/>
              <a:t>FAIRNESS Project - FAIR </a:t>
            </a:r>
            <a:r>
              <a:rPr lang="en-US" sz="3200" b="1" dirty="0" err="1"/>
              <a:t>NEtwork</a:t>
            </a:r>
            <a:r>
              <a:rPr lang="en-US" sz="3200" b="1" dirty="0"/>
              <a:t> of micrometeorological</a:t>
            </a:r>
            <a:br>
              <a:rPr lang="en-US" sz="3200" b="1" dirty="0"/>
            </a:br>
            <a:r>
              <a:rPr lang="en-US" sz="3200" b="1" dirty="0"/>
              <a:t>measurements</a:t>
            </a:r>
            <a:endParaRPr lang="sr-Latn-R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76613"/>
            <a:ext cx="9128289" cy="1742738"/>
          </a:xfrm>
          <a:solidFill>
            <a:schemeClr val="accent6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 fontScale="47500" lnSpcReduction="20000"/>
          </a:bodyPr>
          <a:lstStyle/>
          <a:p>
            <a:pPr marL="358775" algn="l"/>
            <a:r>
              <a:rPr lang="en-US" sz="3000" b="1" dirty="0" err="1"/>
              <a:t>Dragan</a:t>
            </a:r>
            <a:r>
              <a:rPr lang="en-US" sz="3000" b="1" dirty="0"/>
              <a:t> Milošević</a:t>
            </a:r>
            <a:r>
              <a:rPr lang="en-US" sz="3000" baseline="30000" dirty="0"/>
              <a:t>1</a:t>
            </a:r>
            <a:r>
              <a:rPr lang="en-US" sz="3000" dirty="0"/>
              <a:t>, </a:t>
            </a:r>
            <a:r>
              <a:rPr lang="en-US" sz="3000" dirty="0" err="1"/>
              <a:t>Branislava</a:t>
            </a:r>
            <a:r>
              <a:rPr lang="en-US" sz="3000" dirty="0"/>
              <a:t> Lalić</a:t>
            </a:r>
            <a:r>
              <a:rPr lang="en-US" sz="3000" baseline="30000" dirty="0"/>
              <a:t>2</a:t>
            </a:r>
            <a:r>
              <a:rPr lang="en-US" sz="3000" dirty="0"/>
              <a:t>, </a:t>
            </a:r>
            <a:r>
              <a:rPr lang="en-US" sz="3000" dirty="0" err="1"/>
              <a:t>Stevan</a:t>
            </a:r>
            <a:r>
              <a:rPr lang="en-US" sz="3000" dirty="0"/>
              <a:t> Savić</a:t>
            </a:r>
            <a:r>
              <a:rPr lang="en-US" sz="3000" baseline="30000" dirty="0"/>
              <a:t>3</a:t>
            </a:r>
            <a:r>
              <a:rPr lang="en-US" sz="3000" dirty="0"/>
              <a:t>, Benjamin Bechtel</a:t>
            </a:r>
            <a:r>
              <a:rPr lang="en-US" sz="3000" baseline="30000" dirty="0"/>
              <a:t>4</a:t>
            </a:r>
            <a:r>
              <a:rPr lang="en-US" sz="3000" dirty="0"/>
              <a:t>, Mark Roantree</a:t>
            </a:r>
            <a:r>
              <a:rPr lang="en-US" sz="3000" baseline="30000" dirty="0"/>
              <a:t>5</a:t>
            </a:r>
            <a:r>
              <a:rPr lang="en-US" sz="3000" dirty="0"/>
              <a:t>, and Simone Orlandini</a:t>
            </a:r>
            <a:r>
              <a:rPr lang="en-US" sz="3000" baseline="30000" dirty="0"/>
              <a:t>6</a:t>
            </a:r>
          </a:p>
          <a:p>
            <a:pPr marL="358775" algn="l"/>
            <a:r>
              <a:rPr lang="en-US" dirty="0"/>
              <a:t>1 Climatology and Hydrology Research Centre, University of Novi Sad, Novi Sad, Serbia (dragan.milosevic@dgt.uns.ac.rs)</a:t>
            </a:r>
          </a:p>
          <a:p>
            <a:pPr marL="358775" algn="l"/>
            <a:r>
              <a:rPr lang="en-US" dirty="0"/>
              <a:t>2 Faculty of Agriculture, University of Novi Sad, Novi Sad, Serbia (branka@polj.uns.ac.rs)</a:t>
            </a:r>
          </a:p>
          <a:p>
            <a:pPr marL="358775" algn="l"/>
            <a:r>
              <a:rPr lang="en-US" dirty="0"/>
              <a:t>3 Climatology and Hydrology Research Centre, University of Novi Sad, Novi Sad, Serbia (dragan.milosevic@dgt.uns.ac.rs)</a:t>
            </a:r>
          </a:p>
          <a:p>
            <a:pPr marL="358775" algn="l"/>
            <a:r>
              <a:rPr lang="en-US" dirty="0"/>
              <a:t>4 Ruhr-University Bochum, Bochum, Germany (benjamin.bechtel@rub.de)</a:t>
            </a:r>
          </a:p>
          <a:p>
            <a:pPr marL="358775" algn="l"/>
            <a:r>
              <a:rPr lang="en-US" dirty="0"/>
              <a:t>5 Dublin City University, </a:t>
            </a:r>
            <a:r>
              <a:rPr lang="en-US" dirty="0" err="1"/>
              <a:t>Glasnevin</a:t>
            </a:r>
            <a:r>
              <a:rPr lang="en-US" dirty="0"/>
              <a:t>, Dublin, Ireland (mark.roantree@dcu.ie)</a:t>
            </a:r>
          </a:p>
          <a:p>
            <a:pPr marL="358775" algn="l"/>
            <a:r>
              <a:rPr lang="en-US" dirty="0"/>
              <a:t>6 University of Florence, Firenze, Italy (simone.orlandini@unifi.it)</a:t>
            </a:r>
            <a:endParaRPr lang="sr-Latn-RS" dirty="0"/>
          </a:p>
        </p:txBody>
      </p:sp>
      <p:sp>
        <p:nvSpPr>
          <p:cNvPr id="5" name="Rectangle 4"/>
          <p:cNvSpPr/>
          <p:nvPr/>
        </p:nvSpPr>
        <p:spPr>
          <a:xfrm>
            <a:off x="0" y="5514679"/>
            <a:ext cx="12192000" cy="50844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/>
              <a:t>CA20108 - FAIRNESS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652289" y="6229863"/>
            <a:ext cx="1200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www.cost.eu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679" y="6023121"/>
            <a:ext cx="1620182" cy="7602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36" y="6154106"/>
            <a:ext cx="2189226" cy="4592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83818" y="57733"/>
            <a:ext cx="90749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cap="small" dirty="0">
                <a:solidFill>
                  <a:schemeClr val="bg2">
                    <a:lumMod val="50000"/>
                  </a:schemeClr>
                </a:solidFill>
              </a:rPr>
              <a:t>EGU 2022 – SESSION CL3.2.1: Urban climate, urban biometeorology, and science tools for cities</a:t>
            </a:r>
          </a:p>
          <a:p>
            <a:pPr algn="ctr"/>
            <a:endParaRPr lang="en-US" cap="small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" name="Picture 14" descr="EGU22-sharing-is-encourag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49100" y="0"/>
            <a:ext cx="342900" cy="480060"/>
          </a:xfrm>
          <a:prstGeom prst="rect">
            <a:avLst/>
          </a:prstGeom>
        </p:spPr>
      </p:pic>
      <p:pic>
        <p:nvPicPr>
          <p:cNvPr id="16" name="Picture 15" descr="egu22-971-qr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0158" y="6038933"/>
            <a:ext cx="819067" cy="81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58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5957"/>
            <a:ext cx="10515600" cy="1325563"/>
          </a:xfrm>
        </p:spPr>
        <p:txBody>
          <a:bodyPr/>
          <a:lstStyle/>
          <a:p>
            <a:r>
              <a:rPr lang="en-US" b="1" dirty="0"/>
              <a:t>Problem(s) to be solved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8466"/>
            <a:ext cx="10515600" cy="4269600"/>
          </a:xfrm>
        </p:spPr>
        <p:txBody>
          <a:bodyPr>
            <a:noAutofit/>
          </a:bodyPr>
          <a:lstStyle/>
          <a:p>
            <a:r>
              <a:rPr lang="en-US" sz="2400" dirty="0"/>
              <a:t>Reliable </a:t>
            </a:r>
            <a:r>
              <a:rPr lang="en-US" sz="2400" b="1" dirty="0"/>
              <a:t>micrometeorological data </a:t>
            </a:r>
            <a:r>
              <a:rPr lang="en-US" sz="2400" dirty="0"/>
              <a:t>plays a central role in assessing and </a:t>
            </a:r>
            <a:r>
              <a:rPr lang="en-US" sz="2400" dirty="0" err="1"/>
              <a:t>modelling</a:t>
            </a:r>
            <a:r>
              <a:rPr lang="en-US" sz="2400" dirty="0"/>
              <a:t> trends and effects of climate change and adverse weather on the environment</a:t>
            </a:r>
          </a:p>
          <a:p>
            <a:r>
              <a:rPr lang="en-US" sz="2400" dirty="0"/>
              <a:t>Enormous efforts have already been made unsuccessfully to </a:t>
            </a:r>
            <a:r>
              <a:rPr lang="en-US" sz="2400" b="1" dirty="0" err="1"/>
              <a:t>centralise</a:t>
            </a:r>
            <a:r>
              <a:rPr lang="en-US" sz="2400" b="1" dirty="0"/>
              <a:t> data </a:t>
            </a:r>
            <a:r>
              <a:rPr lang="en-US" sz="2400" dirty="0"/>
              <a:t>from ground-based micro- and local meteorological measurements and to </a:t>
            </a:r>
            <a:r>
              <a:rPr lang="en-US" sz="2400" b="1" dirty="0"/>
              <a:t>make them available for public use</a:t>
            </a:r>
          </a:p>
          <a:p>
            <a:r>
              <a:rPr lang="en-US" sz="2400" dirty="0"/>
              <a:t>However, beyond specific initiatives, </a:t>
            </a:r>
            <a:r>
              <a:rPr lang="en-US" sz="2400" b="1" dirty="0"/>
              <a:t>micrometeorological data is rarely open and available data </a:t>
            </a:r>
            <a:r>
              <a:rPr lang="en-US" sz="2400" dirty="0"/>
              <a:t>for various applications and user groups</a:t>
            </a:r>
            <a:endParaRPr lang="en-US" sz="2400" i="1" dirty="0"/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Micrometeorological data</a:t>
            </a:r>
            <a:r>
              <a:rPr lang="en-US" sz="2400" dirty="0"/>
              <a:t> are usually collected as part of scientific projects and observational networks developed for different purposes, but they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often “languish” in reports and institutional data silos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66787"/>
            <a:ext cx="12192000" cy="39121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500" i="1" dirty="0"/>
              <a:t>EGU 2022 – SESSION CL3.2.1: Urban climate, urban biometeorology, and science tools for cities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50844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i="1" dirty="0"/>
              <a:t>CA20108 - FAIRNESS</a:t>
            </a:r>
          </a:p>
        </p:txBody>
      </p:sp>
    </p:spTree>
    <p:extLst>
      <p:ext uri="{BB962C8B-B14F-4D97-AF65-F5344CB8AC3E}">
        <p14:creationId xmlns:p14="http://schemas.microsoft.com/office/powerpoint/2010/main" val="3682925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5957"/>
            <a:ext cx="10515600" cy="1325563"/>
          </a:xfrm>
        </p:spPr>
        <p:txBody>
          <a:bodyPr/>
          <a:lstStyle/>
          <a:p>
            <a:r>
              <a:rPr lang="en-US" b="1" dirty="0"/>
              <a:t>Solutions to the problem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8466"/>
            <a:ext cx="10515600" cy="4269600"/>
          </a:xfrm>
        </p:spPr>
        <p:txBody>
          <a:bodyPr>
            <a:normAutofit/>
          </a:bodyPr>
          <a:lstStyle/>
          <a:p>
            <a:r>
              <a:rPr lang="en-US" sz="2400" dirty="0"/>
              <a:t>To address this shortfall, FAIRNESS Cost Action will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establish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micrometeorological knowledge share platform (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Micromet_KSP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sz="2400" b="1" dirty="0"/>
              <a:t> to provide: </a:t>
            </a:r>
          </a:p>
          <a:p>
            <a:pPr lvl="1"/>
            <a:r>
              <a:rPr lang="en-US" b="1" dirty="0"/>
              <a:t>compiled inventory of</a:t>
            </a:r>
            <a:r>
              <a:rPr lang="en-US" dirty="0"/>
              <a:t> available and quality proven </a:t>
            </a:r>
            <a:r>
              <a:rPr lang="en-US" b="1" dirty="0"/>
              <a:t>micrometeorological in situ data sets </a:t>
            </a:r>
            <a:r>
              <a:rPr lang="en-US" dirty="0"/>
              <a:t>at the European level and beyond, </a:t>
            </a:r>
          </a:p>
          <a:p>
            <a:pPr lvl="1"/>
            <a:r>
              <a:rPr lang="en-US" b="1" dirty="0"/>
              <a:t>measurement and data management recommendations designed to meet FAIR principles</a:t>
            </a:r>
            <a:r>
              <a:rPr lang="en-US" dirty="0"/>
              <a:t> and avoid temporal and spatial gaps, </a:t>
            </a:r>
          </a:p>
          <a:p>
            <a:pPr lvl="1"/>
            <a:r>
              <a:rPr lang="en-US" b="1" dirty="0"/>
              <a:t>examples of rural and urban FAIR data sets </a:t>
            </a:r>
            <a:r>
              <a:rPr lang="en-US" dirty="0"/>
              <a:t>and </a:t>
            </a:r>
          </a:p>
          <a:p>
            <a:pPr lvl="1"/>
            <a:r>
              <a:rPr lang="en-US" b="1" dirty="0"/>
              <a:t>Q&amp;A </a:t>
            </a:r>
            <a:r>
              <a:rPr lang="en-US" dirty="0"/>
              <a:t>exchanged between Action members, stakeholders, </a:t>
            </a:r>
            <a:r>
              <a:rPr lang="en-US" dirty="0" err="1"/>
              <a:t>specialised</a:t>
            </a:r>
            <a:r>
              <a:rPr lang="en-US" dirty="0"/>
              <a:t> user groups and the general public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66787"/>
            <a:ext cx="12192000" cy="39121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500" i="1" dirty="0"/>
              <a:t>EGU 2022 – SESSION CL3.2.1: Urban climate, urban biometeorology, and science tools for cities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50844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i="1" dirty="0"/>
              <a:t>CA20108 - FAIRNESS</a:t>
            </a:r>
          </a:p>
        </p:txBody>
      </p:sp>
    </p:spTree>
    <p:extLst>
      <p:ext uri="{BB962C8B-B14F-4D97-AF65-F5344CB8AC3E}">
        <p14:creationId xmlns:p14="http://schemas.microsoft.com/office/powerpoint/2010/main" val="2132565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21"/>
            <a:ext cx="12192000" cy="6841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5957"/>
            <a:ext cx="10515600" cy="1325563"/>
          </a:xfrm>
        </p:spPr>
        <p:txBody>
          <a:bodyPr/>
          <a:lstStyle/>
          <a:p>
            <a:r>
              <a:rPr lang="en-US" b="1" dirty="0"/>
              <a:t>FAIRNESS networks (stations and people)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671" y="1635972"/>
            <a:ext cx="10515600" cy="4269600"/>
          </a:xfrm>
        </p:spPr>
        <p:txBody>
          <a:bodyPr>
            <a:normAutofit/>
          </a:bodyPr>
          <a:lstStyle/>
          <a:p>
            <a:r>
              <a:rPr lang="en-US" sz="2400" dirty="0"/>
              <a:t>FAIRNESS targets are, primarily,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networks of Automated Weather Stations installed in urban, suburban and rural areas </a:t>
            </a:r>
            <a:r>
              <a:rPr lang="en-US" sz="2400" dirty="0"/>
              <a:t>which manage dedicated projects, </a:t>
            </a:r>
            <a:r>
              <a:rPr lang="en-US" sz="2400" dirty="0" err="1"/>
              <a:t>specialised</a:t>
            </a:r>
            <a:r>
              <a:rPr lang="en-US" sz="2400" dirty="0"/>
              <a:t> agencies, regional or national government offices for specific applications in the sectors of urban-, forest-, and environmental meteorology and agrometeorology</a:t>
            </a:r>
          </a:p>
          <a:p>
            <a:r>
              <a:rPr lang="en-US" sz="2400" dirty="0"/>
              <a:t>Addressing identified challenges requires an effective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transboundary network of researchers, stakeholders, and civil society</a:t>
            </a:r>
            <a:r>
              <a:rPr lang="en-US" sz="2400" b="1" dirty="0"/>
              <a:t> </a:t>
            </a:r>
            <a:r>
              <a:rPr lang="en-US" sz="2400" dirty="0"/>
              <a:t>to identify and fill knowledge gaps, </a:t>
            </a:r>
            <a:r>
              <a:rPr lang="en-US" sz="2400" dirty="0" err="1"/>
              <a:t>standardise</a:t>
            </a:r>
            <a:r>
              <a:rPr lang="en-US" sz="2400" dirty="0"/>
              <a:t>, </a:t>
            </a:r>
            <a:r>
              <a:rPr lang="en-US" sz="2400" dirty="0" err="1"/>
              <a:t>optimise</a:t>
            </a:r>
            <a:r>
              <a:rPr lang="en-US" sz="2400" dirty="0"/>
              <a:t>, and promote new environmentally-tailored measurement and control procedures, enhance research effectiveness and improve dissemination.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66787"/>
            <a:ext cx="12192000" cy="39121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500" i="1" dirty="0"/>
              <a:t>EGU 2022 – SESSION CL3.2.1: Urban climate, urban biometeorology, and science tools for cities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50844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i="1" dirty="0"/>
              <a:t>CA20108 - FAIRNESS</a:t>
            </a:r>
          </a:p>
        </p:txBody>
      </p:sp>
    </p:spTree>
    <p:extLst>
      <p:ext uri="{BB962C8B-B14F-4D97-AF65-F5344CB8AC3E}">
        <p14:creationId xmlns:p14="http://schemas.microsoft.com/office/powerpoint/2010/main" val="1176318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595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FAIRNESS Project invites you to join us!</a:t>
            </a:r>
            <a:endParaRPr lang="sr-Latn-R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671" y="1635972"/>
            <a:ext cx="4784205" cy="4269600"/>
          </a:xfrm>
        </p:spPr>
        <p:txBody>
          <a:bodyPr>
            <a:noAutofit/>
          </a:bodyPr>
          <a:lstStyle/>
          <a:p>
            <a:r>
              <a:rPr lang="en-US" sz="2400" dirty="0"/>
              <a:t>FAIRNESS consortium includes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65 partners from 28 countries</a:t>
            </a:r>
            <a:r>
              <a:rPr lang="en-US" sz="2400" b="1" dirty="0"/>
              <a:t> </a:t>
            </a:r>
            <a:r>
              <a:rPr lang="en-US" sz="2400" dirty="0"/>
              <a:t>in Europe, Asia, Australia, and North America, and </a:t>
            </a:r>
            <a:r>
              <a:rPr lang="en-US" sz="2400" b="1" dirty="0"/>
              <a:t>invites interested stakeholders and data users/contributors</a:t>
            </a:r>
            <a:r>
              <a:rPr lang="en-US" sz="2400" dirty="0"/>
              <a:t> to join during the lifetime of the project (2021-2025)</a:t>
            </a: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Apply to join the project:</a:t>
            </a:r>
          </a:p>
          <a:p>
            <a:pPr lvl="1">
              <a:buNone/>
            </a:pPr>
            <a:r>
              <a:rPr lang="en-US" dirty="0">
                <a:hlinkClick r:id="rId2"/>
              </a:rPr>
              <a:t>https://www.cost.eu/cost-action/fair-network-of-micrometeorological-measurements/#tabs+Name:Description</a:t>
            </a:r>
            <a:r>
              <a:rPr lang="en-US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66787"/>
            <a:ext cx="12192000" cy="39121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500" i="1" dirty="0"/>
              <a:t>EGU 2022 – SESSION CL3.2.1: Urban climate, urban biometeorology, and science tools for cities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50844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i="1" dirty="0"/>
              <a:t>CA20108 - FAIRNESS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2202" y="1688757"/>
            <a:ext cx="5910840" cy="412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0715" y="1639330"/>
            <a:ext cx="5633780" cy="444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7631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075" y="3181349"/>
            <a:ext cx="10515600" cy="184152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err="1"/>
              <a:t>dr</a:t>
            </a:r>
            <a:r>
              <a:rPr lang="en-US" sz="2400" dirty="0"/>
              <a:t> D</a:t>
            </a:r>
            <a:r>
              <a:rPr lang="sr-Latn-RS" sz="2400" dirty="0"/>
              <a:t>ragan </a:t>
            </a:r>
            <a:r>
              <a:rPr lang="en-US" sz="2400" dirty="0"/>
              <a:t>M</a:t>
            </a:r>
            <a:r>
              <a:rPr lang="sr-Latn-RS" sz="2400" dirty="0"/>
              <a:t>ilošević</a:t>
            </a:r>
            <a:r>
              <a:rPr lang="en-US" sz="2400" dirty="0"/>
              <a:t>, UNI Novi Sad (Serbia)</a:t>
            </a:r>
            <a:br>
              <a:rPr lang="sr-Latn-RS" sz="2400" dirty="0"/>
            </a:br>
            <a:r>
              <a:rPr lang="en-US" sz="2400" dirty="0"/>
              <a:t>E-mail: </a:t>
            </a:r>
            <a:r>
              <a:rPr lang="en-US" sz="2400" dirty="0" err="1">
                <a:hlinkClick r:id="rId2"/>
              </a:rPr>
              <a:t>dr</a:t>
            </a:r>
            <a:r>
              <a:rPr lang="sr-Latn-RS" sz="2400" dirty="0">
                <a:hlinkClick r:id="rId2"/>
              </a:rPr>
              <a:t>agan.</a:t>
            </a:r>
            <a:r>
              <a:rPr lang="en-US" sz="2400" dirty="0">
                <a:hlinkClick r:id="rId2"/>
              </a:rPr>
              <a:t>m</a:t>
            </a:r>
            <a:r>
              <a:rPr lang="sr-Latn-RS" sz="2400" dirty="0">
                <a:hlinkClick r:id="rId2"/>
              </a:rPr>
              <a:t>ilosevic</a:t>
            </a:r>
            <a:r>
              <a:rPr lang="en-US" sz="2400" dirty="0">
                <a:hlinkClick r:id="rId2"/>
              </a:rPr>
              <a:t>@</a:t>
            </a:r>
            <a:r>
              <a:rPr lang="en-US" sz="2400" dirty="0" err="1">
                <a:hlinkClick r:id="rId2"/>
              </a:rPr>
              <a:t>dgt.uns.ac.rs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C</a:t>
            </a:r>
            <a:r>
              <a:rPr lang="sr-Latn-RS" sz="2400" dirty="0"/>
              <a:t>onnect on </a:t>
            </a:r>
            <a:r>
              <a:rPr lang="en-US" sz="2400" dirty="0">
                <a:hlinkClick r:id="rId3"/>
              </a:rPr>
              <a:t>Li</a:t>
            </a:r>
            <a:r>
              <a:rPr lang="sr-Latn-RS" sz="2400" dirty="0">
                <a:hlinkClick r:id="rId3"/>
              </a:rPr>
              <a:t>nked</a:t>
            </a:r>
            <a:r>
              <a:rPr lang="en-US" sz="2400" dirty="0">
                <a:hlinkClick r:id="rId3"/>
              </a:rPr>
              <a:t>I</a:t>
            </a:r>
            <a:r>
              <a:rPr lang="sr-Latn-RS" sz="2400" dirty="0">
                <a:hlinkClick r:id="rId3"/>
              </a:rPr>
              <a:t>n</a:t>
            </a:r>
            <a:r>
              <a:rPr lang="sr-Latn-RS" sz="2400" dirty="0"/>
              <a:t> and </a:t>
            </a:r>
            <a:r>
              <a:rPr lang="en-US" sz="2400" dirty="0">
                <a:hlinkClick r:id="rId4"/>
              </a:rPr>
              <a:t>T</a:t>
            </a:r>
            <a:r>
              <a:rPr lang="sr-Latn-RS" sz="2400" dirty="0">
                <a:hlinkClick r:id="rId4"/>
              </a:rPr>
              <a:t>witter</a:t>
            </a:r>
            <a:br>
              <a:rPr lang="en-US" sz="2400" dirty="0"/>
            </a:br>
            <a:endParaRPr lang="sr-Latn-R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6466787"/>
            <a:ext cx="12192000" cy="39121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500" i="1" dirty="0"/>
              <a:t>EGU 2022 – SESSION CL3.2.1: Urban climate, urban biometeorology, and science tools for cities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50844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i="1" dirty="0"/>
              <a:t>CA20108 - FAIRNESS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5825" y="2906732"/>
            <a:ext cx="10515600" cy="760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you!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sr-Latn-R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30485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693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Unicode MS</vt:lpstr>
      <vt:lpstr>Calibri</vt:lpstr>
      <vt:lpstr>Calibri Light</vt:lpstr>
      <vt:lpstr>Office Theme</vt:lpstr>
      <vt:lpstr>FAIRNESS Project - FAIR NEtwork of micrometeorological measurements</vt:lpstr>
      <vt:lpstr>Problem(s) to be solved</vt:lpstr>
      <vt:lpstr>Solutions to the problem</vt:lpstr>
      <vt:lpstr>PowerPoint Presentation</vt:lpstr>
      <vt:lpstr>FAIRNESS networks (stations and people)</vt:lpstr>
      <vt:lpstr>FAIRNESS Project invites you to join us!</vt:lpstr>
      <vt:lpstr>dr Dragan Milošević, UNI Novi Sad (Serbia) E-mail: dragan.milosevic@dgt.uns.ac.rs  Connect on LinkedIn and Twitter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Ana FS</dc:creator>
  <cp:lastModifiedBy>Mark Roantree</cp:lastModifiedBy>
  <cp:revision>52</cp:revision>
  <dcterms:created xsi:type="dcterms:W3CDTF">2022-03-11T17:07:47Z</dcterms:created>
  <dcterms:modified xsi:type="dcterms:W3CDTF">2022-05-23T18:23:08Z</dcterms:modified>
</cp:coreProperties>
</file>