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Mukta ExtraBold"/>
      <p:bold r:id="rId22"/>
    </p:embeddedFont>
    <p:embeddedFont>
      <p:font typeface="Mukta Medium"/>
      <p:regular r:id="rId23"/>
      <p:bold r:id="rId24"/>
    </p:embeddedFont>
    <p:embeddedFont>
      <p:font typeface="Mukta ExtraLight"/>
      <p:regular r:id="rId25"/>
      <p:bold r:id="rId26"/>
    </p:embeddedFont>
    <p:embeddedFont>
      <p:font typeface="Mukta"/>
      <p:regular r:id="rId27"/>
      <p:bold r:id="rId28"/>
    </p:embeddedFont>
    <p:embeddedFont>
      <p:font typeface="Mukta SemiBold"/>
      <p:regular r:id="rId29"/>
      <p:bold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MuktaExtraBold-bold.fntdata"/><Relationship Id="rId21" Type="http://schemas.openxmlformats.org/officeDocument/2006/relationships/slide" Target="slides/slide17.xml"/><Relationship Id="rId24" Type="http://schemas.openxmlformats.org/officeDocument/2006/relationships/font" Target="fonts/MuktaMedium-bold.fntdata"/><Relationship Id="rId23" Type="http://schemas.openxmlformats.org/officeDocument/2006/relationships/font" Target="fonts/MuktaMedium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MuktaExtraLight-bold.fntdata"/><Relationship Id="rId25" Type="http://schemas.openxmlformats.org/officeDocument/2006/relationships/font" Target="fonts/MuktaExtraLight-regular.fntdata"/><Relationship Id="rId28" Type="http://schemas.openxmlformats.org/officeDocument/2006/relationships/font" Target="fonts/Mukta-bold.fntdata"/><Relationship Id="rId27" Type="http://schemas.openxmlformats.org/officeDocument/2006/relationships/font" Target="fonts/Mukta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MuktaSemiBold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0" Type="http://schemas.openxmlformats.org/officeDocument/2006/relationships/font" Target="fonts/MuktaSemiBold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2c9a9eedb0_2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2c9a9eedb0_2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ab9078652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ab9078652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ab907865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12ab907865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2da0fc4b1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2da0fc4b1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ab9078652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2ab9078652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2ab9078652_0_1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12ab9078652_0_1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2ab9078652_0_1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2ab9078652_0_1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2da0fc4b13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2da0fc4b13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1b53038e79_0_3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1b53038e79_0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ae5a61155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ae5a61155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5d0f2316b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e5d0f2316b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2c9a9eedb0_3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2c9a9eedb0_3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2c9a9eedb0_2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2c9a9eedb0_2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c9a9eedb0_2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2c9a9eedb0_2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c9a9eedb0_2_3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2c9a9eedb0_2_3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2c9a9eedb0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2c9a9eedb0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5fb08d84c_0_5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125fb08d84c_0_5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image" Target="../media/image2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Relationship Id="rId3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Relationship Id="rId3" Type="http://schemas.openxmlformats.org/officeDocument/2006/relationships/image" Target="../media/image1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Light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9" y="571499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638400" y="2793225"/>
            <a:ext cx="46110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utline">
  <p:cSld name="CUSTOM_3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1"/>
          <p:cNvSpPr txBox="1"/>
          <p:nvPr/>
        </p:nvSpPr>
        <p:spPr>
          <a:xfrm>
            <a:off x="638400" y="914400"/>
            <a:ext cx="4056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Mukta ExtraBold"/>
              <a:ea typeface="Mukta ExtraBold"/>
              <a:cs typeface="Mukta ExtraBold"/>
              <a:sym typeface="Mukta ExtraBold"/>
            </a:endParaRPr>
          </a:p>
        </p:txBody>
      </p:sp>
      <p:sp>
        <p:nvSpPr>
          <p:cNvPr id="57" name="Google Shape;57;p11"/>
          <p:cNvSpPr txBox="1"/>
          <p:nvPr>
            <p:ph type="title"/>
          </p:nvPr>
        </p:nvSpPr>
        <p:spPr>
          <a:xfrm>
            <a:off x="638400" y="914400"/>
            <a:ext cx="55143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Mukta ExtraBold"/>
              <a:buNone/>
              <a:defRPr sz="30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8" name="Google Shape;58;p11"/>
          <p:cNvSpPr txBox="1"/>
          <p:nvPr>
            <p:ph idx="1" type="body"/>
          </p:nvPr>
        </p:nvSpPr>
        <p:spPr>
          <a:xfrm>
            <a:off x="638400" y="1555950"/>
            <a:ext cx="37050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  <p:sp>
        <p:nvSpPr>
          <p:cNvPr id="59" name="Google Shape;59;p11"/>
          <p:cNvSpPr txBox="1"/>
          <p:nvPr>
            <p:ph idx="2" type="body"/>
          </p:nvPr>
        </p:nvSpPr>
        <p:spPr>
          <a:xfrm>
            <a:off x="4804025" y="1555800"/>
            <a:ext cx="37050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Light" type="secHead">
  <p:cSld name="SECTION_HEADER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1pPr>
            <a:lvl2pPr lvl="1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2pPr>
            <a:lvl3pPr lvl="2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3pPr>
            <a:lvl4pPr lvl="3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4pPr>
            <a:lvl5pPr lvl="4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5pPr>
            <a:lvl6pPr lvl="5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6pPr>
            <a:lvl7pPr lvl="6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7pPr>
            <a:lvl8pPr lvl="7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8pPr>
            <a:lvl9pPr lvl="8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2" name="Google Shape;62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33975" y="2571750"/>
            <a:ext cx="2571749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2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4" name="Google Shape;64;p12"/>
          <p:cNvSpPr txBox="1"/>
          <p:nvPr>
            <p:ph idx="1" type="subTitle"/>
          </p:nvPr>
        </p:nvSpPr>
        <p:spPr>
          <a:xfrm>
            <a:off x="638400" y="2793225"/>
            <a:ext cx="37050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- Dark">
  <p:cSld name="SECTION_HEADER_1">
    <p:bg>
      <p:bgPr>
        <a:solidFill>
          <a:schemeClr val="dk1"/>
        </a:solidFill>
      </p:bgPr>
    </p:bg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1pPr>
            <a:lvl2pPr lvl="1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2pPr>
            <a:lvl3pPr lvl="2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3pPr>
            <a:lvl4pPr lvl="3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4pPr>
            <a:lvl5pPr lvl="4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5pPr>
            <a:lvl6pPr lvl="5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6pPr>
            <a:lvl7pPr lvl="6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7pPr>
            <a:lvl8pPr lvl="7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8pPr>
            <a:lvl9pPr lvl="8" rtl="0">
              <a:buNone/>
              <a:defRPr sz="1200">
                <a:solidFill>
                  <a:schemeClr val="lt1"/>
                </a:solidFill>
                <a:latin typeface="Mukta Medium"/>
                <a:ea typeface="Mukta Medium"/>
                <a:cs typeface="Mukta Medium"/>
                <a:sym typeface="Mukt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00" y="1438375"/>
            <a:ext cx="3705125" cy="37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ukta ExtraLight"/>
              <a:buNone/>
              <a:defRPr sz="3200"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3"/>
          <p:cNvSpPr txBox="1"/>
          <p:nvPr>
            <p:ph idx="1" type="subTitle"/>
          </p:nvPr>
        </p:nvSpPr>
        <p:spPr>
          <a:xfrm>
            <a:off x="638400" y="2793225"/>
            <a:ext cx="41622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ation - Light">
  <p:cSld name="CUSTOM_2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4"/>
          <p:cNvSpPr txBox="1"/>
          <p:nvPr/>
        </p:nvSpPr>
        <p:spPr>
          <a:xfrm>
            <a:off x="638400" y="914400"/>
            <a:ext cx="2725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lt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“</a:t>
            </a:r>
            <a:endParaRPr sz="5600">
              <a:solidFill>
                <a:schemeClr val="lt2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72" name="Google Shape;7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1pPr>
            <a:lvl2pPr lvl="1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2pPr>
            <a:lvl3pPr lvl="2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3pPr>
            <a:lvl4pPr lvl="3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4pPr>
            <a:lvl5pPr lvl="4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5pPr>
            <a:lvl6pPr lvl="5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6pPr>
            <a:lvl7pPr lvl="6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7pPr>
            <a:lvl8pPr lvl="7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8pPr>
            <a:lvl9pPr lvl="8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933975" y="2571750"/>
            <a:ext cx="2571749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 txBox="1"/>
          <p:nvPr>
            <p:ph type="title"/>
          </p:nvPr>
        </p:nvSpPr>
        <p:spPr>
          <a:xfrm>
            <a:off x="638400" y="1565750"/>
            <a:ext cx="6034200" cy="19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Mukta ExtraLight"/>
              <a:buNone/>
              <a:defRPr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203">
          <p15:clr>
            <a:srgbClr val="FA7B17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ation - Dark">
  <p:cSld name="CUSTOM_2_1">
    <p:bg>
      <p:bgPr>
        <a:solidFill>
          <a:schemeClr val="dk1"/>
        </a:solid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638400" y="914400"/>
            <a:ext cx="27258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600">
                <a:solidFill>
                  <a:schemeClr val="accent1"/>
                </a:solidFill>
                <a:latin typeface="Mukta ExtraBold"/>
                <a:ea typeface="Mukta ExtraBold"/>
                <a:cs typeface="Mukta ExtraBold"/>
                <a:sym typeface="Mukta ExtraBold"/>
              </a:rPr>
              <a:t>“</a:t>
            </a:r>
            <a:endParaRPr sz="5600">
              <a:solidFill>
                <a:schemeClr val="accent1"/>
              </a:solidFill>
              <a:latin typeface="Mukta ExtraBold"/>
              <a:ea typeface="Mukta ExtraBold"/>
              <a:cs typeface="Mukta ExtraBold"/>
              <a:sym typeface="Mukta ExtraBold"/>
            </a:endParaRPr>
          </a:p>
        </p:txBody>
      </p:sp>
      <p:sp>
        <p:nvSpPr>
          <p:cNvPr id="77" name="Google Shape;77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1pPr>
            <a:lvl2pPr lvl="1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2pPr>
            <a:lvl3pPr lvl="2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3pPr>
            <a:lvl4pPr lvl="3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4pPr>
            <a:lvl5pPr lvl="4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5pPr>
            <a:lvl6pPr lvl="5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6pPr>
            <a:lvl7pPr lvl="6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7pPr>
            <a:lvl8pPr lvl="7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8pPr>
            <a:lvl9pPr lvl="8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8" name="Google Shape;78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800600" y="1438375"/>
            <a:ext cx="3705125" cy="37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15"/>
          <p:cNvSpPr/>
          <p:nvPr/>
        </p:nvSpPr>
        <p:spPr>
          <a:xfrm>
            <a:off x="1118400" y="1300725"/>
            <a:ext cx="7156200" cy="323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FFFFFF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80" name="Google Shape;80;p15"/>
          <p:cNvSpPr txBox="1"/>
          <p:nvPr>
            <p:ph type="title"/>
          </p:nvPr>
        </p:nvSpPr>
        <p:spPr>
          <a:xfrm>
            <a:off x="638400" y="1565750"/>
            <a:ext cx="6034200" cy="19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ukta ExtraLight"/>
              <a:buNone/>
              <a:defRPr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203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1pPr>
            <a:lvl2pPr lvl="1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2pPr>
            <a:lvl3pPr lvl="2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3pPr>
            <a:lvl4pPr lvl="3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4pPr>
            <a:lvl5pPr lvl="4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5pPr>
            <a:lvl6pPr lvl="5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6pPr>
            <a:lvl7pPr lvl="6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7pPr>
            <a:lvl8pPr lvl="7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8pPr>
            <a:lvl9pPr lvl="8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>
            <p:ph type="title"/>
          </p:nvPr>
        </p:nvSpPr>
        <p:spPr>
          <a:xfrm>
            <a:off x="638400" y="914400"/>
            <a:ext cx="59004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Bold"/>
              <a:buNone/>
              <a:defRPr sz="32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85" name="Google Shape;85;p16"/>
          <p:cNvSpPr txBox="1"/>
          <p:nvPr>
            <p:ph idx="1" type="body"/>
          </p:nvPr>
        </p:nvSpPr>
        <p:spPr>
          <a:xfrm>
            <a:off x="638400" y="1555950"/>
            <a:ext cx="74520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4119">
          <p15:clr>
            <a:srgbClr val="FA7B17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+ 1 image">
  <p:cSld name="TITLE_AND_BODY_2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1pPr>
            <a:lvl2pPr lvl="1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2pPr>
            <a:lvl3pPr lvl="2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3pPr>
            <a:lvl4pPr lvl="3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4pPr>
            <a:lvl5pPr lvl="4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5pPr>
            <a:lvl6pPr lvl="5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6pPr>
            <a:lvl7pPr lvl="6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7pPr>
            <a:lvl8pPr lvl="7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8pPr>
            <a:lvl9pPr lvl="8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>
            <p:ph type="title"/>
          </p:nvPr>
        </p:nvSpPr>
        <p:spPr>
          <a:xfrm>
            <a:off x="638400" y="914400"/>
            <a:ext cx="62763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Bold"/>
              <a:buNone/>
              <a:defRPr sz="32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638400" y="1555950"/>
            <a:ext cx="37050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/>
          <p:nvPr>
            <p:ph type="title"/>
          </p:nvPr>
        </p:nvSpPr>
        <p:spPr>
          <a:xfrm>
            <a:off x="638400" y="914400"/>
            <a:ext cx="78342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Bold"/>
              <a:buNone/>
              <a:defRPr sz="32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5" name="Google Shape;95;p18"/>
          <p:cNvSpPr txBox="1"/>
          <p:nvPr>
            <p:ph idx="1" type="body"/>
          </p:nvPr>
        </p:nvSpPr>
        <p:spPr>
          <a:xfrm>
            <a:off x="638400" y="1555950"/>
            <a:ext cx="37050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  <p:sp>
        <p:nvSpPr>
          <p:cNvPr id="96" name="Google Shape;96;p18"/>
          <p:cNvSpPr txBox="1"/>
          <p:nvPr>
            <p:ph idx="2" type="body"/>
          </p:nvPr>
        </p:nvSpPr>
        <p:spPr>
          <a:xfrm>
            <a:off x="4800600" y="1555950"/>
            <a:ext cx="37050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9" name="Google Shape;99;p19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9"/>
          <p:cNvSpPr txBox="1"/>
          <p:nvPr>
            <p:ph type="title"/>
          </p:nvPr>
        </p:nvSpPr>
        <p:spPr>
          <a:xfrm>
            <a:off x="638400" y="914400"/>
            <a:ext cx="78672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Bold"/>
              <a:buNone/>
              <a:defRPr sz="32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638400" y="1555950"/>
            <a:ext cx="23775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  <p:sp>
        <p:nvSpPr>
          <p:cNvPr id="102" name="Google Shape;102;p19"/>
          <p:cNvSpPr txBox="1"/>
          <p:nvPr>
            <p:ph idx="2" type="body"/>
          </p:nvPr>
        </p:nvSpPr>
        <p:spPr>
          <a:xfrm>
            <a:off x="3383250" y="1555950"/>
            <a:ext cx="23775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  <p:sp>
        <p:nvSpPr>
          <p:cNvPr id="103" name="Google Shape;103;p19"/>
          <p:cNvSpPr txBox="1"/>
          <p:nvPr>
            <p:ph idx="3" type="body"/>
          </p:nvPr>
        </p:nvSpPr>
        <p:spPr>
          <a:xfrm>
            <a:off x="6128100" y="1555950"/>
            <a:ext cx="2377500" cy="301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indent="-381000" lvl="3" marL="1828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indent="-381000" lvl="4" marL="22860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indent="-381000" lvl="5" marL="27432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indent="-381000" lvl="6" marL="32004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●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indent="-381000" lvl="7" marL="36576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○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indent="-381000" lvl="8" marL="4114800" rtl="0">
              <a:spcBef>
                <a:spcPts val="0"/>
              </a:spcBef>
              <a:spcAft>
                <a:spcPts val="0"/>
              </a:spcAft>
              <a:buSzPts val="2400"/>
              <a:buFont typeface="Mukta ExtraLight"/>
              <a:buChar char="■"/>
              <a:defRPr sz="24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1900">
          <p15:clr>
            <a:srgbClr val="FA7B17"/>
          </p15:clr>
        </p15:guide>
        <p15:guide id="2" pos="2131">
          <p15:clr>
            <a:srgbClr val="FA7B17"/>
          </p15:clr>
        </p15:guide>
        <p15:guide id="3" pos="3629">
          <p15:clr>
            <a:srgbClr val="FA7B17"/>
          </p15:clr>
        </p15:guide>
        <p15:guide id="4" pos="3860">
          <p15:clr>
            <a:srgbClr val="FA7B17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+ Image">
  <p:cSld name="MAIN_POINT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5480850" y="0"/>
            <a:ext cx="3663150" cy="36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 txBox="1"/>
          <p:nvPr>
            <p:ph type="title"/>
          </p:nvPr>
        </p:nvSpPr>
        <p:spPr>
          <a:xfrm>
            <a:off x="638400" y="914400"/>
            <a:ext cx="78672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Bold"/>
              <a:buNone/>
              <a:defRPr sz="32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180">
          <p15:clr>
            <a:srgbClr val="FA7B17"/>
          </p15:clr>
        </p15:guide>
        <p15:guide id="2" orient="horz" pos="330">
          <p15:clr>
            <a:srgbClr val="FA7B17"/>
          </p15:clr>
        </p15:guide>
        <p15:guide id="3" pos="1614">
          <p15:clr>
            <a:srgbClr val="FA7B17"/>
          </p15:clr>
        </p15:guide>
        <p15:guide id="4" pos="4146">
          <p15:clr>
            <a:srgbClr val="FA7B17"/>
          </p15:clr>
        </p15:guide>
        <p15:guide id="5" orient="horz" pos="2012">
          <p15:clr>
            <a:srgbClr val="FA7B17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Growers">
  <p:cSld name="TITLE_3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oogle Shape;15;p3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638400" y="2793225"/>
            <a:ext cx="50814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 b="0" l="9" r="0" t="0"/>
          <a:stretch/>
        </p:blipFill>
        <p:spPr>
          <a:xfrm>
            <a:off x="0" y="2286000"/>
            <a:ext cx="9144003" cy="2857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- Light">
  <p:cSld name="MAIN_POINT_2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5480850" y="0"/>
            <a:ext cx="3663150" cy="36631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1"/>
          <p:cNvSpPr txBox="1"/>
          <p:nvPr>
            <p:ph type="title"/>
          </p:nvPr>
        </p:nvSpPr>
        <p:spPr>
          <a:xfrm>
            <a:off x="2116650" y="3663150"/>
            <a:ext cx="49107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Font typeface="Mukta ExtraLight"/>
              <a:buNone/>
              <a:defRPr sz="3000">
                <a:latin typeface="Mukta ExtraLight"/>
                <a:ea typeface="Mukta ExtraLight"/>
                <a:cs typeface="Mukta ExtraLight"/>
                <a:sym typeface="Mukta ExtraLight"/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idx="1" type="subTitle"/>
          </p:nvPr>
        </p:nvSpPr>
        <p:spPr>
          <a:xfrm>
            <a:off x="1358475" y="4174775"/>
            <a:ext cx="64113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ukta ExtraBold"/>
              <a:buNone/>
              <a:defRPr sz="2400">
                <a:solidFill>
                  <a:schemeClr val="accent1"/>
                </a:solidFill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2099">
          <p15:clr>
            <a:srgbClr val="FA7B17"/>
          </p15:clr>
        </p15:guide>
        <p15:guide id="2" pos="4894">
          <p15:clr>
            <a:srgbClr val="FA7B17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 - Dark">
  <p:cSld name="MAIN_POINT_1"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5" name="Google Shape;115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flipH="1" rot="10800000">
            <a:off x="5480850" y="0"/>
            <a:ext cx="3663150" cy="36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894">
          <p15:clr>
            <a:srgbClr val="FA7B17"/>
          </p15:clr>
        </p15:guide>
        <p15:guide id="2" orient="horz" pos="2099">
          <p15:clr>
            <a:srgbClr val="FA7B17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- Dark">
  <p:cSld name="BIG_NUMBER">
    <p:bg>
      <p:bgPr>
        <a:solidFill>
          <a:schemeClr val="dk1"/>
        </a:solidFill>
      </p:bgPr>
    </p:bg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72250" y="2571750"/>
            <a:ext cx="2571749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0" y="0"/>
            <a:ext cx="2571749" cy="257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- Light" type="blank">
  <p:cSld name="BLANK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2" name="Google Shape;12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6572250" y="2571750"/>
            <a:ext cx="2571749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0" y="0"/>
            <a:ext cx="2571749" cy="2571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Full">
  <p:cSld name="CUSTOM_4">
    <p:bg>
      <p:bgPr>
        <a:solidFill>
          <a:srgbClr val="F3F3F3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+ Legend">
  <p:cSld name="CUSTOM_5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6"/>
          <p:cNvSpPr/>
          <p:nvPr/>
        </p:nvSpPr>
        <p:spPr>
          <a:xfrm>
            <a:off x="0" y="-6950"/>
            <a:ext cx="6750600" cy="51435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26"/>
          <p:cNvSpPr txBox="1"/>
          <p:nvPr>
            <p:ph type="title"/>
          </p:nvPr>
        </p:nvSpPr>
        <p:spPr>
          <a:xfrm>
            <a:off x="6866400" y="483300"/>
            <a:ext cx="20706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ukta ExtraBold"/>
              <a:buNone/>
              <a:defRPr sz="24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- Cropped">
  <p:cSld name="CUSTOM_6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7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7"/>
          <p:cNvSpPr txBox="1"/>
          <p:nvPr>
            <p:ph type="title"/>
          </p:nvPr>
        </p:nvSpPr>
        <p:spPr>
          <a:xfrm>
            <a:off x="638400" y="914400"/>
            <a:ext cx="45357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ukta ExtraBold"/>
              <a:buNone/>
              <a:defRPr sz="2400">
                <a:latin typeface="Mukta ExtraBold"/>
                <a:ea typeface="Mukta ExtraBold"/>
                <a:cs typeface="Mukta ExtraBold"/>
                <a:sym typeface="Mukta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+ logo">
  <p:cSld name="CUSTOM_7_1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7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 1">
  <p:cSld name="TITLE_AND_BODY_3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1pPr>
            <a:lvl2pPr lvl="1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2pPr>
            <a:lvl3pPr lvl="2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3pPr>
            <a:lvl4pPr lvl="3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4pPr>
            <a:lvl5pPr lvl="4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5pPr>
            <a:lvl6pPr lvl="5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6pPr>
            <a:lvl7pPr lvl="6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7pPr>
            <a:lvl8pPr lvl="7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8pPr>
            <a:lvl9pPr lvl="8" rtl="0">
              <a:buNone/>
              <a:defRPr sz="1200">
                <a:latin typeface="Mukta Medium"/>
                <a:ea typeface="Mukta Medium"/>
                <a:cs typeface="Mukta Medium"/>
                <a:sym typeface="Mukta Medium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6" name="Google Shape;136;p30"/>
          <p:cNvPicPr preferRelativeResize="0"/>
          <p:nvPr/>
        </p:nvPicPr>
        <p:blipFill rotWithShape="1">
          <a:blip r:embed="rId2">
            <a:alphaModFix/>
          </a:blip>
          <a:srcRect b="0" l="0" r="50391" t="0"/>
          <a:stretch/>
        </p:blipFill>
        <p:spPr>
          <a:xfrm>
            <a:off x="0" y="4221925"/>
            <a:ext cx="457201" cy="921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pos="4119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Traders">
  <p:cSld name="TITLE_3_1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4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" name="Google Shape;22;p4"/>
          <p:cNvSpPr txBox="1"/>
          <p:nvPr>
            <p:ph idx="1" type="subTitle"/>
          </p:nvPr>
        </p:nvSpPr>
        <p:spPr>
          <a:xfrm>
            <a:off x="638400" y="2793225"/>
            <a:ext cx="44511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23" name="Google Shape;23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0"/>
            <a:ext cx="9144003" cy="28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Manufacturers">
  <p:cSld name="TITLE_3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7" name="Google Shape;27;p5"/>
          <p:cNvSpPr txBox="1"/>
          <p:nvPr>
            <p:ph idx="1" type="subTitle"/>
          </p:nvPr>
        </p:nvSpPr>
        <p:spPr>
          <a:xfrm>
            <a:off x="638400" y="2793225"/>
            <a:ext cx="46110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28" name="Google Shape;28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0"/>
            <a:ext cx="9144003" cy="28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Financial Institutions">
  <p:cSld name="TITLE_3_1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6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6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2" name="Google Shape;32;p6"/>
          <p:cNvSpPr txBox="1"/>
          <p:nvPr>
            <p:ph idx="1" type="subTitle"/>
          </p:nvPr>
        </p:nvSpPr>
        <p:spPr>
          <a:xfrm>
            <a:off x="638400" y="2793225"/>
            <a:ext cx="41124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33" name="Google Shape;3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2286000"/>
            <a:ext cx="9144003" cy="2857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Space 1">
  <p:cSld name="TITLE_3_1_1_1_1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7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832350"/>
            <a:ext cx="9144003" cy="333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/>
          <p:nvPr>
            <p:ph type="title"/>
          </p:nvPr>
        </p:nvSpPr>
        <p:spPr>
          <a:xfrm>
            <a:off x="638400" y="2136975"/>
            <a:ext cx="56067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8" name="Google Shape;38;p7"/>
          <p:cNvSpPr txBox="1"/>
          <p:nvPr>
            <p:ph idx="1" type="subTitle"/>
          </p:nvPr>
        </p:nvSpPr>
        <p:spPr>
          <a:xfrm>
            <a:off x="638400" y="2793225"/>
            <a:ext cx="41622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Space 2">
  <p:cSld name="TITLE_3_1_1_1_1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94825" y="1345500"/>
            <a:ext cx="2710902" cy="2644723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8"/>
          <p:cNvSpPr txBox="1"/>
          <p:nvPr>
            <p:ph type="title"/>
          </p:nvPr>
        </p:nvSpPr>
        <p:spPr>
          <a:xfrm>
            <a:off x="638400" y="2136975"/>
            <a:ext cx="5076600" cy="59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Font typeface="Mukta ExtraLight"/>
              <a:buNone/>
              <a:defRPr sz="3200"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3" name="Google Shape;43;p8"/>
          <p:cNvSpPr txBox="1"/>
          <p:nvPr>
            <p:ph idx="1" type="subTitle"/>
          </p:nvPr>
        </p:nvSpPr>
        <p:spPr>
          <a:xfrm>
            <a:off x="638400" y="2793225"/>
            <a:ext cx="46299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Dark">
  <p:cSld name="TITLE_2">
    <p:bg>
      <p:bgPr>
        <a:solidFill>
          <a:schemeClr val="dk1"/>
        </a:solid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1999" y="571499"/>
            <a:ext cx="4572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/>
          <p:nvPr>
            <p:ph type="title"/>
          </p:nvPr>
        </p:nvSpPr>
        <p:spPr>
          <a:xfrm>
            <a:off x="638400" y="2072475"/>
            <a:ext cx="56067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ukta ExtraLight"/>
              <a:buNone/>
              <a:defRPr sz="3200"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1" type="subTitle"/>
          </p:nvPr>
        </p:nvSpPr>
        <p:spPr>
          <a:xfrm>
            <a:off x="638400" y="2749575"/>
            <a:ext cx="45075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732">
          <p15:clr>
            <a:srgbClr val="FA7B17"/>
          </p15:clr>
        </p15:guide>
        <p15:guide id="2" orient="horz" pos="1305">
          <p15:clr>
            <a:srgbClr val="FA7B17"/>
          </p15:clr>
        </p15:guide>
        <p15:guide id="3" orient="horz" pos="2004">
          <p15:clr>
            <a:srgbClr val="FA7B17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- Space Dark">
  <p:cSld name="TITLE_2_1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1192114"/>
            <a:ext cx="9144003" cy="395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10"/>
          <p:cNvPicPr preferRelativeResize="0"/>
          <p:nvPr/>
        </p:nvPicPr>
        <p:blipFill rotWithShape="1">
          <a:blip r:embed="rId3">
            <a:alphaModFix/>
          </a:blip>
          <a:srcRect b="0" l="39" r="39" t="0"/>
          <a:stretch/>
        </p:blipFill>
        <p:spPr>
          <a:xfrm>
            <a:off x="638400" y="914400"/>
            <a:ext cx="2882964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0"/>
          <p:cNvSpPr txBox="1"/>
          <p:nvPr>
            <p:ph type="title"/>
          </p:nvPr>
        </p:nvSpPr>
        <p:spPr>
          <a:xfrm>
            <a:off x="638400" y="2072475"/>
            <a:ext cx="56067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Mukta ExtraLight"/>
              <a:buNone/>
              <a:defRPr sz="3200">
                <a:solidFill>
                  <a:schemeClr val="lt1"/>
                </a:solidFill>
                <a:latin typeface="Mukta ExtraLight"/>
                <a:ea typeface="Mukta ExtraLight"/>
                <a:cs typeface="Mukta ExtraLight"/>
                <a:sym typeface="Mukta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10"/>
          <p:cNvSpPr txBox="1"/>
          <p:nvPr>
            <p:ph idx="1" type="subTitle"/>
          </p:nvPr>
        </p:nvSpPr>
        <p:spPr>
          <a:xfrm>
            <a:off x="638400" y="2749575"/>
            <a:ext cx="4535700" cy="4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ukta SemiBold"/>
              <a:buNone/>
              <a:defRPr>
                <a:solidFill>
                  <a:schemeClr val="accent1"/>
                </a:solidFill>
                <a:latin typeface="Mukta SemiBold"/>
                <a:ea typeface="Mukta SemiBold"/>
                <a:cs typeface="Mukta SemiBold"/>
                <a:sym typeface="Mukt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305">
          <p15:clr>
            <a:srgbClr val="FA7B17"/>
          </p15:clr>
        </p15:guide>
        <p15:guide id="2" orient="horz" pos="1732">
          <p15:clr>
            <a:srgbClr val="FA7B17"/>
          </p15:clr>
        </p15:guide>
        <p15:guide id="3" orient="horz" pos="1995">
          <p15:clr>
            <a:srgbClr val="FA7B17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2880">
          <p15:clr>
            <a:srgbClr val="EA4335"/>
          </p15:clr>
        </p15:guide>
        <p15:guide id="2" pos="288">
          <p15:clr>
            <a:srgbClr val="EA4335"/>
          </p15:clr>
        </p15:guide>
        <p15:guide id="3" orient="horz" pos="576">
          <p15:clr>
            <a:srgbClr val="EA4335"/>
          </p15:clr>
        </p15:guide>
        <p15:guide id="4" orient="horz" pos="848">
          <p15:clr>
            <a:srgbClr val="EA4335"/>
          </p15:clr>
        </p15:guide>
        <p15:guide id="5" orient="horz" pos="2878">
          <p15:clr>
            <a:srgbClr val="EA4335"/>
          </p15:clr>
        </p15:guide>
        <p15:guide id="6" pos="5358">
          <p15:clr>
            <a:srgbClr val="EA4335"/>
          </p15:clr>
        </p15:guide>
        <p15:guide id="7" pos="402">
          <p15:clr>
            <a:srgbClr val="EA4335"/>
          </p15:clr>
        </p15:guide>
        <p15:guide id="8" pos="2736">
          <p15:clr>
            <a:srgbClr val="EA4335"/>
          </p15:clr>
        </p15:guide>
        <p15:guide id="9" pos="3024">
          <p15:clr>
            <a:srgbClr val="EA4335"/>
          </p15:clr>
        </p15:guide>
        <p15:guide id="10" orient="horz" pos="9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jpg"/><Relationship Id="rId4" Type="http://schemas.openxmlformats.org/officeDocument/2006/relationships/image" Target="../media/image42.png"/><Relationship Id="rId5" Type="http://schemas.openxmlformats.org/officeDocument/2006/relationships/image" Target="../media/image36.png"/><Relationship Id="rId6" Type="http://schemas.openxmlformats.org/officeDocument/2006/relationships/image" Target="../media/image39.png"/><Relationship Id="rId7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png"/><Relationship Id="rId4" Type="http://schemas.openxmlformats.org/officeDocument/2006/relationships/image" Target="../media/image32.jpg"/><Relationship Id="rId5" Type="http://schemas.openxmlformats.org/officeDocument/2006/relationships/image" Target="../media/image38.png"/><Relationship Id="rId6" Type="http://schemas.openxmlformats.org/officeDocument/2006/relationships/image" Target="../media/image42.png"/><Relationship Id="rId7" Type="http://schemas.openxmlformats.org/officeDocument/2006/relationships/image" Target="../media/image36.png"/><Relationship Id="rId8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jpg"/><Relationship Id="rId4" Type="http://schemas.openxmlformats.org/officeDocument/2006/relationships/image" Target="../media/image41.png"/><Relationship Id="rId5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jpg"/><Relationship Id="rId4" Type="http://schemas.openxmlformats.org/officeDocument/2006/relationships/image" Target="../media/image44.png"/><Relationship Id="rId5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jpg"/><Relationship Id="rId4" Type="http://schemas.openxmlformats.org/officeDocument/2006/relationships/image" Target="../media/image41.png"/><Relationship Id="rId5" Type="http://schemas.openxmlformats.org/officeDocument/2006/relationships/image" Target="../media/image3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jpg"/><Relationship Id="rId4" Type="http://schemas.openxmlformats.org/officeDocument/2006/relationships/image" Target="../media/image41.png"/><Relationship Id="rId5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Relationship Id="rId4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5.png"/><Relationship Id="rId4" Type="http://schemas.openxmlformats.org/officeDocument/2006/relationships/image" Target="../media/image32.jpg"/><Relationship Id="rId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1"/>
          <p:cNvSpPr txBox="1"/>
          <p:nvPr>
            <p:ph type="title"/>
          </p:nvPr>
        </p:nvSpPr>
        <p:spPr>
          <a:xfrm>
            <a:off x="638400" y="1615275"/>
            <a:ext cx="5606700" cy="156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Modelling Aboveground Biomass</a:t>
            </a:r>
            <a:br>
              <a:rPr lang="en"/>
            </a:br>
            <a:r>
              <a:rPr lang="en"/>
              <a:t>at local and national scale with in-situ and remote sensing data</a:t>
            </a:r>
            <a:endParaRPr/>
          </a:p>
        </p:txBody>
      </p:sp>
      <p:sp>
        <p:nvSpPr>
          <p:cNvPr id="142" name="Google Shape;142;p31"/>
          <p:cNvSpPr txBox="1"/>
          <p:nvPr>
            <p:ph idx="1" type="subTitle"/>
          </p:nvPr>
        </p:nvSpPr>
        <p:spPr>
          <a:xfrm>
            <a:off x="638400" y="3511575"/>
            <a:ext cx="3213000" cy="123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/>
              <a:t>Luca Foresta, </a:t>
            </a:r>
            <a:r>
              <a:rPr lang="en"/>
              <a:t>Niels Anders,</a:t>
            </a:r>
            <a:br>
              <a:rPr lang="en"/>
            </a:br>
            <a:r>
              <a:rPr lang="en"/>
              <a:t>Sake Alkema, Rens Masselink, Vincent Schut, Sacha Takacs, and Arjen Vrielink</a:t>
            </a:r>
            <a:endParaRPr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275"/>
              <a:buNone/>
            </a:pPr>
            <a:r>
              <a:rPr lang="en" u="sng"/>
              <a:t>foresta@satelligence.com</a:t>
            </a:r>
            <a:endParaRPr u="sng"/>
          </a:p>
        </p:txBody>
      </p:sp>
      <p:pic>
        <p:nvPicPr>
          <p:cNvPr id="143" name="Google Shape;1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83550" y="160375"/>
            <a:ext cx="1327576" cy="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0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35" name="Google Shape;23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0"/>
          <p:cNvSpPr txBox="1"/>
          <p:nvPr/>
        </p:nvSpPr>
        <p:spPr>
          <a:xfrm>
            <a:off x="1062433" y="2049250"/>
            <a:ext cx="306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Modelled </a:t>
            </a: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2021</a:t>
            </a:r>
            <a:endParaRPr b="1" sz="20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37" name="Google Shape;237;p40"/>
          <p:cNvSpPr txBox="1"/>
          <p:nvPr/>
        </p:nvSpPr>
        <p:spPr>
          <a:xfrm>
            <a:off x="4505143" y="3460665"/>
            <a:ext cx="569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highlight>
                  <a:schemeClr val="lt1"/>
                </a:highlight>
                <a:latin typeface="Mukta"/>
                <a:ea typeface="Mukta"/>
                <a:cs typeface="Mukta"/>
                <a:sym typeface="Mukta"/>
              </a:rPr>
              <a:t>t / ha</a:t>
            </a:r>
            <a:endParaRPr b="1" sz="8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38" name="Google Shape;23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0305" y="2429659"/>
            <a:ext cx="3062118" cy="2402965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9" name="Google Shape;239;p40"/>
          <p:cNvSpPr txBox="1"/>
          <p:nvPr/>
        </p:nvSpPr>
        <p:spPr>
          <a:xfrm>
            <a:off x="4920215" y="2049250"/>
            <a:ext cx="3061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Land classification 2019</a:t>
            </a:r>
            <a:endParaRPr b="1" sz="20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40" name="Google Shape;240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58245" y="2429649"/>
            <a:ext cx="1264179" cy="3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25750" y="2752344"/>
            <a:ext cx="1296675" cy="12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40"/>
          <p:cNvSpPr txBox="1"/>
          <p:nvPr/>
        </p:nvSpPr>
        <p:spPr>
          <a:xfrm>
            <a:off x="1062423" y="1058650"/>
            <a:ext cx="37149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R2 = 0.55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RMSE = 61 </a:t>
            </a: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T C / ha</a:t>
            </a:r>
            <a:endParaRPr b="1" sz="20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43" name="Google Shape;243;p40"/>
          <p:cNvSpPr txBox="1"/>
          <p:nvPr/>
        </p:nvSpPr>
        <p:spPr>
          <a:xfrm>
            <a:off x="638400" y="391200"/>
            <a:ext cx="618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“National” model - Sabah, Malaysia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2775" y="2259525"/>
            <a:ext cx="411480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1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0" name="Google Shape;25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575" y="2926725"/>
            <a:ext cx="3183700" cy="21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1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52" name="Google Shape;25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1"/>
          <p:cNvSpPr/>
          <p:nvPr/>
        </p:nvSpPr>
        <p:spPr>
          <a:xfrm rot="-5400000">
            <a:off x="2242881" y="3757471"/>
            <a:ext cx="1954500" cy="4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3410" y="2942050"/>
            <a:ext cx="3291565" cy="21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/>
          <p:cNvSpPr txBox="1"/>
          <p:nvPr/>
        </p:nvSpPr>
        <p:spPr>
          <a:xfrm>
            <a:off x="477000" y="2711125"/>
            <a:ext cx="241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Modelled </a:t>
            </a: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2021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3144000" y="2711125"/>
            <a:ext cx="2540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Asner et al., 2016 - ALS data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5880050" y="3849388"/>
            <a:ext cx="45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highlight>
                  <a:schemeClr val="lt1"/>
                </a:highlight>
                <a:latin typeface="Mukta"/>
                <a:ea typeface="Mukta"/>
                <a:cs typeface="Mukta"/>
                <a:sym typeface="Mukta"/>
              </a:rPr>
              <a:t>t / ha</a:t>
            </a:r>
            <a:endParaRPr b="1" sz="8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6268200" y="2711125"/>
            <a:ext cx="241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Land classification 2019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59" name="Google Shape;25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47400" y="3057832"/>
            <a:ext cx="2026701" cy="185601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0" name="Google Shape;260;p4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37387" y="3057825"/>
            <a:ext cx="836712" cy="261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15880" y="3307070"/>
            <a:ext cx="858219" cy="9434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1"/>
          <p:cNvSpPr txBox="1"/>
          <p:nvPr/>
        </p:nvSpPr>
        <p:spPr>
          <a:xfrm>
            <a:off x="638400" y="391200"/>
            <a:ext cx="618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“National” model - Sabah, Malaysia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  <p:sp>
        <p:nvSpPr>
          <p:cNvPr id="263" name="Google Shape;263;p41"/>
          <p:cNvSpPr txBox="1"/>
          <p:nvPr/>
        </p:nvSpPr>
        <p:spPr>
          <a:xfrm>
            <a:off x="452826" y="982450"/>
            <a:ext cx="58155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[palm oil]  overestimated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endParaRPr sz="18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AGBD[degraded forest] </a:t>
            </a: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overestimated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[primary forest] higher end underestimated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2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42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70" name="Google Shape;27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42"/>
          <p:cNvSpPr/>
          <p:nvPr/>
        </p:nvSpPr>
        <p:spPr>
          <a:xfrm rot="-5400000">
            <a:off x="2242881" y="3605071"/>
            <a:ext cx="1954500" cy="4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2"/>
          <p:cNvSpPr txBox="1"/>
          <p:nvPr/>
        </p:nvSpPr>
        <p:spPr>
          <a:xfrm>
            <a:off x="452827" y="982450"/>
            <a:ext cx="7737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[palm oil] </a:t>
            </a:r>
            <a:r>
              <a:rPr lang="en" sz="1800" u="sng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overestimated</a:t>
            </a:r>
            <a:endParaRPr sz="1800" u="sng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273" name="Google Shape;273;p42"/>
          <p:cNvSpPr txBox="1"/>
          <p:nvPr/>
        </p:nvSpPr>
        <p:spPr>
          <a:xfrm>
            <a:off x="638400" y="391200"/>
            <a:ext cx="618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“National” model - Sabah, Malaysia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  <p:pic>
        <p:nvPicPr>
          <p:cNvPr id="274" name="Google Shape;27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00" y="2508225"/>
            <a:ext cx="4540024" cy="25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42"/>
          <p:cNvSpPr txBox="1"/>
          <p:nvPr/>
        </p:nvSpPr>
        <p:spPr>
          <a:xfrm>
            <a:off x="1926800" y="3104500"/>
            <a:ext cx="246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Asner et al., 2016 - ALS data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76" name="Google Shape;276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275" y="2540275"/>
            <a:ext cx="4424275" cy="24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42"/>
          <p:cNvSpPr txBox="1"/>
          <p:nvPr/>
        </p:nvSpPr>
        <p:spPr>
          <a:xfrm>
            <a:off x="6946450" y="3104500"/>
            <a:ext cx="241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Modelled AGBD 2021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cxnSp>
        <p:nvCxnSpPr>
          <p:cNvPr id="278" name="Google Shape;278;p42"/>
          <p:cNvCxnSpPr/>
          <p:nvPr/>
        </p:nvCxnSpPr>
        <p:spPr>
          <a:xfrm>
            <a:off x="2422575" y="2965650"/>
            <a:ext cx="114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42"/>
          <p:cNvCxnSpPr/>
          <p:nvPr/>
        </p:nvCxnSpPr>
        <p:spPr>
          <a:xfrm>
            <a:off x="6901325" y="2981575"/>
            <a:ext cx="11463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3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86" name="Google Shape;28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43"/>
          <p:cNvSpPr txBox="1"/>
          <p:nvPr/>
        </p:nvSpPr>
        <p:spPr>
          <a:xfrm>
            <a:off x="477000" y="2711125"/>
            <a:ext cx="241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Modelled AGBD 2021</a:t>
            </a:r>
            <a:endParaRPr sz="16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3136850" y="3849388"/>
            <a:ext cx="45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highlight>
                  <a:schemeClr val="lt1"/>
                </a:highlight>
                <a:latin typeface="Mukta"/>
                <a:ea typeface="Mukta"/>
                <a:cs typeface="Mukta"/>
                <a:sym typeface="Mukta"/>
              </a:rPr>
              <a:t>t / ha</a:t>
            </a:r>
            <a:endParaRPr b="1" sz="8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89" name="Google Shape;289;p43"/>
          <p:cNvSpPr txBox="1"/>
          <p:nvPr/>
        </p:nvSpPr>
        <p:spPr>
          <a:xfrm>
            <a:off x="5722750" y="3824675"/>
            <a:ext cx="3111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GEDI L2A PFT (MODIS based)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rgbClr val="38761D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evergreen broadleaf tree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rgbClr val="980000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shrubs</a:t>
            </a: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 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rgbClr val="0000FF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water</a:t>
            </a:r>
            <a:endParaRPr sz="1800">
              <a:solidFill>
                <a:srgbClr val="0000FF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pic>
        <p:nvPicPr>
          <p:cNvPr id="290" name="Google Shape;2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67025" y="2987463"/>
            <a:ext cx="2055724" cy="1996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575" y="2926725"/>
            <a:ext cx="3183700" cy="2122475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43"/>
          <p:cNvSpPr/>
          <p:nvPr/>
        </p:nvSpPr>
        <p:spPr>
          <a:xfrm>
            <a:off x="1699225" y="3729900"/>
            <a:ext cx="1068000" cy="10269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43"/>
          <p:cNvSpPr/>
          <p:nvPr/>
        </p:nvSpPr>
        <p:spPr>
          <a:xfrm>
            <a:off x="3667025" y="2987475"/>
            <a:ext cx="2071200" cy="1996800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43"/>
          <p:cNvSpPr txBox="1"/>
          <p:nvPr/>
        </p:nvSpPr>
        <p:spPr>
          <a:xfrm>
            <a:off x="3601200" y="2634925"/>
            <a:ext cx="241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GEDI tracks over palm oil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95" name="Google Shape;295;p43"/>
          <p:cNvSpPr txBox="1"/>
          <p:nvPr/>
        </p:nvSpPr>
        <p:spPr>
          <a:xfrm>
            <a:off x="638400" y="391200"/>
            <a:ext cx="618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“National” model - Sabah, Malaysia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  <p:sp>
        <p:nvSpPr>
          <p:cNvPr id="296" name="Google Shape;296;p43"/>
          <p:cNvSpPr txBox="1"/>
          <p:nvPr/>
        </p:nvSpPr>
        <p:spPr>
          <a:xfrm>
            <a:off x="452827" y="982450"/>
            <a:ext cx="7737900" cy="163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[palm oil]  overestimated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PFT in GEDI L2A (based on MODIS 500 m classification) is Evergreen Broadleaf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Our land classification at 30 m improves mean value from ~80 T C / ha to ~47 T C / ha</a:t>
            </a:r>
            <a:b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Palm oil allometric equation from Nunes et al., 2017</a:t>
            </a:r>
            <a:endParaRPr sz="16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2" name="Google Shape;302;p44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303" name="Google Shape;30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44"/>
          <p:cNvSpPr/>
          <p:nvPr/>
        </p:nvSpPr>
        <p:spPr>
          <a:xfrm rot="-5400000">
            <a:off x="2242881" y="3605071"/>
            <a:ext cx="1954500" cy="4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44"/>
          <p:cNvSpPr txBox="1"/>
          <p:nvPr/>
        </p:nvSpPr>
        <p:spPr>
          <a:xfrm>
            <a:off x="452825" y="982450"/>
            <a:ext cx="8541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[degraded forest] </a:t>
            </a:r>
            <a:r>
              <a:rPr lang="en" sz="1800" u="sng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overestimated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Allometric equation for EBT most likely overestimate AGBD for heavily degraded forest Investigate updated equation for this conversion</a:t>
            </a:r>
            <a:endParaRPr sz="1800" u="sng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306" name="Google Shape;306;p44"/>
          <p:cNvSpPr txBox="1"/>
          <p:nvPr/>
        </p:nvSpPr>
        <p:spPr>
          <a:xfrm>
            <a:off x="638400" y="391200"/>
            <a:ext cx="618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“National” model - Sabah, Malaysia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  <p:pic>
        <p:nvPicPr>
          <p:cNvPr id="307" name="Google Shape;30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00" y="2508225"/>
            <a:ext cx="4540024" cy="25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4"/>
          <p:cNvSpPr txBox="1"/>
          <p:nvPr/>
        </p:nvSpPr>
        <p:spPr>
          <a:xfrm>
            <a:off x="1926800" y="3104500"/>
            <a:ext cx="246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Asner et al., 2016 - ALS data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309" name="Google Shape;309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275" y="2540275"/>
            <a:ext cx="4424275" cy="246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44"/>
          <p:cNvSpPr txBox="1"/>
          <p:nvPr/>
        </p:nvSpPr>
        <p:spPr>
          <a:xfrm>
            <a:off x="6946450" y="3104500"/>
            <a:ext cx="241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Modelled AGBD 2021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cxnSp>
        <p:nvCxnSpPr>
          <p:cNvPr id="311" name="Google Shape;311;p44"/>
          <p:cNvCxnSpPr/>
          <p:nvPr/>
        </p:nvCxnSpPr>
        <p:spPr>
          <a:xfrm flipH="1" rot="10800000">
            <a:off x="2422575" y="2847275"/>
            <a:ext cx="2022900" cy="6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2" name="Google Shape;312;p44"/>
          <p:cNvCxnSpPr/>
          <p:nvPr/>
        </p:nvCxnSpPr>
        <p:spPr>
          <a:xfrm flipH="1" rot="10800000">
            <a:off x="6896775" y="2847275"/>
            <a:ext cx="2022900" cy="69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5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45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319" name="Google Shape;31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45"/>
          <p:cNvSpPr/>
          <p:nvPr/>
        </p:nvSpPr>
        <p:spPr>
          <a:xfrm rot="-5400000">
            <a:off x="2242881" y="3605071"/>
            <a:ext cx="1954500" cy="4119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45"/>
          <p:cNvSpPr txBox="1"/>
          <p:nvPr/>
        </p:nvSpPr>
        <p:spPr>
          <a:xfrm>
            <a:off x="452827" y="982450"/>
            <a:ext cx="7737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AGBD [intact forest] higher end underestimated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noise filters selectively remove more high-end Relative Height values</a:t>
            </a:r>
            <a:b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-&gt; Training dataset biased towards lower biomass values</a:t>
            </a:r>
            <a:endParaRPr sz="1800" u="sng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322" name="Google Shape;322;p45"/>
          <p:cNvSpPr txBox="1"/>
          <p:nvPr/>
        </p:nvSpPr>
        <p:spPr>
          <a:xfrm>
            <a:off x="638400" y="391200"/>
            <a:ext cx="618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“National” model - Sabah, Malaysia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  <p:pic>
        <p:nvPicPr>
          <p:cNvPr id="323" name="Google Shape;323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00" y="2508225"/>
            <a:ext cx="4540024" cy="25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5"/>
          <p:cNvSpPr txBox="1"/>
          <p:nvPr/>
        </p:nvSpPr>
        <p:spPr>
          <a:xfrm>
            <a:off x="1926800" y="3104500"/>
            <a:ext cx="24609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Asner et al., 2016 - ALS data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325" name="Google Shape;325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98275" y="2585375"/>
            <a:ext cx="4343401" cy="242219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45"/>
          <p:cNvSpPr txBox="1"/>
          <p:nvPr/>
        </p:nvSpPr>
        <p:spPr>
          <a:xfrm>
            <a:off x="6946450" y="3104500"/>
            <a:ext cx="241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Modelled AGBD 2021</a:t>
            </a:r>
            <a:endParaRPr b="1" sz="1600">
              <a:solidFill>
                <a:srgbClr val="FF0000"/>
              </a:solidFill>
              <a:highlight>
                <a:schemeClr val="lt1"/>
              </a:highlight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327" name="Google Shape;327;p45"/>
          <p:cNvSpPr/>
          <p:nvPr/>
        </p:nvSpPr>
        <p:spPr>
          <a:xfrm>
            <a:off x="2340650" y="4579475"/>
            <a:ext cx="989400" cy="507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45"/>
          <p:cNvSpPr/>
          <p:nvPr/>
        </p:nvSpPr>
        <p:spPr>
          <a:xfrm>
            <a:off x="6826200" y="4549500"/>
            <a:ext cx="989400" cy="5079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6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6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335" name="Google Shape;33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46"/>
          <p:cNvSpPr txBox="1"/>
          <p:nvPr/>
        </p:nvSpPr>
        <p:spPr>
          <a:xfrm>
            <a:off x="457200" y="1422600"/>
            <a:ext cx="82878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kta ExtraLight"/>
              <a:buChar char="-"/>
            </a:pP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Use S2 </a:t>
            </a: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instead</a:t>
            </a: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 of LS as feature for national models (already in processing)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kta ExtraLight"/>
              <a:buChar char="-"/>
            </a:pP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Correct EBT allometric equation for degraded forest (or investigate alternatives)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kta ExtraLight"/>
              <a:buChar char="-"/>
            </a:pP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Integrate satellite and in-situ data (plus ALS) whenever possible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kta ExtraLight"/>
              <a:buChar char="-"/>
            </a:pP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Use topographic correction for optical data (remove </a:t>
            </a: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artificial</a:t>
            </a:r>
            <a:r>
              <a:rPr lang="en" sz="18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 high biomass on steep slopes)</a:t>
            </a:r>
            <a:endParaRPr sz="18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337" name="Google Shape;337;p46"/>
          <p:cNvSpPr txBox="1"/>
          <p:nvPr/>
        </p:nvSpPr>
        <p:spPr>
          <a:xfrm>
            <a:off x="638400" y="391200"/>
            <a:ext cx="61878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Future work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47"/>
          <p:cNvPicPr preferRelativeResize="0"/>
          <p:nvPr/>
        </p:nvPicPr>
        <p:blipFill rotWithShape="1">
          <a:blip r:embed="rId3">
            <a:alphaModFix/>
          </a:blip>
          <a:srcRect b="0" l="4269" r="6036" t="0"/>
          <a:stretch/>
        </p:blipFill>
        <p:spPr>
          <a:xfrm>
            <a:off x="2209800" y="992400"/>
            <a:ext cx="4732662" cy="329782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47"/>
          <p:cNvSpPr txBox="1"/>
          <p:nvPr/>
        </p:nvSpPr>
        <p:spPr>
          <a:xfrm>
            <a:off x="642157" y="304800"/>
            <a:ext cx="7987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  <a:latin typeface="Mukta ExtraBold"/>
                <a:ea typeface="Mukta ExtraBold"/>
                <a:cs typeface="Mukta ExtraBold"/>
                <a:sym typeface="Mukta ExtraBold"/>
              </a:rPr>
              <a:t>Thank you for your attention</a:t>
            </a:r>
            <a:endParaRPr sz="3200">
              <a:solidFill>
                <a:schemeClr val="dk1"/>
              </a:solidFill>
              <a:latin typeface="Mukta ExtraBold"/>
              <a:ea typeface="Mukta ExtraBold"/>
              <a:cs typeface="Mukta ExtraBold"/>
              <a:sym typeface="Mukta ExtraBold"/>
            </a:endParaRPr>
          </a:p>
        </p:txBody>
      </p:sp>
      <p:sp>
        <p:nvSpPr>
          <p:cNvPr id="344" name="Google Shape;344;p47"/>
          <p:cNvSpPr/>
          <p:nvPr/>
        </p:nvSpPr>
        <p:spPr>
          <a:xfrm>
            <a:off x="2207200" y="3702600"/>
            <a:ext cx="4763100" cy="661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7"/>
          <p:cNvSpPr txBox="1"/>
          <p:nvPr/>
        </p:nvSpPr>
        <p:spPr>
          <a:xfrm>
            <a:off x="2783400" y="4001700"/>
            <a:ext cx="370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www.satelligence.com</a:t>
            </a:r>
            <a:endParaRPr sz="2000">
              <a:solidFill>
                <a:schemeClr val="dk2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346" name="Google Shape;346;p47"/>
          <p:cNvSpPr txBox="1"/>
          <p:nvPr/>
        </p:nvSpPr>
        <p:spPr>
          <a:xfrm>
            <a:off x="2783400" y="4458300"/>
            <a:ext cx="3705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luca.foresta</a:t>
            </a:r>
            <a:r>
              <a:rPr lang="en" sz="20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@satelligence.com</a:t>
            </a:r>
            <a:endParaRPr sz="2000">
              <a:solidFill>
                <a:schemeClr val="dk2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347" name="Google Shape;347;p47"/>
          <p:cNvSpPr txBox="1"/>
          <p:nvPr>
            <p:ph idx="4294967295" type="subTitle"/>
          </p:nvPr>
        </p:nvSpPr>
        <p:spPr>
          <a:xfrm>
            <a:off x="638400" y="3587775"/>
            <a:ext cx="82425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275"/>
              <a:buNone/>
            </a:pPr>
            <a:r>
              <a:rPr lang="en" sz="1300">
                <a:latin typeface="Mukta ExtraLight"/>
                <a:ea typeface="Mukta ExtraLight"/>
                <a:cs typeface="Mukta ExtraLight"/>
                <a:sym typeface="Mukta ExtraLight"/>
              </a:rPr>
              <a:t>Luca Foresta, </a:t>
            </a:r>
            <a:r>
              <a:rPr lang="en" sz="1300">
                <a:latin typeface="Mukta ExtraLight"/>
                <a:ea typeface="Mukta ExtraLight"/>
                <a:cs typeface="Mukta ExtraLight"/>
                <a:sym typeface="Mukta ExtraLight"/>
              </a:rPr>
              <a:t>Niels Anders, </a:t>
            </a:r>
            <a:r>
              <a:rPr lang="en" sz="1300">
                <a:latin typeface="Mukta ExtraLight"/>
                <a:ea typeface="Mukta ExtraLight"/>
                <a:cs typeface="Mukta ExtraLight"/>
                <a:sym typeface="Mukta ExtraLight"/>
              </a:rPr>
              <a:t>Sake Alkema, Rens Masselink, Vincent Schut, Sacha Takacs, and Arjen Vrielink</a:t>
            </a:r>
            <a:endParaRPr sz="1300" u="sng"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pic>
        <p:nvPicPr>
          <p:cNvPr id="348" name="Google Shape;34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3550" y="160375"/>
            <a:ext cx="1327576" cy="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2"/>
          <p:cNvSpPr/>
          <p:nvPr/>
        </p:nvSpPr>
        <p:spPr>
          <a:xfrm>
            <a:off x="-10100" y="-10100"/>
            <a:ext cx="67542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32"/>
          <p:cNvSpPr/>
          <p:nvPr/>
        </p:nvSpPr>
        <p:spPr>
          <a:xfrm>
            <a:off x="-7375" y="7375"/>
            <a:ext cx="6384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32"/>
          <p:cNvSpPr txBox="1"/>
          <p:nvPr/>
        </p:nvSpPr>
        <p:spPr>
          <a:xfrm>
            <a:off x="6784525" y="1345500"/>
            <a:ext cx="2400000" cy="324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We identify </a:t>
            </a:r>
            <a:r>
              <a:rPr b="1" lang="en" sz="2200">
                <a:solidFill>
                  <a:schemeClr val="dk2"/>
                </a:solidFill>
                <a:latin typeface="Mukta"/>
                <a:ea typeface="Mukta"/>
                <a:cs typeface="Mukta"/>
                <a:sym typeface="Mukta"/>
              </a:rPr>
              <a:t>deforestation</a:t>
            </a:r>
            <a:r>
              <a:rPr lang="en" sz="22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 </a:t>
            </a:r>
            <a:endParaRPr sz="2200">
              <a:solidFill>
                <a:schemeClr val="dk2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&amp; </a:t>
            </a:r>
            <a:endParaRPr sz="2200">
              <a:solidFill>
                <a:schemeClr val="dk2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Mukta"/>
                <a:ea typeface="Mukta"/>
                <a:cs typeface="Mukta"/>
                <a:sym typeface="Mukta"/>
              </a:rPr>
              <a:t>carbon risk</a:t>
            </a:r>
            <a:r>
              <a:rPr lang="en" sz="22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 </a:t>
            </a:r>
            <a:endParaRPr sz="2200">
              <a:solidFill>
                <a:schemeClr val="dk2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in </a:t>
            </a:r>
            <a:endParaRPr b="1" sz="2200">
              <a:solidFill>
                <a:schemeClr val="dk2"/>
              </a:solidFill>
              <a:latin typeface="Mukta"/>
              <a:ea typeface="Mukta"/>
              <a:cs typeface="Mukta"/>
              <a:sym typeface="Mukta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chemeClr val="dk2"/>
                </a:solidFill>
                <a:latin typeface="Mukta"/>
                <a:ea typeface="Mukta"/>
                <a:cs typeface="Mukta"/>
                <a:sym typeface="Mukta"/>
              </a:rPr>
              <a:t>supply chains</a:t>
            </a:r>
            <a:r>
              <a:rPr lang="en" sz="22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 </a:t>
            </a:r>
            <a:endParaRPr sz="2200">
              <a:solidFill>
                <a:schemeClr val="dk2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of all major </a:t>
            </a:r>
            <a:r>
              <a:rPr b="1" lang="en" sz="2200">
                <a:solidFill>
                  <a:schemeClr val="dk2"/>
                </a:solidFill>
                <a:latin typeface="Mukta"/>
                <a:ea typeface="Mukta"/>
                <a:cs typeface="Mukta"/>
                <a:sym typeface="Mukta"/>
              </a:rPr>
              <a:t>commodities</a:t>
            </a:r>
            <a:endParaRPr b="1" sz="2200">
              <a:solidFill>
                <a:schemeClr val="dk2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51" name="Google Shape;151;p32"/>
          <p:cNvPicPr preferRelativeResize="0"/>
          <p:nvPr/>
        </p:nvPicPr>
        <p:blipFill rotWithShape="1">
          <a:blip r:embed="rId3">
            <a:alphaModFix/>
          </a:blip>
          <a:srcRect b="0" l="4269" r="6036" t="0"/>
          <a:stretch/>
        </p:blipFill>
        <p:spPr>
          <a:xfrm>
            <a:off x="0" y="249025"/>
            <a:ext cx="6687805" cy="4660202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2"/>
          <p:cNvSpPr txBox="1"/>
          <p:nvPr>
            <p:ph type="title"/>
          </p:nvPr>
        </p:nvSpPr>
        <p:spPr>
          <a:xfrm>
            <a:off x="6866400" y="483300"/>
            <a:ext cx="20706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About us</a:t>
            </a:r>
            <a:endParaRPr/>
          </a:p>
        </p:txBody>
      </p:sp>
      <p:sp>
        <p:nvSpPr>
          <p:cNvPr id="153" name="Google Shape;153;p32"/>
          <p:cNvSpPr/>
          <p:nvPr/>
        </p:nvSpPr>
        <p:spPr>
          <a:xfrm>
            <a:off x="181725" y="3998678"/>
            <a:ext cx="3153000" cy="596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32"/>
          <p:cNvSpPr/>
          <p:nvPr/>
        </p:nvSpPr>
        <p:spPr>
          <a:xfrm>
            <a:off x="4686275" y="3998675"/>
            <a:ext cx="746700" cy="596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32"/>
          <p:cNvSpPr txBox="1"/>
          <p:nvPr/>
        </p:nvSpPr>
        <p:spPr>
          <a:xfrm>
            <a:off x="733750" y="4671688"/>
            <a:ext cx="522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Mukta ExtraLight"/>
                <a:ea typeface="Mukta ExtraLight"/>
                <a:cs typeface="Mukta ExtraLight"/>
                <a:sym typeface="Mukta ExtraLight"/>
              </a:rPr>
              <a:t>Incorporated in latest deforestation-free EU Regulation</a:t>
            </a:r>
            <a:endParaRPr sz="1800">
              <a:solidFill>
                <a:schemeClr val="accent1"/>
              </a:solidFill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156" name="Google Shape;156;p32"/>
          <p:cNvSpPr/>
          <p:nvPr/>
        </p:nvSpPr>
        <p:spPr>
          <a:xfrm>
            <a:off x="6133800" y="3998675"/>
            <a:ext cx="542400" cy="596100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2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58" name="Google Shape;15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3"/>
          <p:cNvSpPr txBox="1"/>
          <p:nvPr>
            <p:ph type="title"/>
          </p:nvPr>
        </p:nvSpPr>
        <p:spPr>
          <a:xfrm>
            <a:off x="638400" y="2072475"/>
            <a:ext cx="56067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Modelling </a:t>
            </a:r>
            <a:endParaRPr/>
          </a:p>
        </p:txBody>
      </p:sp>
      <p:sp>
        <p:nvSpPr>
          <p:cNvPr id="164" name="Google Shape;164;p33"/>
          <p:cNvSpPr txBox="1"/>
          <p:nvPr>
            <p:ph idx="1" type="subTitle"/>
          </p:nvPr>
        </p:nvSpPr>
        <p:spPr>
          <a:xfrm>
            <a:off x="638400" y="2749575"/>
            <a:ext cx="45075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2265"/>
              <a:t>Methods</a:t>
            </a:r>
            <a:endParaRPr sz="2265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4"/>
          <p:cNvSpPr txBox="1"/>
          <p:nvPr>
            <p:ph type="title"/>
          </p:nvPr>
        </p:nvSpPr>
        <p:spPr>
          <a:xfrm>
            <a:off x="638400" y="76200"/>
            <a:ext cx="69192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Modelling chart</a:t>
            </a:r>
            <a:endParaRPr>
              <a:solidFill>
                <a:schemeClr val="dk2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70" name="Google Shape;170;p34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71" name="Google Shape;17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" y="914400"/>
            <a:ext cx="4855464" cy="3822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5"/>
          <p:cNvSpPr txBox="1"/>
          <p:nvPr>
            <p:ph type="title"/>
          </p:nvPr>
        </p:nvSpPr>
        <p:spPr>
          <a:xfrm>
            <a:off x="638400" y="76200"/>
            <a:ext cx="69192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Modelling chart</a:t>
            </a:r>
            <a:endParaRPr>
              <a:solidFill>
                <a:schemeClr val="dk2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78" name="Google Shape;178;p35"/>
          <p:cNvSpPr txBox="1"/>
          <p:nvPr/>
        </p:nvSpPr>
        <p:spPr>
          <a:xfrm>
            <a:off x="5393450" y="1796825"/>
            <a:ext cx="32715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Calculate AGBD based on published strata models at regional scale</a:t>
            </a:r>
            <a:b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b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L4B: 1 km </a:t>
            </a:r>
            <a: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grid</a:t>
            </a:r>
            <a: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 too coarse</a:t>
            </a:r>
            <a:b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endParaRPr sz="2000">
              <a:solidFill>
                <a:srgbClr val="555770"/>
              </a:solidFill>
              <a:highlight>
                <a:srgbClr val="FFFFFF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L4A: Plant Functional Type determined at 500 m res </a:t>
            </a:r>
            <a:b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rgbClr val="555770"/>
                </a:solidFill>
                <a:highlight>
                  <a:srgbClr val="FFFFFF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(more later)</a:t>
            </a:r>
            <a:endParaRPr sz="2000">
              <a:solidFill>
                <a:srgbClr val="555770"/>
              </a:solidFill>
              <a:highlight>
                <a:srgbClr val="FFFFFF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179" name="Google Shape;179;p35"/>
          <p:cNvSpPr txBox="1"/>
          <p:nvPr/>
        </p:nvSpPr>
        <p:spPr>
          <a:xfrm>
            <a:off x="5393450" y="952850"/>
            <a:ext cx="344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A1CAE8"/>
                </a:solidFill>
                <a:highlight>
                  <a:srgbClr val="FFFFFF"/>
                </a:highlight>
                <a:latin typeface="Mukta Medium"/>
                <a:ea typeface="Mukta Medium"/>
                <a:cs typeface="Mukta Medium"/>
                <a:sym typeface="Mukta Medium"/>
              </a:rPr>
              <a:t>Relative height to AGBD</a:t>
            </a:r>
            <a:endParaRPr sz="2000">
              <a:solidFill>
                <a:srgbClr val="A1CAE8"/>
              </a:solidFill>
              <a:highlight>
                <a:srgbClr val="FFFFFF"/>
              </a:highlight>
              <a:latin typeface="Mukta ExtraBold"/>
              <a:ea typeface="Mukta ExtraBold"/>
              <a:cs typeface="Mukta ExtraBold"/>
              <a:sym typeface="Mukta ExtraBold"/>
            </a:endParaRPr>
          </a:p>
        </p:txBody>
      </p:sp>
      <p:pic>
        <p:nvPicPr>
          <p:cNvPr id="180" name="Google Shape;18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14400"/>
            <a:ext cx="4855464" cy="382219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5"/>
          <p:cNvSpPr/>
          <p:nvPr/>
        </p:nvSpPr>
        <p:spPr>
          <a:xfrm>
            <a:off x="757625" y="1639575"/>
            <a:ext cx="2681400" cy="7536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A1C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5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83" name="Google Shape;18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/>
          <p:nvPr>
            <p:ph type="title"/>
          </p:nvPr>
        </p:nvSpPr>
        <p:spPr>
          <a:xfrm>
            <a:off x="638400" y="76200"/>
            <a:ext cx="69192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Modelling chart</a:t>
            </a:r>
            <a:endParaRPr>
              <a:solidFill>
                <a:schemeClr val="dk2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189" name="Google Shape;189;p36"/>
          <p:cNvSpPr txBox="1"/>
          <p:nvPr/>
        </p:nvSpPr>
        <p:spPr>
          <a:xfrm>
            <a:off x="5393450" y="1926575"/>
            <a:ext cx="3271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Find</a:t>
            </a: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 band B with highest correlation with input AGBD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Create pixel weights based on the normalized reflectance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Multiply each subplot biomass to pixel weights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pic>
        <p:nvPicPr>
          <p:cNvPr id="190" name="Google Shape;19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14400"/>
            <a:ext cx="4855464" cy="3822193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6"/>
          <p:cNvSpPr/>
          <p:nvPr/>
        </p:nvSpPr>
        <p:spPr>
          <a:xfrm>
            <a:off x="3750150" y="1699300"/>
            <a:ext cx="1408500" cy="604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A1C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6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36"/>
          <p:cNvSpPr txBox="1"/>
          <p:nvPr/>
        </p:nvSpPr>
        <p:spPr>
          <a:xfrm>
            <a:off x="5393450" y="952850"/>
            <a:ext cx="344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highlight>
                  <a:schemeClr val="lt1"/>
                </a:highlight>
                <a:latin typeface="Mukta Medium"/>
                <a:ea typeface="Mukta Medium"/>
                <a:cs typeface="Mukta Medium"/>
                <a:sym typeface="Mukta Medium"/>
              </a:rPr>
              <a:t>Expand in-situ subplot AGBD to pixel contributions</a:t>
            </a:r>
            <a:endParaRPr sz="2000">
              <a:solidFill>
                <a:srgbClr val="A1CAE8"/>
              </a:solidFill>
              <a:highlight>
                <a:srgbClr val="FFFFFF"/>
              </a:highlight>
              <a:latin typeface="Mukta Medium"/>
              <a:ea typeface="Mukta Medium"/>
              <a:cs typeface="Mukta Medium"/>
              <a:sym typeface="Mukta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7"/>
          <p:cNvSpPr txBox="1"/>
          <p:nvPr>
            <p:ph type="title"/>
          </p:nvPr>
        </p:nvSpPr>
        <p:spPr>
          <a:xfrm>
            <a:off x="638400" y="76200"/>
            <a:ext cx="69192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Modelling chart</a:t>
            </a:r>
            <a:endParaRPr>
              <a:solidFill>
                <a:schemeClr val="dk2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sp>
        <p:nvSpPr>
          <p:cNvPr id="200" name="Google Shape;200;p37"/>
          <p:cNvSpPr txBox="1"/>
          <p:nvPr/>
        </p:nvSpPr>
        <p:spPr>
          <a:xfrm>
            <a:off x="5622050" y="1545575"/>
            <a:ext cx="3271500" cy="35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Band combinations used in this presentation: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- national model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LS: all bands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S1: VV-VH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SRTM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- in-situ model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S1: </a:t>
            </a: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VV, VH, </a:t>
            </a: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VV-VH</a:t>
            </a: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S2: RED, NIR, SWIR1, SWIR2 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14400"/>
            <a:ext cx="4855464" cy="382219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/>
          <p:cNvSpPr/>
          <p:nvPr/>
        </p:nvSpPr>
        <p:spPr>
          <a:xfrm>
            <a:off x="417075" y="3104475"/>
            <a:ext cx="1718100" cy="6315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A1CA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7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pic>
        <p:nvPicPr>
          <p:cNvPr id="204" name="Google Shape;20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7"/>
          <p:cNvSpPr txBox="1"/>
          <p:nvPr/>
        </p:nvSpPr>
        <p:spPr>
          <a:xfrm>
            <a:off x="5622050" y="952850"/>
            <a:ext cx="3446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highlight>
                  <a:schemeClr val="lt1"/>
                </a:highlight>
                <a:latin typeface="Mukta Medium"/>
                <a:ea typeface="Mukta Medium"/>
                <a:cs typeface="Mukta Medium"/>
                <a:sym typeface="Mukta Medium"/>
              </a:rPr>
              <a:t>Model features</a:t>
            </a:r>
            <a:endParaRPr sz="2000">
              <a:solidFill>
                <a:srgbClr val="A1CAE8"/>
              </a:solidFill>
              <a:highlight>
                <a:srgbClr val="FFFFFF"/>
              </a:highlight>
              <a:latin typeface="Mukta Medium"/>
              <a:ea typeface="Mukta Medium"/>
              <a:cs typeface="Mukta Medium"/>
              <a:sym typeface="Mukta Mediu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8"/>
          <p:cNvSpPr txBox="1"/>
          <p:nvPr>
            <p:ph type="title"/>
          </p:nvPr>
        </p:nvSpPr>
        <p:spPr>
          <a:xfrm>
            <a:off x="638400" y="2072475"/>
            <a:ext cx="5606700" cy="67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Carbon Modelling </a:t>
            </a:r>
            <a:endParaRPr/>
          </a:p>
        </p:txBody>
      </p:sp>
      <p:sp>
        <p:nvSpPr>
          <p:cNvPr id="211" name="Google Shape;211;p38"/>
          <p:cNvSpPr txBox="1"/>
          <p:nvPr>
            <p:ph idx="1" type="subTitle"/>
          </p:nvPr>
        </p:nvSpPr>
        <p:spPr>
          <a:xfrm>
            <a:off x="638400" y="2749575"/>
            <a:ext cx="45075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en" sz="2265"/>
              <a:t>Results</a:t>
            </a:r>
            <a:endParaRPr sz="2265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9"/>
          <p:cNvSpPr/>
          <p:nvPr/>
        </p:nvSpPr>
        <p:spPr>
          <a:xfrm>
            <a:off x="-7325" y="0"/>
            <a:ext cx="6790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9"/>
          <p:cNvSpPr txBox="1"/>
          <p:nvPr/>
        </p:nvSpPr>
        <p:spPr>
          <a:xfrm>
            <a:off x="638400" y="391200"/>
            <a:ext cx="3705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Local</a:t>
            </a:r>
            <a:r>
              <a:rPr lang="en" sz="22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 model - </a:t>
            </a:r>
            <a:r>
              <a:rPr lang="en" sz="2200">
                <a:solidFill>
                  <a:schemeClr val="dk1"/>
                </a:solidFill>
                <a:latin typeface="Mukta SemiBold"/>
                <a:ea typeface="Mukta SemiBold"/>
                <a:cs typeface="Mukta SemiBold"/>
                <a:sym typeface="Mukta SemiBold"/>
              </a:rPr>
              <a:t>Colombia</a:t>
            </a:r>
            <a:endParaRPr sz="2200">
              <a:solidFill>
                <a:schemeClr val="dk1"/>
              </a:solidFill>
              <a:latin typeface="Mukta SemiBold"/>
              <a:ea typeface="Mukta SemiBold"/>
              <a:cs typeface="Mukta SemiBold"/>
              <a:sym typeface="Mukta SemiBold"/>
            </a:endParaRPr>
          </a:p>
        </p:txBody>
      </p:sp>
      <p:sp>
        <p:nvSpPr>
          <p:cNvPr id="218" name="Google Shape;218;p39"/>
          <p:cNvSpPr txBox="1"/>
          <p:nvPr>
            <p:ph type="title"/>
          </p:nvPr>
        </p:nvSpPr>
        <p:spPr>
          <a:xfrm>
            <a:off x="5659575" y="12725"/>
            <a:ext cx="3508500" cy="24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568">
                <a:solidFill>
                  <a:schemeClr val="accent1"/>
                </a:solidFill>
                <a:latin typeface="Mukta"/>
                <a:ea typeface="Mukta"/>
                <a:cs typeface="Mukta"/>
                <a:sym typeface="Mukta"/>
              </a:rPr>
              <a:t>Foresta et al - Modelling Aboveground Biomass at local and national scale with in-situ and remote sensing data</a:t>
            </a:r>
            <a:endParaRPr sz="568">
              <a:solidFill>
                <a:schemeClr val="accent1"/>
              </a:solidFill>
              <a:latin typeface="Mukta"/>
              <a:ea typeface="Mukta"/>
              <a:cs typeface="Mukta"/>
              <a:sym typeface="Mukta"/>
            </a:endParaRPr>
          </a:p>
        </p:txBody>
      </p:sp>
      <p:grpSp>
        <p:nvGrpSpPr>
          <p:cNvPr id="219" name="Google Shape;219;p39"/>
          <p:cNvGrpSpPr/>
          <p:nvPr/>
        </p:nvGrpSpPr>
        <p:grpSpPr>
          <a:xfrm>
            <a:off x="237936" y="1440328"/>
            <a:ext cx="2978566" cy="3702894"/>
            <a:chOff x="942025" y="638350"/>
            <a:chExt cx="3930025" cy="4534527"/>
          </a:xfrm>
        </p:grpSpPr>
        <p:pic>
          <p:nvPicPr>
            <p:cNvPr id="220" name="Google Shape;220;p39"/>
            <p:cNvPicPr preferRelativeResize="0"/>
            <p:nvPr/>
          </p:nvPicPr>
          <p:blipFill rotWithShape="1">
            <a:blip r:embed="rId3">
              <a:alphaModFix/>
            </a:blip>
            <a:srcRect b="0" l="0" r="52306" t="11839"/>
            <a:stretch/>
          </p:blipFill>
          <p:spPr>
            <a:xfrm>
              <a:off x="942025" y="638350"/>
              <a:ext cx="3680527" cy="4534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1" name="Google Shape;221;p39"/>
            <p:cNvSpPr/>
            <p:nvPr/>
          </p:nvSpPr>
          <p:spPr>
            <a:xfrm>
              <a:off x="4248350" y="2135175"/>
              <a:ext cx="623700" cy="9393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2" name="Google Shape;222;p39"/>
          <p:cNvSpPr/>
          <p:nvPr/>
        </p:nvSpPr>
        <p:spPr>
          <a:xfrm rot="-5400000">
            <a:off x="1933134" y="2647266"/>
            <a:ext cx="346800" cy="12351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9"/>
          <p:cNvSpPr/>
          <p:nvPr/>
        </p:nvSpPr>
        <p:spPr>
          <a:xfrm rot="-5400000">
            <a:off x="1751610" y="1098806"/>
            <a:ext cx="346800" cy="1107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4325" y="12725"/>
            <a:ext cx="863924" cy="24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9814" y="2451030"/>
            <a:ext cx="2165578" cy="215443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6" name="Google Shape;226;p39"/>
          <p:cNvSpPr txBox="1"/>
          <p:nvPr/>
        </p:nvSpPr>
        <p:spPr>
          <a:xfrm>
            <a:off x="5423350" y="1931075"/>
            <a:ext cx="36477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In-situ biomass for 343 subplots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b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</a:b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NIR to normalize pixels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Biomass values for </a:t>
            </a:r>
            <a:r>
              <a:rPr lang="en" sz="20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5015 pixels</a:t>
            </a:r>
            <a:endParaRPr sz="20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227" name="Google Shape;227;p39"/>
          <p:cNvSpPr txBox="1"/>
          <p:nvPr/>
        </p:nvSpPr>
        <p:spPr>
          <a:xfrm>
            <a:off x="3049815" y="2140933"/>
            <a:ext cx="2329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highlight>
                  <a:schemeClr val="lt1"/>
                </a:highlight>
                <a:latin typeface="Mukta ExtraLight"/>
                <a:ea typeface="Mukta ExtraLight"/>
                <a:cs typeface="Mukta ExtraLight"/>
                <a:sym typeface="Mukta ExtraLight"/>
              </a:rPr>
              <a:t>Selected subplots in AOI</a:t>
            </a:r>
            <a:endParaRPr sz="1600">
              <a:solidFill>
                <a:schemeClr val="dk2"/>
              </a:solidFill>
              <a:highlight>
                <a:schemeClr val="lt1"/>
              </a:highlight>
              <a:latin typeface="Mukta ExtraLight"/>
              <a:ea typeface="Mukta ExtraLight"/>
              <a:cs typeface="Mukta ExtraLight"/>
              <a:sym typeface="Mukta ExtraLight"/>
            </a:endParaRPr>
          </a:p>
        </p:txBody>
      </p:sp>
      <p:sp>
        <p:nvSpPr>
          <p:cNvPr id="228" name="Google Shape;228;p39"/>
          <p:cNvSpPr txBox="1"/>
          <p:nvPr/>
        </p:nvSpPr>
        <p:spPr>
          <a:xfrm>
            <a:off x="602700" y="968350"/>
            <a:ext cx="5056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2"/>
                </a:solidFill>
                <a:highlight>
                  <a:schemeClr val="lt1"/>
                </a:highlight>
                <a:latin typeface="Mukta Medium"/>
                <a:ea typeface="Mukta Medium"/>
                <a:cs typeface="Mukta Medium"/>
                <a:sym typeface="Mukta Medium"/>
              </a:rPr>
              <a:t>Distribute subplot tot biomass to pixels</a:t>
            </a:r>
            <a:endParaRPr sz="2000">
              <a:solidFill>
                <a:schemeClr val="lt2"/>
              </a:solidFill>
              <a:highlight>
                <a:schemeClr val="lt1"/>
              </a:highlight>
              <a:latin typeface="Mukta Medium"/>
              <a:ea typeface="Mukta Medium"/>
              <a:cs typeface="Mukta Medium"/>
              <a:sym typeface="Mukta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atelligence Presentation">
  <a:themeElements>
    <a:clrScheme name="Simple Light">
      <a:dk1>
        <a:srgbClr val="003C5A"/>
      </a:dk1>
      <a:lt1>
        <a:srgbClr val="FFFFFF"/>
      </a:lt1>
      <a:dk2>
        <a:srgbClr val="555770"/>
      </a:dk2>
      <a:lt2>
        <a:srgbClr val="A1CAE8"/>
      </a:lt2>
      <a:accent1>
        <a:srgbClr val="F05A24"/>
      </a:accent1>
      <a:accent2>
        <a:srgbClr val="7EA748"/>
      </a:accent2>
      <a:accent3>
        <a:srgbClr val="FFBF44"/>
      </a:accent3>
      <a:accent4>
        <a:srgbClr val="E65032"/>
      </a:accent4>
      <a:accent5>
        <a:srgbClr val="9383E2"/>
      </a:accent5>
      <a:accent6>
        <a:srgbClr val="40B1A8"/>
      </a:accent6>
      <a:hlink>
        <a:srgbClr val="7EA7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